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96" r:id="rId2"/>
    <p:sldId id="295" r:id="rId3"/>
    <p:sldId id="297" r:id="rId4"/>
    <p:sldId id="298" r:id="rId5"/>
    <p:sldId id="299" r:id="rId6"/>
    <p:sldId id="300" r:id="rId7"/>
    <p:sldId id="303" r:id="rId8"/>
    <p:sldId id="304" r:id="rId9"/>
    <p:sldId id="305" r:id="rId10"/>
    <p:sldId id="306" r:id="rId11"/>
    <p:sldId id="307" r:id="rId12"/>
    <p:sldId id="308" r:id="rId13"/>
    <p:sldId id="309" r:id="rId14"/>
    <p:sldId id="310" r:id="rId15"/>
    <p:sldId id="311" r:id="rId16"/>
    <p:sldId id="312" r:id="rId17"/>
    <p:sldId id="313" r:id="rId18"/>
    <p:sldId id="315" r:id="rId19"/>
    <p:sldId id="31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0" autoAdjust="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7AF15-260A-44E3-9BE2-99289B7C2A6D}" type="datetimeFigureOut">
              <a:rPr lang="fr-FR" smtClean="0"/>
              <a:t>06/03/2023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C9FA5-867D-4C2F-BBC5-B7ADF01E2E0E}" type="slidenum">
              <a:rPr lang="fr-FR" smtClean="0"/>
              <a:t>‹N°›</a:t>
            </a:fld>
            <a:endParaRPr lang="fr-FR"/>
          </a:p>
        </p:txBody>
      </p:sp>
    </p:spTree>
    <p:extLst>
      <p:ext uri="{BB962C8B-B14F-4D97-AF65-F5344CB8AC3E}">
        <p14:creationId xmlns:p14="http://schemas.microsoft.com/office/powerpoint/2010/main" val="63800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Modèle entité-association Chen</a:t>
            </a:r>
          </a:p>
          <a:p>
            <a:r>
              <a:rPr lang="fr-FR" dirty="0"/>
              <a:t>Le modèle entité-association Chen a été développé en 1976 par Peter Chen, qui est un informaticien américain distingué. Depuis Charles </a:t>
            </a:r>
            <a:r>
              <a:rPr lang="fr-FR" dirty="0" err="1"/>
              <a:t>Bachman</a:t>
            </a:r>
            <a:r>
              <a:rPr lang="fr-FR" dirty="0"/>
              <a:t> et James Martin ont ajouté quelques légères améliorations aux principes de base de modèle entité-association Chen.</a:t>
            </a:r>
            <a:br>
              <a:rPr lang="fr-FR" dirty="0"/>
            </a:br>
            <a:r>
              <a:rPr lang="fr-FR" dirty="0"/>
              <a:t>Les modèles entité-association Chen sont des outils visuels qui sont utilisés dans le modèle entité-association d'abord pour créer une convention uniforme qui considère les deux vues de base de données relationnelles et de réseau. Le modèle ER a été élargi et est parfois utilisé dans la gestion d'entreprise, le développement de produits et les formulations de stratégie.</a:t>
            </a: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a:t>
            </a:fld>
            <a:endParaRPr lang="fr-FR"/>
          </a:p>
        </p:txBody>
      </p:sp>
    </p:spTree>
    <p:extLst>
      <p:ext uri="{BB962C8B-B14F-4D97-AF65-F5344CB8AC3E}">
        <p14:creationId xmlns:p14="http://schemas.microsoft.com/office/powerpoint/2010/main" val="104344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11</a:t>
            </a:fld>
            <a:endParaRPr lang="fr-FR"/>
          </a:p>
        </p:txBody>
      </p:sp>
    </p:spTree>
    <p:extLst>
      <p:ext uri="{BB962C8B-B14F-4D97-AF65-F5344CB8AC3E}">
        <p14:creationId xmlns:p14="http://schemas.microsoft.com/office/powerpoint/2010/main" val="2142339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12</a:t>
            </a:fld>
            <a:endParaRPr lang="fr-FR"/>
          </a:p>
        </p:txBody>
      </p:sp>
    </p:spTree>
    <p:extLst>
      <p:ext uri="{BB962C8B-B14F-4D97-AF65-F5344CB8AC3E}">
        <p14:creationId xmlns:p14="http://schemas.microsoft.com/office/powerpoint/2010/main" val="257390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13</a:t>
            </a:fld>
            <a:endParaRPr lang="fr-FR"/>
          </a:p>
        </p:txBody>
      </p:sp>
    </p:spTree>
    <p:extLst>
      <p:ext uri="{BB962C8B-B14F-4D97-AF65-F5344CB8AC3E}">
        <p14:creationId xmlns:p14="http://schemas.microsoft.com/office/powerpoint/2010/main" val="2196964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14</a:t>
            </a:fld>
            <a:endParaRPr lang="fr-FR"/>
          </a:p>
        </p:txBody>
      </p:sp>
    </p:spTree>
    <p:extLst>
      <p:ext uri="{BB962C8B-B14F-4D97-AF65-F5344CB8AC3E}">
        <p14:creationId xmlns:p14="http://schemas.microsoft.com/office/powerpoint/2010/main" val="2822486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15</a:t>
            </a:fld>
            <a:endParaRPr lang="fr-FR"/>
          </a:p>
        </p:txBody>
      </p:sp>
    </p:spTree>
    <p:extLst>
      <p:ext uri="{BB962C8B-B14F-4D97-AF65-F5344CB8AC3E}">
        <p14:creationId xmlns:p14="http://schemas.microsoft.com/office/powerpoint/2010/main" val="401070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16</a:t>
            </a:fld>
            <a:endParaRPr lang="fr-FR"/>
          </a:p>
        </p:txBody>
      </p:sp>
    </p:spTree>
    <p:extLst>
      <p:ext uri="{BB962C8B-B14F-4D97-AF65-F5344CB8AC3E}">
        <p14:creationId xmlns:p14="http://schemas.microsoft.com/office/powerpoint/2010/main" val="1013347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MLD a terminer par l’étudiant</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17</a:t>
            </a:fld>
            <a:endParaRPr lang="fr-FR"/>
          </a:p>
        </p:txBody>
      </p:sp>
    </p:spTree>
    <p:extLst>
      <p:ext uri="{BB962C8B-B14F-4D97-AF65-F5344CB8AC3E}">
        <p14:creationId xmlns:p14="http://schemas.microsoft.com/office/powerpoint/2010/main" val="2264697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MLD a terminer par l’étudiant</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18</a:t>
            </a:fld>
            <a:endParaRPr lang="fr-FR"/>
          </a:p>
        </p:txBody>
      </p:sp>
    </p:spTree>
    <p:extLst>
      <p:ext uri="{BB962C8B-B14F-4D97-AF65-F5344CB8AC3E}">
        <p14:creationId xmlns:p14="http://schemas.microsoft.com/office/powerpoint/2010/main" val="1727829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MLD a terminer par l’étudiant</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19</a:t>
            </a:fld>
            <a:endParaRPr lang="fr-FR"/>
          </a:p>
        </p:txBody>
      </p:sp>
    </p:spTree>
    <p:extLst>
      <p:ext uri="{BB962C8B-B14F-4D97-AF65-F5344CB8AC3E}">
        <p14:creationId xmlns:p14="http://schemas.microsoft.com/office/powerpoint/2010/main" val="115708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Modèle entité-association Chen</a:t>
            </a:r>
          </a:p>
          <a:p>
            <a:r>
              <a:rPr lang="fr-FR" dirty="0"/>
              <a:t>Le modèle entité-association Chen a été développé en 1976 par Peter Chen, qui est un informaticien américain distingué. Depuis Charles </a:t>
            </a:r>
            <a:r>
              <a:rPr lang="fr-FR" dirty="0" err="1"/>
              <a:t>Bachman</a:t>
            </a:r>
            <a:r>
              <a:rPr lang="fr-FR" dirty="0"/>
              <a:t> et James Martin ont ajouté quelques légères améliorations aux principes de base de modèle entité-association Chen.</a:t>
            </a:r>
            <a:br>
              <a:rPr lang="fr-FR" dirty="0"/>
            </a:br>
            <a:r>
              <a:rPr lang="fr-FR" dirty="0"/>
              <a:t>Les modèles entité-association Chen sont des outils visuels qui sont utilisés dans le modèle entité-association d'abord pour créer une convention uniforme qui considère les deux vues de base de données relationnelles et de réseau. Le modèle ER a été élargi et est parfois utilisé dans la gestion d'entreprise, le développement de produits et les formulations de stratégie.</a:t>
            </a: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a:t>
            </a:fld>
            <a:endParaRPr lang="fr-FR"/>
          </a:p>
        </p:txBody>
      </p:sp>
    </p:spTree>
    <p:extLst>
      <p:ext uri="{BB962C8B-B14F-4D97-AF65-F5344CB8AC3E}">
        <p14:creationId xmlns:p14="http://schemas.microsoft.com/office/powerpoint/2010/main" val="336409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4</a:t>
            </a:fld>
            <a:endParaRPr lang="fr-FR"/>
          </a:p>
        </p:txBody>
      </p:sp>
    </p:spTree>
    <p:extLst>
      <p:ext uri="{BB962C8B-B14F-4D97-AF65-F5344CB8AC3E}">
        <p14:creationId xmlns:p14="http://schemas.microsoft.com/office/powerpoint/2010/main" val="1182276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5</a:t>
            </a:fld>
            <a:endParaRPr lang="fr-FR"/>
          </a:p>
        </p:txBody>
      </p:sp>
    </p:spTree>
    <p:extLst>
      <p:ext uri="{BB962C8B-B14F-4D97-AF65-F5344CB8AC3E}">
        <p14:creationId xmlns:p14="http://schemas.microsoft.com/office/powerpoint/2010/main" val="2581483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Une BD est </a:t>
            </a:r>
            <a:r>
              <a:rPr lang="fr-FR" sz="1200" kern="1200" dirty="0" err="1">
                <a:solidFill>
                  <a:schemeClr val="tx1"/>
                </a:solidFill>
                <a:effectLst/>
                <a:latin typeface="+mn-lt"/>
                <a:ea typeface="+mn-ea"/>
                <a:cs typeface="+mn-cs"/>
              </a:rPr>
              <a:t>peut-êtrepour</a:t>
            </a:r>
            <a:r>
              <a:rPr lang="fr-FR" sz="1200" kern="1200" dirty="0">
                <a:solidFill>
                  <a:schemeClr val="tx1"/>
                </a:solidFill>
                <a:effectLst/>
                <a:latin typeface="+mn-lt"/>
                <a:ea typeface="+mn-ea"/>
                <a:cs typeface="+mn-cs"/>
              </a:rPr>
              <a:t> certains une collection de fichiers reliés par des pointeurs multiples, aussi cohérents entre eux que possible, organisés de manière à répondre efficacement à une grande variété de questions. Pour d’autres, une BD peut apparaître comme une </a:t>
            </a:r>
            <a:r>
              <a:rPr lang="fr-FR" sz="1200" kern="1200" dirty="0" err="1">
                <a:solidFill>
                  <a:schemeClr val="tx1"/>
                </a:solidFill>
                <a:effectLst/>
                <a:latin typeface="+mn-lt"/>
                <a:ea typeface="+mn-ea"/>
                <a:cs typeface="+mn-cs"/>
              </a:rPr>
              <a:t>collectiond’informations</a:t>
            </a:r>
            <a:r>
              <a:rPr lang="fr-FR" sz="1200" kern="1200" dirty="0">
                <a:solidFill>
                  <a:schemeClr val="tx1"/>
                </a:solidFill>
                <a:effectLst/>
                <a:latin typeface="+mn-lt"/>
                <a:ea typeface="+mn-ea"/>
                <a:cs typeface="+mn-cs"/>
              </a:rPr>
              <a:t> modélisant une entreprise du monde réel. Ainsi, un SGBD peut donc être défini comme un ensemble de logiciels systèmes permettant de stocker et d’interroger un ensemble de fichiers interdépendants, mais aussi comme un outil permettant de modéliser et de gérer les données d’une </a:t>
            </a:r>
            <a:r>
              <a:rPr lang="fr-FR" sz="1200" kern="1200" dirty="0" err="1">
                <a:solidFill>
                  <a:schemeClr val="tx1"/>
                </a:solidFill>
                <a:effectLst/>
                <a:latin typeface="+mn-lt"/>
                <a:ea typeface="+mn-ea"/>
                <a:cs typeface="+mn-cs"/>
              </a:rPr>
              <a:t>entreprise.Les</a:t>
            </a:r>
            <a:r>
              <a:rPr lang="fr-FR" sz="1200" kern="1200" dirty="0">
                <a:solidFill>
                  <a:schemeClr val="tx1"/>
                </a:solidFill>
                <a:effectLst/>
                <a:latin typeface="+mn-lt"/>
                <a:ea typeface="+mn-ea"/>
                <a:cs typeface="+mn-cs"/>
              </a:rPr>
              <a:t> données stockées dans des bases de données modélisent des objets du monde réel, ou des associations entre objets. Les objets sont en général représentés par des articles de fichiers, alors que les associations correspondent naturellement à des liens entre articles. Les données peuvent donc être vues comme un ensemble de fichiers reliés par des pointeurs; elles sont interrogées et mises à jour par des programmes d’applications écrits par les utilisateurs ou par des programmes utilitaires fournis avec le SGBD (logiciels d’interrogation interactifs, éditeurs de rapports, etc.). Les programmes sont écrits dans un langage de programmation traditionnel appelé langage de 3egénération (C, COBOL, FORTRAN, etc.) ou dans un langage plus avancé intégrant des facilités de gestion d’écrans et d’édition de rapports appelé langage de 4egénération (Visual BASIC, SQL/FORMS, MANTIS, etc.). Dans tous les cas, ils </a:t>
            </a:r>
            <a:endParaRPr lang="fr-FR" dirty="0">
              <a:effectLst/>
            </a:endParaRPr>
          </a:p>
          <a:p>
            <a:r>
              <a:rPr lang="fr-FR" sz="1200" kern="1200" dirty="0">
                <a:solidFill>
                  <a:schemeClr val="tx1"/>
                </a:solidFill>
                <a:effectLst/>
                <a:latin typeface="+mn-lt"/>
                <a:ea typeface="+mn-ea"/>
                <a:cs typeface="+mn-cs"/>
              </a:rPr>
              <a:t>II.2accèdent à la base à l’aide d’un langage unifié de description et manipulation de données permettant les recherches et les mises à jour (par exemple, le langage SQL).</a:t>
            </a:r>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6</a:t>
            </a:fld>
            <a:endParaRPr lang="fr-FR"/>
          </a:p>
        </p:txBody>
      </p:sp>
    </p:spTree>
    <p:extLst>
      <p:ext uri="{BB962C8B-B14F-4D97-AF65-F5344CB8AC3E}">
        <p14:creationId xmlns:p14="http://schemas.microsoft.com/office/powerpoint/2010/main" val="4101068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Un travail initial préparatoire qui semble être une perte de temps et d’argent est en fait la meilleure approche possible.</a:t>
            </a:r>
            <a:endParaRPr lang="fr-FR" dirty="0">
              <a:latin typeface="Cambria" panose="02040503050406030204" pitchFamily="18" charset="0"/>
              <a:ea typeface="Cambria" panose="02040503050406030204"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7</a:t>
            </a:fld>
            <a:endParaRPr lang="fr-FR"/>
          </a:p>
        </p:txBody>
      </p:sp>
    </p:spTree>
    <p:extLst>
      <p:ext uri="{BB962C8B-B14F-4D97-AF65-F5344CB8AC3E}">
        <p14:creationId xmlns:p14="http://schemas.microsoft.com/office/powerpoint/2010/main" val="203780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Problème de l’exemple: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Redondance–Volume de données (espace-disque) plus important –Risque d'incohérence des données : anomalie à l'insertion/modification–Risque de perte d'information (département) : anomalie à la suppression</a:t>
            </a:r>
            <a:endParaRPr lang="fr-FR" dirty="0">
              <a:latin typeface="Cambria" panose="02040503050406030204" pitchFamily="18" charset="0"/>
              <a:ea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latin typeface="Cambria" panose="02040503050406030204" pitchFamily="18" charset="0"/>
              <a:ea typeface="Cambria" panose="02040503050406030204"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8</a:t>
            </a:fld>
            <a:endParaRPr lang="fr-FR"/>
          </a:p>
        </p:txBody>
      </p:sp>
    </p:spTree>
    <p:extLst>
      <p:ext uri="{BB962C8B-B14F-4D97-AF65-F5344CB8AC3E}">
        <p14:creationId xmlns:p14="http://schemas.microsoft.com/office/powerpoint/2010/main" val="36027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Clé primaire:</a:t>
            </a:r>
          </a:p>
          <a:p>
            <a:r>
              <a:rPr lang="fr-FR" sz="1200" kern="1200" dirty="0">
                <a:solidFill>
                  <a:schemeClr val="tx1"/>
                </a:solidFill>
                <a:effectLst/>
                <a:latin typeface="+mn-lt"/>
                <a:ea typeface="+mn-ea"/>
                <a:cs typeface="+mn-cs"/>
              </a:rPr>
              <a:t>Identificateur d'un enregistrement de la table</a:t>
            </a:r>
          </a:p>
          <a:p>
            <a:r>
              <a:rPr lang="fr-FR" sz="1200" kern="1200" dirty="0">
                <a:solidFill>
                  <a:schemeClr val="tx1"/>
                </a:solidFill>
                <a:effectLst/>
                <a:latin typeface="+mn-lt"/>
                <a:ea typeface="+mn-ea"/>
                <a:cs typeface="+mn-cs"/>
              </a:rPr>
              <a:t>–permet de différencier 2 enregistrements d'une table, de façon claire, unique, et la plus concise possible</a:t>
            </a:r>
          </a:p>
          <a:p>
            <a:r>
              <a:rPr lang="fr-FR" sz="1200" kern="1200" dirty="0">
                <a:solidFill>
                  <a:schemeClr val="tx1"/>
                </a:solidFill>
                <a:effectLst/>
                <a:latin typeface="+mn-lt"/>
                <a:ea typeface="+mn-ea"/>
                <a:cs typeface="+mn-cs"/>
              </a:rPr>
              <a:t>–2 enregistrements doivent avoir des valeurs de clé différentes</a:t>
            </a:r>
          </a:p>
          <a:p>
            <a:r>
              <a:rPr lang="fr-FR" sz="1200" kern="1200" dirty="0">
                <a:solidFill>
                  <a:schemeClr val="tx1"/>
                </a:solidFill>
                <a:effectLst/>
                <a:latin typeface="+mn-lt"/>
                <a:ea typeface="+mn-ea"/>
                <a:cs typeface="+mn-cs"/>
              </a:rPr>
              <a:t>Naturel ou artificiel (code, numéro incrémenté automatiquement)</a:t>
            </a:r>
          </a:p>
          <a:p>
            <a:r>
              <a:rPr lang="fr-FR" sz="1200" kern="1200" dirty="0">
                <a:solidFill>
                  <a:schemeClr val="tx1"/>
                </a:solidFill>
                <a:effectLst/>
                <a:latin typeface="+mn-lt"/>
                <a:ea typeface="+mn-ea"/>
                <a:cs typeface="+mn-cs"/>
              </a:rPr>
              <a:t>Choix parfois entre plusieurs clés (clés candidates)</a:t>
            </a:r>
          </a:p>
          <a:p>
            <a:r>
              <a:rPr lang="fr-FR" sz="1200" kern="1200" dirty="0">
                <a:solidFill>
                  <a:schemeClr val="tx1"/>
                </a:solidFill>
                <a:effectLst/>
                <a:latin typeface="+mn-lt"/>
                <a:ea typeface="+mn-ea"/>
                <a:cs typeface="+mn-cs"/>
              </a:rPr>
              <a:t>Clé simple (un seul attribut) ou clé composée/multiple/concaténée(plusieurs attributs)doit être stable dans le temps </a:t>
            </a:r>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9</a:t>
            </a:fld>
            <a:endParaRPr lang="fr-FR"/>
          </a:p>
        </p:txBody>
      </p:sp>
    </p:spTree>
    <p:extLst>
      <p:ext uri="{BB962C8B-B14F-4D97-AF65-F5344CB8AC3E}">
        <p14:creationId xmlns:p14="http://schemas.microsoft.com/office/powerpoint/2010/main" val="300643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10</a:t>
            </a:fld>
            <a:endParaRPr lang="fr-FR"/>
          </a:p>
        </p:txBody>
      </p:sp>
    </p:spTree>
    <p:extLst>
      <p:ext uri="{BB962C8B-B14F-4D97-AF65-F5344CB8AC3E}">
        <p14:creationId xmlns:p14="http://schemas.microsoft.com/office/powerpoint/2010/main" val="95805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730A40D-637F-4689-A3B4-B8610C5E6CE3}" type="datetime1">
              <a:rPr lang="fr-FR" smtClean="0"/>
              <a:t>06/03/2023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426588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4A12148-8EA4-48FC-81B4-36C75350FFA5}" type="datetime1">
              <a:rPr lang="fr-FR" smtClean="0"/>
              <a:t>06/03/2023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17295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B1C5EFF-099D-42E3-A41A-A49ADCA9CFBC}" type="datetime1">
              <a:rPr lang="fr-FR" smtClean="0"/>
              <a:t>06/03/2023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330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62424A9-A51F-4AFB-A5EE-FDAD466D8AAB}" type="datetime1">
              <a:rPr lang="fr-FR" smtClean="0"/>
              <a:t>06/03/2023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534897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E7710C-3206-4483-B75F-CEED13B2585A}" type="datetime1">
              <a:rPr lang="fr-FR" smtClean="0"/>
              <a:t>06/03/2023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0426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683B131-489C-4254-8EEA-6564A6957BC0}" type="datetime1">
              <a:rPr lang="fr-FR" smtClean="0"/>
              <a:t>06/03/2023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170338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2F0E1F-D40F-4841-97E5-A301B3DF7FD0}" type="datetime1">
              <a:rPr lang="fr-FR" smtClean="0"/>
              <a:t>06/03/2023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660347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1456C9E-5D29-4D0D-8A05-9B1ACF75D0AB}" type="datetime1">
              <a:rPr lang="fr-FR" smtClean="0"/>
              <a:t>06/03/2023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85309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E9C1ACC-54B6-4760-A43A-0D9FF9D54738}" type="datetime1">
              <a:rPr lang="fr-FR" smtClean="0"/>
              <a:t>06/03/2023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75679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347DAD-930B-4DAF-B41E-F1CC772AFD4A}" type="datetime1">
              <a:rPr lang="fr-FR" smtClean="0"/>
              <a:t>06/03/2023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11424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88871BD-7064-4114-A2D6-1FC07A4492C1}" type="datetime1">
              <a:rPr lang="fr-FR" smtClean="0"/>
              <a:t>06/03/2023</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19553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E095AC6-E98B-41F1-83BD-2D7820624D53}" type="datetime1">
              <a:rPr lang="fr-FR" smtClean="0"/>
              <a:t>06/03/2023</a:t>
            </a:fld>
            <a:endParaRPr lang="fr-FR"/>
          </a:p>
        </p:txBody>
      </p:sp>
      <p:sp>
        <p:nvSpPr>
          <p:cNvPr id="8" name="Footer Placeholder 7"/>
          <p:cNvSpPr>
            <a:spLocks noGrp="1"/>
          </p:cNvSpPr>
          <p:nvPr>
            <p:ph type="ftr" sz="quarter" idx="11"/>
          </p:nvPr>
        </p:nvSpPr>
        <p:spPr/>
        <p:txBody>
          <a:bodyPr/>
          <a:lstStyle/>
          <a:p>
            <a:r>
              <a:rPr lang="fr-FR"/>
              <a:t>M. AZOTI</a:t>
            </a:r>
          </a:p>
        </p:txBody>
      </p:sp>
      <p:sp>
        <p:nvSpPr>
          <p:cNvPr id="9" name="Slide Number Placeholder 8"/>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45665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DB7B664-2357-4EDD-845C-40ADB8543FE4}" type="datetime1">
              <a:rPr lang="fr-FR" smtClean="0"/>
              <a:t>06/03/2023</a:t>
            </a:fld>
            <a:endParaRPr lang="fr-FR"/>
          </a:p>
        </p:txBody>
      </p:sp>
      <p:sp>
        <p:nvSpPr>
          <p:cNvPr id="4" name="Footer Placeholder 3"/>
          <p:cNvSpPr>
            <a:spLocks noGrp="1"/>
          </p:cNvSpPr>
          <p:nvPr>
            <p:ph type="ftr" sz="quarter" idx="11"/>
          </p:nvPr>
        </p:nvSpPr>
        <p:spPr/>
        <p:txBody>
          <a:bodyPr/>
          <a:lstStyle/>
          <a:p>
            <a:r>
              <a:rPr lang="fr-FR"/>
              <a:t>M. AZOTI</a:t>
            </a:r>
          </a:p>
        </p:txBody>
      </p:sp>
      <p:sp>
        <p:nvSpPr>
          <p:cNvPr id="5" name="Slide Number Placeholder 4"/>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404055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78994-1C6A-4B10-A584-578E03CA18CE}" type="datetime1">
              <a:rPr lang="fr-FR" smtClean="0"/>
              <a:t>06/03/2023</a:t>
            </a:fld>
            <a:endParaRPr lang="fr-FR"/>
          </a:p>
        </p:txBody>
      </p:sp>
      <p:sp>
        <p:nvSpPr>
          <p:cNvPr id="3" name="Footer Placeholder 2"/>
          <p:cNvSpPr>
            <a:spLocks noGrp="1"/>
          </p:cNvSpPr>
          <p:nvPr>
            <p:ph type="ftr" sz="quarter" idx="11"/>
          </p:nvPr>
        </p:nvSpPr>
        <p:spPr/>
        <p:txBody>
          <a:bodyPr/>
          <a:lstStyle/>
          <a:p>
            <a:r>
              <a:rPr lang="fr-FR"/>
              <a:t>M. AZOTI</a:t>
            </a:r>
          </a:p>
        </p:txBody>
      </p:sp>
      <p:sp>
        <p:nvSpPr>
          <p:cNvPr id="4" name="Slide Number Placeholder 3"/>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97319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0AEA80D-791C-4319-B8FD-7CED4346FCD5}" type="datetime1">
              <a:rPr lang="fr-FR" smtClean="0"/>
              <a:t>06/03/2023</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71615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
        <p:nvSpPr>
          <p:cNvPr id="5" name="Date Placeholder 4"/>
          <p:cNvSpPr>
            <a:spLocks noGrp="1"/>
          </p:cNvSpPr>
          <p:nvPr>
            <p:ph type="dt" sz="half" idx="10"/>
          </p:nvPr>
        </p:nvSpPr>
        <p:spPr/>
        <p:txBody>
          <a:bodyPr/>
          <a:lstStyle/>
          <a:p>
            <a:fld id="{236B5FC2-D2DB-447D-92AF-12B7E9331AA2}" type="datetime1">
              <a:rPr lang="fr-FR" smtClean="0"/>
              <a:t>06/03/2023</a:t>
            </a:fld>
            <a:endParaRPr lang="fr-FR"/>
          </a:p>
        </p:txBody>
      </p:sp>
    </p:spTree>
    <p:extLst>
      <p:ext uri="{BB962C8B-B14F-4D97-AF65-F5344CB8AC3E}">
        <p14:creationId xmlns:p14="http://schemas.microsoft.com/office/powerpoint/2010/main" val="291371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7138BB-79D3-40EC-87DA-E91549893B7A}" type="datetime1">
              <a:rPr lang="fr-FR" smtClean="0"/>
              <a:t>06/03/2023</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M. AZOTI</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EA5043-0782-46D7-9DC6-1EF664C998C1}" type="slidenum">
              <a:rPr lang="fr-FR" smtClean="0"/>
              <a:t>‹N°›</a:t>
            </a:fld>
            <a:endParaRPr lang="fr-FR"/>
          </a:p>
        </p:txBody>
      </p:sp>
    </p:spTree>
    <p:extLst>
      <p:ext uri="{BB962C8B-B14F-4D97-AF65-F5344CB8AC3E}">
        <p14:creationId xmlns:p14="http://schemas.microsoft.com/office/powerpoint/2010/main" val="5944216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ctrTitle"/>
          </p:nvPr>
        </p:nvSpPr>
        <p:spPr>
          <a:xfrm>
            <a:off x="540206" y="1768818"/>
            <a:ext cx="11102000" cy="1508760"/>
          </a:xfrm>
        </p:spPr>
        <p:style>
          <a:lnRef idx="2">
            <a:schemeClr val="accent2"/>
          </a:lnRef>
          <a:fillRef idx="1">
            <a:schemeClr val="lt1"/>
          </a:fillRef>
          <a:effectRef idx="0">
            <a:schemeClr val="accent2"/>
          </a:effectRef>
          <a:fontRef idx="minor">
            <a:schemeClr val="dk1"/>
          </a:fontRef>
        </p:style>
        <p:txBody>
          <a:bodyPr>
            <a:normAutofit/>
          </a:bodyPr>
          <a:lstStyle/>
          <a:p>
            <a:pPr algn="ctr"/>
            <a:r>
              <a:rPr lang="fr-FR" sz="4400" i="1">
                <a:ln w="0"/>
                <a:solidFill>
                  <a:schemeClr val="tx1"/>
                </a:solidFill>
                <a:effectLst>
                  <a:outerShdw blurRad="38100" dist="19050" dir="2700000" algn="tl" rotWithShape="0">
                    <a:schemeClr val="dk1">
                      <a:alpha val="40000"/>
                    </a:schemeClr>
                  </a:outerShdw>
                </a:effectLst>
              </a:rPr>
              <a:t>Modèle Entité/Association </a:t>
            </a:r>
            <a:br>
              <a:rPr lang="fr-FR" sz="4400" i="1" dirty="0">
                <a:ln w="0"/>
                <a:solidFill>
                  <a:schemeClr val="tx1"/>
                </a:solidFill>
                <a:effectLst>
                  <a:outerShdw blurRad="38100" dist="19050" dir="2700000" algn="tl" rotWithShape="0">
                    <a:schemeClr val="dk1">
                      <a:alpha val="40000"/>
                    </a:schemeClr>
                  </a:outerShdw>
                </a:effectLst>
              </a:rPr>
            </a:br>
            <a:r>
              <a:rPr lang="fr-FR" sz="4400" i="1" dirty="0">
                <a:ln w="0"/>
                <a:solidFill>
                  <a:schemeClr val="tx1"/>
                </a:solidFill>
                <a:effectLst>
                  <a:outerShdw blurRad="38100" dist="19050" dir="2700000" algn="tl" rotWithShape="0">
                    <a:schemeClr val="dk1">
                      <a:alpha val="40000"/>
                    </a:schemeClr>
                  </a:outerShdw>
                </a:effectLst>
              </a:rPr>
              <a:t>Modèle Relationnel</a:t>
            </a:r>
          </a:p>
        </p:txBody>
      </p:sp>
      <p:sp>
        <p:nvSpPr>
          <p:cNvPr id="4" name="Espace réservé du pied de page 3"/>
          <p:cNvSpPr>
            <a:spLocks noGrp="1"/>
          </p:cNvSpPr>
          <p:nvPr>
            <p:ph type="ftr" sz="quarter" idx="11"/>
          </p:nvPr>
        </p:nvSpPr>
        <p:spPr>
          <a:xfrm>
            <a:off x="2271972" y="6303759"/>
            <a:ext cx="7619999" cy="365125"/>
          </a:xfrm>
        </p:spPr>
        <p:txBody>
          <a:bodyPr/>
          <a:lstStyle/>
          <a:p>
            <a:r>
              <a:rPr lang="fr-FR" sz="14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M AZOTI</a:t>
            </a:r>
          </a:p>
        </p:txBody>
      </p:sp>
      <p:sp>
        <p:nvSpPr>
          <p:cNvPr id="5" name="Espace réservé du numéro de diapositive 4"/>
          <p:cNvSpPr>
            <a:spLocks noGrp="1"/>
          </p:cNvSpPr>
          <p:nvPr>
            <p:ph type="sldNum" sz="quarter" idx="12"/>
          </p:nvPr>
        </p:nvSpPr>
        <p:spPr/>
        <p:txBody>
          <a:bodyPr/>
          <a:lstStyle/>
          <a:p>
            <a:fld id="{0B945BD8-24FD-490E-AB48-5D47ED3FA571}" type="slidenum">
              <a:rPr lang="fr-FR" smtClean="0"/>
              <a:t>1</a:t>
            </a:fld>
            <a:endParaRPr lang="fr-FR"/>
          </a:p>
        </p:txBody>
      </p:sp>
      <p:sp>
        <p:nvSpPr>
          <p:cNvPr id="7" name="Rectangle 6"/>
          <p:cNvSpPr/>
          <p:nvPr/>
        </p:nvSpPr>
        <p:spPr>
          <a:xfrm>
            <a:off x="88850" y="4036292"/>
            <a:ext cx="12004713" cy="1508760"/>
          </a:xfrm>
          <a:prstGeom prst="rect">
            <a:avLst/>
          </a:prstGeom>
          <a:gradFill flip="none" rotWithShape="1">
            <a:gsLst>
              <a:gs pos="0">
                <a:schemeClr val="accent2">
                  <a:tint val="70000"/>
                  <a:lumMod val="104000"/>
                  <a:tint val="66000"/>
                  <a:satMod val="160000"/>
                </a:schemeClr>
              </a:gs>
              <a:gs pos="50000">
                <a:schemeClr val="accent2">
                  <a:tint val="70000"/>
                  <a:lumMod val="104000"/>
                  <a:tint val="44500"/>
                  <a:satMod val="160000"/>
                </a:schemeClr>
              </a:gs>
              <a:gs pos="100000">
                <a:schemeClr val="accent2">
                  <a:tint val="70000"/>
                  <a:lumMod val="104000"/>
                  <a:tint val="23500"/>
                  <a:satMod val="160000"/>
                </a:schemeClr>
              </a:gs>
            </a:gsLst>
            <a:path path="circle">
              <a:fillToRect l="100000" b="100000"/>
            </a:path>
            <a:tileRect t="-100000" r="-100000"/>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0" name="ZoneTexte 9"/>
          <p:cNvSpPr txBox="1"/>
          <p:nvPr/>
        </p:nvSpPr>
        <p:spPr>
          <a:xfrm>
            <a:off x="2733484" y="4573781"/>
            <a:ext cx="5743003" cy="646331"/>
          </a:xfrm>
          <a:prstGeom prst="rect">
            <a:avLst/>
          </a:prstGeom>
          <a:noFill/>
        </p:spPr>
        <p:txBody>
          <a:bodyPr wrap="square" rtlCol="0">
            <a:spAutoFit/>
          </a:bodyPr>
          <a:lstStyle/>
          <a:p>
            <a:pPr algn="ctr"/>
            <a:r>
              <a:rPr lang="fr-FR" b="1" dirty="0"/>
              <a:t>M. AZOTI P.</a:t>
            </a:r>
          </a:p>
          <a:p>
            <a:pPr algn="ctr"/>
            <a:r>
              <a:rPr lang="fr-FR" i="1" dirty="0"/>
              <a:t>Ingénieur Informaticien</a:t>
            </a:r>
          </a:p>
        </p:txBody>
      </p:sp>
    </p:spTree>
    <p:extLst>
      <p:ext uri="{BB962C8B-B14F-4D97-AF65-F5344CB8AC3E}">
        <p14:creationId xmlns:p14="http://schemas.microsoft.com/office/powerpoint/2010/main" val="1231201696"/>
      </p:ext>
    </p:extLst>
  </p:cSld>
  <p:clrMapOvr>
    <a:masterClrMapping/>
  </p:clrMapOvr>
  <p:transition spd="slow">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à coins arrondis 20"/>
          <p:cNvSpPr/>
          <p:nvPr/>
        </p:nvSpPr>
        <p:spPr>
          <a:xfrm>
            <a:off x="201591" y="3476733"/>
            <a:ext cx="6674273" cy="264750"/>
          </a:xfrm>
          <a:prstGeom prst="wedgeRoundRectCallout">
            <a:avLst>
              <a:gd name="adj1" fmla="val 85166"/>
              <a:gd name="adj2" fmla="val 160763"/>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fr-FR"/>
          </a:p>
        </p:txBody>
      </p:sp>
      <p:sp>
        <p:nvSpPr>
          <p:cNvPr id="20" name="Rectangle à coins arrondis 19"/>
          <p:cNvSpPr/>
          <p:nvPr/>
        </p:nvSpPr>
        <p:spPr>
          <a:xfrm>
            <a:off x="4781110" y="4238226"/>
            <a:ext cx="1243584" cy="264750"/>
          </a:xfrm>
          <a:prstGeom prst="wedgeRoundRectCallout">
            <a:avLst>
              <a:gd name="adj1" fmla="val -19362"/>
              <a:gd name="adj2" fmla="val 19847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3" name="Rectangle 2"/>
          <p:cNvSpPr/>
          <p:nvPr/>
        </p:nvSpPr>
        <p:spPr>
          <a:xfrm>
            <a:off x="2313433" y="1046358"/>
            <a:ext cx="1304716" cy="385362"/>
          </a:xfrm>
          <a:prstGeom prst="rect">
            <a:avLst/>
          </a:prstGeom>
        </p:spPr>
        <p:txBody>
          <a:bodyPr wrap="none">
            <a:spAutoFit/>
          </a:bodyPr>
          <a:lstStyle/>
          <a:p>
            <a:pPr lvl="0" algn="just">
              <a:lnSpc>
                <a:spcPct val="115000"/>
              </a:lnSpc>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3. TABLES</a:t>
            </a: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10</a:t>
            </a:fld>
            <a:endParaRPr lang="fr-FR"/>
          </a:p>
        </p:txBody>
      </p:sp>
      <p:sp>
        <p:nvSpPr>
          <p:cNvPr id="10" name="Rectangle 9"/>
          <p:cNvSpPr/>
          <p:nvPr/>
        </p:nvSpPr>
        <p:spPr>
          <a:xfrm>
            <a:off x="677334" y="1550015"/>
            <a:ext cx="9573090" cy="646331"/>
          </a:xfrm>
          <a:prstGeom prst="rect">
            <a:avLst/>
          </a:prstGeom>
        </p:spPr>
        <p:txBody>
          <a:bodyPr wrap="square">
            <a:spAutoFit/>
          </a:bodyPr>
          <a:lstStyle/>
          <a:p>
            <a:r>
              <a:rPr lang="fr-FR" dirty="0">
                <a:latin typeface="Arial" panose="020B0604020202020204" pitchFamily="34" charset="0"/>
              </a:rPr>
              <a:t>Ensemble d'enregistrements structurés par champs (=colonnes).</a:t>
            </a:r>
          </a:p>
          <a:p>
            <a:r>
              <a:rPr lang="fr-FR" dirty="0">
                <a:latin typeface="Arial" panose="020B0604020202020204" pitchFamily="34" charset="0"/>
              </a:rPr>
              <a:t>	=&gt; </a:t>
            </a:r>
            <a:r>
              <a:rPr lang="fr-FR" dirty="0">
                <a:solidFill>
                  <a:srgbClr val="FF0000"/>
                </a:solidFill>
                <a:latin typeface="Arial" panose="020B0604020202020204" pitchFamily="34" charset="0"/>
              </a:rPr>
              <a:t>L'ordre des colonnes et des lignes de la table n'a pas importance.</a:t>
            </a:r>
            <a:endParaRPr lang="fr-FR" dirty="0">
              <a:solidFill>
                <a:srgbClr val="FF0000"/>
              </a:solidFill>
            </a:endParaRPr>
          </a:p>
        </p:txBody>
      </p:sp>
      <p:graphicFrame>
        <p:nvGraphicFramePr>
          <p:cNvPr id="12" name="Tableau 11"/>
          <p:cNvGraphicFramePr>
            <a:graphicFrameLocks noGrp="1"/>
          </p:cNvGraphicFramePr>
          <p:nvPr>
            <p:extLst>
              <p:ext uri="{D42A27DB-BD31-4B8C-83A1-F6EECF244321}">
                <p14:modId xmlns:p14="http://schemas.microsoft.com/office/powerpoint/2010/main" val="1207323556"/>
              </p:ext>
            </p:extLst>
          </p:nvPr>
        </p:nvGraphicFramePr>
        <p:xfrm>
          <a:off x="209232" y="3081789"/>
          <a:ext cx="6765714" cy="1463040"/>
        </p:xfrm>
        <a:graphic>
          <a:graphicData uri="http://schemas.openxmlformats.org/drawingml/2006/table">
            <a:tbl>
              <a:tblPr firstRow="1" bandRow="1">
                <a:tableStyleId>{5940675A-B579-460E-94D1-54222C63F5DA}</a:tableStyleId>
              </a:tblPr>
              <a:tblGrid>
                <a:gridCol w="1127619">
                  <a:extLst>
                    <a:ext uri="{9D8B030D-6E8A-4147-A177-3AD203B41FA5}">
                      <a16:colId xmlns:a16="http://schemas.microsoft.com/office/drawing/2014/main" val="987163477"/>
                    </a:ext>
                  </a:extLst>
                </a:gridCol>
                <a:gridCol w="1127619">
                  <a:extLst>
                    <a:ext uri="{9D8B030D-6E8A-4147-A177-3AD203B41FA5}">
                      <a16:colId xmlns:a16="http://schemas.microsoft.com/office/drawing/2014/main" val="1492310237"/>
                    </a:ext>
                  </a:extLst>
                </a:gridCol>
                <a:gridCol w="2255238">
                  <a:extLst>
                    <a:ext uri="{9D8B030D-6E8A-4147-A177-3AD203B41FA5}">
                      <a16:colId xmlns:a16="http://schemas.microsoft.com/office/drawing/2014/main" val="2676323675"/>
                    </a:ext>
                  </a:extLst>
                </a:gridCol>
                <a:gridCol w="2255238">
                  <a:extLst>
                    <a:ext uri="{9D8B030D-6E8A-4147-A177-3AD203B41FA5}">
                      <a16:colId xmlns:a16="http://schemas.microsoft.com/office/drawing/2014/main" val="3997324250"/>
                    </a:ext>
                  </a:extLst>
                </a:gridCol>
              </a:tblGrid>
              <a:tr h="344800">
                <a:tc>
                  <a:txBody>
                    <a:bodyPr/>
                    <a:lstStyle/>
                    <a:p>
                      <a:r>
                        <a:rPr lang="fr-FR" sz="1800" b="1" kern="1200" dirty="0">
                          <a:effectLst/>
                        </a:rPr>
                        <a:t>ID</a:t>
                      </a:r>
                      <a:endParaRPr lang="fr-FR" b="1" dirty="0"/>
                    </a:p>
                  </a:txBody>
                  <a:tcPr>
                    <a:solidFill>
                      <a:schemeClr val="bg2">
                        <a:lumMod val="90000"/>
                      </a:schemeClr>
                    </a:solidFill>
                  </a:tcPr>
                </a:tc>
                <a:tc>
                  <a:txBody>
                    <a:bodyPr/>
                    <a:lstStyle/>
                    <a:p>
                      <a:r>
                        <a:rPr lang="fr-FR" sz="1800" b="1" kern="1200" dirty="0">
                          <a:effectLst/>
                        </a:rPr>
                        <a:t>nom</a:t>
                      </a:r>
                      <a:endParaRPr lang="fr-FR" b="1" dirty="0"/>
                    </a:p>
                  </a:txBody>
                  <a:tcPr>
                    <a:solidFill>
                      <a:schemeClr val="bg2">
                        <a:lumMod val="90000"/>
                      </a:schemeClr>
                    </a:solidFill>
                  </a:tcPr>
                </a:tc>
                <a:tc>
                  <a:txBody>
                    <a:bodyPr/>
                    <a:lstStyle/>
                    <a:p>
                      <a:r>
                        <a:rPr lang="fr-FR" sz="1800" b="1" kern="1200" dirty="0" err="1">
                          <a:effectLst/>
                        </a:rPr>
                        <a:t>prenom</a:t>
                      </a:r>
                      <a:endParaRPr lang="fr-FR" b="1" dirty="0"/>
                    </a:p>
                  </a:txBody>
                  <a:tcPr>
                    <a:solidFill>
                      <a:schemeClr val="bg2">
                        <a:lumMod val="90000"/>
                      </a:schemeClr>
                    </a:solidFill>
                  </a:tcPr>
                </a:tc>
                <a:tc>
                  <a:txBody>
                    <a:bodyPr/>
                    <a:lstStyle/>
                    <a:p>
                      <a:r>
                        <a:rPr lang="fr-FR" sz="1800" b="1" kern="1200" dirty="0" err="1">
                          <a:effectLst/>
                        </a:rPr>
                        <a:t>date_n</a:t>
                      </a:r>
                      <a:endParaRPr lang="fr-FR" b="1" dirty="0"/>
                    </a:p>
                  </a:txBody>
                  <a:tcPr>
                    <a:solidFill>
                      <a:schemeClr val="bg2">
                        <a:lumMod val="90000"/>
                      </a:schemeClr>
                    </a:solidFill>
                  </a:tcPr>
                </a:tc>
                <a:extLst>
                  <a:ext uri="{0D108BD9-81ED-4DB2-BD59-A6C34878D82A}">
                    <a16:rowId xmlns:a16="http://schemas.microsoft.com/office/drawing/2014/main" val="317330082"/>
                  </a:ext>
                </a:extLst>
              </a:tr>
              <a:tr h="344800">
                <a:tc>
                  <a:txBody>
                    <a:bodyPr/>
                    <a:lstStyle/>
                    <a:p>
                      <a:r>
                        <a:rPr lang="fr-FR" dirty="0"/>
                        <a:t>1</a:t>
                      </a:r>
                    </a:p>
                  </a:txBody>
                  <a:tcPr/>
                </a:tc>
                <a:tc>
                  <a:txBody>
                    <a:bodyPr/>
                    <a:lstStyle/>
                    <a:p>
                      <a:r>
                        <a:rPr lang="fr-FR" dirty="0"/>
                        <a:t>ABOU</a:t>
                      </a:r>
                    </a:p>
                  </a:txBody>
                  <a:tcPr/>
                </a:tc>
                <a:tc>
                  <a:txBody>
                    <a:bodyPr/>
                    <a:lstStyle/>
                    <a:p>
                      <a:r>
                        <a:rPr lang="fr-FR" dirty="0"/>
                        <a:t>Jean</a:t>
                      </a:r>
                    </a:p>
                  </a:txBody>
                  <a:tcPr/>
                </a:tc>
                <a:tc>
                  <a:txBody>
                    <a:bodyPr/>
                    <a:lstStyle/>
                    <a:p>
                      <a:r>
                        <a:rPr lang="fr-FR" dirty="0"/>
                        <a:t>2010-02-03</a:t>
                      </a:r>
                    </a:p>
                  </a:txBody>
                  <a:tcPr/>
                </a:tc>
                <a:extLst>
                  <a:ext uri="{0D108BD9-81ED-4DB2-BD59-A6C34878D82A}">
                    <a16:rowId xmlns:a16="http://schemas.microsoft.com/office/drawing/2014/main" val="3292331351"/>
                  </a:ext>
                </a:extLst>
              </a:tr>
              <a:tr h="344800">
                <a:tc>
                  <a:txBody>
                    <a:bodyPr/>
                    <a:lstStyle/>
                    <a:p>
                      <a:r>
                        <a:rPr lang="fr-FR" dirty="0"/>
                        <a:t>…</a:t>
                      </a:r>
                    </a:p>
                  </a:txBody>
                  <a:tcPr/>
                </a:tc>
                <a:tc>
                  <a:txBody>
                    <a:bodyPr/>
                    <a:lstStyle/>
                    <a:p>
                      <a:r>
                        <a:rPr lang="fr-FR" dirty="0"/>
                        <a:t>…</a:t>
                      </a:r>
                    </a:p>
                  </a:txBody>
                  <a:tcPr/>
                </a:tc>
                <a:tc>
                  <a:txBody>
                    <a:bodyPr/>
                    <a:lstStyle/>
                    <a:p>
                      <a:r>
                        <a:rPr lang="fr-FR" dirty="0"/>
                        <a:t>…</a:t>
                      </a:r>
                    </a:p>
                  </a:txBody>
                  <a:tcPr/>
                </a:tc>
                <a:tc>
                  <a:txBody>
                    <a:bodyPr/>
                    <a:lstStyle/>
                    <a:p>
                      <a:r>
                        <a:rPr lang="fr-FR" dirty="0"/>
                        <a:t>…</a:t>
                      </a:r>
                    </a:p>
                  </a:txBody>
                  <a:tcPr/>
                </a:tc>
                <a:extLst>
                  <a:ext uri="{0D108BD9-81ED-4DB2-BD59-A6C34878D82A}">
                    <a16:rowId xmlns:a16="http://schemas.microsoft.com/office/drawing/2014/main" val="3693774227"/>
                  </a:ext>
                </a:extLst>
              </a:tr>
              <a:tr h="344800">
                <a:tc>
                  <a:txBody>
                    <a:bodyPr/>
                    <a:lstStyle/>
                    <a:p>
                      <a:r>
                        <a:rPr lang="fr-FR" dirty="0"/>
                        <a:t>13265</a:t>
                      </a:r>
                    </a:p>
                  </a:txBody>
                  <a:tcPr/>
                </a:tc>
                <a:tc>
                  <a:txBody>
                    <a:bodyPr/>
                    <a:lstStyle/>
                    <a:p>
                      <a:r>
                        <a:rPr lang="fr-FR" dirty="0"/>
                        <a:t>KADJOU</a:t>
                      </a:r>
                    </a:p>
                  </a:txBody>
                  <a:tcPr/>
                </a:tc>
                <a:tc>
                  <a:txBody>
                    <a:bodyPr/>
                    <a:lstStyle/>
                    <a:p>
                      <a:r>
                        <a:rPr lang="fr-FR" dirty="0"/>
                        <a:t>Yvette</a:t>
                      </a:r>
                    </a:p>
                  </a:txBody>
                  <a:tcPr/>
                </a:tc>
                <a:tc>
                  <a:txBody>
                    <a:bodyPr/>
                    <a:lstStyle/>
                    <a:p>
                      <a:r>
                        <a:rPr lang="fr-FR" dirty="0"/>
                        <a:t>1990-05-01</a:t>
                      </a:r>
                    </a:p>
                  </a:txBody>
                  <a:tcPr/>
                </a:tc>
                <a:extLst>
                  <a:ext uri="{0D108BD9-81ED-4DB2-BD59-A6C34878D82A}">
                    <a16:rowId xmlns:a16="http://schemas.microsoft.com/office/drawing/2014/main" val="2371258445"/>
                  </a:ext>
                </a:extLst>
              </a:tr>
            </a:tbl>
          </a:graphicData>
        </a:graphic>
      </p:graphicFrame>
      <p:sp>
        <p:nvSpPr>
          <p:cNvPr id="14" name="Flèche vers le bas 13"/>
          <p:cNvSpPr/>
          <p:nvPr/>
        </p:nvSpPr>
        <p:spPr>
          <a:xfrm>
            <a:off x="6656832" y="2654440"/>
            <a:ext cx="192024" cy="393618"/>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ZoneTexte 14"/>
          <p:cNvSpPr txBox="1"/>
          <p:nvPr/>
        </p:nvSpPr>
        <p:spPr>
          <a:xfrm>
            <a:off x="3319272" y="2285107"/>
            <a:ext cx="619963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b="1" dirty="0"/>
              <a:t>Colonne</a:t>
            </a:r>
            <a:r>
              <a:rPr lang="fr-FR" dirty="0"/>
              <a:t> = Champ = Attribut = Propriété = Caractéristique</a:t>
            </a:r>
          </a:p>
        </p:txBody>
      </p:sp>
      <p:sp>
        <p:nvSpPr>
          <p:cNvPr id="19" name="Rectangle 18"/>
          <p:cNvSpPr/>
          <p:nvPr/>
        </p:nvSpPr>
        <p:spPr>
          <a:xfrm>
            <a:off x="3538728" y="4946904"/>
            <a:ext cx="7196328" cy="65053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a:t>Donnée = valeur de l'attribut prise dans un domaine de valeurs</a:t>
            </a:r>
          </a:p>
          <a:p>
            <a:pPr algn="ctr"/>
            <a:r>
              <a:rPr lang="fr-FR" dirty="0"/>
              <a:t>Domaine = ensemble de valeurs possibles d'un champ</a:t>
            </a:r>
          </a:p>
        </p:txBody>
      </p:sp>
      <p:sp>
        <p:nvSpPr>
          <p:cNvPr id="22" name="Rectangle 21"/>
          <p:cNvSpPr/>
          <p:nvPr/>
        </p:nvSpPr>
        <p:spPr>
          <a:xfrm>
            <a:off x="7427665" y="3170179"/>
            <a:ext cx="2612074" cy="120032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fr-FR" dirty="0">
                <a:ln w="0"/>
                <a:solidFill>
                  <a:schemeClr val="tx1"/>
                </a:solidFill>
                <a:effectLst>
                  <a:outerShdw blurRad="38100" dist="19050" dir="2700000" algn="tl" rotWithShape="0">
                    <a:schemeClr val="dk1">
                      <a:alpha val="40000"/>
                    </a:schemeClr>
                  </a:outerShdw>
                </a:effectLst>
                <a:latin typeface="Arial" panose="020B0604020202020204" pitchFamily="34" charset="0"/>
              </a:rPr>
              <a:t>Ligne= </a:t>
            </a:r>
          </a:p>
          <a:p>
            <a:r>
              <a:rPr lang="fr-FR" dirty="0">
                <a:ln w="0"/>
                <a:solidFill>
                  <a:schemeClr val="tx1"/>
                </a:solidFill>
                <a:effectLst>
                  <a:outerShdw blurRad="38100" dist="19050" dir="2700000" algn="tl" rotWithShape="0">
                    <a:schemeClr val="dk1">
                      <a:alpha val="40000"/>
                    </a:schemeClr>
                  </a:outerShdw>
                </a:effectLst>
                <a:latin typeface="Arial" panose="020B0604020202020204" pitchFamily="34" charset="0"/>
              </a:rPr>
              <a:t>Objet=N-</a:t>
            </a:r>
            <a:r>
              <a:rPr lang="fr-FR" dirty="0" err="1">
                <a:ln w="0"/>
                <a:solidFill>
                  <a:schemeClr val="tx1"/>
                </a:solidFill>
                <a:effectLst>
                  <a:outerShdw blurRad="38100" dist="19050" dir="2700000" algn="tl" rotWithShape="0">
                    <a:schemeClr val="dk1">
                      <a:alpha val="40000"/>
                    </a:schemeClr>
                  </a:outerShdw>
                </a:effectLst>
                <a:latin typeface="Arial" panose="020B0604020202020204" pitchFamily="34" charset="0"/>
              </a:rPr>
              <a:t>uplet</a:t>
            </a:r>
            <a:endParaRPr lang="fr-FR"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a:p>
            <a:r>
              <a:rPr lang="fr-FR" dirty="0">
                <a:ln w="0"/>
                <a:solidFill>
                  <a:schemeClr val="tx1"/>
                </a:solidFill>
                <a:effectLst>
                  <a:outerShdw blurRad="38100" dist="19050" dir="2700000" algn="tl" rotWithShape="0">
                    <a:schemeClr val="dk1">
                      <a:alpha val="40000"/>
                    </a:schemeClr>
                  </a:outerShdw>
                </a:effectLst>
                <a:latin typeface="Arial" panose="020B0604020202020204" pitchFamily="34" charset="0"/>
              </a:rPr>
              <a:t>=</a:t>
            </a:r>
            <a:r>
              <a:rPr lang="fr-FR" dirty="0" err="1">
                <a:ln w="0"/>
                <a:solidFill>
                  <a:schemeClr val="tx1"/>
                </a:solidFill>
                <a:effectLst>
                  <a:outerShdw blurRad="38100" dist="19050" dir="2700000" algn="tl" rotWithShape="0">
                    <a:schemeClr val="dk1">
                      <a:alpha val="40000"/>
                    </a:schemeClr>
                  </a:outerShdw>
                </a:effectLst>
                <a:latin typeface="Arial" panose="020B0604020202020204" pitchFamily="34" charset="0"/>
              </a:rPr>
              <a:t>Tuple</a:t>
            </a:r>
            <a:r>
              <a:rPr lang="fr-FR" dirty="0">
                <a:ln w="0"/>
                <a:solidFill>
                  <a:schemeClr val="tx1"/>
                </a:solidFill>
                <a:effectLst>
                  <a:outerShdw blurRad="38100" dist="19050" dir="2700000" algn="tl" rotWithShape="0">
                    <a:schemeClr val="dk1">
                      <a:alpha val="40000"/>
                    </a:schemeClr>
                  </a:outerShdw>
                </a:effectLst>
                <a:latin typeface="Arial" panose="020B0604020202020204" pitchFamily="34" charset="0"/>
              </a:rPr>
              <a:t>=Enregistrement</a:t>
            </a:r>
          </a:p>
          <a:p>
            <a:r>
              <a:rPr lang="fr-FR" dirty="0">
                <a:ln w="0"/>
                <a:solidFill>
                  <a:schemeClr val="tx1"/>
                </a:solidFill>
                <a:effectLst>
                  <a:outerShdw blurRad="38100" dist="19050" dir="2700000" algn="tl" rotWithShape="0">
                    <a:schemeClr val="dk1">
                      <a:alpha val="40000"/>
                    </a:schemeClr>
                  </a:outerShdw>
                </a:effectLst>
                <a:latin typeface="Arial" panose="020B0604020202020204" pitchFamily="34" charset="0"/>
              </a:rPr>
              <a:t>= Occurrence</a:t>
            </a:r>
            <a:endParaRPr lang="fr-FR"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4861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2829" y="1046358"/>
            <a:ext cx="3845925" cy="410882"/>
          </a:xfrm>
          <a:prstGeom prst="rect">
            <a:avLst/>
          </a:prstGeom>
        </p:spPr>
        <p:txBody>
          <a:bodyPr wrap="none">
            <a:spAutoFit/>
          </a:bodyPr>
          <a:lstStyle/>
          <a:p>
            <a:pPr lvl="0" algn="just">
              <a:lnSpc>
                <a:spcPct val="115000"/>
              </a:lnSpc>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4. </a:t>
            </a:r>
            <a:r>
              <a:rPr lang="fr-FR" b="1" dirty="0"/>
              <a:t>CLÉ PRIMAIRE - CLÉ ÉTRANGÈRE</a:t>
            </a:r>
            <a:endParaRPr lang="fr-FR"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11</a:t>
            </a:fld>
            <a:endParaRPr lang="fr-FR"/>
          </a:p>
        </p:txBody>
      </p:sp>
      <p:sp>
        <p:nvSpPr>
          <p:cNvPr id="2" name="Rectangle 1"/>
          <p:cNvSpPr/>
          <p:nvPr/>
        </p:nvSpPr>
        <p:spPr>
          <a:xfrm>
            <a:off x="1195229" y="1943655"/>
            <a:ext cx="8893651" cy="2862322"/>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Clé primaire (</a:t>
            </a:r>
            <a:r>
              <a:rPr lang="fr-FR" b="1" dirty="0" err="1">
                <a:latin typeface="Cambria" panose="02040503050406030204" pitchFamily="18" charset="0"/>
                <a:ea typeface="Cambria" panose="02040503050406030204" pitchFamily="18" charset="0"/>
              </a:rPr>
              <a:t>Primary</a:t>
            </a:r>
            <a:r>
              <a:rPr lang="fr-FR" b="1" dirty="0">
                <a:latin typeface="Cambria" panose="02040503050406030204" pitchFamily="18" charset="0"/>
                <a:ea typeface="Cambria" panose="02040503050406030204" pitchFamily="18" charset="0"/>
              </a:rPr>
              <a:t> Key = PK) </a:t>
            </a:r>
            <a:endParaRPr lang="fr-FR" dirty="0">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attribut ou ensemble d'attributs d'une table, permettant d'identifier et de distinguer de façon unique ses occurrences;</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par convention, est soulignée dans le schéma relationnel.</a:t>
            </a:r>
          </a:p>
          <a:p>
            <a:pPr lvl="1"/>
            <a:endParaRPr lang="fr-FR" dirty="0">
              <a:latin typeface="Cambria" panose="02040503050406030204" pitchFamily="18" charset="0"/>
              <a:ea typeface="Cambria" panose="02040503050406030204" pitchFamily="18" charset="0"/>
            </a:endParaRPr>
          </a:p>
          <a:p>
            <a:r>
              <a:rPr lang="fr-FR" b="1" dirty="0">
                <a:latin typeface="Cambria" panose="02040503050406030204" pitchFamily="18" charset="0"/>
                <a:ea typeface="Cambria" panose="02040503050406030204" pitchFamily="18" charset="0"/>
              </a:rPr>
              <a:t>Clé étrangère (</a:t>
            </a:r>
            <a:r>
              <a:rPr lang="fr-FR" b="1" dirty="0" err="1">
                <a:latin typeface="Cambria" panose="02040503050406030204" pitchFamily="18" charset="0"/>
                <a:ea typeface="Cambria" panose="02040503050406030204" pitchFamily="18" charset="0"/>
              </a:rPr>
              <a:t>Foreign</a:t>
            </a:r>
            <a:r>
              <a:rPr lang="fr-FR" b="1" dirty="0">
                <a:latin typeface="Cambria" panose="02040503050406030204" pitchFamily="18" charset="0"/>
                <a:ea typeface="Cambria" panose="02040503050406030204" pitchFamily="18" charset="0"/>
              </a:rPr>
              <a:t> Key = FK) </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fait la liaison entre 2 tables d'une base de données;</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clé étrangère de la table T1, clé primaire de la table T2;</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doit être d'un type de données compatible à la table de référence;</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peut ou non être tout ou partie de clé primaire de sa table.</a:t>
            </a:r>
          </a:p>
        </p:txBody>
      </p:sp>
    </p:spTree>
    <p:extLst>
      <p:ext uri="{BB962C8B-B14F-4D97-AF65-F5344CB8AC3E}">
        <p14:creationId xmlns:p14="http://schemas.microsoft.com/office/powerpoint/2010/main" val="1771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ENTITE-ASSOCIATION &amp; 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12</a:t>
            </a:fld>
            <a:endParaRPr lang="fr-FR"/>
          </a:p>
        </p:txBody>
      </p:sp>
      <p:sp>
        <p:nvSpPr>
          <p:cNvPr id="4" name="Rectangle 3"/>
          <p:cNvSpPr/>
          <p:nvPr/>
        </p:nvSpPr>
        <p:spPr>
          <a:xfrm>
            <a:off x="1261885" y="1946516"/>
            <a:ext cx="10265780" cy="2308324"/>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Schéma EA </a:t>
            </a:r>
            <a:r>
              <a:rPr lang="fr-FR" dirty="0">
                <a:latin typeface="Cambria" panose="02040503050406030204" pitchFamily="18" charset="0"/>
                <a:ea typeface="Cambria" panose="02040503050406030204" pitchFamily="18" charset="0"/>
              </a:rPr>
              <a:t>: </a:t>
            </a:r>
            <a:r>
              <a:rPr lang="fr-FR" b="1" dirty="0">
                <a:latin typeface="Cambria" panose="02040503050406030204" pitchFamily="18" charset="0"/>
                <a:ea typeface="Cambria" panose="02040503050406030204" pitchFamily="18" charset="0"/>
              </a:rPr>
              <a:t>Description de la problématique (Modélisation des objets)</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Entités;</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Associations;</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Cardinalités.</a:t>
            </a:r>
          </a:p>
          <a:p>
            <a:pPr lvl="1"/>
            <a:endParaRPr lang="fr-FR" dirty="0">
              <a:latin typeface="Cambria" panose="02040503050406030204" pitchFamily="18" charset="0"/>
              <a:ea typeface="Cambria" panose="02040503050406030204" pitchFamily="18" charset="0"/>
            </a:endParaRPr>
          </a:p>
          <a:p>
            <a:r>
              <a:rPr lang="fr-FR" b="1" dirty="0">
                <a:latin typeface="Cambria" panose="02040503050406030204" pitchFamily="18" charset="0"/>
                <a:ea typeface="Cambria" panose="02040503050406030204" pitchFamily="18" charset="0"/>
              </a:rPr>
              <a:t>Schéma relationnel </a:t>
            </a:r>
            <a:r>
              <a:rPr lang="fr-FR" dirty="0">
                <a:latin typeface="Cambria" panose="02040503050406030204" pitchFamily="18" charset="0"/>
                <a:ea typeface="Cambria" panose="02040503050406030204" pitchFamily="18" charset="0"/>
              </a:rPr>
              <a:t>: </a:t>
            </a:r>
            <a:r>
              <a:rPr lang="fr-FR" b="1" dirty="0">
                <a:latin typeface="Cambria" panose="02040503050406030204" pitchFamily="18" charset="0"/>
                <a:ea typeface="Cambria" panose="02040503050406030204" pitchFamily="18" charset="0"/>
              </a:rPr>
              <a:t>Implémentation d'une solution (base de données)</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Relations;</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Contraintes (PK, FK, et d'autres...) </a:t>
            </a:r>
          </a:p>
        </p:txBody>
      </p:sp>
    </p:spTree>
    <p:extLst>
      <p:ext uri="{BB962C8B-B14F-4D97-AF65-F5344CB8AC3E}">
        <p14:creationId xmlns:p14="http://schemas.microsoft.com/office/powerpoint/2010/main" val="28460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ENTITE-ASSOCIATION &amp; 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13</a:t>
            </a:fld>
            <a:endParaRPr lang="fr-FR"/>
          </a:p>
        </p:txBody>
      </p:sp>
      <p:sp>
        <p:nvSpPr>
          <p:cNvPr id="8" name="Rectangle 7"/>
          <p:cNvSpPr/>
          <p:nvPr/>
        </p:nvSpPr>
        <p:spPr>
          <a:xfrm>
            <a:off x="1078777" y="1087030"/>
            <a:ext cx="7965315" cy="369332"/>
          </a:xfrm>
          <a:prstGeom prst="rect">
            <a:avLst/>
          </a:prstGeom>
        </p:spPr>
        <p:txBody>
          <a:bodyPr wrap="square">
            <a:spAutoFit/>
          </a:bodyPr>
          <a:lstStyle/>
          <a:p>
            <a:pPr algn="ctr"/>
            <a:r>
              <a:rPr lang="fr-FR" b="1" u="sng" dirty="0">
                <a:latin typeface="Arial" panose="020B0604020202020204" pitchFamily="34" charset="0"/>
              </a:rPr>
              <a:t>Règles de passage Schéma E/A ----&gt; relationnel</a:t>
            </a:r>
            <a:endParaRPr lang="fr-FR" b="1" u="sng" dirty="0"/>
          </a:p>
        </p:txBody>
      </p:sp>
      <p:sp>
        <p:nvSpPr>
          <p:cNvPr id="9" name="Rectangle 8"/>
          <p:cNvSpPr/>
          <p:nvPr/>
        </p:nvSpPr>
        <p:spPr>
          <a:xfrm>
            <a:off x="603004" y="1846608"/>
            <a:ext cx="11223236" cy="2585323"/>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Règle 1 </a:t>
            </a:r>
            <a:r>
              <a:rPr lang="fr-FR" dirty="0">
                <a:latin typeface="Cambria" panose="02040503050406030204" pitchFamily="18" charset="0"/>
                <a:ea typeface="Cambria" panose="02040503050406030204" pitchFamily="18" charset="0"/>
              </a:rPr>
              <a:t>: entité</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Chaque entité donne une table avec une clé primaire qui est son identifiant.</a:t>
            </a:r>
          </a:p>
          <a:p>
            <a:pPr lvl="1"/>
            <a:endParaRPr lang="fr-FR" dirty="0">
              <a:latin typeface="Cambria" panose="02040503050406030204" pitchFamily="18" charset="0"/>
              <a:ea typeface="Cambria" panose="02040503050406030204" pitchFamily="18" charset="0"/>
            </a:endParaRPr>
          </a:p>
          <a:p>
            <a:r>
              <a:rPr lang="fr-FR" b="1" dirty="0">
                <a:latin typeface="Cambria" panose="02040503050406030204" pitchFamily="18" charset="0"/>
                <a:ea typeface="Cambria" panose="02040503050406030204" pitchFamily="18" charset="0"/>
              </a:rPr>
              <a:t>Règle 2 </a:t>
            </a:r>
            <a:r>
              <a:rPr lang="fr-FR" dirty="0">
                <a:latin typeface="Cambria" panose="02040503050406030204" pitchFamily="18" charset="0"/>
                <a:ea typeface="Cambria" panose="02040503050406030204" pitchFamily="18" charset="0"/>
              </a:rPr>
              <a:t>: association de type 1-N ou 1-1</a:t>
            </a:r>
          </a:p>
          <a:p>
            <a:r>
              <a:rPr lang="fr-FR" dirty="0">
                <a:latin typeface="Cambria" panose="02040503050406030204" pitchFamily="18" charset="0"/>
                <a:ea typeface="Cambria" panose="02040503050406030204" pitchFamily="18" charset="0"/>
              </a:rPr>
              <a:t>	L'identifiant de l'entité côté N est ajoutée du côté 1 où elle devient clé étrangère.</a:t>
            </a:r>
          </a:p>
          <a:p>
            <a:endParaRPr lang="fr-FR" dirty="0">
              <a:latin typeface="Cambria" panose="02040503050406030204" pitchFamily="18" charset="0"/>
              <a:ea typeface="Cambria" panose="02040503050406030204" pitchFamily="18" charset="0"/>
            </a:endParaRPr>
          </a:p>
          <a:p>
            <a:r>
              <a:rPr lang="fr-FR" b="1" dirty="0">
                <a:latin typeface="Cambria" panose="02040503050406030204" pitchFamily="18" charset="0"/>
                <a:ea typeface="Cambria" panose="02040503050406030204" pitchFamily="18" charset="0"/>
              </a:rPr>
              <a:t>Règle 3:</a:t>
            </a:r>
            <a:r>
              <a:rPr lang="fr-FR" dirty="0">
                <a:latin typeface="Cambria" panose="02040503050406030204" pitchFamily="18" charset="0"/>
                <a:ea typeface="Cambria" panose="02040503050406030204" pitchFamily="18" charset="0"/>
              </a:rPr>
              <a:t> association de type N-M</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Création d'une nouvelle table dont la clé primaires est l'ensemble des identifiants des entités concernées;</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Tout attribut de l'association devient attribut de la nouvelle table.</a:t>
            </a:r>
          </a:p>
        </p:txBody>
      </p:sp>
    </p:spTree>
    <p:extLst>
      <p:ext uri="{BB962C8B-B14F-4D97-AF65-F5344CB8AC3E}">
        <p14:creationId xmlns:p14="http://schemas.microsoft.com/office/powerpoint/2010/main" val="324909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ENTITE-ASSOCIATION &amp; 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14</a:t>
            </a:fld>
            <a:endParaRPr lang="fr-FR"/>
          </a:p>
        </p:txBody>
      </p:sp>
      <p:pic>
        <p:nvPicPr>
          <p:cNvPr id="2" name="Image 1"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937" y="1359707"/>
            <a:ext cx="6449325" cy="2086266"/>
          </a:xfrm>
          <a:prstGeom prst="rect">
            <a:avLst/>
          </a:prstGeom>
        </p:spPr>
      </p:pic>
      <p:sp>
        <p:nvSpPr>
          <p:cNvPr id="3" name="Rectangle 2"/>
          <p:cNvSpPr/>
          <p:nvPr/>
        </p:nvSpPr>
        <p:spPr>
          <a:xfrm>
            <a:off x="1584960" y="3721952"/>
            <a:ext cx="8666480" cy="1477328"/>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 (</a:t>
            </a:r>
            <a:r>
              <a:rPr lang="fr-FR" u="sng" dirty="0" err="1">
                <a:latin typeface="Cambria" panose="02040503050406030204" pitchFamily="18" charset="0"/>
                <a:ea typeface="Cambria" panose="02040503050406030204" pitchFamily="18" charset="0"/>
              </a:rPr>
              <a:t>numE</a:t>
            </a:r>
            <a:r>
              <a:rPr lang="fr-FR" dirty="0">
                <a:latin typeface="Cambria" panose="02040503050406030204" pitchFamily="18" charset="0"/>
                <a:ea typeface="Cambria" panose="02040503050406030204" pitchFamily="18" charset="0"/>
              </a:rPr>
              <a:t>, nom, adresse) </a:t>
            </a:r>
          </a:p>
          <a:p>
            <a:r>
              <a:rPr lang="fr-FR" b="1" dirty="0">
                <a:latin typeface="Cambria" panose="02040503050406030204" pitchFamily="18" charset="0"/>
                <a:ea typeface="Cambria" panose="02040503050406030204" pitchFamily="18" charset="0"/>
              </a:rPr>
              <a:t>MATIERE</a:t>
            </a:r>
            <a:r>
              <a:rPr lang="fr-FR" dirty="0">
                <a:latin typeface="Cambria" panose="02040503050406030204" pitchFamily="18" charset="0"/>
                <a:ea typeface="Cambria" panose="02040503050406030204" pitchFamily="18" charset="0"/>
              </a:rPr>
              <a:t> (</a:t>
            </a:r>
            <a:r>
              <a:rPr lang="fr-FR" u="sng" dirty="0" err="1">
                <a:latin typeface="Cambria" panose="02040503050406030204" pitchFamily="18" charset="0"/>
                <a:ea typeface="Cambria" panose="02040503050406030204" pitchFamily="18" charset="0"/>
              </a:rPr>
              <a:t>codeMatiere</a:t>
            </a:r>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libMatiere</a:t>
            </a:r>
            <a:r>
              <a:rPr lang="fr-FR" dirty="0">
                <a:latin typeface="Cambria" panose="02040503050406030204" pitchFamily="18" charset="0"/>
                <a:ea typeface="Cambria" panose="02040503050406030204" pitchFamily="18" charset="0"/>
              </a:rPr>
              <a:t>)</a:t>
            </a:r>
          </a:p>
          <a:p>
            <a:r>
              <a:rPr lang="fr-FR" b="1" dirty="0">
                <a:latin typeface="Cambria" panose="02040503050406030204" pitchFamily="18" charset="0"/>
                <a:ea typeface="Cambria" panose="02040503050406030204" pitchFamily="18" charset="0"/>
              </a:rPr>
              <a:t>NOTER</a:t>
            </a:r>
            <a:r>
              <a:rPr lang="fr-FR" dirty="0">
                <a:latin typeface="Cambria" panose="02040503050406030204" pitchFamily="18" charset="0"/>
                <a:ea typeface="Cambria" panose="02040503050406030204" pitchFamily="18" charset="0"/>
              </a:rPr>
              <a:t>(#</a:t>
            </a:r>
            <a:r>
              <a:rPr lang="fr-FR" u="sng" dirty="0" err="1">
                <a:latin typeface="Cambria" panose="02040503050406030204" pitchFamily="18" charset="0"/>
                <a:ea typeface="Cambria" panose="02040503050406030204" pitchFamily="18" charset="0"/>
              </a:rPr>
              <a:t>numE</a:t>
            </a:r>
            <a:r>
              <a:rPr lang="fr-FR" dirty="0">
                <a:latin typeface="Cambria" panose="02040503050406030204" pitchFamily="18" charset="0"/>
                <a:ea typeface="Cambria" panose="02040503050406030204" pitchFamily="18" charset="0"/>
              </a:rPr>
              <a:t>, #</a:t>
            </a:r>
            <a:r>
              <a:rPr lang="fr-FR" u="sng" dirty="0" err="1">
                <a:latin typeface="Cambria" panose="02040503050406030204" pitchFamily="18" charset="0"/>
                <a:ea typeface="Cambria" panose="02040503050406030204" pitchFamily="18" charset="0"/>
              </a:rPr>
              <a:t>codeMatiere</a:t>
            </a:r>
            <a:r>
              <a:rPr lang="fr-FR" dirty="0">
                <a:latin typeface="Cambria" panose="02040503050406030204" pitchFamily="18" charset="0"/>
                <a:ea typeface="Cambria" panose="02040503050406030204" pitchFamily="18" charset="0"/>
              </a:rPr>
              <a:t>, moyenne)</a:t>
            </a:r>
          </a:p>
          <a:p>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numE</a:t>
            </a:r>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reférence</a:t>
            </a:r>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numE</a:t>
            </a:r>
            <a:r>
              <a:rPr lang="fr-FR" dirty="0">
                <a:latin typeface="Cambria" panose="02040503050406030204" pitchFamily="18" charset="0"/>
                <a:ea typeface="Cambria" panose="02040503050406030204" pitchFamily="18" charset="0"/>
              </a:rPr>
              <a:t>(Etudiant) </a:t>
            </a:r>
          </a:p>
          <a:p>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codeMatiere</a:t>
            </a:r>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reférence</a:t>
            </a:r>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codeMatiere</a:t>
            </a:r>
            <a:r>
              <a:rPr lang="fr-FR" dirty="0">
                <a:latin typeface="Cambria" panose="02040503050406030204" pitchFamily="18" charset="0"/>
                <a:ea typeface="Cambria" panose="02040503050406030204" pitchFamily="18" charset="0"/>
              </a:rPr>
              <a:t>(</a:t>
            </a:r>
            <a:r>
              <a:rPr lang="fr-FR" dirty="0" err="1">
                <a:latin typeface="Cambria" panose="02040503050406030204" pitchFamily="18" charset="0"/>
                <a:ea typeface="Cambria" panose="02040503050406030204" pitchFamily="18" charset="0"/>
              </a:rPr>
              <a:t>Matiere</a:t>
            </a:r>
            <a:r>
              <a:rPr lang="fr-FR"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6639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ENTITE-ASSOCIATION &amp; 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15</a:t>
            </a:fld>
            <a:endParaRPr lang="fr-FR"/>
          </a:p>
        </p:txBody>
      </p:sp>
      <p:sp>
        <p:nvSpPr>
          <p:cNvPr id="3" name="Rectangle 2"/>
          <p:cNvSpPr/>
          <p:nvPr/>
        </p:nvSpPr>
        <p:spPr>
          <a:xfrm>
            <a:off x="2052320" y="3931876"/>
            <a:ext cx="8666480" cy="2031325"/>
          </a:xfrm>
          <a:prstGeom prst="rect">
            <a:avLst/>
          </a:prstGeom>
        </p:spPr>
        <p:txBody>
          <a:bodyPr wrap="square">
            <a:spAutoFit/>
          </a:bodyPr>
          <a:lstStyle/>
          <a:p>
            <a:pPr marL="285750" indent="-285750">
              <a:buFont typeface="Wingdings" panose="05000000000000000000" pitchFamily="2" charset="2"/>
              <a:buChar char="§"/>
            </a:pPr>
            <a:r>
              <a:rPr lang="fr-FR" b="1" dirty="0">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 (</a:t>
            </a:r>
            <a:r>
              <a:rPr lang="fr-FR" u="sng" dirty="0" err="1">
                <a:latin typeface="Cambria" panose="02040503050406030204" pitchFamily="18" charset="0"/>
                <a:ea typeface="Cambria" panose="02040503050406030204" pitchFamily="18" charset="0"/>
              </a:rPr>
              <a:t>numE</a:t>
            </a:r>
            <a:r>
              <a:rPr lang="fr-FR" dirty="0">
                <a:latin typeface="Cambria" panose="02040503050406030204" pitchFamily="18" charset="0"/>
                <a:ea typeface="Cambria" panose="02040503050406030204" pitchFamily="18" charset="0"/>
              </a:rPr>
              <a:t>, nom, </a:t>
            </a:r>
            <a:r>
              <a:rPr lang="fr-FR" dirty="0" err="1">
                <a:latin typeface="Cambria" panose="02040503050406030204" pitchFamily="18" charset="0"/>
                <a:ea typeface="Cambria" panose="02040503050406030204" pitchFamily="18" charset="0"/>
              </a:rPr>
              <a:t>prenom</a:t>
            </a:r>
            <a:r>
              <a:rPr lang="fr-FR" dirty="0">
                <a:latin typeface="Cambria" panose="02040503050406030204" pitchFamily="18" charset="0"/>
                <a:ea typeface="Cambria" panose="02040503050406030204" pitchFamily="18" charset="0"/>
              </a:rPr>
              <a:t>) </a:t>
            </a:r>
          </a:p>
          <a:p>
            <a:pPr marL="285750" indent="-285750">
              <a:buFont typeface="Wingdings" panose="05000000000000000000" pitchFamily="2" charset="2"/>
              <a:buChar char="§"/>
            </a:pPr>
            <a:r>
              <a:rPr lang="fr-FR" b="1" dirty="0">
                <a:latin typeface="Cambria" panose="02040503050406030204" pitchFamily="18" charset="0"/>
                <a:ea typeface="Cambria" panose="02040503050406030204" pitchFamily="18" charset="0"/>
              </a:rPr>
              <a:t>SPORT</a:t>
            </a:r>
            <a:r>
              <a:rPr lang="fr-FR" dirty="0">
                <a:latin typeface="Cambria" panose="02040503050406030204" pitchFamily="18" charset="0"/>
                <a:ea typeface="Cambria" panose="02040503050406030204" pitchFamily="18" charset="0"/>
              </a:rPr>
              <a:t> (</a:t>
            </a:r>
            <a:r>
              <a:rPr lang="fr-FR" u="sng" dirty="0" err="1">
                <a:latin typeface="Cambria" panose="02040503050406030204" pitchFamily="18" charset="0"/>
                <a:ea typeface="Cambria" panose="02040503050406030204" pitchFamily="18" charset="0"/>
              </a:rPr>
              <a:t>numSport</a:t>
            </a:r>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libSport</a:t>
            </a:r>
            <a:r>
              <a:rPr lang="fr-FR" dirty="0">
                <a:latin typeface="Cambria" panose="02040503050406030204" pitchFamily="18" charset="0"/>
                <a:ea typeface="Cambria" panose="02040503050406030204" pitchFamily="18" charset="0"/>
              </a:rPr>
              <a:t>)</a:t>
            </a:r>
          </a:p>
          <a:p>
            <a:pPr marL="285750" indent="-285750">
              <a:buFont typeface="Wingdings" panose="05000000000000000000" pitchFamily="2" charset="2"/>
              <a:buChar char="§"/>
            </a:pPr>
            <a:r>
              <a:rPr lang="fr-FR" b="1" dirty="0">
                <a:latin typeface="Cambria" panose="02040503050406030204" pitchFamily="18" charset="0"/>
                <a:ea typeface="Cambria" panose="02040503050406030204" pitchFamily="18" charset="0"/>
              </a:rPr>
              <a:t>CLUB</a:t>
            </a:r>
            <a:r>
              <a:rPr lang="fr-FR" dirty="0">
                <a:latin typeface="Cambria" panose="02040503050406030204" pitchFamily="18" charset="0"/>
                <a:ea typeface="Cambria" panose="02040503050406030204" pitchFamily="18" charset="0"/>
              </a:rPr>
              <a:t> (</a:t>
            </a:r>
            <a:r>
              <a:rPr lang="fr-FR" u="sng" dirty="0" err="1">
                <a:latin typeface="Cambria" panose="02040503050406030204" pitchFamily="18" charset="0"/>
                <a:ea typeface="Cambria" panose="02040503050406030204" pitchFamily="18" charset="0"/>
              </a:rPr>
              <a:t>numClub</a:t>
            </a:r>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nomClub</a:t>
            </a:r>
            <a:r>
              <a:rPr lang="fr-FR" dirty="0">
                <a:latin typeface="Cambria" panose="02040503050406030204" pitchFamily="18" charset="0"/>
                <a:ea typeface="Cambria" panose="02040503050406030204" pitchFamily="18" charset="0"/>
              </a:rPr>
              <a:t>)</a:t>
            </a:r>
          </a:p>
          <a:p>
            <a:pPr marL="285750" indent="-285750">
              <a:buFont typeface="Wingdings" panose="05000000000000000000" pitchFamily="2" charset="2"/>
              <a:buChar char="§"/>
            </a:pPr>
            <a:r>
              <a:rPr lang="fr-FR" b="1" dirty="0">
                <a:latin typeface="Cambria" panose="02040503050406030204" pitchFamily="18" charset="0"/>
                <a:ea typeface="Cambria" panose="02040503050406030204" pitchFamily="18" charset="0"/>
              </a:rPr>
              <a:t>PRATIQUER </a:t>
            </a:r>
            <a:r>
              <a:rPr lang="fr-FR" dirty="0">
                <a:latin typeface="Cambria" panose="02040503050406030204" pitchFamily="18" charset="0"/>
                <a:ea typeface="Cambria" panose="02040503050406030204" pitchFamily="18" charset="0"/>
              </a:rPr>
              <a:t>(#</a:t>
            </a:r>
            <a:r>
              <a:rPr lang="fr-FR" u="sng" dirty="0" err="1">
                <a:latin typeface="Cambria" panose="02040503050406030204" pitchFamily="18" charset="0"/>
                <a:ea typeface="Cambria" panose="02040503050406030204" pitchFamily="18" charset="0"/>
              </a:rPr>
              <a:t>numE</a:t>
            </a:r>
            <a:r>
              <a:rPr lang="fr-FR" dirty="0">
                <a:latin typeface="Cambria" panose="02040503050406030204" pitchFamily="18" charset="0"/>
                <a:ea typeface="Cambria" panose="02040503050406030204" pitchFamily="18" charset="0"/>
              </a:rPr>
              <a:t>, #</a:t>
            </a:r>
            <a:r>
              <a:rPr lang="fr-FR" u="sng" dirty="0" err="1">
                <a:latin typeface="Cambria" panose="02040503050406030204" pitchFamily="18" charset="0"/>
                <a:ea typeface="Cambria" panose="02040503050406030204" pitchFamily="18" charset="0"/>
              </a:rPr>
              <a:t>numSport</a:t>
            </a:r>
            <a:r>
              <a:rPr lang="fr-FR" u="sng" dirty="0">
                <a:latin typeface="Cambria" panose="02040503050406030204" pitchFamily="18" charset="0"/>
                <a:ea typeface="Cambria" panose="02040503050406030204" pitchFamily="18" charset="0"/>
              </a:rPr>
              <a:t>, #</a:t>
            </a:r>
            <a:r>
              <a:rPr lang="fr-FR" u="sng" dirty="0" err="1">
                <a:latin typeface="Cambria" panose="02040503050406030204" pitchFamily="18" charset="0"/>
                <a:ea typeface="Cambria" panose="02040503050406030204" pitchFamily="18" charset="0"/>
              </a:rPr>
              <a:t>numClub</a:t>
            </a:r>
            <a:r>
              <a:rPr lang="fr-FR" u="sng" dirty="0">
                <a:latin typeface="Cambria" panose="02040503050406030204" pitchFamily="18" charset="0"/>
                <a:ea typeface="Cambria" panose="02040503050406030204" pitchFamily="18" charset="0"/>
              </a:rPr>
              <a:t> </a:t>
            </a:r>
            <a:r>
              <a:rPr lang="fr-FR" dirty="0">
                <a:latin typeface="Cambria" panose="02040503050406030204" pitchFamily="18" charset="0"/>
                <a:ea typeface="Cambria" panose="02040503050406030204" pitchFamily="18" charset="0"/>
              </a:rPr>
              <a:t>)</a:t>
            </a:r>
          </a:p>
          <a:p>
            <a:r>
              <a:rPr lang="fr-FR"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numE</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reférence</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numE</a:t>
            </a:r>
            <a:r>
              <a:rPr lang="fr-FR" sz="1600" i="1" dirty="0">
                <a:latin typeface="Cambria" panose="02040503050406030204" pitchFamily="18" charset="0"/>
                <a:ea typeface="Cambria" panose="02040503050406030204" pitchFamily="18" charset="0"/>
              </a:rPr>
              <a:t>(Etudiant)</a:t>
            </a:r>
          </a:p>
          <a:p>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numSport</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reférence</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numSport</a:t>
            </a:r>
            <a:r>
              <a:rPr lang="fr-FR" sz="1600" i="1" dirty="0">
                <a:latin typeface="Cambria" panose="02040503050406030204" pitchFamily="18" charset="0"/>
                <a:ea typeface="Cambria" panose="02040503050406030204" pitchFamily="18" charset="0"/>
              </a:rPr>
              <a:t>(Sport) </a:t>
            </a:r>
          </a:p>
          <a:p>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numClub</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reférence</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numClub</a:t>
            </a:r>
            <a:r>
              <a:rPr lang="fr-FR" sz="1600" i="1" dirty="0">
                <a:latin typeface="Cambria" panose="02040503050406030204" pitchFamily="18" charset="0"/>
                <a:ea typeface="Cambria" panose="02040503050406030204" pitchFamily="18" charset="0"/>
              </a:rPr>
              <a:t>(Club) </a:t>
            </a:r>
          </a:p>
        </p:txBody>
      </p:sp>
      <p:pic>
        <p:nvPicPr>
          <p:cNvPr id="4" name="Image 3"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939" y="933992"/>
            <a:ext cx="7440063" cy="2772162"/>
          </a:xfrm>
          <a:prstGeom prst="rect">
            <a:avLst/>
          </a:prstGeom>
        </p:spPr>
      </p:pic>
    </p:spTree>
    <p:extLst>
      <p:ext uri="{BB962C8B-B14F-4D97-AF65-F5344CB8AC3E}">
        <p14:creationId xmlns:p14="http://schemas.microsoft.com/office/powerpoint/2010/main" val="239850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ENTITE-ASSOCIATION &amp; 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16</a:t>
            </a:fld>
            <a:endParaRPr lang="fr-FR"/>
          </a:p>
        </p:txBody>
      </p:sp>
      <p:sp>
        <p:nvSpPr>
          <p:cNvPr id="2" name="Rectangle 1"/>
          <p:cNvSpPr/>
          <p:nvPr/>
        </p:nvSpPr>
        <p:spPr>
          <a:xfrm>
            <a:off x="1001905" y="1691978"/>
            <a:ext cx="8688657" cy="1477328"/>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Une association gère des adhérents (nom, prénom, date de naissance) qui s'inscrivent à un choix d'activités (Bridge, Tricot, Judo...). Un tarif de cotisation annuelle est fixé pour chaque activité. Chaque activité a un seul responsable (nom, prénom) et un nombre de participants maximum. Pour chaque activité, on indique la date d'adhésion du participant et s'il a payé sa cotisation.</a:t>
            </a:r>
          </a:p>
        </p:txBody>
      </p:sp>
      <p:sp>
        <p:nvSpPr>
          <p:cNvPr id="8" name="ZoneTexte 7"/>
          <p:cNvSpPr txBox="1"/>
          <p:nvPr/>
        </p:nvSpPr>
        <p:spPr>
          <a:xfrm>
            <a:off x="1310640" y="1016000"/>
            <a:ext cx="3535680" cy="369332"/>
          </a:xfrm>
          <a:prstGeom prst="rect">
            <a:avLst/>
          </a:prstGeom>
          <a:noFill/>
        </p:spPr>
        <p:txBody>
          <a:bodyPr wrap="square" rtlCol="0">
            <a:spAutoFit/>
          </a:bodyPr>
          <a:lstStyle/>
          <a:p>
            <a:r>
              <a:rPr lang="fr-FR" b="1" u="sng" dirty="0"/>
              <a:t>Exercice d’application</a:t>
            </a:r>
          </a:p>
        </p:txBody>
      </p:sp>
      <p:sp>
        <p:nvSpPr>
          <p:cNvPr id="9" name="ZoneTexte 8"/>
          <p:cNvSpPr txBox="1"/>
          <p:nvPr/>
        </p:nvSpPr>
        <p:spPr>
          <a:xfrm>
            <a:off x="1085042" y="3362960"/>
            <a:ext cx="8188960" cy="1200329"/>
          </a:xfrm>
          <a:prstGeom prst="rect">
            <a:avLst/>
          </a:prstGeom>
          <a:noFill/>
        </p:spPr>
        <p:txBody>
          <a:bodyPr wrap="square" rtlCol="0">
            <a:spAutoFit/>
          </a:bodyPr>
          <a:lstStyle/>
          <a:p>
            <a:r>
              <a:rPr lang="fr-FR" dirty="0"/>
              <a:t>TAF:</a:t>
            </a:r>
          </a:p>
          <a:p>
            <a:pPr lvl="1"/>
            <a:r>
              <a:rPr lang="fr-FR" dirty="0"/>
              <a:t>-MCD</a:t>
            </a:r>
          </a:p>
          <a:p>
            <a:pPr lvl="1"/>
            <a:r>
              <a:rPr lang="fr-FR" dirty="0"/>
              <a:t>-MLD</a:t>
            </a:r>
          </a:p>
          <a:p>
            <a:endParaRPr lang="fr-FR" dirty="0"/>
          </a:p>
        </p:txBody>
      </p:sp>
    </p:spTree>
    <p:extLst>
      <p:ext uri="{BB962C8B-B14F-4D97-AF65-F5344CB8AC3E}">
        <p14:creationId xmlns:p14="http://schemas.microsoft.com/office/powerpoint/2010/main" val="107598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ENTITE-ASSOCIATION &amp; 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17</a:t>
            </a:fld>
            <a:endParaRPr lang="fr-FR"/>
          </a:p>
        </p:txBody>
      </p:sp>
      <p:sp>
        <p:nvSpPr>
          <p:cNvPr id="8" name="ZoneTexte 7"/>
          <p:cNvSpPr txBox="1"/>
          <p:nvPr/>
        </p:nvSpPr>
        <p:spPr>
          <a:xfrm>
            <a:off x="1310640" y="1016000"/>
            <a:ext cx="3535680" cy="369332"/>
          </a:xfrm>
          <a:prstGeom prst="rect">
            <a:avLst/>
          </a:prstGeom>
          <a:noFill/>
        </p:spPr>
        <p:txBody>
          <a:bodyPr wrap="square" rtlCol="0">
            <a:spAutoFit/>
          </a:bodyPr>
          <a:lstStyle/>
          <a:p>
            <a:r>
              <a:rPr lang="fr-FR" b="1" u="sng" dirty="0"/>
              <a:t>Solution</a:t>
            </a:r>
          </a:p>
        </p:txBody>
      </p:sp>
      <p:sp>
        <p:nvSpPr>
          <p:cNvPr id="3" name="ZoneTexte 2"/>
          <p:cNvSpPr txBox="1"/>
          <p:nvPr/>
        </p:nvSpPr>
        <p:spPr>
          <a:xfrm>
            <a:off x="1463040" y="1656080"/>
            <a:ext cx="712054" cy="369332"/>
          </a:xfrm>
          <a:prstGeom prst="rect">
            <a:avLst/>
          </a:prstGeom>
          <a:noFill/>
        </p:spPr>
        <p:txBody>
          <a:bodyPr wrap="none" rtlCol="0">
            <a:spAutoFit/>
          </a:bodyPr>
          <a:lstStyle/>
          <a:p>
            <a:r>
              <a:rPr lang="fr-FR" dirty="0"/>
              <a:t>-MCD</a:t>
            </a:r>
          </a:p>
        </p:txBody>
      </p:sp>
      <p:pic>
        <p:nvPicPr>
          <p:cNvPr id="9" name="Image 8"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640" y="2025412"/>
            <a:ext cx="8345065" cy="3781953"/>
          </a:xfrm>
          <a:prstGeom prst="rect">
            <a:avLst/>
          </a:prstGeom>
        </p:spPr>
      </p:pic>
      <p:sp>
        <p:nvSpPr>
          <p:cNvPr id="10" name="Ellipse 9"/>
          <p:cNvSpPr/>
          <p:nvPr/>
        </p:nvSpPr>
        <p:spPr>
          <a:xfrm>
            <a:off x="4673414" y="2005092"/>
            <a:ext cx="1178746" cy="134940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54596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ENTITE-ASSOCIATION &amp; 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18</a:t>
            </a:fld>
            <a:endParaRPr lang="fr-FR"/>
          </a:p>
        </p:txBody>
      </p:sp>
      <p:sp>
        <p:nvSpPr>
          <p:cNvPr id="8" name="ZoneTexte 7"/>
          <p:cNvSpPr txBox="1"/>
          <p:nvPr/>
        </p:nvSpPr>
        <p:spPr>
          <a:xfrm>
            <a:off x="1310640" y="1016000"/>
            <a:ext cx="3535680" cy="369332"/>
          </a:xfrm>
          <a:prstGeom prst="rect">
            <a:avLst/>
          </a:prstGeom>
          <a:noFill/>
        </p:spPr>
        <p:txBody>
          <a:bodyPr wrap="square" rtlCol="0">
            <a:spAutoFit/>
          </a:bodyPr>
          <a:lstStyle/>
          <a:p>
            <a:r>
              <a:rPr lang="fr-FR" b="1" u="sng" dirty="0"/>
              <a:t>Solution</a:t>
            </a:r>
          </a:p>
        </p:txBody>
      </p:sp>
      <p:sp>
        <p:nvSpPr>
          <p:cNvPr id="3" name="ZoneTexte 2"/>
          <p:cNvSpPr txBox="1"/>
          <p:nvPr/>
        </p:nvSpPr>
        <p:spPr>
          <a:xfrm>
            <a:off x="1463040" y="1656080"/>
            <a:ext cx="691215" cy="369332"/>
          </a:xfrm>
          <a:prstGeom prst="rect">
            <a:avLst/>
          </a:prstGeom>
          <a:noFill/>
        </p:spPr>
        <p:txBody>
          <a:bodyPr wrap="none" rtlCol="0">
            <a:spAutoFit/>
          </a:bodyPr>
          <a:lstStyle/>
          <a:p>
            <a:r>
              <a:rPr lang="fr-FR"/>
              <a:t>-MLD</a:t>
            </a:r>
            <a:endParaRPr lang="fr-FR" dirty="0"/>
          </a:p>
        </p:txBody>
      </p:sp>
      <p:sp>
        <p:nvSpPr>
          <p:cNvPr id="2" name="ZoneTexte 1"/>
          <p:cNvSpPr txBox="1"/>
          <p:nvPr/>
        </p:nvSpPr>
        <p:spPr>
          <a:xfrm>
            <a:off x="1700011" y="2305318"/>
            <a:ext cx="8664551" cy="1477328"/>
          </a:xfrm>
          <a:prstGeom prst="rect">
            <a:avLst/>
          </a:prstGeom>
          <a:noFill/>
        </p:spPr>
        <p:txBody>
          <a:bodyPr wrap="none" rtlCol="0">
            <a:spAutoFit/>
          </a:bodyPr>
          <a:lstStyle/>
          <a:p>
            <a:r>
              <a:rPr lang="fr-FR" b="1" dirty="0" err="1">
                <a:latin typeface="Arial" panose="020B0604020202020204" pitchFamily="34" charset="0"/>
                <a:cs typeface="Arial" panose="020B0604020202020204" pitchFamily="34" charset="0"/>
              </a:rPr>
              <a:t>Adherent</a:t>
            </a:r>
            <a:r>
              <a:rPr lang="fr-FR" dirty="0">
                <a:latin typeface="Arial" panose="020B0604020202020204" pitchFamily="34" charset="0"/>
                <a:cs typeface="Arial" panose="020B0604020202020204" pitchFamily="34" charset="0"/>
              </a:rPr>
              <a:t> (</a:t>
            </a:r>
            <a:r>
              <a:rPr lang="fr-FR" u="sng" dirty="0" err="1">
                <a:latin typeface="Arial" panose="020B0604020202020204" pitchFamily="34" charset="0"/>
                <a:cs typeface="Arial" panose="020B0604020202020204" pitchFamily="34" charset="0"/>
              </a:rPr>
              <a:t>N°Adherent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NomAdherent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PrénomAdherant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DateNaissanceAdhérent</a:t>
            </a:r>
            <a:r>
              <a:rPr lang="fr-FR" dirty="0">
                <a:latin typeface="Arial" panose="020B0604020202020204" pitchFamily="34" charset="0"/>
                <a:cs typeface="Arial" panose="020B0604020202020204" pitchFamily="34" charset="0"/>
              </a:rPr>
              <a:t>)</a:t>
            </a:r>
          </a:p>
          <a:p>
            <a:r>
              <a:rPr lang="fr-FR" b="1" dirty="0" err="1">
                <a:latin typeface="Arial" panose="020B0604020202020204" pitchFamily="34" charset="0"/>
                <a:cs typeface="Arial" panose="020B0604020202020204" pitchFamily="34" charset="0"/>
              </a:rPr>
              <a:t>Activite</a:t>
            </a:r>
            <a:r>
              <a:rPr lang="fr-FR" dirty="0">
                <a:latin typeface="Arial" panose="020B0604020202020204" pitchFamily="34" charset="0"/>
                <a:cs typeface="Arial" panose="020B0604020202020204" pitchFamily="34" charset="0"/>
              </a:rPr>
              <a:t> (</a:t>
            </a:r>
            <a:r>
              <a:rPr lang="fr-FR" u="sng" dirty="0" err="1">
                <a:latin typeface="Arial" panose="020B0604020202020204" pitchFamily="34" charset="0"/>
                <a:cs typeface="Arial" panose="020B0604020202020204" pitchFamily="34" charset="0"/>
              </a:rPr>
              <a:t>N°Activite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LibelleActivite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TarifActivite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N°Responsable</a:t>
            </a:r>
            <a:endParaRPr lang="fr-FR" dirty="0">
              <a:latin typeface="Arial" panose="020B0604020202020204" pitchFamily="34" charset="0"/>
              <a:cs typeface="Arial" panose="020B0604020202020204" pitchFamily="34" charset="0"/>
            </a:endParaRPr>
          </a:p>
          <a:p>
            <a:r>
              <a:rPr lang="fr-FR" b="1" dirty="0">
                <a:latin typeface="Arial" panose="020B0604020202020204" pitchFamily="34" charset="0"/>
                <a:cs typeface="Arial" panose="020B0604020202020204" pitchFamily="34" charset="0"/>
              </a:rPr>
              <a:t>Responsable</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N°Responsable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NomResponsable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PrénomResponsable</a:t>
            </a:r>
            <a:r>
              <a:rPr lang="fr-FR" dirty="0">
                <a:latin typeface="Arial" panose="020B0604020202020204" pitchFamily="34" charset="0"/>
                <a:cs typeface="Arial" panose="020B0604020202020204" pitchFamily="34" charset="0"/>
              </a:rPr>
              <a:t>)</a:t>
            </a:r>
          </a:p>
          <a:p>
            <a:r>
              <a:rPr lang="fr-FR" b="1" dirty="0">
                <a:latin typeface="Arial" panose="020B0604020202020204" pitchFamily="34" charset="0"/>
                <a:cs typeface="Arial" panose="020B0604020202020204" pitchFamily="34" charset="0"/>
              </a:rPr>
              <a:t>Inscrire</a:t>
            </a:r>
            <a:r>
              <a:rPr lang="fr-FR" dirty="0">
                <a:latin typeface="Arial" panose="020B0604020202020204" pitchFamily="34" charset="0"/>
                <a:cs typeface="Arial" panose="020B0604020202020204" pitchFamily="34" charset="0"/>
              </a:rPr>
              <a:t> (#</a:t>
            </a:r>
            <a:r>
              <a:rPr lang="fr-FR" u="sng" dirty="0" err="1">
                <a:latin typeface="Arial" panose="020B0604020202020204" pitchFamily="34" charset="0"/>
                <a:cs typeface="Arial" panose="020B0604020202020204" pitchFamily="34" charset="0"/>
              </a:rPr>
              <a:t>N°Adherent</a:t>
            </a:r>
            <a:r>
              <a:rPr lang="fr-FR" u="sng" dirty="0">
                <a:latin typeface="Arial" panose="020B0604020202020204" pitchFamily="34" charset="0"/>
                <a:cs typeface="Arial" panose="020B0604020202020204" pitchFamily="34" charset="0"/>
              </a:rPr>
              <a:t>, #</a:t>
            </a:r>
            <a:r>
              <a:rPr lang="fr-FR" u="sng" dirty="0" err="1">
                <a:latin typeface="Arial" panose="020B0604020202020204" pitchFamily="34" charset="0"/>
                <a:cs typeface="Arial" panose="020B0604020202020204" pitchFamily="34" charset="0"/>
              </a:rPr>
              <a:t>N°Activite,</a:t>
            </a:r>
            <a:r>
              <a:rPr lang="fr-FR" dirty="0" err="1">
                <a:latin typeface="Arial" panose="020B0604020202020204" pitchFamily="34" charset="0"/>
                <a:cs typeface="Arial" panose="020B0604020202020204" pitchFamily="34" charset="0"/>
              </a:rPr>
              <a:t>dateAdhesion</a:t>
            </a:r>
            <a:r>
              <a:rPr lang="fr-FR" dirty="0">
                <a:latin typeface="Arial" panose="020B0604020202020204" pitchFamily="34" charset="0"/>
                <a:cs typeface="Arial" panose="020B0604020202020204" pitchFamily="34" charset="0"/>
              </a:rPr>
              <a:t>, payé)</a:t>
            </a:r>
          </a:p>
          <a:p>
            <a:endParaRPr lang="fr-FR" dirty="0"/>
          </a:p>
        </p:txBody>
      </p:sp>
    </p:spTree>
    <p:extLst>
      <p:ext uri="{BB962C8B-B14F-4D97-AF65-F5344CB8AC3E}">
        <p14:creationId xmlns:p14="http://schemas.microsoft.com/office/powerpoint/2010/main" val="261952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ENTITE-ASSOCIATION &amp; 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19</a:t>
            </a:fld>
            <a:endParaRPr lang="fr-FR"/>
          </a:p>
        </p:txBody>
      </p:sp>
      <p:sp>
        <p:nvSpPr>
          <p:cNvPr id="2" name="Rectangle 1"/>
          <p:cNvSpPr/>
          <p:nvPr/>
        </p:nvSpPr>
        <p:spPr>
          <a:xfrm>
            <a:off x="5263936" y="3081774"/>
            <a:ext cx="2000464" cy="646331"/>
          </a:xfrm>
          <a:prstGeom prst="rect">
            <a:avLst/>
          </a:prstGeom>
        </p:spPr>
        <p:txBody>
          <a:bodyPr wrap="square">
            <a:spAutoFit/>
          </a:bodyPr>
          <a:lstStyle/>
          <a:p>
            <a:r>
              <a:rPr lang="fr-FR" sz="3600" i="1" dirty="0">
                <a:latin typeface="Calibri" panose="020F0502020204030204" pitchFamily="34" charset="0"/>
                <a:ea typeface="Times New Roman" panose="02020603050405020304" pitchFamily="18" charset="0"/>
                <a:cs typeface="Times New Roman" panose="02020603050405020304" pitchFamily="18" charset="0"/>
              </a:rPr>
              <a:t>Fin</a:t>
            </a:r>
            <a:endParaRPr lang="fr-FR" sz="3600" i="1" dirty="0"/>
          </a:p>
        </p:txBody>
      </p:sp>
    </p:spTree>
    <p:extLst>
      <p:ext uri="{BB962C8B-B14F-4D97-AF65-F5344CB8AC3E}">
        <p14:creationId xmlns:p14="http://schemas.microsoft.com/office/powerpoint/2010/main" val="180834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7334" y="1007956"/>
            <a:ext cx="3749744" cy="410882"/>
          </a:xfrm>
          <a:prstGeom prst="rect">
            <a:avLst/>
          </a:prstGeom>
        </p:spPr>
        <p:txBody>
          <a:bodyPr wrap="none">
            <a:spAutoFit/>
          </a:bodyPr>
          <a:lstStyle/>
          <a:p>
            <a:pPr marL="342900" lvl="0" indent="-342900" algn="just">
              <a:lnSpc>
                <a:spcPct val="115000"/>
              </a:lnSpc>
              <a:spcAft>
                <a:spcPts val="500"/>
              </a:spcAft>
              <a:buFont typeface="+mj-lt"/>
              <a:buAutoNum type="arabicPeriod"/>
            </a:pPr>
            <a:r>
              <a:rPr lang="fr-FR" b="1" u="sng" dirty="0">
                <a:latin typeface="Times New Roman" panose="02020603050405020304" pitchFamily="18" charset="0"/>
                <a:ea typeface="Calibri" panose="020F0502020204030204" pitchFamily="34" charset="0"/>
                <a:cs typeface="Times New Roman" panose="02020603050405020304" pitchFamily="18" charset="0"/>
              </a:rPr>
              <a:t>Schéma Entité/Association (E/A)</a:t>
            </a:r>
          </a:p>
        </p:txBody>
      </p:sp>
      <p:sp>
        <p:nvSpPr>
          <p:cNvPr id="4" name="Rectangle 3"/>
          <p:cNvSpPr/>
          <p:nvPr/>
        </p:nvSpPr>
        <p:spPr>
          <a:xfrm>
            <a:off x="908574" y="1718524"/>
            <a:ext cx="10423989" cy="1366528"/>
          </a:xfrm>
          <a:prstGeom prst="rect">
            <a:avLst/>
          </a:prstGeom>
        </p:spPr>
        <p:txBody>
          <a:bodyPr wrap="square">
            <a:spAutoFit/>
          </a:bodyPr>
          <a:lstStyle/>
          <a:p>
            <a:pPr marL="285750" lvl="0" indent="-285750" algn="just">
              <a:lnSpc>
                <a:spcPct val="115000"/>
              </a:lnSpc>
              <a:spcAft>
                <a:spcPts val="0"/>
              </a:spcAft>
              <a:buFont typeface="Wingdings" panose="05000000000000000000" pitchFamily="2" charset="2"/>
              <a:buChar char="§"/>
            </a:pPr>
            <a:r>
              <a:rPr lang="fr-FR" dirty="0"/>
              <a:t>Entité-Relation (E/R) inventé par l’américain Chen en 1976 (USA)</a:t>
            </a:r>
          </a:p>
          <a:p>
            <a:pPr marL="285750" lvl="0" indent="-285750" algn="just">
              <a:lnSpc>
                <a:spcPct val="115000"/>
              </a:lnSpc>
              <a:spcAft>
                <a:spcPts val="0"/>
              </a:spcAft>
              <a:buFont typeface="Wingdings" panose="05000000000000000000" pitchFamily="2" charset="2"/>
              <a:buChar char="§"/>
            </a:pPr>
            <a:r>
              <a:rPr lang="fr-FR" dirty="0"/>
              <a:t>Schéma Entité Association du Modèle conceptuel de données (MCD) de la méthode Merise</a:t>
            </a:r>
          </a:p>
          <a:p>
            <a:pPr marL="285750" lvl="0" indent="-285750" algn="just">
              <a:lnSpc>
                <a:spcPct val="115000"/>
              </a:lnSpc>
              <a:spcAft>
                <a:spcPts val="0"/>
              </a:spcAft>
              <a:buFont typeface="Wingdings" panose="05000000000000000000" pitchFamily="2" charset="2"/>
              <a:buChar char="§"/>
            </a:pPr>
            <a:r>
              <a:rPr lang="fr-FR" dirty="0"/>
              <a:t>Les entités (ensemble d'objets) possèdent des propriétés</a:t>
            </a:r>
          </a:p>
          <a:p>
            <a:pPr marL="285750" lvl="0" indent="-285750" algn="just">
              <a:lnSpc>
                <a:spcPct val="115000"/>
              </a:lnSpc>
              <a:spcAft>
                <a:spcPts val="0"/>
              </a:spcAft>
              <a:buFont typeface="Wingdings" panose="05000000000000000000" pitchFamily="2" charset="2"/>
              <a:buChar char="§"/>
            </a:pPr>
            <a:r>
              <a:rPr lang="fr-FR" dirty="0"/>
              <a:t>Les entités sont reliées par des associations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Entité / Association</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a:t>
            </a:fld>
            <a:endParaRPr lang="fr-FR"/>
          </a:p>
        </p:txBody>
      </p:sp>
      <p:pic>
        <p:nvPicPr>
          <p:cNvPr id="8" name="Image 7"/>
          <p:cNvPicPr/>
          <p:nvPr/>
        </p:nvPicPr>
        <p:blipFill>
          <a:blip r:embed="rId3">
            <a:extLst>
              <a:ext uri="{28A0092B-C50C-407E-A947-70E740481C1C}">
                <a14:useLocalDpi xmlns:a14="http://schemas.microsoft.com/office/drawing/2010/main" val="0"/>
              </a:ext>
            </a:extLst>
          </a:blip>
          <a:srcRect/>
          <a:stretch>
            <a:fillRect/>
          </a:stretch>
        </p:blipFill>
        <p:spPr bwMode="auto">
          <a:xfrm>
            <a:off x="1294906" y="3628581"/>
            <a:ext cx="1257300" cy="933450"/>
          </a:xfrm>
          <a:prstGeom prst="rect">
            <a:avLst/>
          </a:prstGeom>
          <a:noFill/>
          <a:ln>
            <a:noFill/>
          </a:ln>
        </p:spPr>
      </p:pic>
      <p:pic>
        <p:nvPicPr>
          <p:cNvPr id="9" name="Image 8"/>
          <p:cNvPicPr/>
          <p:nvPr/>
        </p:nvPicPr>
        <p:blipFill>
          <a:blip r:embed="rId3">
            <a:extLst>
              <a:ext uri="{28A0092B-C50C-407E-A947-70E740481C1C}">
                <a14:useLocalDpi xmlns:a14="http://schemas.microsoft.com/office/drawing/2010/main" val="0"/>
              </a:ext>
            </a:extLst>
          </a:blip>
          <a:srcRect/>
          <a:stretch>
            <a:fillRect/>
          </a:stretch>
        </p:blipFill>
        <p:spPr bwMode="auto">
          <a:xfrm>
            <a:off x="6607730" y="3628581"/>
            <a:ext cx="1257300" cy="933450"/>
          </a:xfrm>
          <a:prstGeom prst="rect">
            <a:avLst/>
          </a:prstGeom>
          <a:noFill/>
          <a:ln>
            <a:noFill/>
          </a:ln>
        </p:spPr>
      </p:pic>
      <p:cxnSp>
        <p:nvCxnSpPr>
          <p:cNvPr id="11" name="Connecteur droit 10"/>
          <p:cNvCxnSpPr/>
          <p:nvPr/>
        </p:nvCxnSpPr>
        <p:spPr>
          <a:xfrm>
            <a:off x="2477256" y="4095306"/>
            <a:ext cx="425332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3994758" y="3600572"/>
            <a:ext cx="2021797" cy="790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Association</a:t>
            </a:r>
          </a:p>
        </p:txBody>
      </p:sp>
    </p:spTree>
    <p:extLst>
      <p:ext uri="{BB962C8B-B14F-4D97-AF65-F5344CB8AC3E}">
        <p14:creationId xmlns:p14="http://schemas.microsoft.com/office/powerpoint/2010/main" val="358002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7334" y="1046358"/>
            <a:ext cx="4576894" cy="410882"/>
          </a:xfrm>
          <a:prstGeom prst="rect">
            <a:avLst/>
          </a:prstGeom>
        </p:spPr>
        <p:txBody>
          <a:bodyPr wrap="none">
            <a:spAutoFit/>
          </a:bodyPr>
          <a:lstStyle/>
          <a:p>
            <a:pPr marL="342900" lvl="0" indent="-342900" algn="just">
              <a:lnSpc>
                <a:spcPct val="115000"/>
              </a:lnSpc>
              <a:spcAft>
                <a:spcPts val="500"/>
              </a:spcAft>
              <a:buFont typeface="+mj-lt"/>
              <a:buAutoNum type="arabicPeriod"/>
            </a:pPr>
            <a:r>
              <a:rPr lang="fr-FR" b="1" u="sng" dirty="0">
                <a:latin typeface="Times New Roman" panose="02020603050405020304" pitchFamily="18" charset="0"/>
                <a:ea typeface="Calibri" panose="020F0502020204030204" pitchFamily="34" charset="0"/>
                <a:cs typeface="Times New Roman" panose="02020603050405020304" pitchFamily="18" charset="0"/>
              </a:rPr>
              <a:t>Schéma Entité/Association : cardinalités</a:t>
            </a:r>
          </a:p>
        </p:txBody>
      </p:sp>
      <p:sp>
        <p:nvSpPr>
          <p:cNvPr id="4" name="Rectangle 3"/>
          <p:cNvSpPr/>
          <p:nvPr/>
        </p:nvSpPr>
        <p:spPr>
          <a:xfrm>
            <a:off x="908574" y="1718524"/>
            <a:ext cx="10423989" cy="1047979"/>
          </a:xfrm>
          <a:prstGeom prst="rect">
            <a:avLst/>
          </a:prstGeom>
        </p:spPr>
        <p:txBody>
          <a:bodyPr wrap="square">
            <a:spAutoFit/>
          </a:bodyPr>
          <a:lstStyle/>
          <a:p>
            <a:pPr marL="285750" lvl="0" indent="-285750" algn="just">
              <a:lnSpc>
                <a:spcPct val="115000"/>
              </a:lnSpc>
              <a:spcAft>
                <a:spcPts val="0"/>
              </a:spcAft>
              <a:buFont typeface="Wingdings" panose="05000000000000000000" pitchFamily="2" charset="2"/>
              <a:buChar char="§"/>
            </a:pPr>
            <a:r>
              <a:rPr lang="fr-FR" dirty="0"/>
              <a:t>Des cardinalités précisent la participation de l'entité à l'association</a:t>
            </a:r>
          </a:p>
          <a:p>
            <a:pPr marL="285750" lvl="0" indent="-285750" algn="just">
              <a:lnSpc>
                <a:spcPct val="115000"/>
              </a:lnSpc>
              <a:spcAft>
                <a:spcPts val="0"/>
              </a:spcAft>
              <a:buFont typeface="Wingdings" panose="05000000000000000000" pitchFamily="2" charset="2"/>
              <a:buChar char="§"/>
            </a:pPr>
            <a:r>
              <a:rPr lang="fr-FR" dirty="0"/>
              <a:t>La cardinalité minimale peut être de 0 ou de 1</a:t>
            </a:r>
          </a:p>
          <a:p>
            <a:pPr marL="285750" lvl="0" indent="-285750" algn="just">
              <a:lnSpc>
                <a:spcPct val="115000"/>
              </a:lnSpc>
              <a:spcAft>
                <a:spcPts val="0"/>
              </a:spcAft>
              <a:buFont typeface="Wingdings" panose="05000000000000000000" pitchFamily="2" charset="2"/>
              <a:buChar char="§"/>
            </a:pPr>
            <a:r>
              <a:rPr lang="fr-FR" dirty="0"/>
              <a:t>La cardinalité maximale peut être de 1 ou de n avec n appartenant à {1,2,3,…,n}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Entité / Association</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3</a:t>
            </a:fld>
            <a:endParaRPr lang="fr-FR"/>
          </a:p>
        </p:txBody>
      </p:sp>
      <p:grpSp>
        <p:nvGrpSpPr>
          <p:cNvPr id="23" name="Groupe 22"/>
          <p:cNvGrpSpPr/>
          <p:nvPr/>
        </p:nvGrpSpPr>
        <p:grpSpPr>
          <a:xfrm>
            <a:off x="2023673" y="3775282"/>
            <a:ext cx="5279118" cy="1517110"/>
            <a:chOff x="0" y="0"/>
            <a:chExt cx="5191125" cy="1257300"/>
          </a:xfrm>
        </p:grpSpPr>
        <p:grpSp>
          <p:nvGrpSpPr>
            <p:cNvPr id="24" name="Groupe 23"/>
            <p:cNvGrpSpPr/>
            <p:nvPr/>
          </p:nvGrpSpPr>
          <p:grpSpPr>
            <a:xfrm>
              <a:off x="0" y="0"/>
              <a:ext cx="5191125" cy="1257300"/>
              <a:chOff x="0" y="0"/>
              <a:chExt cx="5191125" cy="1257300"/>
            </a:xfrm>
          </p:grpSpPr>
          <p:grpSp>
            <p:nvGrpSpPr>
              <p:cNvPr id="27" name="Groupe 26"/>
              <p:cNvGrpSpPr/>
              <p:nvPr/>
            </p:nvGrpSpPr>
            <p:grpSpPr>
              <a:xfrm>
                <a:off x="0" y="47624"/>
                <a:ext cx="1114425" cy="1115233"/>
                <a:chOff x="0" y="-1"/>
                <a:chExt cx="1145097" cy="1115233"/>
              </a:xfrm>
            </p:grpSpPr>
            <p:sp>
              <p:nvSpPr>
                <p:cNvPr id="33" name="Rectangle 32"/>
                <p:cNvSpPr/>
                <p:nvPr/>
              </p:nvSpPr>
              <p:spPr>
                <a:xfrm>
                  <a:off x="0" y="-1"/>
                  <a:ext cx="1145097" cy="11152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dirty="0">
                      <a:effectLst/>
                      <a:ea typeface="Calibri" panose="020F0502020204030204" pitchFamily="34" charset="0"/>
                      <a:cs typeface="Times New Roman" panose="02020603050405020304" pitchFamily="18" charset="0"/>
                    </a:rPr>
                    <a:t>CLIENT</a:t>
                  </a:r>
                  <a:endParaRPr lang="fr-FR" sz="1100" dirty="0">
                    <a:effectLst/>
                    <a:ea typeface="Calibri" panose="020F0502020204030204" pitchFamily="34" charset="0"/>
                    <a:cs typeface="Times New Roman" panose="02020603050405020304" pitchFamily="18" charset="0"/>
                  </a:endParaRPr>
                </a:p>
                <a:p>
                  <a:pPr>
                    <a:lnSpc>
                      <a:spcPct val="115000"/>
                    </a:lnSpc>
                    <a:spcAft>
                      <a:spcPts val="1000"/>
                    </a:spcAft>
                  </a:pPr>
                  <a:r>
                    <a:rPr lang="fr-FR" sz="1100" u="sng" dirty="0">
                      <a:effectLst/>
                      <a:ea typeface="Calibri" panose="020F0502020204030204" pitchFamily="34" charset="0"/>
                      <a:cs typeface="Times New Roman" panose="02020603050405020304" pitchFamily="18" charset="0"/>
                    </a:rPr>
                    <a:t>Numéro client</a:t>
                  </a:r>
                  <a:r>
                    <a:rPr lang="fr-FR" sz="1100" dirty="0">
                      <a:effectLst/>
                      <a:ea typeface="Calibri" panose="020F0502020204030204" pitchFamily="34" charset="0"/>
                      <a:cs typeface="Times New Roman" panose="02020603050405020304" pitchFamily="18" charset="0"/>
                    </a:rPr>
                    <a:t> Nom Client Téléphone</a:t>
                  </a:r>
                </a:p>
              </p:txBody>
            </p:sp>
            <p:cxnSp>
              <p:nvCxnSpPr>
                <p:cNvPr id="34" name="Connecteur droit 33"/>
                <p:cNvCxnSpPr/>
                <p:nvPr/>
              </p:nvCxnSpPr>
              <p:spPr>
                <a:xfrm>
                  <a:off x="24173" y="375690"/>
                  <a:ext cx="1066800" cy="9525"/>
                </a:xfrm>
                <a:prstGeom prst="line">
                  <a:avLst/>
                </a:prstGeom>
              </p:spPr>
              <p:style>
                <a:lnRef idx="3">
                  <a:schemeClr val="dk1"/>
                </a:lnRef>
                <a:fillRef idx="0">
                  <a:schemeClr val="dk1"/>
                </a:fillRef>
                <a:effectRef idx="2">
                  <a:schemeClr val="dk1"/>
                </a:effectRef>
                <a:fontRef idx="minor">
                  <a:schemeClr val="tx1"/>
                </a:fontRef>
              </p:style>
            </p:cxnSp>
          </p:grpSp>
          <p:sp>
            <p:nvSpPr>
              <p:cNvPr id="28" name="Rectangle 27"/>
              <p:cNvSpPr/>
              <p:nvPr/>
            </p:nvSpPr>
            <p:spPr>
              <a:xfrm>
                <a:off x="3724275" y="0"/>
                <a:ext cx="1457325" cy="12573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dirty="0">
                    <a:effectLst/>
                    <a:ea typeface="Calibri" panose="020F0502020204030204" pitchFamily="34" charset="0"/>
                    <a:cs typeface="Times New Roman" panose="02020603050405020304" pitchFamily="18" charset="0"/>
                  </a:rPr>
                  <a:t>PRODUIT</a:t>
                </a:r>
                <a:endParaRPr lang="fr-FR" sz="1100" dirty="0">
                  <a:effectLst/>
                  <a:ea typeface="Calibri" panose="020F0502020204030204" pitchFamily="34" charset="0"/>
                  <a:cs typeface="Times New Roman" panose="02020603050405020304" pitchFamily="18" charset="0"/>
                </a:endParaRPr>
              </a:p>
              <a:p>
                <a:pPr>
                  <a:lnSpc>
                    <a:spcPct val="115000"/>
                  </a:lnSpc>
                  <a:spcAft>
                    <a:spcPts val="1000"/>
                  </a:spcAft>
                </a:pPr>
                <a:r>
                  <a:rPr lang="fr-FR" sz="1100" u="sng" dirty="0">
                    <a:effectLst/>
                    <a:ea typeface="Calibri" panose="020F0502020204030204" pitchFamily="34" charset="0"/>
                    <a:cs typeface="Times New Roman" panose="02020603050405020304" pitchFamily="18" charset="0"/>
                  </a:rPr>
                  <a:t>Numéro du Produit</a:t>
                </a:r>
                <a:r>
                  <a:rPr lang="fr-FR" sz="1100" dirty="0">
                    <a:effectLst/>
                    <a:ea typeface="Calibri" panose="020F0502020204030204" pitchFamily="34" charset="0"/>
                    <a:cs typeface="Times New Roman" panose="02020603050405020304" pitchFamily="18" charset="0"/>
                  </a:rPr>
                  <a:t> Libellé                      Prix d’achat             Prix de vente</a:t>
                </a:r>
              </a:p>
            </p:txBody>
          </p:sp>
          <p:cxnSp>
            <p:nvCxnSpPr>
              <p:cNvPr id="29" name="Connecteur droit 28"/>
              <p:cNvCxnSpPr/>
              <p:nvPr/>
            </p:nvCxnSpPr>
            <p:spPr>
              <a:xfrm>
                <a:off x="1114425" y="533400"/>
                <a:ext cx="2619375" cy="19050"/>
              </a:xfrm>
              <a:prstGeom prst="line">
                <a:avLst/>
              </a:prstGeom>
            </p:spPr>
            <p:style>
              <a:lnRef idx="3">
                <a:schemeClr val="dk1"/>
              </a:lnRef>
              <a:fillRef idx="0">
                <a:schemeClr val="dk1"/>
              </a:fillRef>
              <a:effectRef idx="2">
                <a:schemeClr val="dk1"/>
              </a:effectRef>
              <a:fontRef idx="minor">
                <a:schemeClr val="tx1"/>
              </a:fontRef>
            </p:style>
          </p:cxnSp>
          <p:sp>
            <p:nvSpPr>
              <p:cNvPr id="30" name="Organigramme : Alternative 29"/>
              <p:cNvSpPr/>
              <p:nvPr/>
            </p:nvSpPr>
            <p:spPr>
              <a:xfrm>
                <a:off x="1914525" y="276225"/>
                <a:ext cx="1162050" cy="523875"/>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ea typeface="Calibri" panose="020F0502020204030204" pitchFamily="34" charset="0"/>
                    <a:cs typeface="Times New Roman" panose="02020603050405020304" pitchFamily="18" charset="0"/>
                  </a:rPr>
                  <a:t>Commander Quantité</a:t>
                </a:r>
              </a:p>
            </p:txBody>
          </p:sp>
          <p:cxnSp>
            <p:nvCxnSpPr>
              <p:cNvPr id="31" name="Connecteur droit 30"/>
              <p:cNvCxnSpPr/>
              <p:nvPr/>
            </p:nvCxnSpPr>
            <p:spPr>
              <a:xfrm>
                <a:off x="1924050" y="523875"/>
                <a:ext cx="1171575" cy="9525"/>
              </a:xfrm>
              <a:prstGeom prst="line">
                <a:avLst/>
              </a:prstGeom>
            </p:spPr>
            <p:style>
              <a:lnRef idx="3">
                <a:schemeClr val="dk1"/>
              </a:lnRef>
              <a:fillRef idx="0">
                <a:schemeClr val="dk1"/>
              </a:fillRef>
              <a:effectRef idx="2">
                <a:schemeClr val="dk1"/>
              </a:effectRef>
              <a:fontRef idx="minor">
                <a:schemeClr val="tx1"/>
              </a:fontRef>
            </p:style>
          </p:cxnSp>
          <p:cxnSp>
            <p:nvCxnSpPr>
              <p:cNvPr id="32" name="Connecteur droit 31"/>
              <p:cNvCxnSpPr/>
              <p:nvPr/>
            </p:nvCxnSpPr>
            <p:spPr>
              <a:xfrm flipV="1">
                <a:off x="3724275" y="333375"/>
                <a:ext cx="1466850" cy="9525"/>
              </a:xfrm>
              <a:prstGeom prst="line">
                <a:avLst/>
              </a:prstGeom>
              <a:ln/>
            </p:spPr>
            <p:style>
              <a:lnRef idx="3">
                <a:schemeClr val="dk1"/>
              </a:lnRef>
              <a:fillRef idx="0">
                <a:schemeClr val="dk1"/>
              </a:fillRef>
              <a:effectRef idx="2">
                <a:schemeClr val="dk1"/>
              </a:effectRef>
              <a:fontRef idx="minor">
                <a:schemeClr val="tx1"/>
              </a:fontRef>
            </p:style>
          </p:cxnSp>
        </p:grpSp>
        <p:sp>
          <p:nvSpPr>
            <p:cNvPr id="25" name="Zone de texte 190"/>
            <p:cNvSpPr txBox="1"/>
            <p:nvPr/>
          </p:nvSpPr>
          <p:spPr>
            <a:xfrm>
              <a:off x="1257300" y="304800"/>
              <a:ext cx="40957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dirty="0">
                  <a:effectLst/>
                  <a:ea typeface="Calibri" panose="020F0502020204030204" pitchFamily="34" charset="0"/>
                  <a:cs typeface="Times New Roman" panose="02020603050405020304" pitchFamily="18" charset="0"/>
                </a:rPr>
                <a:t>1,n</a:t>
              </a:r>
            </a:p>
          </p:txBody>
        </p:sp>
        <p:sp>
          <p:nvSpPr>
            <p:cNvPr id="26" name="Zone de texte 191"/>
            <p:cNvSpPr txBox="1"/>
            <p:nvPr/>
          </p:nvSpPr>
          <p:spPr>
            <a:xfrm>
              <a:off x="3171825" y="304800"/>
              <a:ext cx="40957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a:effectLst/>
                  <a:ea typeface="Calibri" panose="020F0502020204030204" pitchFamily="34" charset="0"/>
                  <a:cs typeface="Times New Roman" panose="02020603050405020304" pitchFamily="18" charset="0"/>
                </a:rPr>
                <a:t>0,n</a:t>
              </a:r>
            </a:p>
          </p:txBody>
        </p:sp>
      </p:grpSp>
      <p:sp>
        <p:nvSpPr>
          <p:cNvPr id="36" name="Rectangle à coins arrondis 35"/>
          <p:cNvSpPr/>
          <p:nvPr/>
        </p:nvSpPr>
        <p:spPr>
          <a:xfrm>
            <a:off x="3345479" y="3556337"/>
            <a:ext cx="1269716" cy="371997"/>
          </a:xfrm>
          <a:prstGeom prst="wedgeRoundRectCallout">
            <a:avLst>
              <a:gd name="adj1" fmla="val -39001"/>
              <a:gd name="adj2" fmla="val 116404"/>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Min, max</a:t>
            </a:r>
          </a:p>
        </p:txBody>
      </p:sp>
      <p:sp>
        <p:nvSpPr>
          <p:cNvPr id="37" name="Rectangle à coins arrondis 36"/>
          <p:cNvSpPr/>
          <p:nvPr/>
        </p:nvSpPr>
        <p:spPr>
          <a:xfrm>
            <a:off x="5301879" y="3026313"/>
            <a:ext cx="1269716" cy="450146"/>
          </a:xfrm>
          <a:prstGeom prst="wedgeRoundRectCallout">
            <a:avLst>
              <a:gd name="adj1" fmla="val -40182"/>
              <a:gd name="adj2" fmla="val 201558"/>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Min, max</a:t>
            </a:r>
          </a:p>
        </p:txBody>
      </p:sp>
    </p:spTree>
    <p:extLst>
      <p:ext uri="{BB962C8B-B14F-4D97-AF65-F5344CB8AC3E}">
        <p14:creationId xmlns:p14="http://schemas.microsoft.com/office/powerpoint/2010/main" val="44662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7334" y="1046358"/>
            <a:ext cx="4576894" cy="410882"/>
          </a:xfrm>
          <a:prstGeom prst="rect">
            <a:avLst/>
          </a:prstGeom>
        </p:spPr>
        <p:txBody>
          <a:bodyPr wrap="none">
            <a:spAutoFit/>
          </a:bodyPr>
          <a:lstStyle/>
          <a:p>
            <a:pPr marL="342900" lvl="0" indent="-342900" algn="just">
              <a:lnSpc>
                <a:spcPct val="115000"/>
              </a:lnSpc>
              <a:spcAft>
                <a:spcPts val="500"/>
              </a:spcAft>
              <a:buFont typeface="+mj-lt"/>
              <a:buAutoNum type="arabicPeriod"/>
            </a:pPr>
            <a:r>
              <a:rPr lang="fr-FR" b="1" u="sng" dirty="0">
                <a:latin typeface="Times New Roman" panose="02020603050405020304" pitchFamily="18" charset="0"/>
                <a:ea typeface="Calibri" panose="020F0502020204030204" pitchFamily="34" charset="0"/>
                <a:cs typeface="Times New Roman" panose="02020603050405020304" pitchFamily="18" charset="0"/>
              </a:rPr>
              <a:t>Schéma Entité/Association : cardinalités</a:t>
            </a:r>
          </a:p>
        </p:txBody>
      </p:sp>
      <p:sp>
        <p:nvSpPr>
          <p:cNvPr id="4" name="Rectangle 3"/>
          <p:cNvSpPr/>
          <p:nvPr/>
        </p:nvSpPr>
        <p:spPr>
          <a:xfrm>
            <a:off x="908574" y="1718524"/>
            <a:ext cx="10423989" cy="1047979"/>
          </a:xfrm>
          <a:prstGeom prst="rect">
            <a:avLst/>
          </a:prstGeom>
        </p:spPr>
        <p:txBody>
          <a:bodyPr wrap="square">
            <a:spAutoFit/>
          </a:bodyPr>
          <a:lstStyle/>
          <a:p>
            <a:pPr marL="285750" lvl="0" indent="-285750" algn="just">
              <a:lnSpc>
                <a:spcPct val="115000"/>
              </a:lnSpc>
              <a:spcAft>
                <a:spcPts val="0"/>
              </a:spcAft>
              <a:buFont typeface="Wingdings" panose="05000000000000000000" pitchFamily="2" charset="2"/>
              <a:buChar char="§"/>
            </a:pPr>
            <a:r>
              <a:rPr lang="fr-FR" dirty="0">
                <a:latin typeface="Cambria" panose="02040503050406030204" pitchFamily="18" charset="0"/>
                <a:ea typeface="Cambria" panose="02040503050406030204" pitchFamily="18" charset="0"/>
              </a:rPr>
              <a:t>Des cardinalités précisent la participation de l'entité à l'association</a:t>
            </a:r>
          </a:p>
          <a:p>
            <a:pPr marL="285750" lvl="0" indent="-285750" algn="just">
              <a:lnSpc>
                <a:spcPct val="115000"/>
              </a:lnSpc>
              <a:spcAft>
                <a:spcPts val="0"/>
              </a:spcAft>
              <a:buFont typeface="Wingdings" panose="05000000000000000000" pitchFamily="2" charset="2"/>
              <a:buChar char="§"/>
            </a:pPr>
            <a:r>
              <a:rPr lang="fr-FR" dirty="0">
                <a:latin typeface="Cambria" panose="02040503050406030204" pitchFamily="18" charset="0"/>
                <a:ea typeface="Cambria" panose="02040503050406030204" pitchFamily="18" charset="0"/>
              </a:rPr>
              <a:t>La cardinalité minimale peut être de 0 ou de 1</a:t>
            </a:r>
          </a:p>
          <a:p>
            <a:pPr marL="285750" lvl="0" indent="-285750" algn="just">
              <a:lnSpc>
                <a:spcPct val="115000"/>
              </a:lnSpc>
              <a:spcAft>
                <a:spcPts val="0"/>
              </a:spcAft>
              <a:buFont typeface="Wingdings" panose="05000000000000000000" pitchFamily="2" charset="2"/>
              <a:buChar char="§"/>
            </a:pPr>
            <a:r>
              <a:rPr lang="fr-FR" dirty="0">
                <a:latin typeface="Cambria" panose="02040503050406030204" pitchFamily="18" charset="0"/>
                <a:ea typeface="Cambria" panose="02040503050406030204" pitchFamily="18" charset="0"/>
              </a:rPr>
              <a:t>La cardinalité maximale peut être de 1 ou de n avec n appartenant à {1,2,3,…,n}</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Entité / Association</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4</a:t>
            </a:fld>
            <a:endParaRPr lang="fr-FR"/>
          </a:p>
        </p:txBody>
      </p:sp>
      <p:grpSp>
        <p:nvGrpSpPr>
          <p:cNvPr id="23" name="Groupe 22"/>
          <p:cNvGrpSpPr/>
          <p:nvPr/>
        </p:nvGrpSpPr>
        <p:grpSpPr>
          <a:xfrm>
            <a:off x="2023673" y="3490472"/>
            <a:ext cx="5279118" cy="1517110"/>
            <a:chOff x="0" y="0"/>
            <a:chExt cx="5191125" cy="1257300"/>
          </a:xfrm>
        </p:grpSpPr>
        <p:grpSp>
          <p:nvGrpSpPr>
            <p:cNvPr id="24" name="Groupe 23"/>
            <p:cNvGrpSpPr/>
            <p:nvPr/>
          </p:nvGrpSpPr>
          <p:grpSpPr>
            <a:xfrm>
              <a:off x="0" y="0"/>
              <a:ext cx="5191125" cy="1257300"/>
              <a:chOff x="0" y="0"/>
              <a:chExt cx="5191125" cy="1257300"/>
            </a:xfrm>
          </p:grpSpPr>
          <p:grpSp>
            <p:nvGrpSpPr>
              <p:cNvPr id="27" name="Groupe 26"/>
              <p:cNvGrpSpPr/>
              <p:nvPr/>
            </p:nvGrpSpPr>
            <p:grpSpPr>
              <a:xfrm>
                <a:off x="0" y="47624"/>
                <a:ext cx="1114425" cy="1115233"/>
                <a:chOff x="0" y="-1"/>
                <a:chExt cx="1145097" cy="1115233"/>
              </a:xfrm>
            </p:grpSpPr>
            <p:sp>
              <p:nvSpPr>
                <p:cNvPr id="33" name="Rectangle 32"/>
                <p:cNvSpPr/>
                <p:nvPr/>
              </p:nvSpPr>
              <p:spPr>
                <a:xfrm>
                  <a:off x="0" y="-1"/>
                  <a:ext cx="1145097" cy="11152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dirty="0">
                      <a:effectLst/>
                      <a:ea typeface="Calibri" panose="020F0502020204030204" pitchFamily="34" charset="0"/>
                      <a:cs typeface="Times New Roman" panose="02020603050405020304" pitchFamily="18" charset="0"/>
                    </a:rPr>
                    <a:t>CLIENT</a:t>
                  </a:r>
                  <a:endParaRPr lang="fr-FR" sz="1100" dirty="0">
                    <a:effectLst/>
                    <a:ea typeface="Calibri" panose="020F0502020204030204" pitchFamily="34" charset="0"/>
                    <a:cs typeface="Times New Roman" panose="02020603050405020304" pitchFamily="18" charset="0"/>
                  </a:endParaRPr>
                </a:p>
                <a:p>
                  <a:pPr>
                    <a:lnSpc>
                      <a:spcPct val="115000"/>
                    </a:lnSpc>
                    <a:spcAft>
                      <a:spcPts val="1000"/>
                    </a:spcAft>
                  </a:pPr>
                  <a:r>
                    <a:rPr lang="fr-FR" sz="1100" u="sng" dirty="0">
                      <a:effectLst/>
                      <a:ea typeface="Calibri" panose="020F0502020204030204" pitchFamily="34" charset="0"/>
                      <a:cs typeface="Times New Roman" panose="02020603050405020304" pitchFamily="18" charset="0"/>
                    </a:rPr>
                    <a:t>Numéro client</a:t>
                  </a:r>
                  <a:r>
                    <a:rPr lang="fr-FR" sz="1100" dirty="0">
                      <a:effectLst/>
                      <a:ea typeface="Calibri" panose="020F0502020204030204" pitchFamily="34" charset="0"/>
                      <a:cs typeface="Times New Roman" panose="02020603050405020304" pitchFamily="18" charset="0"/>
                    </a:rPr>
                    <a:t> Nom Client Téléphone</a:t>
                  </a:r>
                </a:p>
              </p:txBody>
            </p:sp>
            <p:cxnSp>
              <p:nvCxnSpPr>
                <p:cNvPr id="34" name="Connecteur droit 33"/>
                <p:cNvCxnSpPr/>
                <p:nvPr/>
              </p:nvCxnSpPr>
              <p:spPr>
                <a:xfrm>
                  <a:off x="24173" y="375690"/>
                  <a:ext cx="1066800" cy="9525"/>
                </a:xfrm>
                <a:prstGeom prst="line">
                  <a:avLst/>
                </a:prstGeom>
              </p:spPr>
              <p:style>
                <a:lnRef idx="3">
                  <a:schemeClr val="dk1"/>
                </a:lnRef>
                <a:fillRef idx="0">
                  <a:schemeClr val="dk1"/>
                </a:fillRef>
                <a:effectRef idx="2">
                  <a:schemeClr val="dk1"/>
                </a:effectRef>
                <a:fontRef idx="minor">
                  <a:schemeClr val="tx1"/>
                </a:fontRef>
              </p:style>
            </p:cxnSp>
          </p:grpSp>
          <p:sp>
            <p:nvSpPr>
              <p:cNvPr id="28" name="Rectangle 27"/>
              <p:cNvSpPr/>
              <p:nvPr/>
            </p:nvSpPr>
            <p:spPr>
              <a:xfrm>
                <a:off x="3724275" y="0"/>
                <a:ext cx="1457325" cy="12573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dirty="0">
                    <a:effectLst/>
                    <a:ea typeface="Calibri" panose="020F0502020204030204" pitchFamily="34" charset="0"/>
                    <a:cs typeface="Times New Roman" panose="02020603050405020304" pitchFamily="18" charset="0"/>
                  </a:rPr>
                  <a:t>PRODUIT</a:t>
                </a:r>
                <a:endParaRPr lang="fr-FR" sz="1100" dirty="0">
                  <a:effectLst/>
                  <a:ea typeface="Calibri" panose="020F0502020204030204" pitchFamily="34" charset="0"/>
                  <a:cs typeface="Times New Roman" panose="02020603050405020304" pitchFamily="18" charset="0"/>
                </a:endParaRPr>
              </a:p>
              <a:p>
                <a:pPr>
                  <a:lnSpc>
                    <a:spcPct val="115000"/>
                  </a:lnSpc>
                  <a:spcAft>
                    <a:spcPts val="1000"/>
                  </a:spcAft>
                </a:pPr>
                <a:r>
                  <a:rPr lang="fr-FR" sz="1100" u="sng" dirty="0">
                    <a:effectLst/>
                    <a:ea typeface="Calibri" panose="020F0502020204030204" pitchFamily="34" charset="0"/>
                    <a:cs typeface="Times New Roman" panose="02020603050405020304" pitchFamily="18" charset="0"/>
                  </a:rPr>
                  <a:t>Numéro du Produit</a:t>
                </a:r>
                <a:r>
                  <a:rPr lang="fr-FR" sz="1100" dirty="0">
                    <a:effectLst/>
                    <a:ea typeface="Calibri" panose="020F0502020204030204" pitchFamily="34" charset="0"/>
                    <a:cs typeface="Times New Roman" panose="02020603050405020304" pitchFamily="18" charset="0"/>
                  </a:rPr>
                  <a:t> Libellé                      Prix d’achat             Prix de vente</a:t>
                </a:r>
              </a:p>
            </p:txBody>
          </p:sp>
          <p:cxnSp>
            <p:nvCxnSpPr>
              <p:cNvPr id="29" name="Connecteur droit 28"/>
              <p:cNvCxnSpPr/>
              <p:nvPr/>
            </p:nvCxnSpPr>
            <p:spPr>
              <a:xfrm>
                <a:off x="1114425" y="533400"/>
                <a:ext cx="2619375" cy="19050"/>
              </a:xfrm>
              <a:prstGeom prst="line">
                <a:avLst/>
              </a:prstGeom>
            </p:spPr>
            <p:style>
              <a:lnRef idx="3">
                <a:schemeClr val="dk1"/>
              </a:lnRef>
              <a:fillRef idx="0">
                <a:schemeClr val="dk1"/>
              </a:fillRef>
              <a:effectRef idx="2">
                <a:schemeClr val="dk1"/>
              </a:effectRef>
              <a:fontRef idx="minor">
                <a:schemeClr val="tx1"/>
              </a:fontRef>
            </p:style>
          </p:cxnSp>
          <p:sp>
            <p:nvSpPr>
              <p:cNvPr id="30" name="Organigramme : Alternative 29"/>
              <p:cNvSpPr/>
              <p:nvPr/>
            </p:nvSpPr>
            <p:spPr>
              <a:xfrm>
                <a:off x="1914525" y="276225"/>
                <a:ext cx="1162050" cy="523875"/>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ea typeface="Calibri" panose="020F0502020204030204" pitchFamily="34" charset="0"/>
                    <a:cs typeface="Times New Roman" panose="02020603050405020304" pitchFamily="18" charset="0"/>
                  </a:rPr>
                  <a:t>Commander Quantité</a:t>
                </a:r>
              </a:p>
            </p:txBody>
          </p:sp>
          <p:cxnSp>
            <p:nvCxnSpPr>
              <p:cNvPr id="31" name="Connecteur droit 30"/>
              <p:cNvCxnSpPr/>
              <p:nvPr/>
            </p:nvCxnSpPr>
            <p:spPr>
              <a:xfrm>
                <a:off x="1924050" y="523875"/>
                <a:ext cx="1171575" cy="9525"/>
              </a:xfrm>
              <a:prstGeom prst="line">
                <a:avLst/>
              </a:prstGeom>
            </p:spPr>
            <p:style>
              <a:lnRef idx="3">
                <a:schemeClr val="dk1"/>
              </a:lnRef>
              <a:fillRef idx="0">
                <a:schemeClr val="dk1"/>
              </a:fillRef>
              <a:effectRef idx="2">
                <a:schemeClr val="dk1"/>
              </a:effectRef>
              <a:fontRef idx="minor">
                <a:schemeClr val="tx1"/>
              </a:fontRef>
            </p:style>
          </p:cxnSp>
          <p:cxnSp>
            <p:nvCxnSpPr>
              <p:cNvPr id="32" name="Connecteur droit 31"/>
              <p:cNvCxnSpPr/>
              <p:nvPr/>
            </p:nvCxnSpPr>
            <p:spPr>
              <a:xfrm flipV="1">
                <a:off x="3724275" y="333375"/>
                <a:ext cx="1466850" cy="9525"/>
              </a:xfrm>
              <a:prstGeom prst="line">
                <a:avLst/>
              </a:prstGeom>
              <a:ln/>
            </p:spPr>
            <p:style>
              <a:lnRef idx="3">
                <a:schemeClr val="dk1"/>
              </a:lnRef>
              <a:fillRef idx="0">
                <a:schemeClr val="dk1"/>
              </a:fillRef>
              <a:effectRef idx="2">
                <a:schemeClr val="dk1"/>
              </a:effectRef>
              <a:fontRef idx="minor">
                <a:schemeClr val="tx1"/>
              </a:fontRef>
            </p:style>
          </p:cxnSp>
        </p:grpSp>
        <p:sp>
          <p:nvSpPr>
            <p:cNvPr id="25" name="Zone de texte 190"/>
            <p:cNvSpPr txBox="1"/>
            <p:nvPr/>
          </p:nvSpPr>
          <p:spPr>
            <a:xfrm>
              <a:off x="1257300" y="304800"/>
              <a:ext cx="40957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dirty="0">
                  <a:effectLst/>
                  <a:ea typeface="Calibri" panose="020F0502020204030204" pitchFamily="34" charset="0"/>
                  <a:cs typeface="Times New Roman" panose="02020603050405020304" pitchFamily="18" charset="0"/>
                </a:rPr>
                <a:t>1,n</a:t>
              </a:r>
            </a:p>
          </p:txBody>
        </p:sp>
        <p:sp>
          <p:nvSpPr>
            <p:cNvPr id="26" name="Zone de texte 191"/>
            <p:cNvSpPr txBox="1"/>
            <p:nvPr/>
          </p:nvSpPr>
          <p:spPr>
            <a:xfrm>
              <a:off x="3171825" y="304800"/>
              <a:ext cx="40957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a:effectLst/>
                  <a:ea typeface="Calibri" panose="020F0502020204030204" pitchFamily="34" charset="0"/>
                  <a:cs typeface="Times New Roman" panose="02020603050405020304" pitchFamily="18" charset="0"/>
                </a:rPr>
                <a:t>0,n</a:t>
              </a:r>
            </a:p>
          </p:txBody>
        </p:sp>
      </p:grpSp>
      <p:sp>
        <p:nvSpPr>
          <p:cNvPr id="36" name="Rectangle à coins arrondis 35"/>
          <p:cNvSpPr/>
          <p:nvPr/>
        </p:nvSpPr>
        <p:spPr>
          <a:xfrm>
            <a:off x="3345479" y="3271527"/>
            <a:ext cx="1269716" cy="371997"/>
          </a:xfrm>
          <a:prstGeom prst="wedgeRoundRectCallout">
            <a:avLst>
              <a:gd name="adj1" fmla="val -39001"/>
              <a:gd name="adj2" fmla="val 116404"/>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Min, max</a:t>
            </a:r>
          </a:p>
        </p:txBody>
      </p:sp>
      <p:sp>
        <p:nvSpPr>
          <p:cNvPr id="37" name="Rectangle à coins arrondis 36"/>
          <p:cNvSpPr/>
          <p:nvPr/>
        </p:nvSpPr>
        <p:spPr>
          <a:xfrm>
            <a:off x="5301879" y="2741503"/>
            <a:ext cx="1269716" cy="450146"/>
          </a:xfrm>
          <a:prstGeom prst="wedgeRoundRectCallout">
            <a:avLst>
              <a:gd name="adj1" fmla="val -40182"/>
              <a:gd name="adj2" fmla="val 201558"/>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Min, max</a:t>
            </a:r>
          </a:p>
        </p:txBody>
      </p:sp>
      <p:sp>
        <p:nvSpPr>
          <p:cNvPr id="22" name="Rectangle 21"/>
          <p:cNvSpPr/>
          <p:nvPr/>
        </p:nvSpPr>
        <p:spPr>
          <a:xfrm>
            <a:off x="129367" y="5007582"/>
            <a:ext cx="12067082" cy="383759"/>
          </a:xfrm>
          <a:prstGeom prst="rect">
            <a:avLst/>
          </a:prstGeom>
        </p:spPr>
        <p:txBody>
          <a:bodyPr wrap="square">
            <a:spAutoFit/>
          </a:bodyPr>
          <a:lstStyle/>
          <a:p>
            <a:pPr lvl="0" algn="just">
              <a:lnSpc>
                <a:spcPct val="115000"/>
              </a:lnSpc>
              <a:spcAft>
                <a:spcPts val="0"/>
              </a:spcAft>
            </a:pPr>
            <a:r>
              <a:rPr lang="fr-FR" dirty="0">
                <a:latin typeface="Cambria" panose="02040503050406030204" pitchFamily="18" charset="0"/>
                <a:ea typeface="Cambria" panose="02040503050406030204" pitchFamily="18" charset="0"/>
              </a:rPr>
              <a:t>Un client commande au moins un produit ou un client peut commander un ou plusieurs produits =&gt; cardinalité 1,n  </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5" name="Rectangle 34"/>
          <p:cNvSpPr/>
          <p:nvPr/>
        </p:nvSpPr>
        <p:spPr>
          <a:xfrm>
            <a:off x="129367" y="5528284"/>
            <a:ext cx="11019364" cy="383759"/>
          </a:xfrm>
          <a:prstGeom prst="rect">
            <a:avLst/>
          </a:prstGeom>
        </p:spPr>
        <p:txBody>
          <a:bodyPr wrap="square">
            <a:spAutoFit/>
          </a:bodyPr>
          <a:lstStyle/>
          <a:p>
            <a:pPr lvl="0" algn="just">
              <a:lnSpc>
                <a:spcPct val="115000"/>
              </a:lnSpc>
              <a:spcAft>
                <a:spcPts val="0"/>
              </a:spcAft>
            </a:pPr>
            <a:r>
              <a:rPr lang="fr-FR" dirty="0">
                <a:latin typeface="Cambria" panose="02040503050406030204" pitchFamily="18" charset="0"/>
                <a:ea typeface="Cambria" panose="02040503050406030204" pitchFamily="18" charset="0"/>
              </a:rPr>
              <a:t>Un produit fait l’objet de commande d’aucun ou de plusieurs clients </a:t>
            </a:r>
            <a:r>
              <a:rPr lang="fr-FR" sz="1400" dirty="0">
                <a:latin typeface="Cambria" panose="02040503050406030204" pitchFamily="18" charset="0"/>
                <a:ea typeface="Cambria" panose="02040503050406030204" pitchFamily="18" charset="0"/>
              </a:rPr>
              <a:t>=&gt; </a:t>
            </a:r>
            <a:r>
              <a:rPr lang="fr-FR" dirty="0">
                <a:latin typeface="Cambria" panose="02040503050406030204" pitchFamily="18" charset="0"/>
                <a:ea typeface="Cambria" panose="02040503050406030204" pitchFamily="18" charset="0"/>
              </a:rPr>
              <a:t>cardinalité 0,n </a:t>
            </a:r>
          </a:p>
        </p:txBody>
      </p:sp>
    </p:spTree>
    <p:extLst>
      <p:ext uri="{BB962C8B-B14F-4D97-AF65-F5344CB8AC3E}">
        <p14:creationId xmlns:p14="http://schemas.microsoft.com/office/powerpoint/2010/main" val="320998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8019" y="1046358"/>
            <a:ext cx="3815532" cy="410882"/>
          </a:xfrm>
          <a:prstGeom prst="rect">
            <a:avLst/>
          </a:prstGeom>
        </p:spPr>
        <p:txBody>
          <a:bodyPr wrap="none">
            <a:spAutoFit/>
          </a:bodyPr>
          <a:lstStyle/>
          <a:p>
            <a:pPr lvl="0" algn="just">
              <a:lnSpc>
                <a:spcPct val="115000"/>
              </a:lnSpc>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2. Schéma Entité- Association (SEA) </a:t>
            </a: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Entité / Association</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5</a:t>
            </a:fld>
            <a:endParaRPr lang="fr-FR"/>
          </a:p>
        </p:txBody>
      </p:sp>
      <p:pic>
        <p:nvPicPr>
          <p:cNvPr id="38" name="Image 37"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14" y="1528818"/>
            <a:ext cx="9151155" cy="4394057"/>
          </a:xfrm>
          <a:prstGeom prst="rect">
            <a:avLst/>
          </a:prstGeom>
        </p:spPr>
      </p:pic>
    </p:spTree>
    <p:extLst>
      <p:ext uri="{BB962C8B-B14F-4D97-AF65-F5344CB8AC3E}">
        <p14:creationId xmlns:p14="http://schemas.microsoft.com/office/powerpoint/2010/main" val="418529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3231" y="1046358"/>
            <a:ext cx="3925113" cy="410882"/>
          </a:xfrm>
          <a:prstGeom prst="rect">
            <a:avLst/>
          </a:prstGeom>
        </p:spPr>
        <p:txBody>
          <a:bodyPr wrap="none">
            <a:spAutoFit/>
          </a:bodyPr>
          <a:lstStyle/>
          <a:p>
            <a:pPr lvl="0" algn="just">
              <a:lnSpc>
                <a:spcPct val="115000"/>
              </a:lnSpc>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1. Base de données (BD) relationnelles</a:t>
            </a: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6</a:t>
            </a:fld>
            <a:endParaRPr lang="fr-FR"/>
          </a:p>
        </p:txBody>
      </p:sp>
      <p:sp>
        <p:nvSpPr>
          <p:cNvPr id="9" name="Rectangle 8"/>
          <p:cNvSpPr/>
          <p:nvPr/>
        </p:nvSpPr>
        <p:spPr>
          <a:xfrm>
            <a:off x="677334" y="1506526"/>
            <a:ext cx="10405194" cy="1200329"/>
          </a:xfrm>
          <a:prstGeom prst="rect">
            <a:avLst/>
          </a:prstGeom>
        </p:spPr>
        <p:txBody>
          <a:bodyPr wrap="square">
            <a:spAutoFit/>
          </a:bodyPr>
          <a:lstStyle/>
          <a:p>
            <a:r>
              <a:rPr lang="fr-FR" dirty="0">
                <a:latin typeface="Arial" panose="020B0604020202020204" pitchFamily="34" charset="0"/>
              </a:rPr>
              <a:t>Une </a:t>
            </a:r>
            <a:r>
              <a:rPr lang="fr-FR" b="1" dirty="0">
                <a:latin typeface="Arial" panose="020B0604020202020204" pitchFamily="34" charset="0"/>
              </a:rPr>
              <a:t>BD</a:t>
            </a:r>
            <a:r>
              <a:rPr lang="fr-FR" dirty="0">
                <a:latin typeface="Arial" panose="020B0604020202020204" pitchFamily="34" charset="0"/>
              </a:rPr>
              <a:t> est une collection de:</a:t>
            </a:r>
          </a:p>
          <a:p>
            <a:pPr marL="742950" lvl="1" indent="-285750">
              <a:buFont typeface="Wingdings" panose="05000000000000000000" pitchFamily="2" charset="2"/>
              <a:buChar char="§"/>
            </a:pPr>
            <a:r>
              <a:rPr lang="fr-FR" dirty="0">
                <a:latin typeface="Arial" panose="020B0604020202020204" pitchFamily="34" charset="0"/>
              </a:rPr>
              <a:t> Fichiers reliés par des pointeurs multiples, aussi cohérents entre eux que possible, organisés de manière à répondre efficacement certains besoins;</a:t>
            </a:r>
          </a:p>
          <a:p>
            <a:pPr marL="742950" lvl="1" indent="-285750">
              <a:buFont typeface="Wingdings" panose="05000000000000000000" pitchFamily="2" charset="2"/>
              <a:buChar char="§"/>
            </a:pPr>
            <a:r>
              <a:rPr lang="fr-FR" dirty="0">
                <a:latin typeface="Arial" panose="020B0604020202020204" pitchFamily="34" charset="0"/>
              </a:rPr>
              <a:t>Informations modélisant une entreprise du monde réel.</a:t>
            </a:r>
            <a:endParaRPr lang="fr-FR" dirty="0"/>
          </a:p>
        </p:txBody>
      </p:sp>
      <p:sp>
        <p:nvSpPr>
          <p:cNvPr id="11" name="Rectangle 10"/>
          <p:cNvSpPr/>
          <p:nvPr/>
        </p:nvSpPr>
        <p:spPr>
          <a:xfrm>
            <a:off x="521724" y="3662814"/>
            <a:ext cx="11392746" cy="1200329"/>
          </a:xfrm>
          <a:prstGeom prst="rect">
            <a:avLst/>
          </a:prstGeom>
        </p:spPr>
        <p:txBody>
          <a:bodyPr wrap="square">
            <a:spAutoFit/>
          </a:bodyPr>
          <a:lstStyle/>
          <a:p>
            <a:r>
              <a:rPr lang="fr-FR" dirty="0">
                <a:latin typeface="Arial" panose="020B0604020202020204" pitchFamily="34" charset="0"/>
              </a:rPr>
              <a:t>Un </a:t>
            </a:r>
            <a:r>
              <a:rPr lang="fr-FR" b="1" dirty="0">
                <a:latin typeface="Arial" panose="020B0604020202020204" pitchFamily="34" charset="0"/>
              </a:rPr>
              <a:t>Système de Gestion de Base de Données </a:t>
            </a:r>
            <a:r>
              <a:rPr lang="fr-FR" dirty="0">
                <a:latin typeface="Arial" panose="020B0604020202020204" pitchFamily="34" charset="0"/>
              </a:rPr>
              <a:t>(SGBD) est défini comme:</a:t>
            </a:r>
          </a:p>
          <a:p>
            <a:pPr marL="742950" lvl="1" indent="-285750">
              <a:buFont typeface="Wingdings" panose="05000000000000000000" pitchFamily="2" charset="2"/>
              <a:buChar char="§"/>
            </a:pPr>
            <a:r>
              <a:rPr lang="fr-FR" dirty="0">
                <a:latin typeface="Arial" panose="020B0604020202020204" pitchFamily="34" charset="0"/>
              </a:rPr>
              <a:t>Un ensemble de logiciels systèmes permettant de stocker et d’interroger un ensemble de fichiers interdépendants; </a:t>
            </a:r>
          </a:p>
          <a:p>
            <a:pPr marL="742950" lvl="1" indent="-285750">
              <a:buFont typeface="Wingdings" panose="05000000000000000000" pitchFamily="2" charset="2"/>
              <a:buChar char="§"/>
            </a:pPr>
            <a:r>
              <a:rPr lang="fr-FR" dirty="0">
                <a:latin typeface="Arial" panose="020B0604020202020204" pitchFamily="34" charset="0"/>
              </a:rPr>
              <a:t>Un outil permettant de modéliser et de gérer les données d’une entreprise.</a:t>
            </a:r>
            <a:endParaRPr lang="fr-FR" dirty="0"/>
          </a:p>
        </p:txBody>
      </p:sp>
      <p:sp>
        <p:nvSpPr>
          <p:cNvPr id="12" name="Flèche vers le bas 11"/>
          <p:cNvSpPr/>
          <p:nvPr/>
        </p:nvSpPr>
        <p:spPr>
          <a:xfrm>
            <a:off x="4251688" y="2670164"/>
            <a:ext cx="676656" cy="1029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521724" y="4990587"/>
            <a:ext cx="11392746" cy="923330"/>
          </a:xfrm>
          <a:prstGeom prst="rect">
            <a:avLst/>
          </a:prstGeom>
        </p:spPr>
        <p:txBody>
          <a:bodyPr wrap="square">
            <a:spAutoFit/>
          </a:bodyPr>
          <a:lstStyle/>
          <a:p>
            <a:r>
              <a:rPr lang="fr-FR" b="1" dirty="0">
                <a:latin typeface="Arial" panose="020B0604020202020204" pitchFamily="34" charset="0"/>
              </a:rPr>
              <a:t>Objectifs des SGBD</a:t>
            </a:r>
            <a:r>
              <a:rPr lang="fr-FR" dirty="0">
                <a:latin typeface="Arial" panose="020B0604020202020204" pitchFamily="34" charset="0"/>
              </a:rPr>
              <a:t>: Indépendance physique des programmes aux données -Indépendance logique des programmes aux données -Manipulation des données par des langages non procéduraux -Administration facilitée des données.</a:t>
            </a:r>
            <a:endParaRPr lang="fr-FR" dirty="0"/>
          </a:p>
        </p:txBody>
      </p:sp>
    </p:spTree>
    <p:extLst>
      <p:ext uri="{BB962C8B-B14F-4D97-AF65-F5344CB8AC3E}">
        <p14:creationId xmlns:p14="http://schemas.microsoft.com/office/powerpoint/2010/main" val="339656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4411" y="1046358"/>
            <a:ext cx="2582758" cy="410882"/>
          </a:xfrm>
          <a:prstGeom prst="rect">
            <a:avLst/>
          </a:prstGeom>
        </p:spPr>
        <p:txBody>
          <a:bodyPr wrap="none">
            <a:spAutoFit/>
          </a:bodyPr>
          <a:lstStyle/>
          <a:p>
            <a:pPr lvl="0" algn="just">
              <a:lnSpc>
                <a:spcPct val="115000"/>
              </a:lnSpc>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2. Objectifs et difficultés</a:t>
            </a: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7</a:t>
            </a:fld>
            <a:endParaRPr lang="fr-FR"/>
          </a:p>
        </p:txBody>
      </p:sp>
      <p:sp>
        <p:nvSpPr>
          <p:cNvPr id="2" name="Rectangle 1"/>
          <p:cNvSpPr/>
          <p:nvPr/>
        </p:nvSpPr>
        <p:spPr>
          <a:xfrm>
            <a:off x="521724" y="4112449"/>
            <a:ext cx="10685210" cy="1754326"/>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Difficultés de conception d'une BD :</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Une base de données ne s’improvise pas;</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Un travail initial préparatoire qui semble être une perte de temps et d’argent;</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Comprendre et de savoir manipuler des notions théoriques bien particulières (modélisation);</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Pouvoir transformer le tout en logiciel (savoir faire du « code »);</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Se pencher sur les processus métiers et sur le système d’information à informatiser. </a:t>
            </a:r>
          </a:p>
        </p:txBody>
      </p:sp>
      <p:sp>
        <p:nvSpPr>
          <p:cNvPr id="8" name="Rectangle 7"/>
          <p:cNvSpPr/>
          <p:nvPr/>
        </p:nvSpPr>
        <p:spPr>
          <a:xfrm>
            <a:off x="521724" y="1478872"/>
            <a:ext cx="6096000" cy="2308324"/>
          </a:xfrm>
          <a:prstGeom prst="rect">
            <a:avLst/>
          </a:prstGeom>
        </p:spPr>
        <p:txBody>
          <a:bodyPr>
            <a:spAutoFit/>
          </a:bodyPr>
          <a:lstStyle/>
          <a:p>
            <a:r>
              <a:rPr lang="fr-FR" b="1" dirty="0">
                <a:latin typeface="Cambria" panose="02040503050406030204" pitchFamily="18" charset="0"/>
                <a:ea typeface="Cambria" panose="02040503050406030204" pitchFamily="18" charset="0"/>
                <a:cs typeface="Arial" panose="020B0604020202020204" pitchFamily="34" charset="0"/>
              </a:rPr>
              <a:t>Objectifs :</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La centralisation,</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L'indépendance entre les </a:t>
            </a:r>
            <a:r>
              <a:rPr lang="fr-FR" b="1" dirty="0">
                <a:latin typeface="Cambria" panose="02040503050406030204" pitchFamily="18" charset="0"/>
                <a:ea typeface="Cambria" panose="02040503050406030204" pitchFamily="18" charset="0"/>
              </a:rPr>
              <a:t>données</a:t>
            </a:r>
            <a:r>
              <a:rPr lang="fr-FR" dirty="0">
                <a:latin typeface="Cambria" panose="02040503050406030204" pitchFamily="18" charset="0"/>
                <a:ea typeface="Cambria" panose="02040503050406030204" pitchFamily="18" charset="0"/>
              </a:rPr>
              <a:t> et les traitements,</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La structuration de </a:t>
            </a:r>
            <a:r>
              <a:rPr lang="fr-FR" b="1" dirty="0">
                <a:latin typeface="Cambria" panose="02040503050406030204" pitchFamily="18" charset="0"/>
                <a:ea typeface="Cambria" panose="02040503050406030204" pitchFamily="18" charset="0"/>
              </a:rPr>
              <a:t>données</a:t>
            </a:r>
            <a:r>
              <a:rPr lang="fr-FR" dirty="0">
                <a:latin typeface="Cambria" panose="02040503050406030204" pitchFamily="18" charset="0"/>
                <a:ea typeface="Cambria" panose="02040503050406030204" pitchFamily="18" charset="0"/>
              </a:rPr>
              <a:t> complexes,</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Le partage des </a:t>
            </a:r>
            <a:r>
              <a:rPr lang="fr-FR" b="1" dirty="0">
                <a:latin typeface="Cambria" panose="02040503050406030204" pitchFamily="18" charset="0"/>
                <a:ea typeface="Cambria" panose="02040503050406030204" pitchFamily="18" charset="0"/>
              </a:rPr>
              <a:t>données</a:t>
            </a:r>
            <a:r>
              <a:rPr lang="fr-FR" dirty="0">
                <a:latin typeface="Cambria" panose="02040503050406030204" pitchFamily="18" charset="0"/>
                <a:ea typeface="Cambria" panose="02040503050406030204" pitchFamily="18" charset="0"/>
              </a:rPr>
              <a:t>,</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L'intégrité et la cohérence,</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La confidentialité,</a:t>
            </a:r>
          </a:p>
          <a:p>
            <a:pPr marL="742950" lvl="1"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La sécurité.</a:t>
            </a:r>
          </a:p>
        </p:txBody>
      </p:sp>
    </p:spTree>
    <p:extLst>
      <p:ext uri="{BB962C8B-B14F-4D97-AF65-F5344CB8AC3E}">
        <p14:creationId xmlns:p14="http://schemas.microsoft.com/office/powerpoint/2010/main" val="116973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4411" y="1046358"/>
            <a:ext cx="2582758" cy="410882"/>
          </a:xfrm>
          <a:prstGeom prst="rect">
            <a:avLst/>
          </a:prstGeom>
        </p:spPr>
        <p:txBody>
          <a:bodyPr wrap="none">
            <a:spAutoFit/>
          </a:bodyPr>
          <a:lstStyle/>
          <a:p>
            <a:pPr lvl="0" algn="just">
              <a:lnSpc>
                <a:spcPct val="115000"/>
              </a:lnSpc>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2. Objectifs et difficultés</a:t>
            </a: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8</a:t>
            </a:fld>
            <a:endParaRPr lang="fr-FR"/>
          </a:p>
        </p:txBody>
      </p:sp>
      <p:sp>
        <p:nvSpPr>
          <p:cNvPr id="4" name="Rectangle 3"/>
          <p:cNvSpPr/>
          <p:nvPr/>
        </p:nvSpPr>
        <p:spPr>
          <a:xfrm>
            <a:off x="878946" y="1457240"/>
            <a:ext cx="8265054" cy="646331"/>
          </a:xfrm>
          <a:prstGeom prst="rect">
            <a:avLst/>
          </a:prstGeom>
        </p:spPr>
        <p:txBody>
          <a:bodyPr wrap="square">
            <a:spAutoFit/>
          </a:bodyPr>
          <a:lstStyle/>
          <a:p>
            <a:pPr marL="285750"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Comment stocker les données sur les étudiants ainsi que leur appartement (département) de résidence sous forme de N° et de libellé ?</a:t>
            </a:r>
          </a:p>
        </p:txBody>
      </p:sp>
      <p:pic>
        <p:nvPicPr>
          <p:cNvPr id="10" name="Image 9"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374" y="2924512"/>
            <a:ext cx="7058498" cy="1894675"/>
          </a:xfrm>
          <a:prstGeom prst="rect">
            <a:avLst/>
          </a:prstGeom>
        </p:spPr>
      </p:pic>
      <p:sp>
        <p:nvSpPr>
          <p:cNvPr id="14" name="Rectangle à coins arrondis 13"/>
          <p:cNvSpPr/>
          <p:nvPr/>
        </p:nvSpPr>
        <p:spPr>
          <a:xfrm>
            <a:off x="1455038" y="5051267"/>
            <a:ext cx="6052658" cy="479315"/>
          </a:xfrm>
          <a:prstGeom prst="wedgeRoundRectCallout">
            <a:avLst>
              <a:gd name="adj1" fmla="val 5254"/>
              <a:gd name="adj2" fmla="val -179146"/>
              <a:gd name="adj3" fmla="val 16667"/>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12" name="ZoneTexte 11"/>
          <p:cNvSpPr txBox="1"/>
          <p:nvPr/>
        </p:nvSpPr>
        <p:spPr>
          <a:xfrm>
            <a:off x="1585374" y="5106258"/>
            <a:ext cx="5775940" cy="369332"/>
          </a:xfrm>
          <a:prstGeom prst="rect">
            <a:avLst/>
          </a:prstGeom>
          <a:noFill/>
        </p:spPr>
        <p:txBody>
          <a:bodyPr wrap="none" rtlCol="0">
            <a:spAutoFit/>
          </a:bodyPr>
          <a:lstStyle/>
          <a:p>
            <a:r>
              <a:rPr lang="fr-FR" dirty="0"/>
              <a:t>ETUDIANT(</a:t>
            </a:r>
            <a:r>
              <a:rPr lang="fr-FR" u="sng" dirty="0" err="1"/>
              <a:t>numE</a:t>
            </a:r>
            <a:r>
              <a:rPr lang="fr-FR" dirty="0"/>
              <a:t>, nom, </a:t>
            </a:r>
            <a:r>
              <a:rPr lang="fr-FR" dirty="0" err="1"/>
              <a:t>prenom</a:t>
            </a:r>
            <a:r>
              <a:rPr lang="fr-FR" dirty="0"/>
              <a:t>, licence, </a:t>
            </a:r>
            <a:r>
              <a:rPr lang="fr-FR" dirty="0" err="1"/>
              <a:t>dep</a:t>
            </a:r>
            <a:r>
              <a:rPr lang="fr-FR" dirty="0"/>
              <a:t>, </a:t>
            </a:r>
            <a:r>
              <a:rPr lang="fr-FR" dirty="0" err="1"/>
              <a:t>libDep</a:t>
            </a:r>
            <a:r>
              <a:rPr lang="fr-FR" dirty="0"/>
              <a:t>)</a:t>
            </a:r>
          </a:p>
        </p:txBody>
      </p:sp>
    </p:spTree>
    <p:extLst>
      <p:ext uri="{BB962C8B-B14F-4D97-AF65-F5344CB8AC3E}">
        <p14:creationId xmlns:p14="http://schemas.microsoft.com/office/powerpoint/2010/main" val="204614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4411" y="1046358"/>
            <a:ext cx="2582758" cy="410882"/>
          </a:xfrm>
          <a:prstGeom prst="rect">
            <a:avLst/>
          </a:prstGeom>
        </p:spPr>
        <p:txBody>
          <a:bodyPr wrap="none">
            <a:spAutoFit/>
          </a:bodyPr>
          <a:lstStyle/>
          <a:p>
            <a:pPr lvl="0" algn="just">
              <a:lnSpc>
                <a:spcPct val="115000"/>
              </a:lnSpc>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2. Objectifs et difficultés</a:t>
            </a: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9</a:t>
            </a:fld>
            <a:endParaRPr lang="fr-FR"/>
          </a:p>
        </p:txBody>
      </p:sp>
      <p:sp>
        <p:nvSpPr>
          <p:cNvPr id="4" name="Rectangle 3"/>
          <p:cNvSpPr/>
          <p:nvPr/>
        </p:nvSpPr>
        <p:spPr>
          <a:xfrm>
            <a:off x="878946" y="1457240"/>
            <a:ext cx="8265054" cy="369332"/>
          </a:xfrm>
          <a:prstGeom prst="rect">
            <a:avLst/>
          </a:prstGeom>
        </p:spPr>
        <p:txBody>
          <a:bodyPr wrap="square">
            <a:spAutoFit/>
          </a:bodyPr>
          <a:lstStyle/>
          <a:p>
            <a:pPr marL="285750"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Proposition de modélisation</a:t>
            </a:r>
          </a:p>
        </p:txBody>
      </p:sp>
      <p:pic>
        <p:nvPicPr>
          <p:cNvPr id="2" name="Image 1"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868123"/>
            <a:ext cx="8145012" cy="1359709"/>
          </a:xfrm>
          <a:prstGeom prst="rect">
            <a:avLst/>
          </a:prstGeom>
        </p:spPr>
      </p:pic>
      <p:sp>
        <p:nvSpPr>
          <p:cNvPr id="8" name="Rectangle 7"/>
          <p:cNvSpPr/>
          <p:nvPr/>
        </p:nvSpPr>
        <p:spPr>
          <a:xfrm>
            <a:off x="521724" y="3389299"/>
            <a:ext cx="8622276" cy="646331"/>
          </a:xfrm>
          <a:prstGeom prst="rect">
            <a:avLst/>
          </a:prstGeom>
        </p:spPr>
        <p:txBody>
          <a:bodyPr wrap="square">
            <a:spAutoFit/>
          </a:bodyPr>
          <a:lstStyle/>
          <a:p>
            <a:pPr marL="285750" indent="-285750">
              <a:buFont typeface="Wingdings" panose="05000000000000000000" pitchFamily="2" charset="2"/>
              <a:buChar char="§"/>
            </a:pPr>
            <a:r>
              <a:rPr lang="fr-FR" b="1" dirty="0">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 (</a:t>
            </a:r>
            <a:r>
              <a:rPr lang="fr-FR" u="sng" dirty="0" err="1">
                <a:latin typeface="Cambria" panose="02040503050406030204" pitchFamily="18" charset="0"/>
                <a:ea typeface="Cambria" panose="02040503050406030204" pitchFamily="18" charset="0"/>
              </a:rPr>
              <a:t>numE</a:t>
            </a:r>
            <a:r>
              <a:rPr lang="fr-FR" dirty="0">
                <a:latin typeface="Cambria" panose="02040503050406030204" pitchFamily="18" charset="0"/>
                <a:ea typeface="Cambria" panose="02040503050406030204" pitchFamily="18" charset="0"/>
              </a:rPr>
              <a:t>, nom, </a:t>
            </a:r>
            <a:r>
              <a:rPr lang="fr-FR" dirty="0" err="1">
                <a:latin typeface="Cambria" panose="02040503050406030204" pitchFamily="18" charset="0"/>
                <a:ea typeface="Cambria" panose="02040503050406030204" pitchFamily="18" charset="0"/>
              </a:rPr>
              <a:t>prenom</a:t>
            </a:r>
            <a:r>
              <a:rPr lang="fr-FR" dirty="0">
                <a:latin typeface="Cambria" panose="02040503050406030204" pitchFamily="18" charset="0"/>
                <a:ea typeface="Cambria" panose="02040503050406030204" pitchFamily="18" charset="0"/>
              </a:rPr>
              <a:t>, licence, #</a:t>
            </a:r>
            <a:r>
              <a:rPr lang="fr-FR" dirty="0" err="1">
                <a:latin typeface="Cambria" panose="02040503050406030204" pitchFamily="18" charset="0"/>
                <a:ea typeface="Cambria" panose="02040503050406030204" pitchFamily="18" charset="0"/>
              </a:rPr>
              <a:t>numDep</a:t>
            </a:r>
            <a:r>
              <a:rPr lang="fr-FR" dirty="0">
                <a:latin typeface="Cambria" panose="02040503050406030204" pitchFamily="18" charset="0"/>
                <a:ea typeface="Cambria" panose="02040503050406030204" pitchFamily="18" charset="0"/>
              </a:rPr>
              <a:t>)</a:t>
            </a:r>
          </a:p>
          <a:p>
            <a:pPr marL="285750" indent="-285750">
              <a:buFont typeface="Wingdings" panose="05000000000000000000" pitchFamily="2" charset="2"/>
              <a:buChar char="§"/>
            </a:pPr>
            <a:r>
              <a:rPr lang="fr-FR" b="1" dirty="0">
                <a:latin typeface="Cambria" panose="02040503050406030204" pitchFamily="18" charset="0"/>
                <a:ea typeface="Cambria" panose="02040503050406030204" pitchFamily="18" charset="0"/>
              </a:rPr>
              <a:t>DEPARTEMENT</a:t>
            </a:r>
            <a:r>
              <a:rPr lang="fr-FR" dirty="0">
                <a:latin typeface="Cambria" panose="02040503050406030204" pitchFamily="18" charset="0"/>
                <a:ea typeface="Cambria" panose="02040503050406030204" pitchFamily="18" charset="0"/>
              </a:rPr>
              <a:t> (</a:t>
            </a:r>
            <a:r>
              <a:rPr lang="fr-FR" u="sng" dirty="0" err="1">
                <a:latin typeface="Cambria" panose="02040503050406030204" pitchFamily="18" charset="0"/>
                <a:ea typeface="Cambria" panose="02040503050406030204" pitchFamily="18" charset="0"/>
              </a:rPr>
              <a:t>numDep</a:t>
            </a:r>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libDep</a:t>
            </a:r>
            <a:r>
              <a:rPr lang="fr-FR" dirty="0">
                <a:latin typeface="Cambria" panose="02040503050406030204" pitchFamily="18" charset="0"/>
                <a:ea typeface="Cambria" panose="02040503050406030204" pitchFamily="18" charset="0"/>
              </a:rPr>
              <a:t>)</a:t>
            </a:r>
          </a:p>
        </p:txBody>
      </p:sp>
      <p:sp>
        <p:nvSpPr>
          <p:cNvPr id="9" name="Rectangle 8"/>
          <p:cNvSpPr/>
          <p:nvPr/>
        </p:nvSpPr>
        <p:spPr>
          <a:xfrm>
            <a:off x="878946" y="4203019"/>
            <a:ext cx="9600078" cy="646331"/>
          </a:xfrm>
          <a:prstGeom prst="rect">
            <a:avLst/>
          </a:prstGeom>
        </p:spPr>
        <p:txBody>
          <a:bodyPr wrap="square">
            <a:spAutoFit/>
          </a:bodyPr>
          <a:lstStyle/>
          <a:p>
            <a:r>
              <a:rPr lang="fr-FR" b="1" dirty="0">
                <a:latin typeface="Arial" panose="020B0604020202020204" pitchFamily="34" charset="0"/>
              </a:rPr>
              <a:t>clé primaire </a:t>
            </a:r>
            <a:r>
              <a:rPr lang="fr-FR" dirty="0">
                <a:latin typeface="Arial" panose="020B0604020202020204" pitchFamily="34" charset="0"/>
              </a:rPr>
              <a:t>: soulignée (convention usuelle), permet d'accéder aux données de façon claire et unique (une ou plusieurs colonnes)</a:t>
            </a:r>
            <a:endParaRPr lang="fr-FR" dirty="0"/>
          </a:p>
        </p:txBody>
      </p:sp>
      <p:sp>
        <p:nvSpPr>
          <p:cNvPr id="11" name="Rectangle 10"/>
          <p:cNvSpPr/>
          <p:nvPr/>
        </p:nvSpPr>
        <p:spPr>
          <a:xfrm>
            <a:off x="878946" y="4962838"/>
            <a:ext cx="9423453" cy="923330"/>
          </a:xfrm>
          <a:prstGeom prst="rect">
            <a:avLst/>
          </a:prstGeom>
        </p:spPr>
        <p:txBody>
          <a:bodyPr wrap="square">
            <a:spAutoFit/>
          </a:bodyPr>
          <a:lstStyle/>
          <a:p>
            <a:r>
              <a:rPr lang="fr-FR" b="1" dirty="0">
                <a:latin typeface="Arial" panose="020B0604020202020204" pitchFamily="34" charset="0"/>
              </a:rPr>
              <a:t>clé étrangère </a:t>
            </a:r>
            <a:r>
              <a:rPr lang="fr-FR" dirty="0">
                <a:latin typeface="Arial" panose="020B0604020202020204" pitchFamily="34" charset="0"/>
              </a:rPr>
              <a:t>: (précédée d'un #) : fait référence à un </a:t>
            </a:r>
            <a:r>
              <a:rPr lang="fr-FR" dirty="0" err="1">
                <a:latin typeface="Arial" panose="020B0604020202020204" pitchFamily="34" charset="0"/>
              </a:rPr>
              <a:t>numDep</a:t>
            </a:r>
            <a:r>
              <a:rPr lang="fr-FR" dirty="0">
                <a:latin typeface="Arial" panose="020B0604020202020204" pitchFamily="34" charset="0"/>
              </a:rPr>
              <a:t> dans DEPARTEMENT, Lien avec l'identifiant d'un autre schéma.</a:t>
            </a:r>
            <a:endParaRPr lang="fr-FR" dirty="0"/>
          </a:p>
          <a:p>
            <a:endParaRPr lang="fr-FR" dirty="0"/>
          </a:p>
        </p:txBody>
      </p:sp>
      <p:sp>
        <p:nvSpPr>
          <p:cNvPr id="13" name="ZoneTexte 12"/>
          <p:cNvSpPr txBox="1"/>
          <p:nvPr/>
        </p:nvSpPr>
        <p:spPr>
          <a:xfrm>
            <a:off x="2832714" y="5598357"/>
            <a:ext cx="4142232" cy="369332"/>
          </a:xfrm>
          <a:prstGeom prst="rect">
            <a:avLst/>
          </a:prstGeom>
          <a:noFill/>
        </p:spPr>
        <p:txBody>
          <a:bodyPr wrap="square" rtlCol="0">
            <a:spAutoFit/>
          </a:bodyPr>
          <a:lstStyle/>
          <a:p>
            <a:r>
              <a:rPr lang="fr-FR" dirty="0">
                <a:solidFill>
                  <a:srgbClr val="FF0000"/>
                </a:solidFill>
              </a:rPr>
              <a:t>PAS DE CLÉ ÉTRANGÈRE DANS LE MCD</a:t>
            </a:r>
          </a:p>
        </p:txBody>
      </p:sp>
    </p:spTree>
    <p:extLst>
      <p:ext uri="{BB962C8B-B14F-4D97-AF65-F5344CB8AC3E}">
        <p14:creationId xmlns:p14="http://schemas.microsoft.com/office/powerpoint/2010/main" val="365040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afterEffect">
                                  <p:stCondLst>
                                    <p:cond delay="0"/>
                                  </p:stCondLst>
                                  <p:childTnLst>
                                    <p:animScale>
                                      <p:cBhvr>
                                        <p:cTn id="6" dur="20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1968</Words>
  <Application>Microsoft Office PowerPoint</Application>
  <PresentationFormat>Grand écran</PresentationFormat>
  <Paragraphs>244</Paragraphs>
  <Slides>19</Slides>
  <Notes>18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Arial</vt:lpstr>
      <vt:lpstr>Calibri</vt:lpstr>
      <vt:lpstr>Cambria</vt:lpstr>
      <vt:lpstr>Times New Roman</vt:lpstr>
      <vt:lpstr>Trebuchet MS</vt:lpstr>
      <vt:lpstr>Wingdings</vt:lpstr>
      <vt:lpstr>Wingdings 3</vt:lpstr>
      <vt:lpstr>Facette</vt:lpstr>
      <vt:lpstr>Modèle Entité/Association  Modèle Relationnel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Pierre AZOTI</cp:lastModifiedBy>
  <cp:revision>333</cp:revision>
  <dcterms:created xsi:type="dcterms:W3CDTF">2019-04-15T05:24:52Z</dcterms:created>
  <dcterms:modified xsi:type="dcterms:W3CDTF">2023-03-06T09:12:52Z</dcterms:modified>
</cp:coreProperties>
</file>