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6" r:id="rId2"/>
    <p:sldId id="295" r:id="rId3"/>
    <p:sldId id="315" r:id="rId4"/>
    <p:sldId id="316" r:id="rId5"/>
    <p:sldId id="317" r:id="rId6"/>
    <p:sldId id="320" r:id="rId7"/>
    <p:sldId id="318" r:id="rId8"/>
    <p:sldId id="319" r:id="rId9"/>
    <p:sldId id="321" r:id="rId10"/>
    <p:sldId id="322" r:id="rId11"/>
    <p:sldId id="323" r:id="rId12"/>
    <p:sldId id="324" r:id="rId13"/>
    <p:sldId id="325" r:id="rId14"/>
    <p:sldId id="326" r:id="rId15"/>
    <p:sldId id="327" r:id="rId16"/>
    <p:sldId id="337" r:id="rId17"/>
    <p:sldId id="338" r:id="rId18"/>
    <p:sldId id="339" r:id="rId19"/>
    <p:sldId id="336" r:id="rId20"/>
    <p:sldId id="340" r:id="rId21"/>
    <p:sldId id="341" r:id="rId22"/>
    <p:sldId id="329" r:id="rId23"/>
    <p:sldId id="342" r:id="rId24"/>
    <p:sldId id="343" r:id="rId25"/>
    <p:sldId id="333" r:id="rId26"/>
    <p:sldId id="334" r:id="rId27"/>
    <p:sldId id="328" r:id="rId28"/>
    <p:sldId id="330" r:id="rId29"/>
    <p:sldId id="331" r:id="rId30"/>
    <p:sldId id="314" r:id="rId31"/>
    <p:sldId id="33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370" autoAdjust="0"/>
  </p:normalViewPr>
  <p:slideViewPr>
    <p:cSldViewPr snapToGrid="0">
      <p:cViewPr varScale="1">
        <p:scale>
          <a:sx n="77" d="100"/>
          <a:sy n="77" d="100"/>
        </p:scale>
        <p:origin x="132" y="3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7AF15-260A-44E3-9BE2-99289B7C2A6D}" type="datetimeFigureOut">
              <a:rPr lang="fr-FR" smtClean="0"/>
              <a:t>31/05/2021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C9FA5-867D-4C2F-BBC5-B7ADF01E2E0E}" type="slidenum">
              <a:rPr lang="fr-FR" smtClean="0"/>
              <a:t>‹N°›</a:t>
            </a:fld>
            <a:endParaRPr lang="fr-FR"/>
          </a:p>
        </p:txBody>
      </p:sp>
    </p:spTree>
    <p:extLst>
      <p:ext uri="{BB962C8B-B14F-4D97-AF65-F5344CB8AC3E}">
        <p14:creationId xmlns:p14="http://schemas.microsoft.com/office/powerpoint/2010/main" val="63800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phpmyadmin/url.php?url=https://dev.mysql.com/doc/refman/5.5/en/select.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localhost/phpmyadmin/url.php?url=https://dev.mysql.com/doc/refman/5.5/en/string-comparison-functions.html#operator_lik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calhost/phpmyadmin/url.php?url=https://dev.mysql.com/doc/refman/5.5/en/alter-tabl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localhost/phpmyadmin/url.php?url=https://dev.mysql.com/doc/refman/5.5/en/selec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localhost/phpmyadmin/url.php?url=https://dev.mysql.com/doc/refman/5.5/en/logical-operators.html#operator_or" TargetMode="External"/><Relationship Id="rId4" Type="http://schemas.openxmlformats.org/officeDocument/2006/relationships/hyperlink" Target="http://localhost/phpmyadmin/url.php?url=https://dev.mysql.com/doc/refman/5.5/en/logical-operators.html#operator_and"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ocalhost/phpmyadmin/url.php?url=https://dev.mysql.com/doc/refman/5.5/en/selec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localhost/phpmyadmin/url.php?url=https://dev.mysql.com/doc/refman/5.5/en/logical-operators.html#operator_and" TargetMode="External"/><Relationship Id="rId4" Type="http://schemas.openxmlformats.org/officeDocument/2006/relationships/hyperlink" Target="http://localhost/phpmyadmin/url.php?url=https://dev.mysql.com/doc/refman/5.5/en/logical-operators.html#operator_o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a:t>
            </a:fld>
            <a:endParaRPr lang="fr-FR"/>
          </a:p>
        </p:txBody>
      </p:sp>
    </p:spTree>
    <p:extLst>
      <p:ext uri="{BB962C8B-B14F-4D97-AF65-F5344CB8AC3E}">
        <p14:creationId xmlns:p14="http://schemas.microsoft.com/office/powerpoint/2010/main" val="104344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
            </a:r>
            <a:r>
              <a:rPr lang="fr-FR" baseline="0" dirty="0"/>
              <a:t> </a:t>
            </a:r>
            <a:r>
              <a:rPr lang="fr-FR" sz="1200" b="0" i="0" u="none" strike="noStrike" kern="1200" dirty="0">
                <a:solidFill>
                  <a:schemeClr val="tx1"/>
                </a:solidFill>
                <a:effectLst/>
                <a:latin typeface="+mn-lt"/>
                <a:ea typeface="+mn-ea"/>
                <a:cs typeface="+mn-cs"/>
                <a:hlinkClick r:id="rId3"/>
              </a:rPr>
              <a:t>SELECT</a:t>
            </a:r>
            <a:r>
              <a:rPr lang="fr-FR" sz="1200" b="0" i="0" kern="1200" dirty="0">
                <a:solidFill>
                  <a:schemeClr val="tx1"/>
                </a:solidFill>
                <a:effectLst/>
                <a:latin typeface="+mn-lt"/>
                <a:ea typeface="+mn-ea"/>
                <a:cs typeface="+mn-cs"/>
              </a:rPr>
              <a:t> * FROM `</a:t>
            </a:r>
            <a:r>
              <a:rPr lang="fr-FR" sz="1200" b="0" i="0" kern="1200" dirty="0" err="1">
                <a:solidFill>
                  <a:schemeClr val="tx1"/>
                </a:solidFill>
                <a:effectLst/>
                <a:latin typeface="+mn-lt"/>
                <a:ea typeface="+mn-ea"/>
                <a:cs typeface="+mn-cs"/>
              </a:rPr>
              <a:t>etudiant</a:t>
            </a:r>
            <a:r>
              <a:rPr lang="fr-FR" sz="1200" b="0" i="0" kern="1200" dirty="0">
                <a:solidFill>
                  <a:schemeClr val="tx1"/>
                </a:solidFill>
                <a:effectLst/>
                <a:latin typeface="+mn-lt"/>
                <a:ea typeface="+mn-ea"/>
                <a:cs typeface="+mn-cs"/>
              </a:rPr>
              <a:t>` WHERE </a:t>
            </a:r>
            <a:r>
              <a:rPr lang="fr-FR" sz="1200" b="0" i="0" kern="1200" dirty="0" err="1">
                <a:solidFill>
                  <a:schemeClr val="tx1"/>
                </a:solidFill>
                <a:effectLst/>
                <a:latin typeface="+mn-lt"/>
                <a:ea typeface="+mn-ea"/>
                <a:cs typeface="+mn-cs"/>
              </a:rPr>
              <a:t>etudiant.datenaissance</a:t>
            </a:r>
            <a:r>
              <a:rPr lang="fr-FR" sz="1200" b="0" i="0" kern="1200" dirty="0">
                <a:solidFill>
                  <a:schemeClr val="tx1"/>
                </a:solidFill>
                <a:effectLst/>
                <a:latin typeface="+mn-lt"/>
                <a:ea typeface="+mn-ea"/>
                <a:cs typeface="+mn-cs"/>
              </a:rPr>
              <a:t>&lt;="1976-01-01« </a:t>
            </a:r>
          </a:p>
          <a:p>
            <a:endParaRPr lang="fr-FR"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SELECT</a:t>
            </a:r>
            <a:r>
              <a:rPr lang="en-US" sz="1200" b="0" i="0" kern="1200" dirty="0">
                <a:solidFill>
                  <a:schemeClr val="tx1"/>
                </a:solidFill>
                <a:effectLst/>
                <a:latin typeface="+mn-lt"/>
                <a:ea typeface="+mn-ea"/>
                <a:cs typeface="+mn-cs"/>
              </a:rPr>
              <a:t> * FROM `</a:t>
            </a:r>
            <a:r>
              <a:rPr lang="en-US" sz="1200" b="0" i="0" kern="1200" dirty="0" err="1">
                <a:solidFill>
                  <a:schemeClr val="tx1"/>
                </a:solidFill>
                <a:effectLst/>
                <a:latin typeface="+mn-lt"/>
                <a:ea typeface="+mn-ea"/>
                <a:cs typeface="+mn-cs"/>
              </a:rPr>
              <a:t>etudiant</a:t>
            </a:r>
            <a:r>
              <a:rPr lang="en-US" sz="1200" b="0" i="0" kern="1200" dirty="0">
                <a:solidFill>
                  <a:schemeClr val="tx1"/>
                </a:solidFill>
                <a:effectLst/>
                <a:latin typeface="+mn-lt"/>
                <a:ea typeface="+mn-ea"/>
                <a:cs typeface="+mn-cs"/>
              </a:rPr>
              <a:t>` WHERE </a:t>
            </a:r>
            <a:r>
              <a:rPr lang="en-US" sz="1200" b="0" i="0" kern="1200" dirty="0" err="1">
                <a:solidFill>
                  <a:schemeClr val="tx1"/>
                </a:solidFill>
                <a:effectLst/>
                <a:latin typeface="+mn-lt"/>
                <a:ea typeface="+mn-ea"/>
                <a:cs typeface="+mn-cs"/>
              </a:rPr>
              <a:t>etudiant.nometu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like</a:t>
            </a:r>
            <a:r>
              <a:rPr lang="en-US" sz="1200" b="0" i="0" kern="1200" dirty="0">
                <a:solidFill>
                  <a:schemeClr val="tx1"/>
                </a:solidFill>
                <a:effectLst/>
                <a:latin typeface="+mn-lt"/>
                <a:ea typeface="+mn-ea"/>
                <a:cs typeface="+mn-cs"/>
              </a:rPr>
              <a:t> "M%"</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11</a:t>
            </a:fld>
            <a:endParaRPr lang="fr-FR"/>
          </a:p>
        </p:txBody>
      </p:sp>
    </p:spTree>
    <p:extLst>
      <p:ext uri="{BB962C8B-B14F-4D97-AF65-F5344CB8AC3E}">
        <p14:creationId xmlns:p14="http://schemas.microsoft.com/office/powerpoint/2010/main" val="3524689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12</a:t>
            </a:fld>
            <a:endParaRPr lang="fr-FR"/>
          </a:p>
        </p:txBody>
      </p:sp>
    </p:spTree>
    <p:extLst>
      <p:ext uri="{BB962C8B-B14F-4D97-AF65-F5344CB8AC3E}">
        <p14:creationId xmlns:p14="http://schemas.microsoft.com/office/powerpoint/2010/main" val="2169343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13</a:t>
            </a:fld>
            <a:endParaRPr lang="fr-FR"/>
          </a:p>
        </p:txBody>
      </p:sp>
    </p:spTree>
    <p:extLst>
      <p:ext uri="{BB962C8B-B14F-4D97-AF65-F5344CB8AC3E}">
        <p14:creationId xmlns:p14="http://schemas.microsoft.com/office/powerpoint/2010/main" val="108017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14</a:t>
            </a:fld>
            <a:endParaRPr lang="fr-FR"/>
          </a:p>
        </p:txBody>
      </p:sp>
    </p:spTree>
    <p:extLst>
      <p:ext uri="{BB962C8B-B14F-4D97-AF65-F5344CB8AC3E}">
        <p14:creationId xmlns:p14="http://schemas.microsoft.com/office/powerpoint/2010/main" val="148606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15</a:t>
            </a:fld>
            <a:endParaRPr lang="fr-FR"/>
          </a:p>
        </p:txBody>
      </p:sp>
    </p:spTree>
    <p:extLst>
      <p:ext uri="{BB962C8B-B14F-4D97-AF65-F5344CB8AC3E}">
        <p14:creationId xmlns:p14="http://schemas.microsoft.com/office/powerpoint/2010/main" val="1517087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16</a:t>
            </a:fld>
            <a:endParaRPr lang="fr-FR"/>
          </a:p>
        </p:txBody>
      </p:sp>
    </p:spTree>
    <p:extLst>
      <p:ext uri="{BB962C8B-B14F-4D97-AF65-F5344CB8AC3E}">
        <p14:creationId xmlns:p14="http://schemas.microsoft.com/office/powerpoint/2010/main" val="79501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17</a:t>
            </a:fld>
            <a:endParaRPr lang="fr-FR"/>
          </a:p>
        </p:txBody>
      </p:sp>
    </p:spTree>
    <p:extLst>
      <p:ext uri="{BB962C8B-B14F-4D97-AF65-F5344CB8AC3E}">
        <p14:creationId xmlns:p14="http://schemas.microsoft.com/office/powerpoint/2010/main" val="1738935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18</a:t>
            </a:fld>
            <a:endParaRPr lang="fr-FR"/>
          </a:p>
        </p:txBody>
      </p:sp>
    </p:spTree>
    <p:extLst>
      <p:ext uri="{BB962C8B-B14F-4D97-AF65-F5344CB8AC3E}">
        <p14:creationId xmlns:p14="http://schemas.microsoft.com/office/powerpoint/2010/main" val="2895469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19</a:t>
            </a:fld>
            <a:endParaRPr lang="fr-FR"/>
          </a:p>
        </p:txBody>
      </p:sp>
    </p:spTree>
    <p:extLst>
      <p:ext uri="{BB962C8B-B14F-4D97-AF65-F5344CB8AC3E}">
        <p14:creationId xmlns:p14="http://schemas.microsoft.com/office/powerpoint/2010/main" val="747667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20</a:t>
            </a:fld>
            <a:endParaRPr lang="fr-FR"/>
          </a:p>
        </p:txBody>
      </p:sp>
    </p:spTree>
    <p:extLst>
      <p:ext uri="{BB962C8B-B14F-4D97-AF65-F5344CB8AC3E}">
        <p14:creationId xmlns:p14="http://schemas.microsoft.com/office/powerpoint/2010/main" val="39645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a:t>
            </a:fld>
            <a:endParaRPr lang="fr-FR"/>
          </a:p>
        </p:txBody>
      </p:sp>
    </p:spTree>
    <p:extLst>
      <p:ext uri="{BB962C8B-B14F-4D97-AF65-F5344CB8AC3E}">
        <p14:creationId xmlns:p14="http://schemas.microsoft.com/office/powerpoint/2010/main" val="349682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21</a:t>
            </a:fld>
            <a:endParaRPr lang="fr-FR"/>
          </a:p>
        </p:txBody>
      </p:sp>
    </p:spTree>
    <p:extLst>
      <p:ext uri="{BB962C8B-B14F-4D97-AF65-F5344CB8AC3E}">
        <p14:creationId xmlns:p14="http://schemas.microsoft.com/office/powerpoint/2010/main" val="1968277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gn="just">
              <a:lnSpc>
                <a:spcPct val="115000"/>
              </a:lnSpc>
              <a:spcAft>
                <a:spcPts val="1000"/>
              </a:spcAft>
              <a:buFont typeface="Symbol" panose="05050102010706020507" pitchFamily="18" charset="2"/>
              <a:buBlip>
                <a:blip r:embed="rId3"/>
              </a:buBlip>
            </a:pPr>
            <a:r>
              <a:rPr lang="fr-FR" sz="1800" dirty="0">
                <a:effectLst/>
                <a:latin typeface="Segoe UI" panose="020B0502040204020203" pitchFamily="34" charset="0"/>
                <a:ea typeface="Calibri" panose="020F0502020204030204" pitchFamily="34" charset="0"/>
                <a:cs typeface="Times New Roman" panose="02020603050405020304" pitchFamily="18" charset="0"/>
              </a:rPr>
              <a:t>Jointure externe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externe (OUTER JOIN) est une jointure de R et S qui conserve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les n-uplets résultat de la 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ainsi que les n-uplets de l’une ou l’autre des 2 relations, ou bien encore des 2, qui n’ont pas été joints.</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de R et S conserve tous les n-uplets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R pour une jointure externe gauche,  (LEFT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S pour une jointure externe droite,  (RIGHT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ou des 2 relations pour une jointure totale,  (FULL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valeur des attributs des n-uplets de la relation ne satisfaisant pas au prédicat/qualification ont pour valeur "NULL".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les deux relations suivantes : Personne (nom, prénom, </a:t>
            </a:r>
            <a:r>
              <a:rPr lang="fr-FR" sz="1800" dirty="0" err="1">
                <a:effectLst/>
                <a:latin typeface="Segoe UI" panose="020B0502040204020203" pitchFamily="34" charset="0"/>
                <a:ea typeface="Calibri" panose="020F0502020204030204" pitchFamily="34" charset="0"/>
                <a:cs typeface="Times New Roman" panose="02020603050405020304" pitchFamily="18" charset="0"/>
              </a:rPr>
              <a:t>age</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Voiture (type, marque, 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Personne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Prénom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Pierre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Jean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Martin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Georges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40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Voiture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Type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Tesla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Model 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l’opérateur R suivant : R = Personne  Voiture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On obtient alors la relation R composée des tuples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Prénom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Type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Pierre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Tesla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Model 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Jean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Martin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Georges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40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Semi-jointure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semi-jointure est une jointure interne à laquelle est appliquée une projection pour ne conserver que les attributs d’une des 2 relations.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Semi-jointure gauche : joint R à S et ne conserve que les attributs de R (R  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Semi-jointure droite : joint R à S et ne conserve que les attributs de 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(R  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Auto-jointure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L’auto-jointure est un cas de jointure d’une relation avec elle-même, qu’elle soit interne ou externe.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Cela se passe comme si on avait 2 copies différentes d’une même relation. La relation doit être renommée pour être utilisée 2 fois dans l’opération de jointure. Les noms des attributs doivent être préfixés du nom de relation afin</a:t>
            </a:r>
            <a:r>
              <a:rPr lang="fr-FR" sz="1800" dirty="0">
                <a:solidFill>
                  <a:srgbClr val="000000"/>
                </a:solidFill>
                <a:effectLst/>
                <a:latin typeface="SFRM1200"/>
                <a:ea typeface="Calibri" panose="020F0502020204030204" pitchFamily="34" charset="0"/>
                <a:cs typeface="Times New Roman" panose="02020603050405020304" pitchFamily="18"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d’éviter toute ambiguïté ou bien être renommés.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Exemple</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Etudiant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numero</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nom,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prenom</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dateNaissance</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ville)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 partir de la relation Etudiant, produire une relation comportant tous les binômes possibles d’une même ville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R = Etudiant</a:t>
            </a:r>
            <a:r>
              <a:rPr lang="fr-FR" sz="1800" dirty="0">
                <a:effectLst/>
                <a:latin typeface="Cambria Math" panose="02040503050406030204" pitchFamily="18" charset="0"/>
                <a:ea typeface="Calibri" panose="020F0502020204030204" pitchFamily="34" charset="0"/>
                <a:cs typeface="Segoe UI" panose="020B0502040204020203" pitchFamily="34"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 α</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ville : v</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(Etudiant)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L’anti-jointure est une opération de jointure qui ne conserve que les tuples qui n’ont pas été joints d’une des 2 relations.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 gauche</a:t>
            </a:r>
            <a:r>
              <a:rPr lang="fr-FR" sz="1800" dirty="0">
                <a:effectLst/>
                <a:latin typeface="Segoe UI" panose="020B0502040204020203" pitchFamily="34" charset="0"/>
                <a:ea typeface="Calibri" panose="020F0502020204030204" pitchFamily="34" charset="0"/>
                <a:cs typeface="Times New Roman" panose="02020603050405020304" pitchFamily="18" charset="0"/>
              </a:rPr>
              <a:t> : joint R à S, et ne conserve que les attributs de R et les tuples de R qui n’ont pas été joints.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 droite</a:t>
            </a:r>
            <a:r>
              <a:rPr lang="fr-FR" sz="1800" dirty="0">
                <a:effectLst/>
                <a:latin typeface="Segoe UI" panose="020B0502040204020203" pitchFamily="34" charset="0"/>
                <a:ea typeface="Calibri" panose="020F0502020204030204" pitchFamily="34" charset="0"/>
                <a:cs typeface="Times New Roman" panose="02020603050405020304" pitchFamily="18" charset="0"/>
              </a:rPr>
              <a:t> : joint R à S, et ne conserve que les attributs de S et les tuples de S qui n’ont pas été joints.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22</a:t>
            </a:fld>
            <a:endParaRPr lang="fr-FR"/>
          </a:p>
        </p:txBody>
      </p:sp>
    </p:spTree>
    <p:extLst>
      <p:ext uri="{BB962C8B-B14F-4D97-AF65-F5344CB8AC3E}">
        <p14:creationId xmlns:p14="http://schemas.microsoft.com/office/powerpoint/2010/main" val="4137105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gn="just">
              <a:lnSpc>
                <a:spcPct val="115000"/>
              </a:lnSpc>
              <a:spcAft>
                <a:spcPts val="1000"/>
              </a:spcAft>
              <a:buFont typeface="Symbol" panose="05050102010706020507" pitchFamily="18" charset="2"/>
              <a:buBlip>
                <a:blip r:embed="rId3"/>
              </a:buBlip>
            </a:pPr>
            <a:r>
              <a:rPr lang="fr-FR" sz="1800" dirty="0">
                <a:effectLst/>
                <a:latin typeface="Segoe UI" panose="020B0502040204020203" pitchFamily="34" charset="0"/>
                <a:ea typeface="Calibri" panose="020F0502020204030204" pitchFamily="34" charset="0"/>
                <a:cs typeface="Times New Roman" panose="02020603050405020304" pitchFamily="18" charset="0"/>
              </a:rPr>
              <a:t>Jointure externe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externe (OUTER JOIN) est une jointure de R et S qui conserve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les n-uplets résultat de la 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ainsi que les n-uplets de l’une ou l’autre des 2 relations, ou bien encore des 2, qui n’ont pas été joints.</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de R et S conserve tous les n-uplets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R pour une jointure externe gauche,  (LEFT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S pour une jointure externe droite,  (RIGHT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ou des 2 relations pour une jointure totale,  (FULL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valeur des attributs des n-uplets de la relation ne satisfaisant pas au prédicat/qualification ont pour valeur "NULL".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les deux relations suivantes : Personne (nom, prénom, </a:t>
            </a:r>
            <a:r>
              <a:rPr lang="fr-FR" sz="1800" dirty="0" err="1">
                <a:effectLst/>
                <a:latin typeface="Segoe UI" panose="020B0502040204020203" pitchFamily="34" charset="0"/>
                <a:ea typeface="Calibri" panose="020F0502020204030204" pitchFamily="34" charset="0"/>
                <a:cs typeface="Times New Roman" panose="02020603050405020304" pitchFamily="18" charset="0"/>
              </a:rPr>
              <a:t>age</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Voiture (type, marque, 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Personne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Prénom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Pierre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Jean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Martin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Georges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40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Voiture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Type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Tesla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Model 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l’opérateur R suivant : R = Personne  Voiture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On obtient alors la relation R composée des tuples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Prénom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Type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Pierre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Tesla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Model 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Jean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Martin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Georges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40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Semi-jointure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semi-jointure est une jointure interne à laquelle est appliquée une projection pour ne conserver que les attributs d’une des 2 relations.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Semi-jointure gauche : joint R à S et ne conserve que les attributs de R (R  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Semi-jointure droite : joint R à S et ne conserve que les attributs de 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(R  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Auto-jointure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L’auto-jointure est un cas de jointure d’une relation avec elle-même, qu’elle soit interne ou externe.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Cela se passe comme si on avait 2 copies différentes d’une même relation. La relation doit être renommée pour être utilisée 2 fois dans l’opération de jointure. Les noms des attributs doivent être préfixés du nom de relation afin</a:t>
            </a:r>
            <a:r>
              <a:rPr lang="fr-FR" sz="1800" dirty="0">
                <a:solidFill>
                  <a:srgbClr val="000000"/>
                </a:solidFill>
                <a:effectLst/>
                <a:latin typeface="SFRM1200"/>
                <a:ea typeface="Calibri" panose="020F0502020204030204" pitchFamily="34" charset="0"/>
                <a:cs typeface="Times New Roman" panose="02020603050405020304" pitchFamily="18"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d’éviter toute ambiguïté ou bien être renommés.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Exemple</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Etudiant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numero</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nom,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prenom</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dateNaissance</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ville)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 partir de la relation Etudiant, produire une relation comportant tous les binômes possibles d’une même ville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R = Etudiant</a:t>
            </a:r>
            <a:r>
              <a:rPr lang="fr-FR" sz="1800" dirty="0">
                <a:effectLst/>
                <a:latin typeface="Cambria Math" panose="02040503050406030204" pitchFamily="18" charset="0"/>
                <a:ea typeface="Calibri" panose="020F0502020204030204" pitchFamily="34" charset="0"/>
                <a:cs typeface="Segoe UI" panose="020B0502040204020203" pitchFamily="34"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 α</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ville : v</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(Etudiant)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L’anti-jointure est une opération de jointure qui ne conserve que les tuples qui n’ont pas été joints d’une des 2 relations.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 gauche</a:t>
            </a:r>
            <a:r>
              <a:rPr lang="fr-FR" sz="1800" dirty="0">
                <a:effectLst/>
                <a:latin typeface="Segoe UI" panose="020B0502040204020203" pitchFamily="34" charset="0"/>
                <a:ea typeface="Calibri" panose="020F0502020204030204" pitchFamily="34" charset="0"/>
                <a:cs typeface="Times New Roman" panose="02020603050405020304" pitchFamily="18" charset="0"/>
              </a:rPr>
              <a:t> : joint R à S, et ne conserve que les attributs de R et les tuples de R qui n’ont pas été joints.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 droite</a:t>
            </a:r>
            <a:r>
              <a:rPr lang="fr-FR" sz="1800" dirty="0">
                <a:effectLst/>
                <a:latin typeface="Segoe UI" panose="020B0502040204020203" pitchFamily="34" charset="0"/>
                <a:ea typeface="Calibri" panose="020F0502020204030204" pitchFamily="34" charset="0"/>
                <a:cs typeface="Times New Roman" panose="02020603050405020304" pitchFamily="18" charset="0"/>
              </a:rPr>
              <a:t> : joint R à S, et ne conserve que les attributs de S et les tuples de S qui n’ont pas été joints.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23</a:t>
            </a:fld>
            <a:endParaRPr lang="fr-FR"/>
          </a:p>
        </p:txBody>
      </p:sp>
    </p:spTree>
    <p:extLst>
      <p:ext uri="{BB962C8B-B14F-4D97-AF65-F5344CB8AC3E}">
        <p14:creationId xmlns:p14="http://schemas.microsoft.com/office/powerpoint/2010/main" val="2380455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gn="just">
              <a:lnSpc>
                <a:spcPct val="115000"/>
              </a:lnSpc>
              <a:spcAft>
                <a:spcPts val="1000"/>
              </a:spcAft>
              <a:buFont typeface="Symbol" panose="05050102010706020507" pitchFamily="18" charset="2"/>
              <a:buBlip>
                <a:blip r:embed="rId3"/>
              </a:buBlip>
            </a:pPr>
            <a:r>
              <a:rPr lang="fr-FR" sz="1800" dirty="0">
                <a:effectLst/>
                <a:latin typeface="Segoe UI" panose="020B0502040204020203" pitchFamily="34" charset="0"/>
                <a:ea typeface="Calibri" panose="020F0502020204030204" pitchFamily="34" charset="0"/>
                <a:cs typeface="Times New Roman" panose="02020603050405020304" pitchFamily="18" charset="0"/>
              </a:rPr>
              <a:t>Jointure externe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externe (OUTER JOIN) est une jointure de R et S qui conserve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les n-uplets résultat de la 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ainsi que les n-uplets de l’une ou l’autre des 2 relations, ou bien encore des 2, qui n’ont pas été joints.</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de R et S conserve tous les n-uplets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R pour une jointure externe gauche,  (LEFT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S pour une jointure externe droite,  (RIGHT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ou des 2 relations pour une jointure totale,  (FULL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valeur des attributs des n-uplets de la relation ne satisfaisant pas au prédicat/qualification ont pour valeur "NULL".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les deux relations suivantes : Personne (nom, prénom, </a:t>
            </a:r>
            <a:r>
              <a:rPr lang="fr-FR" sz="1800" dirty="0" err="1">
                <a:effectLst/>
                <a:latin typeface="Segoe UI" panose="020B0502040204020203" pitchFamily="34" charset="0"/>
                <a:ea typeface="Calibri" panose="020F0502020204030204" pitchFamily="34" charset="0"/>
                <a:cs typeface="Times New Roman" panose="02020603050405020304" pitchFamily="18" charset="0"/>
              </a:rPr>
              <a:t>age</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Voiture (type, marque, 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Personne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Prénom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Pierre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Jean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Martin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Georges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40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Voiture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Type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Tesla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Model 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l’opérateur R suivant : R = Personne  Voiture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On obtient alors la relation R composée des tuples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Prénom</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Type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Marque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Pierre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Tesla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Model 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Dupont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Jean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2CV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Durand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Martin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Georges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40</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Citroën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3CV</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Semi-jointure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semi-jointure est une jointure interne à laquelle est appliquée une projection pour ne conserver que les attributs d’une des 2 relations.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Semi-jointure gauche : joint R à S et ne conserve que les attributs de R (R  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Semi-jointure droite : joint R à S et ne conserve que les attributs de 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dirty="0">
                <a:effectLst/>
                <a:latin typeface="Segoe UI" panose="020B0502040204020203" pitchFamily="34" charset="0"/>
                <a:ea typeface="Calibri" panose="020F0502020204030204" pitchFamily="34" charset="0"/>
                <a:cs typeface="Times New Roman" panose="02020603050405020304" pitchFamily="18" charset="0"/>
              </a:rPr>
              <a:t>(R  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Auto-jointure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L’auto-jointure est un cas de jointure d’une relation avec elle-même, qu’elle soit interne ou externe.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Cela se passe comme si on avait 2 copies différentes d’une même relation. La relation doit être renommée pour être utilisée 2 fois dans l’opération de jointure. Les noms des attributs doivent être préfixés du nom de relation afin</a:t>
            </a:r>
            <a:r>
              <a:rPr lang="fr-FR" sz="1800" dirty="0">
                <a:solidFill>
                  <a:srgbClr val="000000"/>
                </a:solidFill>
                <a:effectLst/>
                <a:latin typeface="SFRM1200"/>
                <a:ea typeface="Calibri" panose="020F0502020204030204" pitchFamily="34" charset="0"/>
                <a:cs typeface="Times New Roman" panose="02020603050405020304" pitchFamily="18"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d’éviter toute ambiguïté ou bien être renommés.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Exemple</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Etudiant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numero</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nom,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prenom</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a:t>
            </a:r>
            <a:r>
              <a:rPr lang="fr-FR" sz="1800" i="1" dirty="0" err="1">
                <a:effectLst/>
                <a:latin typeface="Segoe UI" panose="020B0502040204020203" pitchFamily="34" charset="0"/>
                <a:ea typeface="Calibri" panose="020F0502020204030204" pitchFamily="34" charset="0"/>
                <a:cs typeface="Times New Roman" panose="02020603050405020304" pitchFamily="18" charset="0"/>
              </a:rPr>
              <a:t>dateNaissance</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ville)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A partir de la relation Etudiant, produire une relation comportant tous les binômes possibles d’une même ville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R = Etudiant</a:t>
            </a:r>
            <a:r>
              <a:rPr lang="fr-FR" sz="1800" dirty="0">
                <a:effectLst/>
                <a:latin typeface="Cambria Math" panose="02040503050406030204" pitchFamily="18" charset="0"/>
                <a:ea typeface="Calibri" panose="020F0502020204030204" pitchFamily="34" charset="0"/>
                <a:cs typeface="Segoe UI" panose="020B0502040204020203" pitchFamily="34"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 α</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ville : v</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(Etudiant)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L’anti-jointure est une opération de jointure qui ne conserve que les tuples qui n’ont pas été joints d’une des 2 relations.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 gauche</a:t>
            </a:r>
            <a:r>
              <a:rPr lang="fr-FR" sz="1800" dirty="0">
                <a:effectLst/>
                <a:latin typeface="Segoe UI" panose="020B0502040204020203" pitchFamily="34" charset="0"/>
                <a:ea typeface="Calibri" panose="020F0502020204030204" pitchFamily="34" charset="0"/>
                <a:cs typeface="Times New Roman" panose="02020603050405020304" pitchFamily="18" charset="0"/>
              </a:rPr>
              <a:t> : joint R à S, et ne conserve que les attributs de R et les tuples de R qui n’ont pas été joints.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br>
              <a:rPr lang="fr-FR" sz="1800" dirty="0">
                <a:effectLst/>
                <a:latin typeface="Segoe UI" panose="020B0502040204020203" pitchFamily="34" charset="0"/>
                <a:ea typeface="Calibri" panose="020F0502020204030204" pitchFamily="34" charset="0"/>
                <a:cs typeface="Times New Roman" panose="02020603050405020304" pitchFamily="18" charset="0"/>
              </a:rPr>
            </a:br>
            <a:r>
              <a:rPr lang="fr-FR" sz="1800" b="1" dirty="0">
                <a:effectLst/>
                <a:latin typeface="Segoe UI" panose="020B0502040204020203" pitchFamily="34" charset="0"/>
                <a:ea typeface="Calibri" panose="020F0502020204030204" pitchFamily="34" charset="0"/>
                <a:cs typeface="Times New Roman" panose="02020603050405020304" pitchFamily="18" charset="0"/>
              </a:rPr>
              <a:t>Anti-jointure droite</a:t>
            </a:r>
            <a:r>
              <a:rPr lang="fr-FR" sz="1800" dirty="0">
                <a:effectLst/>
                <a:latin typeface="Segoe UI" panose="020B0502040204020203" pitchFamily="34" charset="0"/>
                <a:ea typeface="Calibri" panose="020F0502020204030204" pitchFamily="34" charset="0"/>
                <a:cs typeface="Times New Roman" panose="02020603050405020304" pitchFamily="18" charset="0"/>
              </a:rPr>
              <a:t> : joint R à S, et ne conserve que les attributs de S et les tuples de S qui n’ont pas été joints.</a:t>
            </a:r>
            <a:br>
              <a:rPr lang="fr-FR" sz="1800" dirty="0">
                <a:effectLst/>
                <a:latin typeface="Segoe UI" panose="020B0502040204020203" pitchFamily="34" charset="0"/>
                <a:ea typeface="Calibri" panose="020F0502020204030204" pitchFamily="34" charset="0"/>
                <a:cs typeface="Times New Roman" panose="02020603050405020304" pitchFamily="18" charset="0"/>
              </a:rPr>
            </a:b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24</a:t>
            </a:fld>
            <a:endParaRPr lang="fr-FR"/>
          </a:p>
        </p:txBody>
      </p:sp>
    </p:spTree>
    <p:extLst>
      <p:ext uri="{BB962C8B-B14F-4D97-AF65-F5344CB8AC3E}">
        <p14:creationId xmlns:p14="http://schemas.microsoft.com/office/powerpoint/2010/main" val="573305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25</a:t>
            </a:fld>
            <a:endParaRPr lang="fr-FR"/>
          </a:p>
        </p:txBody>
      </p:sp>
    </p:spTree>
    <p:extLst>
      <p:ext uri="{BB962C8B-B14F-4D97-AF65-F5344CB8AC3E}">
        <p14:creationId xmlns:p14="http://schemas.microsoft.com/office/powerpoint/2010/main" val="2253824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26</a:t>
            </a:fld>
            <a:endParaRPr lang="fr-FR"/>
          </a:p>
        </p:txBody>
      </p:sp>
    </p:spTree>
    <p:extLst>
      <p:ext uri="{BB962C8B-B14F-4D97-AF65-F5344CB8AC3E}">
        <p14:creationId xmlns:p14="http://schemas.microsoft.com/office/powerpoint/2010/main" val="489372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27</a:t>
            </a:fld>
            <a:endParaRPr lang="fr-FR"/>
          </a:p>
        </p:txBody>
      </p:sp>
    </p:spTree>
    <p:extLst>
      <p:ext uri="{BB962C8B-B14F-4D97-AF65-F5344CB8AC3E}">
        <p14:creationId xmlns:p14="http://schemas.microsoft.com/office/powerpoint/2010/main" val="687439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28</a:t>
            </a:fld>
            <a:endParaRPr lang="fr-FR"/>
          </a:p>
        </p:txBody>
      </p:sp>
    </p:spTree>
    <p:extLst>
      <p:ext uri="{BB962C8B-B14F-4D97-AF65-F5344CB8AC3E}">
        <p14:creationId xmlns:p14="http://schemas.microsoft.com/office/powerpoint/2010/main" val="318829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29</a:t>
            </a:fld>
            <a:endParaRPr lang="fr-FR"/>
          </a:p>
        </p:txBody>
      </p:sp>
    </p:spTree>
    <p:extLst>
      <p:ext uri="{BB962C8B-B14F-4D97-AF65-F5344CB8AC3E}">
        <p14:creationId xmlns:p14="http://schemas.microsoft.com/office/powerpoint/2010/main" val="120636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MySQL ne propose malheureusement pas cette commande SQL, heureusement le fonctionnement de cette requête peut-être simulé grâce à une petite astuce. La requête SQL ci-dessous est l’alternative à INTERSECT :</a:t>
            </a:r>
          </a:p>
          <a:p>
            <a:r>
              <a:rPr lang="fr-FR" dirty="0"/>
              <a:t>SELECT DISTINCT value FROM `table1` WHERE value IN ( SELECT value FROM `table2` );</a:t>
            </a:r>
          </a:p>
          <a:p>
            <a:endParaRPr lang="fr-FR" dirty="0"/>
          </a:p>
          <a:p>
            <a:r>
              <a:rPr lang="fr-FR" dirty="0"/>
              <a:t>EXCEPT (ou MINUS):</a:t>
            </a:r>
          </a:p>
          <a:p>
            <a:r>
              <a:rPr lang="fr-FR" dirty="0"/>
              <a:t>Cette commande permet de récupérer les éléments de l’ensemble A sans prendre en compte les éléments de A qui sont aussi présent dans l’ensemble B. </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30</a:t>
            </a:fld>
            <a:endParaRPr lang="fr-FR"/>
          </a:p>
        </p:txBody>
      </p:sp>
    </p:spTree>
    <p:extLst>
      <p:ext uri="{BB962C8B-B14F-4D97-AF65-F5344CB8AC3E}">
        <p14:creationId xmlns:p14="http://schemas.microsoft.com/office/powerpoint/2010/main" val="115708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4</a:t>
            </a:fld>
            <a:endParaRPr lang="fr-FR"/>
          </a:p>
        </p:txBody>
      </p:sp>
    </p:spTree>
    <p:extLst>
      <p:ext uri="{BB962C8B-B14F-4D97-AF65-F5344CB8AC3E}">
        <p14:creationId xmlns:p14="http://schemas.microsoft.com/office/powerpoint/2010/main" val="1104449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MLD a terminer par l’étudiant</a:t>
            </a:r>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31</a:t>
            </a:fld>
            <a:endParaRPr lang="fr-FR"/>
          </a:p>
        </p:txBody>
      </p:sp>
    </p:spTree>
    <p:extLst>
      <p:ext uri="{BB962C8B-B14F-4D97-AF65-F5344CB8AC3E}">
        <p14:creationId xmlns:p14="http://schemas.microsoft.com/office/powerpoint/2010/main" val="193923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u="sng" spc="-5" dirty="0">
                <a:latin typeface="Cambria" panose="02040503050406030204" pitchFamily="18" charset="0"/>
                <a:ea typeface="Cambria" panose="02040503050406030204" pitchFamily="18" charset="0"/>
                <a:cs typeface="Times New Roman" panose="02020603050405020304" pitchFamily="18" charset="0"/>
              </a:rPr>
              <a:t>Exercice:</a:t>
            </a:r>
          </a:p>
          <a:p>
            <a:r>
              <a:rPr lang="fr-FR" sz="1200" spc="-5" dirty="0">
                <a:latin typeface="Cambria" panose="02040503050406030204" pitchFamily="18" charset="0"/>
                <a:ea typeface="Cambria" panose="02040503050406030204" pitchFamily="18" charset="0"/>
                <a:cs typeface="Times New Roman" panose="02020603050405020304" pitchFamily="18" charset="0"/>
              </a:rPr>
              <a:t>Soit une base de données de gestion des étudiants d’un pays. On enregistre les informations suivantes pour chaque étudiant: nom, prénoms, date de naissance. Chaque étudiant est inscrit dans une université. Une université a un nom souvent abrégé en un sigle et remarquablement situé dans une ville d’une région précise. L’effectif d’étudiants dans une université détermine sa popularité. Deux universités ne doivent pas avoir le même sigle.</a:t>
            </a:r>
            <a:endParaRPr lang="fr-FR" sz="1200" dirty="0">
              <a:latin typeface="Cambria" panose="02040503050406030204" pitchFamily="18" charset="0"/>
              <a:ea typeface="Cambria" panose="02040503050406030204" pitchFamily="18" charset="0"/>
            </a:endParaRPr>
          </a:p>
          <a:p>
            <a:endParaRPr lang="fr-FR" dirty="0"/>
          </a:p>
          <a:p>
            <a:r>
              <a:rPr lang="fr-FR" sz="1200" i="1" u="sng" spc="-5" dirty="0">
                <a:latin typeface="Cambria" panose="02040503050406030204" pitchFamily="18" charset="0"/>
                <a:ea typeface="Cambria" panose="02040503050406030204" pitchFamily="18" charset="0"/>
                <a:cs typeface="Times New Roman" panose="02020603050405020304" pitchFamily="18" charset="0"/>
              </a:rPr>
              <a:t>TAF:</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MCD, MLD, BDD, insertion de trente enregistrements dans la table Etudiant</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est « KALAMOUKOU »</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l’Université UL (afficher nom, prénom des étudiants, nom de l’université, sigle de l’université)</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nés en 1977 et inscrits à l’Université UK (afficher nom, prénom des étudiants, nom de l’université, sigle de l’université)</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l’UCAO ou à l’ UK (afficher nom, prénom des étudiants, nom de l’université, sigle de l’université)</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à UL et qui sont nés en 1977 (afficher nom, prénom des étudiants, nom de l’université, sigle de l’université)</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ceux qui sont en même temps inscrits à UL et nés en 1977</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nés avant 1976</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commence par « M »</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noms de famille des étudiant</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étudiants avec l’Université où ils sont inscrits</a:t>
            </a:r>
          </a:p>
          <a:p>
            <a:pPr marL="342900" indent="-342900">
              <a:buFont typeface="+mj-lt"/>
              <a:buAutoNum type="arabicPeriod"/>
            </a:pPr>
            <a:r>
              <a:rPr lang="fr-FR" sz="1200" i="1" spc="-5" dirty="0">
                <a:latin typeface="Cambria" panose="02040503050406030204" pitchFamily="18" charset="0"/>
                <a:ea typeface="Cambria" panose="02040503050406030204" pitchFamily="18" charset="0"/>
                <a:cs typeface="Times New Roman" panose="02020603050405020304" pitchFamily="18" charset="0"/>
              </a:rPr>
              <a:t>La liste des noms des étudiants nés en 1977 </a:t>
            </a:r>
          </a:p>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5</a:t>
            </a:fld>
            <a:endParaRPr lang="fr-FR"/>
          </a:p>
        </p:txBody>
      </p:sp>
    </p:spTree>
    <p:extLst>
      <p:ext uri="{BB962C8B-B14F-4D97-AF65-F5344CB8AC3E}">
        <p14:creationId xmlns:p14="http://schemas.microsoft.com/office/powerpoint/2010/main" val="191370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ALTER TABLE ville</a:t>
            </a:r>
          </a:p>
          <a:p>
            <a:r>
              <a:rPr lang="fr-FR" dirty="0"/>
              <a:t>ADD CONSTRAINT </a:t>
            </a:r>
            <a:r>
              <a:rPr lang="fr-FR" dirty="0" err="1"/>
              <a:t>fk</a:t>
            </a:r>
            <a:r>
              <a:rPr lang="fr-FR" dirty="0"/>
              <a:t>__</a:t>
            </a:r>
            <a:r>
              <a:rPr lang="fr-FR" dirty="0" err="1"/>
              <a:t>code_region</a:t>
            </a:r>
            <a:r>
              <a:rPr lang="fr-FR" dirty="0"/>
              <a:t> FOREIGN KEY (</a:t>
            </a:r>
            <a:r>
              <a:rPr lang="fr-FR" dirty="0" err="1"/>
              <a:t>coderegion</a:t>
            </a:r>
            <a:r>
              <a:rPr lang="fr-FR" dirty="0"/>
              <a:t>) REFERENCES </a:t>
            </a:r>
            <a:r>
              <a:rPr lang="fr-FR" dirty="0" err="1"/>
              <a:t>region</a:t>
            </a:r>
            <a:r>
              <a:rPr lang="fr-FR" dirty="0"/>
              <a:t>(</a:t>
            </a:r>
            <a:r>
              <a:rPr lang="fr-FR" dirty="0" err="1"/>
              <a:t>coderegion</a:t>
            </a:r>
            <a:r>
              <a:rPr lang="fr-FR" dirty="0"/>
              <a:t>);</a:t>
            </a:r>
          </a:p>
          <a:p>
            <a:r>
              <a:rPr lang="fr-FR" dirty="0"/>
              <a:t>ALTER TABLE </a:t>
            </a:r>
            <a:r>
              <a:rPr lang="fr-FR" dirty="0" err="1"/>
              <a:t>universite</a:t>
            </a:r>
            <a:endParaRPr lang="fr-FR" dirty="0"/>
          </a:p>
          <a:p>
            <a:r>
              <a:rPr lang="fr-FR" dirty="0"/>
              <a:t>ADD CONSTRAINT </a:t>
            </a:r>
            <a:r>
              <a:rPr lang="fr-FR" dirty="0" err="1"/>
              <a:t>fk_code_ville</a:t>
            </a:r>
            <a:r>
              <a:rPr lang="fr-FR" dirty="0"/>
              <a:t> FOREIGN KEY (</a:t>
            </a:r>
            <a:r>
              <a:rPr lang="fr-FR" dirty="0" err="1"/>
              <a:t>codeville</a:t>
            </a:r>
            <a:r>
              <a:rPr lang="fr-FR" dirty="0"/>
              <a:t>) REFERENCES ville(</a:t>
            </a:r>
            <a:r>
              <a:rPr lang="fr-FR" dirty="0" err="1"/>
              <a:t>codeville</a:t>
            </a:r>
            <a:r>
              <a:rPr lang="fr-FR" dirty="0"/>
              <a:t>);</a:t>
            </a:r>
          </a:p>
          <a:p>
            <a:endParaRPr lang="fr-FR" dirty="0"/>
          </a:p>
          <a:p>
            <a:r>
              <a:rPr lang="fr-FR" sz="1200" b="0" i="0" u="none" strike="noStrike" kern="1200" dirty="0">
                <a:solidFill>
                  <a:schemeClr val="tx1"/>
                </a:solidFill>
                <a:effectLst/>
                <a:latin typeface="+mn-lt"/>
                <a:ea typeface="+mn-ea"/>
                <a:cs typeface="+mn-cs"/>
                <a:hlinkClick r:id="rId3"/>
              </a:rPr>
              <a:t>ALTER</a:t>
            </a:r>
            <a:r>
              <a:rPr lang="fr-FR" sz="1200" b="0" i="0" kern="1200" dirty="0">
                <a:solidFill>
                  <a:schemeClr val="tx1"/>
                </a:solidFill>
                <a:effectLst/>
                <a:latin typeface="+mn-lt"/>
                <a:ea typeface="+mn-ea"/>
                <a:cs typeface="+mn-cs"/>
              </a:rPr>
              <a:t> </a:t>
            </a:r>
            <a:r>
              <a:rPr lang="fr-FR" sz="1200" b="0" i="0" u="none" strike="noStrike" kern="1200" dirty="0">
                <a:solidFill>
                  <a:schemeClr val="tx1"/>
                </a:solidFill>
                <a:effectLst/>
                <a:latin typeface="+mn-lt"/>
                <a:ea typeface="+mn-ea"/>
                <a:cs typeface="+mn-cs"/>
                <a:hlinkClick r:id="rId3"/>
              </a:rPr>
              <a:t>TABLE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a:t>
            </a:r>
            <a:r>
              <a:rPr lang="fr-FR" sz="1200" b="0" i="0" kern="1200" dirty="0">
                <a:solidFill>
                  <a:schemeClr val="tx1"/>
                </a:solidFill>
                <a:effectLst/>
                <a:latin typeface="+mn-lt"/>
                <a:ea typeface="+mn-ea"/>
                <a:cs typeface="+mn-cs"/>
              </a:rPr>
              <a:t> ADD CONSTRAINT </a:t>
            </a:r>
            <a:r>
              <a:rPr lang="fr-FR" sz="1200" b="0" i="0" kern="1200" dirty="0" err="1">
                <a:solidFill>
                  <a:schemeClr val="tx1"/>
                </a:solidFill>
                <a:effectLst/>
                <a:latin typeface="+mn-lt"/>
                <a:ea typeface="+mn-ea"/>
                <a:cs typeface="+mn-cs"/>
              </a:rPr>
              <a:t>fk_sigle_universite</a:t>
            </a:r>
            <a:r>
              <a:rPr lang="fr-FR" sz="1200" b="0" i="0" kern="1200" dirty="0">
                <a:solidFill>
                  <a:schemeClr val="tx1"/>
                </a:solidFill>
                <a:effectLst/>
                <a:latin typeface="+mn-lt"/>
                <a:ea typeface="+mn-ea"/>
                <a:cs typeface="+mn-cs"/>
              </a:rPr>
              <a:t> FOREIGN KEY (sigle) REFERENCES </a:t>
            </a:r>
            <a:r>
              <a:rPr lang="fr-FR" sz="1200" b="0" i="0" kern="1200" dirty="0" err="1">
                <a:solidFill>
                  <a:schemeClr val="tx1"/>
                </a:solidFill>
                <a:effectLst/>
                <a:latin typeface="+mn-lt"/>
                <a:ea typeface="+mn-ea"/>
                <a:cs typeface="+mn-cs"/>
              </a:rPr>
              <a:t>universite</a:t>
            </a:r>
            <a:r>
              <a:rPr lang="fr-FR" sz="1200" b="0" i="0" kern="1200">
                <a:solidFill>
                  <a:schemeClr val="tx1"/>
                </a:solidFill>
                <a:effectLst/>
                <a:latin typeface="+mn-lt"/>
                <a:ea typeface="+mn-ea"/>
                <a:cs typeface="+mn-cs"/>
              </a:rPr>
              <a:t>(sigle);</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6</a:t>
            </a:fld>
            <a:endParaRPr lang="fr-FR"/>
          </a:p>
        </p:txBody>
      </p:sp>
    </p:spTree>
    <p:extLst>
      <p:ext uri="{BB962C8B-B14F-4D97-AF65-F5344CB8AC3E}">
        <p14:creationId xmlns:p14="http://schemas.microsoft.com/office/powerpoint/2010/main" val="416921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7</a:t>
            </a:fld>
            <a:endParaRPr lang="fr-FR"/>
          </a:p>
        </p:txBody>
      </p:sp>
    </p:spTree>
    <p:extLst>
      <p:ext uri="{BB962C8B-B14F-4D97-AF65-F5344CB8AC3E}">
        <p14:creationId xmlns:p14="http://schemas.microsoft.com/office/powerpoint/2010/main" val="320534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8</a:t>
            </a:fld>
            <a:endParaRPr lang="fr-FR"/>
          </a:p>
        </p:txBody>
      </p:sp>
    </p:spTree>
    <p:extLst>
      <p:ext uri="{BB962C8B-B14F-4D97-AF65-F5344CB8AC3E}">
        <p14:creationId xmlns:p14="http://schemas.microsoft.com/office/powerpoint/2010/main" val="4199480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select</a:t>
            </a:r>
            <a:r>
              <a:rPr lang="en-US" sz="1200" b="0" i="0" kern="1200" dirty="0">
                <a:solidFill>
                  <a:schemeClr val="tx1"/>
                </a:solidFill>
                <a:effectLst/>
                <a:latin typeface="+mn-lt"/>
                <a:ea typeface="+mn-ea"/>
                <a:cs typeface="+mn-cs"/>
              </a:rPr>
              <a:t> * from </a:t>
            </a:r>
            <a:r>
              <a:rPr lang="en-US" sz="1200" b="0" i="0" kern="1200" dirty="0" err="1">
                <a:solidFill>
                  <a:schemeClr val="tx1"/>
                </a:solidFill>
                <a:effectLst/>
                <a:latin typeface="+mn-lt"/>
                <a:ea typeface="+mn-ea"/>
                <a:cs typeface="+mn-cs"/>
              </a:rPr>
              <a:t>etudiant</a:t>
            </a:r>
            <a:r>
              <a:rPr lang="en-US" sz="1200" b="0" i="0" kern="1200" dirty="0">
                <a:solidFill>
                  <a:schemeClr val="tx1"/>
                </a:solidFill>
                <a:effectLst/>
                <a:latin typeface="+mn-lt"/>
                <a:ea typeface="+mn-ea"/>
                <a:cs typeface="+mn-cs"/>
              </a:rPr>
              <a:t> WHERE </a:t>
            </a:r>
            <a:r>
              <a:rPr lang="en-US" sz="1200" b="0" i="0" kern="1200" dirty="0" err="1">
                <a:solidFill>
                  <a:schemeClr val="tx1"/>
                </a:solidFill>
                <a:effectLst/>
                <a:latin typeface="+mn-lt"/>
                <a:ea typeface="+mn-ea"/>
                <a:cs typeface="+mn-cs"/>
              </a:rPr>
              <a:t>etudiant.datenaissance</a:t>
            </a:r>
            <a:r>
              <a:rPr lang="en-US" sz="1200" b="0" i="0" kern="1200" dirty="0">
                <a:solidFill>
                  <a:schemeClr val="tx1"/>
                </a:solidFill>
                <a:effectLst/>
                <a:latin typeface="+mn-lt"/>
                <a:ea typeface="+mn-ea"/>
                <a:cs typeface="+mn-cs"/>
              </a:rPr>
              <a:t> BETWEEN "1977-01-01" </a:t>
            </a:r>
            <a:r>
              <a:rPr lang="en-US" sz="1200" b="0" i="0" u="none" strike="noStrike" kern="1200" dirty="0">
                <a:solidFill>
                  <a:schemeClr val="tx1"/>
                </a:solidFill>
                <a:effectLst/>
                <a:latin typeface="+mn-lt"/>
                <a:ea typeface="+mn-ea"/>
                <a:cs typeface="+mn-cs"/>
                <a:hlinkClick r:id="rId4"/>
              </a:rPr>
              <a:t>AND</a:t>
            </a:r>
            <a:r>
              <a:rPr lang="en-US" sz="1200" b="0" i="0" kern="1200" dirty="0">
                <a:solidFill>
                  <a:schemeClr val="tx1"/>
                </a:solidFill>
                <a:effectLst/>
                <a:latin typeface="+mn-lt"/>
                <a:ea typeface="+mn-ea"/>
                <a:cs typeface="+mn-cs"/>
              </a:rPr>
              <a:t> "1977-12-31“</a:t>
            </a:r>
          </a:p>
          <a:p>
            <a:r>
              <a:rPr lang="fr-FR" sz="1200" b="0" i="0" u="none" strike="noStrike" kern="1200" dirty="0">
                <a:solidFill>
                  <a:schemeClr val="tx1"/>
                </a:solidFill>
                <a:effectLst/>
                <a:latin typeface="+mn-lt"/>
                <a:ea typeface="+mn-ea"/>
                <a:cs typeface="+mn-cs"/>
                <a:hlinkClick r:id="rId3"/>
              </a:rPr>
              <a:t>select</a:t>
            </a:r>
            <a:r>
              <a:rPr lang="fr-FR" sz="1200" b="0" i="0" kern="1200" dirty="0">
                <a:solidFill>
                  <a:schemeClr val="tx1"/>
                </a:solidFill>
                <a:effectLst/>
                <a:latin typeface="+mn-lt"/>
                <a:ea typeface="+mn-ea"/>
                <a:cs typeface="+mn-cs"/>
              </a:rPr>
              <a:t> *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a:t>
            </a:r>
            <a:r>
              <a:rPr lang="fr-FR" sz="1200" b="0" i="0" kern="1200" dirty="0">
                <a:solidFill>
                  <a:schemeClr val="tx1"/>
                </a:solidFill>
                <a:effectLst/>
                <a:latin typeface="+mn-lt"/>
                <a:ea typeface="+mn-ea"/>
                <a:cs typeface="+mn-cs"/>
              </a:rPr>
              <a:t> WHERE </a:t>
            </a:r>
            <a:r>
              <a:rPr lang="fr-FR" sz="1200" b="0" i="0" kern="1200" dirty="0" err="1">
                <a:solidFill>
                  <a:schemeClr val="tx1"/>
                </a:solidFill>
                <a:effectLst/>
                <a:latin typeface="+mn-lt"/>
                <a:ea typeface="+mn-ea"/>
                <a:cs typeface="+mn-cs"/>
              </a:rPr>
              <a:t>etudiant.sigle</a:t>
            </a:r>
            <a:r>
              <a:rPr lang="fr-FR" sz="1200" b="0" i="0" kern="1200" dirty="0">
                <a:solidFill>
                  <a:schemeClr val="tx1"/>
                </a:solidFill>
                <a:effectLst/>
                <a:latin typeface="+mn-lt"/>
                <a:ea typeface="+mn-ea"/>
                <a:cs typeface="+mn-cs"/>
              </a:rPr>
              <a:t>="UCAO" </a:t>
            </a:r>
            <a:r>
              <a:rPr lang="fr-FR" sz="1200" b="0" i="0" u="none" strike="noStrike" kern="1200" dirty="0">
                <a:solidFill>
                  <a:schemeClr val="tx1"/>
                </a:solidFill>
                <a:effectLst/>
                <a:latin typeface="+mn-lt"/>
                <a:ea typeface="+mn-ea"/>
                <a:cs typeface="+mn-cs"/>
                <a:hlinkClick r:id="rId5"/>
              </a:rPr>
              <a:t>OR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etudiant.sigle</a:t>
            </a:r>
            <a:r>
              <a:rPr lang="fr-FR" sz="1200" b="0" i="0" kern="1200" dirty="0">
                <a:solidFill>
                  <a:schemeClr val="tx1"/>
                </a:solidFill>
                <a:effectLst/>
                <a:latin typeface="+mn-lt"/>
                <a:ea typeface="+mn-ea"/>
                <a:cs typeface="+mn-cs"/>
              </a:rPr>
              <a:t>="UK"</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9</a:t>
            </a:fld>
            <a:endParaRPr lang="fr-FR"/>
          </a:p>
        </p:txBody>
      </p:sp>
    </p:spTree>
    <p:extLst>
      <p:ext uri="{BB962C8B-B14F-4D97-AF65-F5344CB8AC3E}">
        <p14:creationId xmlns:p14="http://schemas.microsoft.com/office/powerpoint/2010/main" val="3303637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mn-lt"/>
                <a:ea typeface="+mn-ea"/>
                <a:cs typeface="+mn-cs"/>
                <a:hlinkClick r:id="rId3"/>
              </a:rPr>
              <a:t>select</a:t>
            </a:r>
            <a:r>
              <a:rPr lang="fr-FR" sz="1200" b="0" i="0" kern="1200" dirty="0">
                <a:solidFill>
                  <a:schemeClr val="tx1"/>
                </a:solidFill>
                <a:effectLst/>
                <a:latin typeface="+mn-lt"/>
                <a:ea typeface="+mn-ea"/>
                <a:cs typeface="+mn-cs"/>
              </a:rPr>
              <a:t> * </a:t>
            </a:r>
            <a:r>
              <a:rPr lang="fr-FR" sz="1200" b="0" i="0" kern="1200" dirty="0" err="1">
                <a:solidFill>
                  <a:schemeClr val="tx1"/>
                </a:solidFill>
                <a:effectLst/>
                <a:latin typeface="+mn-lt"/>
                <a:ea typeface="+mn-ea"/>
                <a:cs typeface="+mn-cs"/>
              </a:rPr>
              <a:t>from</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where</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etudiant.sigle</a:t>
            </a:r>
            <a:r>
              <a:rPr lang="fr-FR" sz="1200" b="0" i="0" kern="1200" dirty="0">
                <a:solidFill>
                  <a:schemeClr val="tx1"/>
                </a:solidFill>
                <a:effectLst/>
                <a:latin typeface="+mn-lt"/>
                <a:ea typeface="+mn-ea"/>
                <a:cs typeface="+mn-cs"/>
              </a:rPr>
              <a:t>="UL" </a:t>
            </a:r>
            <a:r>
              <a:rPr lang="fr-FR" sz="1200" b="0" i="0" u="none" strike="noStrike" kern="1200" dirty="0">
                <a:solidFill>
                  <a:schemeClr val="tx1"/>
                </a:solidFill>
                <a:effectLst/>
                <a:latin typeface="+mn-lt"/>
                <a:ea typeface="+mn-ea"/>
                <a:cs typeface="+mn-cs"/>
                <a:hlinkClick r:id="rId4"/>
              </a:rPr>
              <a:t>OR</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etudiant.sigle</a:t>
            </a:r>
            <a:r>
              <a:rPr lang="fr-FR" sz="1200" b="0" i="0" kern="1200" dirty="0">
                <a:solidFill>
                  <a:schemeClr val="tx1"/>
                </a:solidFill>
                <a:effectLst/>
                <a:latin typeface="+mn-lt"/>
                <a:ea typeface="+mn-ea"/>
                <a:cs typeface="+mn-cs"/>
              </a:rPr>
              <a:t>="UK") </a:t>
            </a:r>
            <a:r>
              <a:rPr lang="fr-FR" sz="1200" b="0" i="0" u="none" strike="noStrike" kern="1200" dirty="0">
                <a:solidFill>
                  <a:schemeClr val="tx1"/>
                </a:solidFill>
                <a:effectLst/>
                <a:latin typeface="+mn-lt"/>
                <a:ea typeface="+mn-ea"/>
                <a:cs typeface="+mn-cs"/>
                <a:hlinkClick r:id="rId5"/>
              </a:rPr>
              <a:t>AND</a:t>
            </a:r>
            <a:r>
              <a:rPr lang="fr-FR" sz="1200" b="0" i="0" kern="1200" dirty="0">
                <a:solidFill>
                  <a:schemeClr val="tx1"/>
                </a:solidFill>
                <a:effectLst/>
                <a:latin typeface="+mn-lt"/>
                <a:ea typeface="+mn-ea"/>
                <a:cs typeface="+mn-cs"/>
              </a:rPr>
              <a:t> (</a:t>
            </a:r>
            <a:r>
              <a:rPr lang="fr-FR" sz="1200" b="0" i="0" kern="1200" dirty="0" err="1">
                <a:solidFill>
                  <a:schemeClr val="tx1"/>
                </a:solidFill>
                <a:effectLst/>
                <a:latin typeface="+mn-lt"/>
                <a:ea typeface="+mn-ea"/>
                <a:cs typeface="+mn-cs"/>
              </a:rPr>
              <a:t>etudiant.datenaissance</a:t>
            </a:r>
            <a:r>
              <a:rPr lang="fr-FR" sz="1200" b="0" i="0" kern="1200" dirty="0">
                <a:solidFill>
                  <a:schemeClr val="tx1"/>
                </a:solidFill>
                <a:effectLst/>
                <a:latin typeface="+mn-lt"/>
                <a:ea typeface="+mn-ea"/>
                <a:cs typeface="+mn-cs"/>
              </a:rPr>
              <a:t> BETWEEN "1977-01-01" </a:t>
            </a:r>
            <a:r>
              <a:rPr lang="fr-FR" sz="1200" b="0" i="0" u="none" strike="noStrike" kern="1200" dirty="0">
                <a:solidFill>
                  <a:schemeClr val="tx1"/>
                </a:solidFill>
                <a:effectLst/>
                <a:latin typeface="+mn-lt"/>
                <a:ea typeface="+mn-ea"/>
                <a:cs typeface="+mn-cs"/>
                <a:hlinkClick r:id="rId5"/>
              </a:rPr>
              <a:t>AND</a:t>
            </a:r>
            <a:r>
              <a:rPr lang="fr-FR" sz="1200" b="0" i="0" kern="1200" dirty="0">
                <a:solidFill>
                  <a:schemeClr val="tx1"/>
                </a:solidFill>
                <a:effectLst/>
                <a:latin typeface="+mn-lt"/>
                <a:ea typeface="+mn-ea"/>
                <a:cs typeface="+mn-cs"/>
              </a:rPr>
              <a:t> "1977-12-31")</a:t>
            </a:r>
            <a:endParaRPr lang="fr-FR" dirty="0"/>
          </a:p>
        </p:txBody>
      </p:sp>
      <p:sp>
        <p:nvSpPr>
          <p:cNvPr id="4" name="Espace réservé du numéro de diapositive 3"/>
          <p:cNvSpPr>
            <a:spLocks noGrp="1"/>
          </p:cNvSpPr>
          <p:nvPr>
            <p:ph type="sldNum" sz="quarter" idx="10"/>
          </p:nvPr>
        </p:nvSpPr>
        <p:spPr/>
        <p:txBody>
          <a:bodyPr/>
          <a:lstStyle/>
          <a:p>
            <a:fld id="{185C9FA5-867D-4C2F-BBC5-B7ADF01E2E0E}" type="slidenum">
              <a:rPr lang="fr-FR" smtClean="0"/>
              <a:t>10</a:t>
            </a:fld>
            <a:endParaRPr lang="fr-FR"/>
          </a:p>
        </p:txBody>
      </p:sp>
    </p:spTree>
    <p:extLst>
      <p:ext uri="{BB962C8B-B14F-4D97-AF65-F5344CB8AC3E}">
        <p14:creationId xmlns:p14="http://schemas.microsoft.com/office/powerpoint/2010/main" val="3812756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6730A40D-637F-4689-A3B4-B8610C5E6CE3}"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6567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4A12148-8EA4-48FC-81B4-36C75350FFA5}"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066664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8B1C5EFF-099D-42E3-A41A-A49ADCA9CFBC}"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9555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62424A9-A51F-4AFB-A5EE-FDAD466D8AAB}"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618406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CE7710C-3206-4483-B75F-CEED13B2585A}"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1982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683B131-489C-4254-8EEA-6564A6957BC0}"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98513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42F0E1F-D40F-4841-97E5-A301B3DF7FD0}"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29544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1456C9E-5D29-4D0D-8A05-9B1ACF75D0AB}"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2639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E9C1ACC-54B6-4760-A43A-0D9FF9D54738}"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3166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8347DAD-930B-4DAF-B41E-F1CC772AFD4A}" type="datetime1">
              <a:rPr lang="fr-FR" smtClean="0"/>
              <a:t>31/05/2021</a:t>
            </a:fld>
            <a:endParaRPr lang="fr-FR"/>
          </a:p>
        </p:txBody>
      </p:sp>
      <p:sp>
        <p:nvSpPr>
          <p:cNvPr id="5" name="Footer Placeholder 4"/>
          <p:cNvSpPr>
            <a:spLocks noGrp="1"/>
          </p:cNvSpPr>
          <p:nvPr>
            <p:ph type="ftr" sz="quarter" idx="11"/>
          </p:nvPr>
        </p:nvSpPr>
        <p:spPr/>
        <p:txBody>
          <a:bodyPr/>
          <a:lstStyle/>
          <a:p>
            <a:r>
              <a:rPr lang="fr-FR"/>
              <a:t>M. AZOTI</a:t>
            </a:r>
          </a:p>
        </p:txBody>
      </p:sp>
      <p:sp>
        <p:nvSpPr>
          <p:cNvPr id="6" name="Slide Number Placeholder 5"/>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38246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88871BD-7064-4114-A2D6-1FC07A4492C1}" type="datetime1">
              <a:rPr lang="fr-FR" smtClean="0"/>
              <a:t>31/05/2021</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54898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095AC6-E98B-41F1-83BD-2D7820624D53}" type="datetime1">
              <a:rPr lang="fr-FR" smtClean="0"/>
              <a:t>31/05/2021</a:t>
            </a:fld>
            <a:endParaRPr lang="fr-FR"/>
          </a:p>
        </p:txBody>
      </p:sp>
      <p:sp>
        <p:nvSpPr>
          <p:cNvPr id="8" name="Footer Placeholder 7"/>
          <p:cNvSpPr>
            <a:spLocks noGrp="1"/>
          </p:cNvSpPr>
          <p:nvPr>
            <p:ph type="ftr" sz="quarter" idx="11"/>
          </p:nvPr>
        </p:nvSpPr>
        <p:spPr/>
        <p:txBody>
          <a:bodyPr/>
          <a:lstStyle/>
          <a:p>
            <a:r>
              <a:rPr lang="fr-FR"/>
              <a:t>M. AZOTI</a:t>
            </a:r>
          </a:p>
        </p:txBody>
      </p:sp>
      <p:sp>
        <p:nvSpPr>
          <p:cNvPr id="9" name="Slide Number Placeholder 8"/>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9153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B7B664-2357-4EDD-845C-40ADB8543FE4}" type="datetime1">
              <a:rPr lang="fr-FR" smtClean="0"/>
              <a:t>31/05/2021</a:t>
            </a:fld>
            <a:endParaRPr lang="fr-FR"/>
          </a:p>
        </p:txBody>
      </p:sp>
      <p:sp>
        <p:nvSpPr>
          <p:cNvPr id="4" name="Footer Placeholder 3"/>
          <p:cNvSpPr>
            <a:spLocks noGrp="1"/>
          </p:cNvSpPr>
          <p:nvPr>
            <p:ph type="ftr" sz="quarter" idx="11"/>
          </p:nvPr>
        </p:nvSpPr>
        <p:spPr/>
        <p:txBody>
          <a:bodyPr/>
          <a:lstStyle/>
          <a:p>
            <a:r>
              <a:rPr lang="fr-FR"/>
              <a:t>M. AZOTI</a:t>
            </a:r>
          </a:p>
        </p:txBody>
      </p:sp>
      <p:sp>
        <p:nvSpPr>
          <p:cNvPr id="5" name="Slide Number Placeholder 4"/>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211062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78994-1C6A-4B10-A584-578E03CA18CE}" type="datetime1">
              <a:rPr lang="fr-FR" smtClean="0"/>
              <a:t>31/05/2021</a:t>
            </a:fld>
            <a:endParaRPr lang="fr-FR"/>
          </a:p>
        </p:txBody>
      </p:sp>
      <p:sp>
        <p:nvSpPr>
          <p:cNvPr id="3" name="Footer Placeholder 2"/>
          <p:cNvSpPr>
            <a:spLocks noGrp="1"/>
          </p:cNvSpPr>
          <p:nvPr>
            <p:ph type="ftr" sz="quarter" idx="11"/>
          </p:nvPr>
        </p:nvSpPr>
        <p:spPr/>
        <p:txBody>
          <a:bodyPr/>
          <a:lstStyle/>
          <a:p>
            <a:r>
              <a:rPr lang="fr-FR"/>
              <a:t>M. AZOTI</a:t>
            </a:r>
          </a:p>
        </p:txBody>
      </p:sp>
      <p:sp>
        <p:nvSpPr>
          <p:cNvPr id="4" name="Slide Number Placeholder 3"/>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7492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0AEA80D-791C-4319-B8FD-7CED4346FCD5}" type="datetime1">
              <a:rPr lang="fr-FR" smtClean="0"/>
              <a:t>31/05/2021</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676866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36B5FC2-D2DB-447D-92AF-12B7E9331AA2}" type="datetime1">
              <a:rPr lang="fr-FR" smtClean="0"/>
              <a:t>31/05/2021</a:t>
            </a:fld>
            <a:endParaRPr lang="fr-FR"/>
          </a:p>
        </p:txBody>
      </p:sp>
      <p:sp>
        <p:nvSpPr>
          <p:cNvPr id="6" name="Footer Placeholder 5"/>
          <p:cNvSpPr>
            <a:spLocks noGrp="1"/>
          </p:cNvSpPr>
          <p:nvPr>
            <p:ph type="ftr" sz="quarter" idx="11"/>
          </p:nvPr>
        </p:nvSpPr>
        <p:spPr/>
        <p:txBody>
          <a:bodyPr/>
          <a:lstStyle/>
          <a:p>
            <a:r>
              <a:rPr lang="fr-FR"/>
              <a:t>M. AZOTI</a:t>
            </a:r>
          </a:p>
        </p:txBody>
      </p:sp>
      <p:sp>
        <p:nvSpPr>
          <p:cNvPr id="7" name="Slide Number Placeholder 6"/>
          <p:cNvSpPr>
            <a:spLocks noGrp="1"/>
          </p:cNvSpPr>
          <p:nvPr>
            <p:ph type="sldNum" sz="quarter" idx="12"/>
          </p:nvPr>
        </p:nvSpPr>
        <p:spPr/>
        <p:txBody>
          <a:bodyPr/>
          <a:lstStyle/>
          <a:p>
            <a:fld id="{29EA5043-0782-46D7-9DC6-1EF664C998C1}" type="slidenum">
              <a:rPr lang="fr-FR" smtClean="0"/>
              <a:t>‹N°›</a:t>
            </a:fld>
            <a:endParaRPr lang="fr-FR"/>
          </a:p>
        </p:txBody>
      </p:sp>
    </p:spTree>
    <p:extLst>
      <p:ext uri="{BB962C8B-B14F-4D97-AF65-F5344CB8AC3E}">
        <p14:creationId xmlns:p14="http://schemas.microsoft.com/office/powerpoint/2010/main" val="169501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7138BB-79D3-40EC-87DA-E91549893B7A}" type="datetime1">
              <a:rPr lang="fr-FR" smtClean="0"/>
              <a:t>31/05/2021</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a:t>M. AZOTI</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EA5043-0782-46D7-9DC6-1EF664C998C1}" type="slidenum">
              <a:rPr lang="fr-FR" smtClean="0"/>
              <a:t>‹N°›</a:t>
            </a:fld>
            <a:endParaRPr lang="fr-FR"/>
          </a:p>
        </p:txBody>
      </p:sp>
    </p:spTree>
    <p:extLst>
      <p:ext uri="{BB962C8B-B14F-4D97-AF65-F5344CB8AC3E}">
        <p14:creationId xmlns:p14="http://schemas.microsoft.com/office/powerpoint/2010/main" val="1556638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tmp"/><Relationship Id="rId4" Type="http://schemas.openxmlformats.org/officeDocument/2006/relationships/image" Target="../media/image2.tm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a:xfrm>
            <a:off x="2271972" y="6303759"/>
            <a:ext cx="7619999" cy="365125"/>
          </a:xfrm>
        </p:spPr>
        <p:txBody>
          <a:bodyPr/>
          <a:lstStyle/>
          <a:p>
            <a:r>
              <a:rPr lang="fr-FR" sz="1400"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MM AZOTI &amp; BAKPESSI</a:t>
            </a:r>
          </a:p>
        </p:txBody>
      </p:sp>
      <p:sp>
        <p:nvSpPr>
          <p:cNvPr id="5" name="Espace réservé du numéro de diapositive 4"/>
          <p:cNvSpPr>
            <a:spLocks noGrp="1"/>
          </p:cNvSpPr>
          <p:nvPr>
            <p:ph type="sldNum" sz="quarter" idx="12"/>
          </p:nvPr>
        </p:nvSpPr>
        <p:spPr/>
        <p:txBody>
          <a:bodyPr/>
          <a:lstStyle/>
          <a:p>
            <a:fld id="{0B945BD8-24FD-490E-AB48-5D47ED3FA571}" type="slidenum">
              <a:rPr lang="fr-FR" smtClean="0"/>
              <a:t>1</a:t>
            </a:fld>
            <a:endParaRPr lang="fr-FR"/>
          </a:p>
        </p:txBody>
      </p:sp>
      <p:sp>
        <p:nvSpPr>
          <p:cNvPr id="7" name="Rectangle 6"/>
          <p:cNvSpPr/>
          <p:nvPr/>
        </p:nvSpPr>
        <p:spPr>
          <a:xfrm>
            <a:off x="88850" y="365125"/>
            <a:ext cx="12004713" cy="6303759"/>
          </a:xfrm>
          <a:prstGeom prst="rect">
            <a:avLst/>
          </a:prstGeom>
          <a:gradFill flip="none" rotWithShape="1">
            <a:gsLst>
              <a:gs pos="0">
                <a:schemeClr val="accent2">
                  <a:tint val="70000"/>
                  <a:lumMod val="104000"/>
                  <a:tint val="66000"/>
                  <a:satMod val="160000"/>
                </a:schemeClr>
              </a:gs>
              <a:gs pos="50000">
                <a:schemeClr val="accent2">
                  <a:tint val="70000"/>
                  <a:lumMod val="104000"/>
                  <a:tint val="44500"/>
                  <a:satMod val="160000"/>
                </a:schemeClr>
              </a:gs>
              <a:gs pos="100000">
                <a:schemeClr val="accent2">
                  <a:tint val="70000"/>
                  <a:lumMod val="104000"/>
                  <a:tint val="23500"/>
                  <a:satMod val="160000"/>
                </a:schemeClr>
              </a:gs>
            </a:gsLst>
            <a:path path="circle">
              <a:fillToRect l="100000" b="100000"/>
            </a:path>
            <a:tileRect t="-100000" r="-100000"/>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8" name="Titre 1"/>
          <p:cNvSpPr>
            <a:spLocks noGrp="1"/>
          </p:cNvSpPr>
          <p:nvPr>
            <p:ph type="ctrTitle"/>
          </p:nvPr>
        </p:nvSpPr>
        <p:spPr>
          <a:xfrm>
            <a:off x="611326" y="1313264"/>
            <a:ext cx="11102000" cy="2312378"/>
          </a:xfrm>
        </p:spPr>
        <p:style>
          <a:lnRef idx="2">
            <a:schemeClr val="accent2"/>
          </a:lnRef>
          <a:fillRef idx="1">
            <a:schemeClr val="lt1"/>
          </a:fillRef>
          <a:effectRef idx="0">
            <a:schemeClr val="accent2"/>
          </a:effectRef>
          <a:fontRef idx="minor">
            <a:schemeClr val="dk1"/>
          </a:fontRef>
        </p:style>
        <p:txBody>
          <a:bodyPr>
            <a:normAutofit/>
          </a:bodyPr>
          <a:lstStyle/>
          <a:p>
            <a:pPr algn="ctr"/>
            <a:r>
              <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ALGEBRE RELATIONNELLE</a:t>
            </a:r>
            <a:br>
              <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endParaRPr lang="fr-FR" sz="4400" i="1"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10" name="ZoneTexte 9"/>
          <p:cNvSpPr txBox="1"/>
          <p:nvPr/>
        </p:nvSpPr>
        <p:spPr>
          <a:xfrm>
            <a:off x="2733484" y="4573781"/>
            <a:ext cx="5743003" cy="646331"/>
          </a:xfrm>
          <a:prstGeom prst="rect">
            <a:avLst/>
          </a:prstGeom>
          <a:noFill/>
        </p:spPr>
        <p:txBody>
          <a:bodyPr wrap="square" rtlCol="0">
            <a:spAutoFit/>
          </a:bodyPr>
          <a:lstStyle/>
          <a:p>
            <a:pPr algn="ctr"/>
            <a:r>
              <a:rPr lang="fr-FR" b="1" dirty="0"/>
              <a:t>M. AZOTI P.</a:t>
            </a:r>
          </a:p>
          <a:p>
            <a:pPr algn="ctr"/>
            <a:r>
              <a:rPr lang="fr-FR" i="1" dirty="0"/>
              <a:t>Ingénieur Informaticien</a:t>
            </a:r>
          </a:p>
        </p:txBody>
      </p:sp>
    </p:spTree>
    <p:extLst>
      <p:ext uri="{BB962C8B-B14F-4D97-AF65-F5344CB8AC3E}">
        <p14:creationId xmlns:p14="http://schemas.microsoft.com/office/powerpoint/2010/main" val="1231201696"/>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10</a:t>
            </a:fld>
            <a:endParaRPr lang="fr-FR" dirty="0"/>
          </a:p>
        </p:txBody>
      </p:sp>
      <p:sp>
        <p:nvSpPr>
          <p:cNvPr id="3" name="Rectangle 2"/>
          <p:cNvSpPr/>
          <p:nvPr/>
        </p:nvSpPr>
        <p:spPr>
          <a:xfrm>
            <a:off x="824590" y="927854"/>
            <a:ext cx="5558125"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1- SÉLECTION OU RESTRICTION (avec des critères) </a:t>
            </a:r>
            <a:endParaRPr lang="fr-FR" b="1" dirty="0"/>
          </a:p>
        </p:txBody>
      </p:sp>
      <p:sp>
        <p:nvSpPr>
          <p:cNvPr id="10" name="ZoneTexte 9"/>
          <p:cNvSpPr txBox="1"/>
          <p:nvPr/>
        </p:nvSpPr>
        <p:spPr>
          <a:xfrm>
            <a:off x="4026191" y="5092142"/>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
        <p:nvSpPr>
          <p:cNvPr id="4" name="Rectangle 3"/>
          <p:cNvSpPr/>
          <p:nvPr/>
        </p:nvSpPr>
        <p:spPr>
          <a:xfrm>
            <a:off x="824590" y="1515372"/>
            <a:ext cx="7603066" cy="369332"/>
          </a:xfrm>
          <a:prstGeom prst="rect">
            <a:avLst/>
          </a:prstGeom>
        </p:spPr>
        <p:txBody>
          <a:bodyPr wrap="square">
            <a:spAutoFit/>
          </a:bodyPr>
          <a:lstStyle/>
          <a:p>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à UL et qui sont nés en 1977 </a:t>
            </a:r>
          </a:p>
        </p:txBody>
      </p:sp>
      <p:sp>
        <p:nvSpPr>
          <p:cNvPr id="11" name="Rectangle 10"/>
          <p:cNvSpPr/>
          <p:nvPr/>
        </p:nvSpPr>
        <p:spPr>
          <a:xfrm>
            <a:off x="824589" y="3975923"/>
            <a:ext cx="9809543" cy="369332"/>
          </a:xfrm>
          <a:prstGeom prst="rect">
            <a:avLst/>
          </a:prstGeom>
        </p:spPr>
        <p:txBody>
          <a:bodyPr wrap="square">
            <a:spAutoFit/>
          </a:bodyPr>
          <a:lstStyle/>
          <a:p>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ceux qui sont en même temps inscrits à UL et nés en 1977</a:t>
            </a:r>
          </a:p>
        </p:txBody>
      </p:sp>
      <p:sp>
        <p:nvSpPr>
          <p:cNvPr id="13" name="ZoneTexte 12"/>
          <p:cNvSpPr txBox="1"/>
          <p:nvPr/>
        </p:nvSpPr>
        <p:spPr>
          <a:xfrm>
            <a:off x="3826140" y="2830966"/>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
        <p:nvSpPr>
          <p:cNvPr id="16" name="Rectangle 15">
            <a:extLst>
              <a:ext uri="{FF2B5EF4-FFF2-40B4-BE49-F238E27FC236}">
                <a16:creationId xmlns:a16="http://schemas.microsoft.com/office/drawing/2014/main" id="{C6510DCA-2B29-4B25-A841-6E6149F20345}"/>
              </a:ext>
            </a:extLst>
          </p:cNvPr>
          <p:cNvSpPr/>
          <p:nvPr/>
        </p:nvSpPr>
        <p:spPr>
          <a:xfrm>
            <a:off x="968386" y="4270872"/>
            <a:ext cx="8490658"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[sigle = " UK" </a:t>
            </a:r>
            <a:r>
              <a:rPr lang="fr-FR" dirty="0">
                <a:latin typeface="Cambria" panose="02040503050406030204" pitchFamily="18" charset="0"/>
                <a:ea typeface="Cambria" panose="02040503050406030204" pitchFamily="18" charset="0"/>
              </a:rPr>
              <a:t>OU</a:t>
            </a:r>
            <a:r>
              <a:rPr lang="fr-FR" dirty="0">
                <a:solidFill>
                  <a:srgbClr val="FF0000"/>
                </a:solidFill>
                <a:latin typeface="Cambria" panose="02040503050406030204" pitchFamily="18" charset="0"/>
                <a:ea typeface="Cambria" panose="02040503050406030204" pitchFamily="18" charset="0"/>
              </a:rPr>
              <a:t> (sigle = "</a:t>
            </a:r>
            <a:r>
              <a:rPr lang="fr-FR"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 UL</a:t>
            </a:r>
            <a:r>
              <a:rPr lang="fr-FR" dirty="0">
                <a:solidFill>
                  <a:srgbClr val="FF0000"/>
                </a:solidFill>
                <a:latin typeface="Cambria" panose="02040503050406030204" pitchFamily="18" charset="0"/>
                <a:ea typeface="Cambria" panose="02040503050406030204" pitchFamily="18" charset="0"/>
              </a:rPr>
              <a:t>’’  </a:t>
            </a:r>
            <a:r>
              <a:rPr lang="fr-FR" dirty="0">
                <a:latin typeface="Cambria" panose="02040503050406030204" pitchFamily="18" charset="0"/>
                <a:ea typeface="Cambria" panose="02040503050406030204" pitchFamily="18" charset="0"/>
              </a:rPr>
              <a:t>ET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Datenaissance</a:t>
            </a:r>
            <a:r>
              <a:rPr lang="fr-FR" dirty="0">
                <a:solidFill>
                  <a:srgbClr val="FF0000"/>
                </a:solidFill>
                <a:latin typeface="Cambria" panose="02040503050406030204" pitchFamily="18" charset="0"/>
                <a:ea typeface="Cambria" panose="02040503050406030204" pitchFamily="18" charset="0"/>
              </a:rPr>
              <a:t>=‘’*1977*’’]</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
        <p:nvSpPr>
          <p:cNvPr id="17" name="Rectangle 16">
            <a:extLst>
              <a:ext uri="{FF2B5EF4-FFF2-40B4-BE49-F238E27FC236}">
                <a16:creationId xmlns:a16="http://schemas.microsoft.com/office/drawing/2014/main" id="{DD3D594B-3F52-4639-8B0A-4BB6A8DB33C8}"/>
              </a:ext>
            </a:extLst>
          </p:cNvPr>
          <p:cNvSpPr/>
          <p:nvPr/>
        </p:nvSpPr>
        <p:spPr>
          <a:xfrm>
            <a:off x="824589" y="1827949"/>
            <a:ext cx="8490658"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[(sigle= " UK" </a:t>
            </a:r>
            <a:r>
              <a:rPr lang="fr-FR" dirty="0">
                <a:latin typeface="Cambria" panose="02040503050406030204" pitchFamily="18" charset="0"/>
                <a:ea typeface="Cambria" panose="02040503050406030204" pitchFamily="18" charset="0"/>
              </a:rPr>
              <a:t>OU</a:t>
            </a:r>
            <a:r>
              <a:rPr lang="fr-FR" dirty="0">
                <a:solidFill>
                  <a:srgbClr val="FF0000"/>
                </a:solidFill>
                <a:latin typeface="Cambria" panose="02040503050406030204" pitchFamily="18" charset="0"/>
                <a:ea typeface="Cambria" panose="02040503050406030204" pitchFamily="18" charset="0"/>
              </a:rPr>
              <a:t> sigle = "</a:t>
            </a:r>
            <a:r>
              <a:rPr lang="fr-FR"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 UL</a:t>
            </a:r>
            <a:r>
              <a:rPr lang="fr-FR" dirty="0">
                <a:solidFill>
                  <a:srgbClr val="FF0000"/>
                </a:solidFill>
                <a:latin typeface="Cambria" panose="02040503050406030204" pitchFamily="18" charset="0"/>
                <a:ea typeface="Cambria" panose="02040503050406030204" pitchFamily="18" charset="0"/>
              </a:rPr>
              <a:t> "  ) </a:t>
            </a:r>
            <a:r>
              <a:rPr lang="fr-FR" dirty="0">
                <a:latin typeface="Cambria" panose="02040503050406030204" pitchFamily="18" charset="0"/>
                <a:ea typeface="Cambria" panose="02040503050406030204" pitchFamily="18" charset="0"/>
              </a:rPr>
              <a:t>ET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Datenaissance</a:t>
            </a:r>
            <a:r>
              <a:rPr lang="fr-FR" dirty="0">
                <a:solidFill>
                  <a:srgbClr val="FF0000"/>
                </a:solidFill>
                <a:latin typeface="Cambria" panose="02040503050406030204" pitchFamily="18" charset="0"/>
                <a:ea typeface="Cambria" panose="02040503050406030204" pitchFamily="18" charset="0"/>
              </a:rPr>
              <a:t>=‘’*1977*’’]</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Tree>
    <p:extLst>
      <p:ext uri="{BB962C8B-B14F-4D97-AF65-F5344CB8AC3E}">
        <p14:creationId xmlns:p14="http://schemas.microsoft.com/office/powerpoint/2010/main" val="146643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11</a:t>
            </a:fld>
            <a:endParaRPr lang="fr-FR" dirty="0"/>
          </a:p>
        </p:txBody>
      </p:sp>
      <p:sp>
        <p:nvSpPr>
          <p:cNvPr id="3" name="Rectangle 2"/>
          <p:cNvSpPr/>
          <p:nvPr/>
        </p:nvSpPr>
        <p:spPr>
          <a:xfrm>
            <a:off x="824590" y="927854"/>
            <a:ext cx="5558125"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1- SÉLECTION OU RESTRICTION (avec des critères) </a:t>
            </a:r>
            <a:endParaRPr lang="fr-FR" b="1" dirty="0"/>
          </a:p>
        </p:txBody>
      </p:sp>
      <p:sp>
        <p:nvSpPr>
          <p:cNvPr id="10" name="ZoneTexte 9"/>
          <p:cNvSpPr txBox="1"/>
          <p:nvPr/>
        </p:nvSpPr>
        <p:spPr>
          <a:xfrm>
            <a:off x="4026191" y="5092142"/>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
        <p:nvSpPr>
          <p:cNvPr id="4" name="Rectangle 3"/>
          <p:cNvSpPr/>
          <p:nvPr/>
        </p:nvSpPr>
        <p:spPr>
          <a:xfrm>
            <a:off x="824590" y="1515372"/>
            <a:ext cx="7603066" cy="369332"/>
          </a:xfrm>
          <a:prstGeom prst="rect">
            <a:avLst/>
          </a:prstGeom>
        </p:spPr>
        <p:txBody>
          <a:bodyPr wrap="square">
            <a:spAutoFit/>
          </a:bodyPr>
          <a:lstStyle/>
          <a:p>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nés avant 1976</a:t>
            </a:r>
          </a:p>
        </p:txBody>
      </p:sp>
      <p:sp>
        <p:nvSpPr>
          <p:cNvPr id="11" name="Rectangle 10"/>
          <p:cNvSpPr/>
          <p:nvPr/>
        </p:nvSpPr>
        <p:spPr>
          <a:xfrm>
            <a:off x="824589" y="3975923"/>
            <a:ext cx="9809543" cy="369332"/>
          </a:xfrm>
          <a:prstGeom prst="rect">
            <a:avLst/>
          </a:prstGeom>
        </p:spPr>
        <p:txBody>
          <a:bodyPr wrap="square">
            <a:spAutoFit/>
          </a:bodyPr>
          <a:lstStyle/>
          <a:p>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commence par « M »</a:t>
            </a:r>
          </a:p>
        </p:txBody>
      </p:sp>
      <p:sp>
        <p:nvSpPr>
          <p:cNvPr id="13" name="ZoneTexte 12"/>
          <p:cNvSpPr txBox="1"/>
          <p:nvPr/>
        </p:nvSpPr>
        <p:spPr>
          <a:xfrm>
            <a:off x="3826140" y="2830966"/>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
        <p:nvSpPr>
          <p:cNvPr id="15" name="Rectangle 14">
            <a:extLst>
              <a:ext uri="{FF2B5EF4-FFF2-40B4-BE49-F238E27FC236}">
                <a16:creationId xmlns:a16="http://schemas.microsoft.com/office/drawing/2014/main" id="{FEB85772-9D0B-43FC-88DA-EDD0ADD9A3DE}"/>
              </a:ext>
            </a:extLst>
          </p:cNvPr>
          <p:cNvSpPr/>
          <p:nvPr/>
        </p:nvSpPr>
        <p:spPr>
          <a:xfrm>
            <a:off x="1995378" y="1764277"/>
            <a:ext cx="4682244"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Datenaissance</a:t>
            </a:r>
            <a:r>
              <a:rPr lang="fr-FR" dirty="0">
                <a:solidFill>
                  <a:srgbClr val="FF0000"/>
                </a:solidFill>
                <a:latin typeface="Cambria" panose="02040503050406030204" pitchFamily="18" charset="0"/>
                <a:ea typeface="Cambria" panose="02040503050406030204" pitchFamily="18" charset="0"/>
              </a:rPr>
              <a:t> </a:t>
            </a:r>
            <a:r>
              <a:rPr lang="fr-FR" dirty="0"/>
              <a:t>&lt;</a:t>
            </a:r>
            <a:r>
              <a:rPr lang="fr-FR" dirty="0">
                <a:solidFill>
                  <a:srgbClr val="FF0000"/>
                </a:solidFill>
                <a:latin typeface="Cambria" panose="02040503050406030204" pitchFamily="18" charset="0"/>
                <a:ea typeface="Cambria" panose="02040503050406030204" pitchFamily="18" charset="0"/>
              </a:rPr>
              <a:t>1976]</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
        <p:nvSpPr>
          <p:cNvPr id="16" name="Rectangle 15">
            <a:extLst>
              <a:ext uri="{FF2B5EF4-FFF2-40B4-BE49-F238E27FC236}">
                <a16:creationId xmlns:a16="http://schemas.microsoft.com/office/drawing/2014/main" id="{883B617A-E1F1-42C2-87F8-A2919AA51339}"/>
              </a:ext>
            </a:extLst>
          </p:cNvPr>
          <p:cNvSpPr/>
          <p:nvPr/>
        </p:nvSpPr>
        <p:spPr>
          <a:xfrm>
            <a:off x="2017636" y="4270994"/>
            <a:ext cx="3728906"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[Nom=‘’M*’’ ]</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Tree>
    <p:extLst>
      <p:ext uri="{BB962C8B-B14F-4D97-AF65-F5344CB8AC3E}">
        <p14:creationId xmlns:p14="http://schemas.microsoft.com/office/powerpoint/2010/main" val="337420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12</a:t>
            </a:fld>
            <a:endParaRPr lang="fr-FR" dirty="0"/>
          </a:p>
        </p:txBody>
      </p:sp>
      <p:sp>
        <p:nvSpPr>
          <p:cNvPr id="3" name="Rectangle 2"/>
          <p:cNvSpPr/>
          <p:nvPr/>
        </p:nvSpPr>
        <p:spPr>
          <a:xfrm>
            <a:off x="1027790" y="927155"/>
            <a:ext cx="1786643"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2- PROJECTION</a:t>
            </a:r>
            <a:endParaRPr lang="fr-FR" b="1" dirty="0"/>
          </a:p>
        </p:txBody>
      </p:sp>
      <p:sp>
        <p:nvSpPr>
          <p:cNvPr id="2" name="Rectangle 1"/>
          <p:cNvSpPr/>
          <p:nvPr/>
        </p:nvSpPr>
        <p:spPr>
          <a:xfrm>
            <a:off x="1306287" y="1263296"/>
            <a:ext cx="10503126" cy="3002553"/>
          </a:xfrm>
          <a:prstGeom prst="rect">
            <a:avLst/>
          </a:prstGeom>
        </p:spPr>
        <p:txBody>
          <a:bodyPr wrap="square">
            <a:spAutoFit/>
          </a:bodyPr>
          <a:lstStyle/>
          <a:p>
            <a:r>
              <a:rPr lang="fr-FR" sz="1600" dirty="0">
                <a:solidFill>
                  <a:srgbClr val="000000"/>
                </a:solidFill>
                <a:latin typeface="Cambria" panose="02040503050406030204" pitchFamily="18" charset="0"/>
                <a:ea typeface="Cambria" panose="02040503050406030204" pitchFamily="18" charset="0"/>
              </a:rPr>
              <a:t>S’effectue sur une seule table </a:t>
            </a:r>
          </a:p>
          <a:p>
            <a:pPr marL="285750" indent="-285750">
              <a:buFont typeface="Wingdings" panose="05000000000000000000" pitchFamily="2" charset="2"/>
              <a:buChar char="§"/>
            </a:pPr>
            <a:r>
              <a:rPr lang="fr-FR" sz="1600" dirty="0">
                <a:solidFill>
                  <a:srgbClr val="000000"/>
                </a:solidFill>
                <a:latin typeface="Cambria" panose="02040503050406030204" pitchFamily="18" charset="0"/>
                <a:ea typeface="Cambria" panose="02040503050406030204" pitchFamily="18" charset="0"/>
              </a:rPr>
              <a:t>Produit une nouvelle table qui est un sous ensemble de la table originale selon un ou des champs sélectionnés </a:t>
            </a:r>
          </a:p>
          <a:p>
            <a:pPr marL="285750" indent="-285750">
              <a:buFont typeface="Wingdings" panose="05000000000000000000" pitchFamily="2" charset="2"/>
              <a:buChar char="§"/>
            </a:pPr>
            <a:r>
              <a:rPr lang="fr-FR" sz="1600" dirty="0">
                <a:solidFill>
                  <a:srgbClr val="000000"/>
                </a:solidFill>
                <a:latin typeface="Cambria" panose="02040503050406030204" pitchFamily="18" charset="0"/>
                <a:ea typeface="Cambria" panose="02040503050406030204" pitchFamily="18" charset="0"/>
              </a:rPr>
              <a:t>Sert à déterminer quelles données seront présentées comme résultat de la requête </a:t>
            </a:r>
          </a:p>
          <a:p>
            <a:pPr marL="285750" indent="-285750">
              <a:buFont typeface="Wingdings" panose="05000000000000000000" pitchFamily="2" charset="2"/>
              <a:buChar char="§"/>
            </a:pPr>
            <a:r>
              <a:rPr lang="fr-FR" sz="1600" dirty="0">
                <a:solidFill>
                  <a:srgbClr val="000000"/>
                </a:solidFill>
                <a:latin typeface="Cambria" panose="02040503050406030204" pitchFamily="18" charset="0"/>
                <a:ea typeface="Cambria" panose="02040503050406030204" pitchFamily="18" charset="0"/>
              </a:rPr>
              <a:t>Opérateur : </a:t>
            </a:r>
            <a:r>
              <a:rPr lang="fr-FR" sz="2000" dirty="0">
                <a:latin typeface="Cambria" panose="02040503050406030204" pitchFamily="18" charset="0"/>
                <a:ea typeface="Cambria" panose="02040503050406030204" pitchFamily="18" charset="0"/>
                <a:sym typeface="Symbol" panose="05050102010706020507" pitchFamily="18" charset="2"/>
              </a:rPr>
              <a:t></a:t>
            </a:r>
            <a:r>
              <a:rPr lang="fr-FR" sz="1600" dirty="0">
                <a:latin typeface="Cambria" panose="02040503050406030204" pitchFamily="18" charset="0"/>
                <a:ea typeface="Cambria" panose="02040503050406030204" pitchFamily="18" charset="0"/>
                <a:sym typeface="Symbol" panose="05050102010706020507" pitchFamily="18" charset="2"/>
              </a:rPr>
              <a:t> </a:t>
            </a:r>
          </a:p>
          <a:p>
            <a:pPr marL="285750" indent="-285750">
              <a:buFont typeface="Wingdings" panose="05000000000000000000" pitchFamily="2" charset="2"/>
              <a:buChar char="§"/>
            </a:pPr>
            <a:r>
              <a:rPr lang="fr-FR" sz="1600" dirty="0">
                <a:solidFill>
                  <a:srgbClr val="000000"/>
                </a:solidFill>
                <a:latin typeface="Cambria" panose="02040503050406030204" pitchFamily="18" charset="0"/>
                <a:ea typeface="Cambria" panose="02040503050406030204" pitchFamily="18" charset="0"/>
              </a:rPr>
              <a:t>Format: </a:t>
            </a:r>
            <a:r>
              <a:rPr lang="fr-FR" sz="2400" dirty="0">
                <a:latin typeface="Cambria" panose="02040503050406030204" pitchFamily="18" charset="0"/>
                <a:ea typeface="Cambria" panose="02040503050406030204" pitchFamily="18" charset="0"/>
                <a:sym typeface="Symbol" panose="05050102010706020507" pitchFamily="18" charset="2"/>
              </a:rPr>
              <a:t> </a:t>
            </a:r>
            <a:r>
              <a:rPr lang="fr-FR" sz="1600" dirty="0">
                <a:solidFill>
                  <a:srgbClr val="000000"/>
                </a:solidFill>
                <a:latin typeface="Cambria" panose="02040503050406030204" pitchFamily="18" charset="0"/>
                <a:ea typeface="Cambria" panose="02040503050406030204" pitchFamily="18" charset="0"/>
              </a:rPr>
              <a:t> {champ} (table source) </a:t>
            </a:r>
          </a:p>
          <a:p>
            <a:pPr algn="just">
              <a:lnSpc>
                <a:spcPct val="107000"/>
              </a:lnSpc>
              <a:spcBef>
                <a:spcPts val="1200"/>
              </a:spcBef>
              <a:spcAft>
                <a:spcPts val="8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R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n</a:t>
            </a:r>
            <a:r>
              <a:rPr lang="fr-FR" sz="1800" dirty="0">
                <a:effectLst/>
                <a:latin typeface="Segoe UI" panose="020B0502040204020203" pitchFamily="34" charset="0"/>
                <a:ea typeface="Calibri" panose="020F0502020204030204" pitchFamily="34" charset="0"/>
                <a:cs typeface="Times New Roman" panose="02020603050405020304" pitchFamily="18" charset="0"/>
              </a:rPr>
              <a:t>) une relation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Notation</a:t>
            </a:r>
            <a:r>
              <a:rPr lang="fr-FR" sz="1800" dirty="0">
                <a:effectLst/>
                <a:latin typeface="Segoe UI" panose="020B0502040204020203" pitchFamily="34" charset="0"/>
                <a:ea typeface="Calibri" panose="020F0502020204030204" pitchFamily="34" charset="0"/>
                <a:cs typeface="Times New Roman" panose="02020603050405020304" pitchFamily="18" charset="0"/>
              </a:rPr>
              <a:t> : </a:t>
            </a:r>
            <a:r>
              <a:rPr lang="fr-FR" sz="3600" dirty="0">
                <a:effectLst/>
                <a:latin typeface="Cambria Math" panose="02040503050406030204" pitchFamily="18" charset="0"/>
                <a:ea typeface="Calibri" panose="020F0502020204030204" pitchFamily="34" charset="0"/>
                <a:cs typeface="Segoe UI" panose="020B0502040204020203" pitchFamily="34" charset="0"/>
              </a:rPr>
              <a:t>π</a:t>
            </a:r>
            <a:r>
              <a:rPr lang="fr-FR" sz="2000" dirty="0">
                <a:effectLst/>
                <a:latin typeface="Cambria Math" panose="02040503050406030204" pitchFamily="18" charset="0"/>
                <a:ea typeface="Calibri" panose="020F0502020204030204" pitchFamily="34" charset="0"/>
                <a:cs typeface="Segoe UI" panose="020B0502040204020203" pitchFamily="34" charset="0"/>
              </a:rPr>
              <a:t> </a:t>
            </a:r>
            <a:r>
              <a:rPr lang="fr-FR" sz="2000" dirty="0">
                <a:effectLst/>
                <a:latin typeface="Segoe UI" panose="020B0502040204020203" pitchFamily="34" charset="0"/>
                <a:ea typeface="Calibri" panose="020F0502020204030204" pitchFamily="34" charset="0"/>
                <a:cs typeface="Times New Roman" panose="02020603050405020304" pitchFamily="18" charset="0"/>
              </a:rPr>
              <a:t>[a</a:t>
            </a:r>
            <a:r>
              <a:rPr lang="fr-FR" sz="20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2000" dirty="0">
                <a:effectLst/>
                <a:latin typeface="Segoe UI" panose="020B0502040204020203" pitchFamily="34" charset="0"/>
                <a:ea typeface="Calibri" panose="020F0502020204030204" pitchFamily="34" charset="0"/>
                <a:cs typeface="Times New Roman" panose="02020603050405020304" pitchFamily="18" charset="0"/>
              </a:rPr>
              <a:t>,…, </a:t>
            </a:r>
            <a:r>
              <a:rPr lang="fr-FR" sz="2000" dirty="0" err="1">
                <a:effectLst/>
                <a:latin typeface="Segoe UI" panose="020B0502040204020203" pitchFamily="34" charset="0"/>
                <a:ea typeface="Calibri" panose="020F0502020204030204" pitchFamily="34" charset="0"/>
                <a:cs typeface="Times New Roman" panose="02020603050405020304" pitchFamily="18" charset="0"/>
              </a:rPr>
              <a:t>a</a:t>
            </a:r>
            <a:r>
              <a:rPr lang="fr-FR" sz="2000" baseline="-25000" dirty="0" err="1">
                <a:effectLst/>
                <a:latin typeface="Segoe UI" panose="020B0502040204020203" pitchFamily="34" charset="0"/>
                <a:ea typeface="Calibri" panose="020F0502020204030204" pitchFamily="34" charset="0"/>
                <a:cs typeface="Times New Roman" panose="02020603050405020304" pitchFamily="18" charset="0"/>
              </a:rPr>
              <a:t>k</a:t>
            </a:r>
            <a:r>
              <a:rPr lang="fr-FR" sz="2000" dirty="0">
                <a:effectLst/>
                <a:latin typeface="Segoe UI" panose="020B0502040204020203" pitchFamily="34" charset="0"/>
                <a:ea typeface="Calibri" panose="020F0502020204030204" pitchFamily="34" charset="0"/>
                <a:cs typeface="Times New Roman" panose="02020603050405020304" pitchFamily="18" charset="0"/>
              </a:rPr>
              <a:t>] </a:t>
            </a:r>
            <a:r>
              <a:rPr lang="fr-FR" sz="3200" dirty="0">
                <a:effectLst/>
                <a:latin typeface="Segoe UI" panose="020B0502040204020203" pitchFamily="34" charset="0"/>
                <a:ea typeface="Calibri" panose="020F0502020204030204" pitchFamily="34" charset="0"/>
                <a:cs typeface="Times New Roman" panose="02020603050405020304" pitchFamily="18" charset="0"/>
              </a:rPr>
              <a:t>R</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fr-FR" sz="1600" dirty="0">
              <a:latin typeface="Cambria" panose="02040503050406030204" pitchFamily="18" charset="0"/>
              <a:ea typeface="Cambria" panose="02040503050406030204" pitchFamily="18" charset="0"/>
            </a:endParaRPr>
          </a:p>
        </p:txBody>
      </p:sp>
      <p:sp>
        <p:nvSpPr>
          <p:cNvPr id="9" name="Rectangle 8"/>
          <p:cNvSpPr/>
          <p:nvPr/>
        </p:nvSpPr>
        <p:spPr>
          <a:xfrm>
            <a:off x="4223024" y="3608544"/>
            <a:ext cx="5315879" cy="2154436"/>
          </a:xfrm>
          <a:prstGeom prst="rect">
            <a:avLst/>
          </a:prstGeom>
        </p:spPr>
        <p:txBody>
          <a:bodyPr wrap="none">
            <a:spAutoFit/>
          </a:bodyPr>
          <a:lstStyle/>
          <a:p>
            <a:r>
              <a:rPr lang="fr-FR" dirty="0">
                <a:solidFill>
                  <a:srgbClr val="000000"/>
                </a:solidFill>
                <a:latin typeface="Cambria" panose="02040503050406030204" pitchFamily="18" charset="0"/>
                <a:ea typeface="Cambria" panose="02040503050406030204" pitchFamily="18" charset="0"/>
              </a:rPr>
              <a:t>Exemple:</a:t>
            </a:r>
          </a:p>
          <a:p>
            <a:r>
              <a:rPr lang="fr-FR" sz="2400" dirty="0">
                <a:solidFill>
                  <a:srgbClr val="FF0000"/>
                </a:solidFill>
                <a:latin typeface="Cambria" panose="02040503050406030204" pitchFamily="18" charset="0"/>
                <a:ea typeface="Cambria" panose="02040503050406030204" pitchFamily="18" charset="0"/>
                <a:sym typeface="Symbol" panose="05050102010706020507" pitchFamily="18" charset="2"/>
              </a:rPr>
              <a:t>			</a:t>
            </a:r>
            <a:r>
              <a:rPr lang="fr-FR" sz="4400"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sym typeface="Symbol" panose="05050102010706020507" pitchFamily="18" charset="2"/>
              </a:rPr>
              <a:t> </a:t>
            </a:r>
            <a:r>
              <a:rPr lang="fr-FR" dirty="0">
                <a:solidFill>
                  <a:srgbClr val="FF0000"/>
                </a:solidFill>
                <a:latin typeface="Cambria" panose="02040503050406030204" pitchFamily="18" charset="0"/>
                <a:ea typeface="Cambria" panose="02040503050406030204" pitchFamily="18" charset="0"/>
              </a:rPr>
              <a:t> [Nom] </a:t>
            </a:r>
            <a:r>
              <a:rPr lang="fr-FR" sz="4400" dirty="0">
                <a:solidFill>
                  <a:srgbClr val="FF0000"/>
                </a:solidFill>
                <a:latin typeface="Cambria" panose="02040503050406030204" pitchFamily="18" charset="0"/>
                <a:ea typeface="Cambria" panose="02040503050406030204" pitchFamily="18" charset="0"/>
              </a:rPr>
              <a:t>ETUDIANT</a:t>
            </a:r>
          </a:p>
          <a:p>
            <a:endParaRPr lang="fr-FR" dirty="0"/>
          </a:p>
          <a:p>
            <a:endParaRPr lang="fr-FR" dirty="0"/>
          </a:p>
          <a:p>
            <a:endParaRPr lang="fr-FR" dirty="0"/>
          </a:p>
          <a:p>
            <a:r>
              <a:rPr lang="fr-FR" dirty="0"/>
              <a:t>	La liste des noms de famille des étudiants </a:t>
            </a:r>
            <a:r>
              <a:rPr lang="fr-FR" dirty="0">
                <a:solidFill>
                  <a:srgbClr val="FF0000"/>
                </a:solidFill>
                <a:latin typeface="Cambria" panose="02040503050406030204" pitchFamily="18" charset="0"/>
                <a:ea typeface="Cambria" panose="02040503050406030204" pitchFamily="18" charset="0"/>
              </a:rPr>
              <a:t> </a:t>
            </a:r>
          </a:p>
        </p:txBody>
      </p:sp>
      <p:sp>
        <p:nvSpPr>
          <p:cNvPr id="15" name="Flèche vers le bas 14"/>
          <p:cNvSpPr/>
          <p:nvPr/>
        </p:nvSpPr>
        <p:spPr>
          <a:xfrm>
            <a:off x="6300947" y="4685762"/>
            <a:ext cx="513806" cy="58157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6" name="Rectangle 15"/>
          <p:cNvSpPr/>
          <p:nvPr/>
        </p:nvSpPr>
        <p:spPr>
          <a:xfrm>
            <a:off x="694750" y="5746179"/>
            <a:ext cx="4239366" cy="369332"/>
          </a:xfrm>
          <a:prstGeom prst="rect">
            <a:avLst/>
          </a:prstGeom>
        </p:spPr>
        <p:txBody>
          <a:bodyPr wrap="none">
            <a:spAutoFit/>
          </a:bodyPr>
          <a:lstStyle/>
          <a:p>
            <a:r>
              <a:rPr lang="fr-FR" dirty="0">
                <a:solidFill>
                  <a:srgbClr val="000000"/>
                </a:solidFill>
                <a:latin typeface="Tahoma" panose="020B0604030504040204" pitchFamily="34" charset="0"/>
              </a:rPr>
              <a:t>Les éléments identiques seront éliminés</a:t>
            </a:r>
            <a:endParaRPr lang="fr-FR" dirty="0"/>
          </a:p>
        </p:txBody>
      </p:sp>
    </p:spTree>
    <p:extLst>
      <p:ext uri="{BB962C8B-B14F-4D97-AF65-F5344CB8AC3E}">
        <p14:creationId xmlns:p14="http://schemas.microsoft.com/office/powerpoint/2010/main" val="232604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13</a:t>
            </a:fld>
            <a:endParaRPr lang="fr-FR" dirty="0"/>
          </a:p>
        </p:txBody>
      </p:sp>
      <p:sp>
        <p:nvSpPr>
          <p:cNvPr id="3" name="Rectangle 2"/>
          <p:cNvSpPr/>
          <p:nvPr/>
        </p:nvSpPr>
        <p:spPr>
          <a:xfrm>
            <a:off x="1027790" y="927155"/>
            <a:ext cx="1786643"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2- PROJECTION</a:t>
            </a:r>
            <a:endParaRPr lang="fr-FR" b="1" dirty="0"/>
          </a:p>
        </p:txBody>
      </p:sp>
      <p:sp>
        <p:nvSpPr>
          <p:cNvPr id="8" name="Rectangle 7"/>
          <p:cNvSpPr/>
          <p:nvPr/>
        </p:nvSpPr>
        <p:spPr>
          <a:xfrm>
            <a:off x="1501923" y="1833244"/>
            <a:ext cx="6431441" cy="830997"/>
          </a:xfrm>
          <a:prstGeom prst="rect">
            <a:avLst/>
          </a:prstGeom>
        </p:spPr>
        <p:txBody>
          <a:bodyPr wrap="none">
            <a:spAutoFit/>
          </a:bodyPr>
          <a:lstStyle/>
          <a:p>
            <a:r>
              <a:rPr lang="fr-FR" dirty="0">
                <a:solidFill>
                  <a:srgbClr val="000000"/>
                </a:solidFill>
                <a:latin typeface="Cambria" panose="02040503050406030204" pitchFamily="18" charset="0"/>
                <a:ea typeface="Cambria" panose="02040503050406030204" pitchFamily="18" charset="0"/>
              </a:rPr>
              <a:t> </a:t>
            </a:r>
            <a:r>
              <a:rPr lang="fr-FR" sz="4800"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sz="2000"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sz="2000" dirty="0">
                <a:solidFill>
                  <a:srgbClr val="FF0000"/>
                </a:solidFill>
                <a:latin typeface="Cambria" panose="02040503050406030204" pitchFamily="18" charset="0"/>
                <a:ea typeface="Cambria" panose="02040503050406030204" pitchFamily="18" charset="0"/>
              </a:rPr>
              <a:t>Nom, Prénom, Université] </a:t>
            </a:r>
            <a:r>
              <a:rPr lang="fr-FR" sz="4800" dirty="0">
                <a:solidFill>
                  <a:srgbClr val="FF0000"/>
                </a:solidFill>
                <a:latin typeface="Cambria" panose="02040503050406030204" pitchFamily="18" charset="0"/>
                <a:ea typeface="Cambria" panose="02040503050406030204" pitchFamily="18" charset="0"/>
              </a:rPr>
              <a:t>ETUDIANT</a:t>
            </a:r>
            <a:endParaRPr lang="fr-FR" sz="2000" dirty="0">
              <a:solidFill>
                <a:srgbClr val="FF0000"/>
              </a:solidFill>
              <a:latin typeface="Cambria" panose="02040503050406030204" pitchFamily="18" charset="0"/>
              <a:ea typeface="Cambria" panose="02040503050406030204" pitchFamily="18" charset="0"/>
            </a:endParaRPr>
          </a:p>
        </p:txBody>
      </p:sp>
      <p:sp>
        <p:nvSpPr>
          <p:cNvPr id="11" name="Rectangle 10"/>
          <p:cNvSpPr/>
          <p:nvPr/>
        </p:nvSpPr>
        <p:spPr>
          <a:xfrm>
            <a:off x="1027789" y="1280172"/>
            <a:ext cx="7146444" cy="461665"/>
          </a:xfrm>
          <a:prstGeom prst="rect">
            <a:avLst/>
          </a:prstGeom>
        </p:spPr>
        <p:txBody>
          <a:bodyPr wrap="none">
            <a:spAutoFit/>
          </a:bodyPr>
          <a:lstStyle/>
          <a:p>
            <a:r>
              <a:rPr lang="fr-FR" dirty="0">
                <a:solidFill>
                  <a:srgbClr val="000000"/>
                </a:solidFill>
                <a:latin typeface="Cambria" panose="02040503050406030204" pitchFamily="18" charset="0"/>
                <a:ea typeface="Cambria" panose="02040503050406030204" pitchFamily="18" charset="0"/>
              </a:rPr>
              <a:t> </a:t>
            </a:r>
            <a:r>
              <a:rPr lang="fr-FR" sz="2400" dirty="0">
                <a:latin typeface="Cambria" panose="02040503050406030204" pitchFamily="18" charset="0"/>
                <a:ea typeface="Cambria" panose="02040503050406030204" pitchFamily="18" charset="0"/>
                <a:sym typeface="Symbol" panose="05050102010706020507" pitchFamily="18" charset="2"/>
              </a:rPr>
              <a:t>on peut faire une compilation sur plusieurs colonnes</a:t>
            </a:r>
            <a:endParaRPr lang="fr-F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683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14</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2" name="Rectangle 1"/>
          <p:cNvSpPr/>
          <p:nvPr/>
        </p:nvSpPr>
        <p:spPr>
          <a:xfrm>
            <a:off x="318524" y="2437586"/>
            <a:ext cx="11088791" cy="3000821"/>
          </a:xfrm>
          <a:prstGeom prst="rect">
            <a:avLst/>
          </a:prstGeom>
        </p:spPr>
        <p:txBody>
          <a:bodyPr wrap="square">
            <a:spAutoFit/>
          </a:bodyPr>
          <a:lstStyle/>
          <a:p>
            <a:pPr marL="285750" indent="-285750">
              <a:lnSpc>
                <a:spcPct val="150000"/>
              </a:lnSpc>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Opération s’effectuant sur 2 tables ayant au moins un champ commun (de même domaine/type) </a:t>
            </a:r>
          </a:p>
          <a:p>
            <a:pPr marL="285750" indent="-285750">
              <a:lnSpc>
                <a:spcPct val="150000"/>
              </a:lnSpc>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Produit une nouvelle table qui est une combinaison des 2 tables originales selon l’égalité des champs communs </a:t>
            </a:r>
          </a:p>
          <a:p>
            <a:pPr marL="285750" indent="-285750">
              <a:lnSpc>
                <a:spcPct val="150000"/>
              </a:lnSpc>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Permet de créer de l’information qui ne se trouve pas dans une seule table, mais par la combinaison de deux tables</a:t>
            </a:r>
          </a:p>
          <a:p>
            <a:pPr marL="285750" indent="-285750">
              <a:lnSpc>
                <a:spcPct val="150000"/>
              </a:lnSpc>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Opérateur: </a:t>
            </a:r>
            <a:r>
              <a:rPr lang="fr-FR" dirty="0">
                <a:solidFill>
                  <a:srgbClr val="00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000000"/>
                </a:solidFill>
                <a:latin typeface="Cambria" panose="02040503050406030204" pitchFamily="18" charset="0"/>
                <a:ea typeface="Cambria" panose="02040503050406030204" pitchFamily="18" charset="0"/>
              </a:rPr>
              <a:t> </a:t>
            </a:r>
          </a:p>
          <a:p>
            <a:pPr marL="285750" indent="-285750">
              <a:lnSpc>
                <a:spcPct val="150000"/>
              </a:lnSpc>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Format: </a:t>
            </a:r>
            <a:r>
              <a:rPr lang="fr-FR" dirty="0">
                <a:solidFill>
                  <a:srgbClr val="000000"/>
                </a:solidFill>
                <a:latin typeface="Cambria" panose="02040503050406030204" pitchFamily="18" charset="0"/>
                <a:ea typeface="Cambria" panose="02040503050406030204" pitchFamily="18" charset="0"/>
                <a:sym typeface="Symbol" panose="05050102010706020507" pitchFamily="18" charset="2"/>
              </a:rPr>
              <a:t> </a:t>
            </a:r>
            <a:r>
              <a:rPr lang="fr-FR" dirty="0">
                <a:solidFill>
                  <a:srgbClr val="000000"/>
                </a:solidFill>
                <a:latin typeface="Cambria" panose="02040503050406030204" pitchFamily="18" charset="0"/>
                <a:ea typeface="Cambria" panose="02040503050406030204" pitchFamily="18" charset="0"/>
              </a:rPr>
              <a:t>{table1.champ1 = table2.champ2}(table1,table2)</a:t>
            </a:r>
          </a:p>
        </p:txBody>
      </p:sp>
      <p:sp>
        <p:nvSpPr>
          <p:cNvPr id="4" name="Rectangle 3"/>
          <p:cNvSpPr/>
          <p:nvPr/>
        </p:nvSpPr>
        <p:spPr>
          <a:xfrm>
            <a:off x="98026" y="5395031"/>
            <a:ext cx="11853332" cy="646331"/>
          </a:xfrm>
          <a:prstGeom prst="rect">
            <a:avLst/>
          </a:prstGeom>
        </p:spPr>
        <p:txBody>
          <a:bodyPr wrap="square">
            <a:spAutoFit/>
          </a:bodyPr>
          <a:lstStyle/>
          <a:p>
            <a:r>
              <a:rPr lang="fr-FR" dirty="0">
                <a:solidFill>
                  <a:srgbClr val="FF0000"/>
                </a:solidFill>
                <a:latin typeface="Cambria" panose="02040503050406030204" pitchFamily="18" charset="0"/>
                <a:ea typeface="Cambria" panose="02040503050406030204" pitchFamily="18" charset="0"/>
              </a:rPr>
              <a:t>Si aucun champ n’est commun (de même domaine/type) entre 2 tables, la jointure est impossible; </a:t>
            </a:r>
          </a:p>
          <a:p>
            <a:r>
              <a:rPr lang="fr-FR" dirty="0">
                <a:solidFill>
                  <a:srgbClr val="FF0000"/>
                </a:solidFill>
                <a:latin typeface="Cambria" panose="02040503050406030204" pitchFamily="18" charset="0"/>
                <a:ea typeface="Cambria" panose="02040503050406030204" pitchFamily="18" charset="0"/>
              </a:rPr>
              <a:t>Si un champ est commun mais qu’il n’y a aucune donnée commune, alors la jointure donne une table vide </a:t>
            </a:r>
          </a:p>
        </p:txBody>
      </p:sp>
      <p:sp>
        <p:nvSpPr>
          <p:cNvPr id="8" name="Rectangle 7"/>
          <p:cNvSpPr/>
          <p:nvPr/>
        </p:nvSpPr>
        <p:spPr>
          <a:xfrm>
            <a:off x="677334" y="1251157"/>
            <a:ext cx="9476860" cy="369332"/>
          </a:xfrm>
          <a:prstGeom prst="rect">
            <a:avLst/>
          </a:prstGeom>
        </p:spPr>
        <p:txBody>
          <a:bodyPr wrap="square">
            <a:spAutoFit/>
          </a:bodyPr>
          <a:lstStyle/>
          <a:p>
            <a:r>
              <a:rPr lang="fr-FR" dirty="0">
                <a:solidFill>
                  <a:srgbClr val="000000"/>
                </a:solidFill>
                <a:latin typeface="Microsoft Sans Serif" panose="020B0604020202020204" pitchFamily="34" charset="0"/>
              </a:rPr>
              <a:t>Le produit cartésien est rarement utilisé seul, mais il est à la base de la jointure.</a:t>
            </a:r>
          </a:p>
        </p:txBody>
      </p:sp>
      <p:sp>
        <p:nvSpPr>
          <p:cNvPr id="9" name="Rectangle 8"/>
          <p:cNvSpPr/>
          <p:nvPr/>
        </p:nvSpPr>
        <p:spPr>
          <a:xfrm>
            <a:off x="459619" y="1834631"/>
            <a:ext cx="10521889" cy="646331"/>
          </a:xfrm>
          <a:prstGeom prst="rect">
            <a:avLst/>
          </a:prstGeom>
        </p:spPr>
        <p:txBody>
          <a:bodyPr wrap="square">
            <a:spAutoFit/>
          </a:bodyPr>
          <a:lstStyle/>
          <a:p>
            <a:r>
              <a:rPr lang="fr-FR" dirty="0">
                <a:solidFill>
                  <a:srgbClr val="000000"/>
                </a:solidFill>
                <a:latin typeface="Microsoft Sans Serif" panose="020B0604020202020204" pitchFamily="34" charset="0"/>
              </a:rPr>
              <a:t>La jointure est l'opération qui permet de rassembler les informations séparées entre plusieurs tables et</a:t>
            </a:r>
          </a:p>
          <a:p>
            <a:r>
              <a:rPr lang="fr-FR" dirty="0">
                <a:solidFill>
                  <a:srgbClr val="000000"/>
                </a:solidFill>
                <a:latin typeface="Microsoft Sans Serif" panose="020B0604020202020204" pitchFamily="34" charset="0"/>
              </a:rPr>
              <a:t>référencées par des clés étrangères.</a:t>
            </a:r>
            <a:endParaRPr lang="fr-FR" dirty="0"/>
          </a:p>
        </p:txBody>
      </p:sp>
    </p:spTree>
    <p:extLst>
      <p:ext uri="{BB962C8B-B14F-4D97-AF65-F5344CB8AC3E}">
        <p14:creationId xmlns:p14="http://schemas.microsoft.com/office/powerpoint/2010/main" val="47284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15</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8" name="ZoneTexte 7">
            <a:extLst>
              <a:ext uri="{FF2B5EF4-FFF2-40B4-BE49-F238E27FC236}">
                <a16:creationId xmlns:a16="http://schemas.microsoft.com/office/drawing/2014/main" id="{D5DCEB32-12CC-42B3-8F1E-8B226133CC5A}"/>
              </a:ext>
            </a:extLst>
          </p:cNvPr>
          <p:cNvSpPr txBox="1"/>
          <p:nvPr/>
        </p:nvSpPr>
        <p:spPr>
          <a:xfrm>
            <a:off x="2081604" y="2160819"/>
            <a:ext cx="6101644" cy="1508105"/>
          </a:xfrm>
          <a:prstGeom prst="rect">
            <a:avLst/>
          </a:prstGeom>
          <a:noFill/>
        </p:spPr>
        <p:txBody>
          <a:bodyPr wrap="square">
            <a:spAutoFit/>
          </a:bodyPr>
          <a:lstStyle/>
          <a:p>
            <a:pPr algn="just">
              <a:lnSpc>
                <a:spcPct val="107000"/>
              </a:lnSpc>
              <a:spcAft>
                <a:spcPts val="8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R1=SELECTION (R0, Conditions de sélection)</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R2=JOINTURE (R1, </a:t>
            </a:r>
            <a:r>
              <a:rPr lang="fr-FR" sz="1800" dirty="0" err="1">
                <a:effectLst/>
                <a:latin typeface="Segoe UI" panose="020B0502040204020203" pitchFamily="34" charset="0"/>
                <a:ea typeface="Calibri" panose="020F0502020204030204" pitchFamily="34" charset="0"/>
                <a:cs typeface="Times New Roman" panose="02020603050405020304" pitchFamily="18" charset="0"/>
              </a:rPr>
              <a:t>TABLEn</a:t>
            </a:r>
            <a:r>
              <a:rPr lang="fr-FR" sz="1800" dirty="0">
                <a:effectLst/>
                <a:latin typeface="Segoe UI" panose="020B0502040204020203" pitchFamily="34" charset="0"/>
                <a:ea typeface="Calibri" panose="020F0502020204030204" pitchFamily="34" charset="0"/>
                <a:cs typeface="Times New Roman" panose="02020603050405020304" pitchFamily="18" charset="0"/>
              </a:rPr>
              <a:t>, conditions de jointure)</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R3=PROJECTION (R2, Liste de colonnes)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400" b="1" u="sng"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NB</a:t>
            </a:r>
            <a:r>
              <a:rPr lang="fr-FR" sz="1400" b="1" dirty="0">
                <a:solidFill>
                  <a:srgbClr val="FF0000"/>
                </a:solidFill>
                <a:effectLst/>
                <a:latin typeface="Segoe UI" panose="020B0502040204020203" pitchFamily="34" charset="0"/>
                <a:ea typeface="Calibri" panose="020F0502020204030204" pitchFamily="34" charset="0"/>
                <a:cs typeface="Times New Roman" panose="02020603050405020304" pitchFamily="18" charset="0"/>
              </a:rPr>
              <a:t> : l’opération de jointure fait appel à plusieurs autres opérations.</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765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16</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graphicFrame>
        <p:nvGraphicFramePr>
          <p:cNvPr id="11" name="Tableau 10">
            <a:extLst>
              <a:ext uri="{FF2B5EF4-FFF2-40B4-BE49-F238E27FC236}">
                <a16:creationId xmlns:a16="http://schemas.microsoft.com/office/drawing/2014/main" id="{DA7242EC-145E-448D-AC0E-03EA814D9704}"/>
              </a:ext>
            </a:extLst>
          </p:cNvPr>
          <p:cNvGraphicFramePr>
            <a:graphicFrameLocks noGrp="1"/>
          </p:cNvGraphicFramePr>
          <p:nvPr>
            <p:extLst>
              <p:ext uri="{D42A27DB-BD31-4B8C-83A1-F6EECF244321}">
                <p14:modId xmlns:p14="http://schemas.microsoft.com/office/powerpoint/2010/main" val="1262081583"/>
              </p:ext>
            </p:extLst>
          </p:nvPr>
        </p:nvGraphicFramePr>
        <p:xfrm>
          <a:off x="1262475" y="1701126"/>
          <a:ext cx="3066609" cy="1396552"/>
        </p:xfrm>
        <a:graphic>
          <a:graphicData uri="http://schemas.openxmlformats.org/drawingml/2006/table">
            <a:tbl>
              <a:tblPr firstRow="1" firstCol="1" bandRow="1">
                <a:tableStyleId>{5940675A-B579-460E-94D1-54222C63F5DA}</a:tableStyleId>
              </a:tblPr>
              <a:tblGrid>
                <a:gridCol w="908188">
                  <a:extLst>
                    <a:ext uri="{9D8B030D-6E8A-4147-A177-3AD203B41FA5}">
                      <a16:colId xmlns:a16="http://schemas.microsoft.com/office/drawing/2014/main" val="1099345493"/>
                    </a:ext>
                  </a:extLst>
                </a:gridCol>
                <a:gridCol w="1303309">
                  <a:extLst>
                    <a:ext uri="{9D8B030D-6E8A-4147-A177-3AD203B41FA5}">
                      <a16:colId xmlns:a16="http://schemas.microsoft.com/office/drawing/2014/main" val="1874420735"/>
                    </a:ext>
                  </a:extLst>
                </a:gridCol>
                <a:gridCol w="855112">
                  <a:extLst>
                    <a:ext uri="{9D8B030D-6E8A-4147-A177-3AD203B41FA5}">
                      <a16:colId xmlns:a16="http://schemas.microsoft.com/office/drawing/2014/main" val="4100578568"/>
                    </a:ext>
                  </a:extLst>
                </a:gridCol>
              </a:tblGrid>
              <a:tr h="349138">
                <a:tc>
                  <a:txBody>
                    <a:bodyPr/>
                    <a:lstStyle/>
                    <a:p>
                      <a:pPr algn="ctr">
                        <a:lnSpc>
                          <a:spcPct val="107000"/>
                        </a:lnSpc>
                        <a:spcAft>
                          <a:spcPts val="800"/>
                        </a:spcAft>
                      </a:pPr>
                      <a:r>
                        <a:rPr lang="fr-FR" sz="1200" b="1" dirty="0">
                          <a:effectLst/>
                        </a:rPr>
                        <a:t>Nom</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b="1" dirty="0" err="1">
                          <a:effectLst/>
                        </a:rPr>
                        <a:t>Prenom</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b="1" dirty="0" err="1">
                          <a:effectLst/>
                        </a:rPr>
                        <a:t>AgeP</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76192452"/>
                  </a:ext>
                </a:extLst>
              </a:tr>
              <a:tr h="349138">
                <a:tc>
                  <a:txBody>
                    <a:bodyPr/>
                    <a:lstStyle/>
                    <a:p>
                      <a:pPr>
                        <a:lnSpc>
                          <a:spcPct val="107000"/>
                        </a:lnSpc>
                        <a:spcAft>
                          <a:spcPts val="800"/>
                        </a:spcAft>
                      </a:pPr>
                      <a:r>
                        <a:rPr lang="fr-FR" sz="1200" dirty="0">
                          <a:effectLst/>
                        </a:rPr>
                        <a:t>AGUIAR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dirty="0">
                          <a:effectLst/>
                        </a:rPr>
                        <a:t>Lisa</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33655477"/>
                  </a:ext>
                </a:extLst>
              </a:tr>
              <a:tr h="349138">
                <a:tc>
                  <a:txBody>
                    <a:bodyPr/>
                    <a:lstStyle/>
                    <a:p>
                      <a:pPr>
                        <a:lnSpc>
                          <a:spcPct val="107000"/>
                        </a:lnSpc>
                        <a:spcAft>
                          <a:spcPts val="800"/>
                        </a:spcAft>
                      </a:pPr>
                      <a:r>
                        <a:rPr lang="fr-FR" sz="1200">
                          <a:effectLst/>
                        </a:rPr>
                        <a:t>TOGBE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Carole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42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64796702"/>
                  </a:ext>
                </a:extLst>
              </a:tr>
              <a:tr h="349138">
                <a:tc>
                  <a:txBody>
                    <a:bodyPr/>
                    <a:lstStyle/>
                    <a:p>
                      <a:pPr>
                        <a:lnSpc>
                          <a:spcPct val="107000"/>
                        </a:lnSpc>
                        <a:spcAft>
                          <a:spcPts val="800"/>
                        </a:spcAft>
                      </a:pPr>
                      <a:r>
                        <a:rPr lang="fr-FR" sz="1200">
                          <a:effectLst/>
                        </a:rPr>
                        <a:t>SENA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Laure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dirty="0">
                          <a:effectLst/>
                        </a:rPr>
                        <a:t>16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97275389"/>
                  </a:ext>
                </a:extLst>
              </a:tr>
            </a:tbl>
          </a:graphicData>
        </a:graphic>
      </p:graphicFrame>
      <p:graphicFrame>
        <p:nvGraphicFramePr>
          <p:cNvPr id="12" name="Tableau 11">
            <a:extLst>
              <a:ext uri="{FF2B5EF4-FFF2-40B4-BE49-F238E27FC236}">
                <a16:creationId xmlns:a16="http://schemas.microsoft.com/office/drawing/2014/main" id="{2020524D-CA0D-47CD-A67C-21BD7115A457}"/>
              </a:ext>
            </a:extLst>
          </p:cNvPr>
          <p:cNvGraphicFramePr>
            <a:graphicFrameLocks noGrp="1"/>
          </p:cNvGraphicFramePr>
          <p:nvPr>
            <p:extLst>
              <p:ext uri="{D42A27DB-BD31-4B8C-83A1-F6EECF244321}">
                <p14:modId xmlns:p14="http://schemas.microsoft.com/office/powerpoint/2010/main" val="1361096026"/>
              </p:ext>
            </p:extLst>
          </p:nvPr>
        </p:nvGraphicFramePr>
        <p:xfrm>
          <a:off x="5643473" y="1752279"/>
          <a:ext cx="4105186" cy="1396550"/>
        </p:xfrm>
        <a:graphic>
          <a:graphicData uri="http://schemas.openxmlformats.org/drawingml/2006/table">
            <a:tbl>
              <a:tblPr firstRow="1" firstCol="1" bandRow="1">
                <a:tableStyleId>{5940675A-B579-460E-94D1-54222C63F5DA}</a:tableStyleId>
              </a:tblPr>
              <a:tblGrid>
                <a:gridCol w="966564">
                  <a:extLst>
                    <a:ext uri="{9D8B030D-6E8A-4147-A177-3AD203B41FA5}">
                      <a16:colId xmlns:a16="http://schemas.microsoft.com/office/drawing/2014/main" val="2785624970"/>
                    </a:ext>
                  </a:extLst>
                </a:gridCol>
                <a:gridCol w="2085174">
                  <a:extLst>
                    <a:ext uri="{9D8B030D-6E8A-4147-A177-3AD203B41FA5}">
                      <a16:colId xmlns:a16="http://schemas.microsoft.com/office/drawing/2014/main" val="410092784"/>
                    </a:ext>
                  </a:extLst>
                </a:gridCol>
                <a:gridCol w="1053448">
                  <a:extLst>
                    <a:ext uri="{9D8B030D-6E8A-4147-A177-3AD203B41FA5}">
                      <a16:colId xmlns:a16="http://schemas.microsoft.com/office/drawing/2014/main" val="2765610049"/>
                    </a:ext>
                  </a:extLst>
                </a:gridCol>
              </a:tblGrid>
              <a:tr h="279310">
                <a:tc>
                  <a:txBody>
                    <a:bodyPr/>
                    <a:lstStyle/>
                    <a:p>
                      <a:pPr algn="ctr">
                        <a:lnSpc>
                          <a:spcPct val="107000"/>
                        </a:lnSpc>
                        <a:spcAft>
                          <a:spcPts val="800"/>
                        </a:spcAft>
                      </a:pPr>
                      <a:r>
                        <a:rPr lang="fr-FR" sz="1200" b="1" dirty="0" err="1">
                          <a:effectLst/>
                        </a:rPr>
                        <a:t>AgeC</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b="1" dirty="0">
                          <a:effectLst/>
                        </a:rPr>
                        <a:t>Article</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b="1" dirty="0">
                          <a:effectLst/>
                        </a:rPr>
                        <a:t>Prix</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06279850"/>
                  </a:ext>
                </a:extLst>
              </a:tr>
              <a:tr h="279310">
                <a:tc>
                  <a:txBody>
                    <a:bodyPr/>
                    <a:lstStyle/>
                    <a:p>
                      <a:pPr algn="r">
                        <a:lnSpc>
                          <a:spcPct val="107000"/>
                        </a:lnSpc>
                        <a:spcAft>
                          <a:spcPts val="800"/>
                        </a:spcAft>
                      </a:pPr>
                      <a:r>
                        <a:rPr lang="fr-FR" sz="1200">
                          <a:effectLst/>
                        </a:rPr>
                        <a:t>99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Livre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3 000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05172240"/>
                  </a:ext>
                </a:extLst>
              </a:tr>
              <a:tr h="279310">
                <a:tc>
                  <a:txBody>
                    <a:bodyPr/>
                    <a:lstStyle/>
                    <a:p>
                      <a:pPr algn="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Poupée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6 000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14267780"/>
                  </a:ext>
                </a:extLst>
              </a:tr>
              <a:tr h="279310">
                <a:tc>
                  <a:txBody>
                    <a:bodyPr/>
                    <a:lstStyle/>
                    <a:p>
                      <a:pPr algn="r">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Baladeur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4 500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17966459"/>
                  </a:ext>
                </a:extLst>
              </a:tr>
              <a:tr h="279310">
                <a:tc>
                  <a:txBody>
                    <a:bodyPr/>
                    <a:lstStyle/>
                    <a:p>
                      <a:pPr algn="r">
                        <a:lnSpc>
                          <a:spcPct val="107000"/>
                        </a:lnSpc>
                        <a:spcAft>
                          <a:spcPts val="800"/>
                        </a:spcAft>
                      </a:pPr>
                      <a:r>
                        <a:rPr lang="fr-FR" sz="1200">
                          <a:effectLst/>
                        </a:rPr>
                        <a:t>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Déguisement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dirty="0">
                          <a:effectLst/>
                        </a:rPr>
                        <a:t>1 500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80338341"/>
                  </a:ext>
                </a:extLst>
              </a:tr>
            </a:tbl>
          </a:graphicData>
        </a:graphic>
      </p:graphicFrame>
      <p:graphicFrame>
        <p:nvGraphicFramePr>
          <p:cNvPr id="13" name="Tableau 12">
            <a:extLst>
              <a:ext uri="{FF2B5EF4-FFF2-40B4-BE49-F238E27FC236}">
                <a16:creationId xmlns:a16="http://schemas.microsoft.com/office/drawing/2014/main" id="{E987EF82-DC59-4D58-93DA-165A353E177B}"/>
              </a:ext>
            </a:extLst>
          </p:cNvPr>
          <p:cNvGraphicFramePr>
            <a:graphicFrameLocks noGrp="1"/>
          </p:cNvGraphicFramePr>
          <p:nvPr>
            <p:extLst>
              <p:ext uri="{D42A27DB-BD31-4B8C-83A1-F6EECF244321}">
                <p14:modId xmlns:p14="http://schemas.microsoft.com/office/powerpoint/2010/main" val="2250148797"/>
              </p:ext>
            </p:extLst>
          </p:nvPr>
        </p:nvGraphicFramePr>
        <p:xfrm>
          <a:off x="2476937" y="3836845"/>
          <a:ext cx="5752663" cy="2094002"/>
        </p:xfrm>
        <a:graphic>
          <a:graphicData uri="http://schemas.openxmlformats.org/drawingml/2006/table">
            <a:tbl>
              <a:tblPr firstRow="1" firstCol="1" bandRow="1">
                <a:tableStyleId>{5940675A-B579-460E-94D1-54222C63F5DA}</a:tableStyleId>
              </a:tblPr>
              <a:tblGrid>
                <a:gridCol w="921079">
                  <a:extLst>
                    <a:ext uri="{9D8B030D-6E8A-4147-A177-3AD203B41FA5}">
                      <a16:colId xmlns:a16="http://schemas.microsoft.com/office/drawing/2014/main" val="4256228281"/>
                    </a:ext>
                  </a:extLst>
                </a:gridCol>
                <a:gridCol w="946293">
                  <a:extLst>
                    <a:ext uri="{9D8B030D-6E8A-4147-A177-3AD203B41FA5}">
                      <a16:colId xmlns:a16="http://schemas.microsoft.com/office/drawing/2014/main" val="3873208012"/>
                    </a:ext>
                  </a:extLst>
                </a:gridCol>
                <a:gridCol w="735676">
                  <a:extLst>
                    <a:ext uri="{9D8B030D-6E8A-4147-A177-3AD203B41FA5}">
                      <a16:colId xmlns:a16="http://schemas.microsoft.com/office/drawing/2014/main" val="1356416378"/>
                    </a:ext>
                  </a:extLst>
                </a:gridCol>
                <a:gridCol w="736418">
                  <a:extLst>
                    <a:ext uri="{9D8B030D-6E8A-4147-A177-3AD203B41FA5}">
                      <a16:colId xmlns:a16="http://schemas.microsoft.com/office/drawing/2014/main" val="3102989447"/>
                    </a:ext>
                  </a:extLst>
                </a:gridCol>
                <a:gridCol w="1257028">
                  <a:extLst>
                    <a:ext uri="{9D8B030D-6E8A-4147-A177-3AD203B41FA5}">
                      <a16:colId xmlns:a16="http://schemas.microsoft.com/office/drawing/2014/main" val="1191931712"/>
                    </a:ext>
                  </a:extLst>
                </a:gridCol>
                <a:gridCol w="1156169">
                  <a:extLst>
                    <a:ext uri="{9D8B030D-6E8A-4147-A177-3AD203B41FA5}">
                      <a16:colId xmlns:a16="http://schemas.microsoft.com/office/drawing/2014/main" val="599606622"/>
                    </a:ext>
                  </a:extLst>
                </a:gridCol>
              </a:tblGrid>
              <a:tr h="315617">
                <a:tc gridSpan="6">
                  <a:txBody>
                    <a:bodyPr/>
                    <a:lstStyle/>
                    <a:p>
                      <a:pPr algn="ctr">
                        <a:lnSpc>
                          <a:spcPct val="107000"/>
                        </a:lnSpc>
                        <a:spcAft>
                          <a:spcPts val="800"/>
                        </a:spcAft>
                      </a:pPr>
                      <a:r>
                        <a:rPr lang="fr-FR" sz="1200" dirty="0">
                          <a:effectLst/>
                        </a:rPr>
                        <a:t>Personne </a:t>
                      </a:r>
                      <a:r>
                        <a:rPr lang="fr-FR" sz="1800" dirty="0">
                          <a:effectLst/>
                        </a:rPr>
                        <a:t>⋈</a:t>
                      </a:r>
                      <a:r>
                        <a:rPr lang="fr-FR" sz="1200" baseline="-25000" dirty="0">
                          <a:effectLst/>
                        </a:rPr>
                        <a:t> [</a:t>
                      </a:r>
                      <a:r>
                        <a:rPr lang="fr-FR" sz="1200" baseline="-25000" dirty="0" err="1">
                          <a:effectLst/>
                        </a:rPr>
                        <a:t>AgeP</a:t>
                      </a:r>
                      <a:r>
                        <a:rPr lang="fr-FR" sz="1200" baseline="-25000" dirty="0">
                          <a:effectLst/>
                        </a:rPr>
                        <a:t> ≤ </a:t>
                      </a:r>
                      <a:r>
                        <a:rPr lang="fr-FR" sz="1200" baseline="-25000" dirty="0" err="1">
                          <a:effectLst/>
                        </a:rPr>
                        <a:t>AgeC</a:t>
                      </a:r>
                      <a:r>
                        <a:rPr lang="fr-FR" sz="1200" baseline="-25000" dirty="0">
                          <a:effectLst/>
                        </a:rPr>
                        <a:t> ʌ Prix ≤ 5 000]</a:t>
                      </a:r>
                      <a:r>
                        <a:rPr lang="fr-FR" sz="1200" dirty="0">
                          <a:effectLst/>
                        </a:rPr>
                        <a:t> Cadeau</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98441470"/>
                  </a:ext>
                </a:extLst>
              </a:tr>
              <a:tr h="254055">
                <a:tc>
                  <a:txBody>
                    <a:bodyPr/>
                    <a:lstStyle/>
                    <a:p>
                      <a:pPr algn="ctr">
                        <a:lnSpc>
                          <a:spcPct val="107000"/>
                        </a:lnSpc>
                        <a:spcAft>
                          <a:spcPts val="800"/>
                        </a:spcAft>
                      </a:pPr>
                      <a:r>
                        <a:rPr lang="fr-FR" sz="1200">
                          <a:effectLst/>
                        </a:rPr>
                        <a:t>Nom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fr-FR" sz="1200">
                          <a:effectLst/>
                        </a:rPr>
                        <a:t>Prenom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fr-FR" sz="1200">
                          <a:effectLst/>
                        </a:rPr>
                        <a:t>AgeP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fr-FR" sz="1200">
                          <a:effectLst/>
                        </a:rPr>
                        <a:t>AgeC</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fr-FR" sz="1200">
                          <a:effectLst/>
                        </a:rPr>
                        <a:t>Article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fr-FR" sz="1200">
                          <a:effectLst/>
                        </a:rPr>
                        <a:t>Prix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3559579"/>
                  </a:ext>
                </a:extLst>
              </a:tr>
              <a:tr h="254055">
                <a:tc>
                  <a:txBody>
                    <a:bodyPr/>
                    <a:lstStyle/>
                    <a:p>
                      <a:pPr algn="just">
                        <a:lnSpc>
                          <a:spcPct val="107000"/>
                        </a:lnSpc>
                        <a:spcAft>
                          <a:spcPts val="800"/>
                        </a:spcAft>
                      </a:pPr>
                      <a:r>
                        <a:rPr lang="fr-FR" sz="1200">
                          <a:effectLst/>
                        </a:rPr>
                        <a:t>AGUIAR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Lisa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99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Livre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3 000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846789"/>
                  </a:ext>
                </a:extLst>
              </a:tr>
              <a:tr h="254055">
                <a:tc>
                  <a:txBody>
                    <a:bodyPr/>
                    <a:lstStyle/>
                    <a:p>
                      <a:pPr algn="just">
                        <a:lnSpc>
                          <a:spcPct val="107000"/>
                        </a:lnSpc>
                        <a:spcAft>
                          <a:spcPts val="800"/>
                        </a:spcAft>
                      </a:pPr>
                      <a:r>
                        <a:rPr lang="fr-FR" sz="1200">
                          <a:effectLst/>
                        </a:rPr>
                        <a:t>AGUIAR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Lisa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Baladeur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4 500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63554"/>
                  </a:ext>
                </a:extLst>
              </a:tr>
              <a:tr h="254055">
                <a:tc>
                  <a:txBody>
                    <a:bodyPr/>
                    <a:lstStyle/>
                    <a:p>
                      <a:pPr algn="just">
                        <a:lnSpc>
                          <a:spcPct val="107000"/>
                        </a:lnSpc>
                        <a:spcAft>
                          <a:spcPts val="800"/>
                        </a:spcAft>
                      </a:pPr>
                      <a:r>
                        <a:rPr lang="fr-FR" sz="1200">
                          <a:effectLst/>
                        </a:rPr>
                        <a:t>AGUIAR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Lisa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Déguisement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1 500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571381"/>
                  </a:ext>
                </a:extLst>
              </a:tr>
              <a:tr h="254055">
                <a:tc>
                  <a:txBody>
                    <a:bodyPr/>
                    <a:lstStyle/>
                    <a:p>
                      <a:pPr algn="just">
                        <a:lnSpc>
                          <a:spcPct val="107000"/>
                        </a:lnSpc>
                        <a:spcAft>
                          <a:spcPts val="800"/>
                        </a:spcAft>
                      </a:pPr>
                      <a:r>
                        <a:rPr lang="fr-FR" sz="1200">
                          <a:effectLst/>
                        </a:rPr>
                        <a:t>TOGBE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Carole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42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99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Livre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3 000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5773943"/>
                  </a:ext>
                </a:extLst>
              </a:tr>
              <a:tr h="254055">
                <a:tc>
                  <a:txBody>
                    <a:bodyPr/>
                    <a:lstStyle/>
                    <a:p>
                      <a:pPr algn="just">
                        <a:lnSpc>
                          <a:spcPct val="107000"/>
                        </a:lnSpc>
                        <a:spcAft>
                          <a:spcPts val="800"/>
                        </a:spcAft>
                      </a:pPr>
                      <a:r>
                        <a:rPr lang="fr-FR" sz="1200">
                          <a:effectLst/>
                        </a:rPr>
                        <a:t>SENA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Laure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16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99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Livre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3000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410530"/>
                  </a:ext>
                </a:extLst>
              </a:tr>
              <a:tr h="254055">
                <a:tc>
                  <a:txBody>
                    <a:bodyPr/>
                    <a:lstStyle/>
                    <a:p>
                      <a:pPr algn="just">
                        <a:lnSpc>
                          <a:spcPct val="107000"/>
                        </a:lnSpc>
                        <a:spcAft>
                          <a:spcPts val="800"/>
                        </a:spcAft>
                      </a:pPr>
                      <a:r>
                        <a:rPr lang="fr-FR" sz="1200">
                          <a:effectLst/>
                        </a:rPr>
                        <a:t>SENA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Laure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16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a:effectLst/>
                        </a:rPr>
                        <a:t>Baladeur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fr-FR" sz="1200" dirty="0">
                          <a:effectLst/>
                        </a:rPr>
                        <a:t>4500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487746"/>
                  </a:ext>
                </a:extLst>
              </a:tr>
            </a:tbl>
          </a:graphicData>
        </a:graphic>
      </p:graphicFrame>
      <p:sp>
        <p:nvSpPr>
          <p:cNvPr id="2" name="ZoneTexte 1">
            <a:extLst>
              <a:ext uri="{FF2B5EF4-FFF2-40B4-BE49-F238E27FC236}">
                <a16:creationId xmlns:a16="http://schemas.microsoft.com/office/drawing/2014/main" id="{6F0E8992-E210-4712-BC40-7B8B7B8681A2}"/>
              </a:ext>
            </a:extLst>
          </p:cNvPr>
          <p:cNvSpPr txBox="1"/>
          <p:nvPr/>
        </p:nvSpPr>
        <p:spPr>
          <a:xfrm>
            <a:off x="2586230" y="1296487"/>
            <a:ext cx="1395220" cy="369332"/>
          </a:xfrm>
          <a:prstGeom prst="rect">
            <a:avLst/>
          </a:prstGeom>
          <a:noFill/>
        </p:spPr>
        <p:txBody>
          <a:bodyPr wrap="square" rtlCol="0">
            <a:spAutoFit/>
          </a:bodyPr>
          <a:lstStyle/>
          <a:p>
            <a:r>
              <a:rPr lang="fr-FR" dirty="0"/>
              <a:t>PERSONNE</a:t>
            </a:r>
          </a:p>
        </p:txBody>
      </p:sp>
      <p:sp>
        <p:nvSpPr>
          <p:cNvPr id="14" name="ZoneTexte 13">
            <a:extLst>
              <a:ext uri="{FF2B5EF4-FFF2-40B4-BE49-F238E27FC236}">
                <a16:creationId xmlns:a16="http://schemas.microsoft.com/office/drawing/2014/main" id="{A9D24EE3-620F-46E5-BCCF-2D9CD3FD94DB}"/>
              </a:ext>
            </a:extLst>
          </p:cNvPr>
          <p:cNvSpPr txBox="1"/>
          <p:nvPr/>
        </p:nvSpPr>
        <p:spPr>
          <a:xfrm>
            <a:off x="7212178" y="1331431"/>
            <a:ext cx="1395220" cy="369332"/>
          </a:xfrm>
          <a:prstGeom prst="rect">
            <a:avLst/>
          </a:prstGeom>
          <a:noFill/>
        </p:spPr>
        <p:txBody>
          <a:bodyPr wrap="square" rtlCol="0">
            <a:spAutoFit/>
          </a:bodyPr>
          <a:lstStyle/>
          <a:p>
            <a:r>
              <a:rPr lang="fr-FR" dirty="0"/>
              <a:t>CADEAU</a:t>
            </a:r>
          </a:p>
        </p:txBody>
      </p:sp>
    </p:spTree>
    <p:extLst>
      <p:ext uri="{BB962C8B-B14F-4D97-AF65-F5344CB8AC3E}">
        <p14:creationId xmlns:p14="http://schemas.microsoft.com/office/powerpoint/2010/main" val="174097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17</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8" name="ZoneTexte 7">
            <a:extLst>
              <a:ext uri="{FF2B5EF4-FFF2-40B4-BE49-F238E27FC236}">
                <a16:creationId xmlns:a16="http://schemas.microsoft.com/office/drawing/2014/main" id="{D596238E-F9C0-4D3F-A7F0-FA8F5EAC7AE8}"/>
              </a:ext>
            </a:extLst>
          </p:cNvPr>
          <p:cNvSpPr txBox="1"/>
          <p:nvPr/>
        </p:nvSpPr>
        <p:spPr>
          <a:xfrm>
            <a:off x="1027790" y="1515372"/>
            <a:ext cx="8430889" cy="2313390"/>
          </a:xfrm>
          <a:prstGeom prst="rect">
            <a:avLst/>
          </a:prstGeom>
          <a:noFill/>
        </p:spPr>
        <p:txBody>
          <a:bodyPr wrap="square">
            <a:spAutoFit/>
          </a:bodyPr>
          <a:lstStyle/>
          <a:p>
            <a:pPr algn="just">
              <a:lnSpc>
                <a:spcPct val="107000"/>
              </a:lnSpc>
              <a:spcAft>
                <a:spcPts val="800"/>
              </a:spcAft>
            </a:pPr>
            <a:r>
              <a:rPr lang="fr-FR" b="1" dirty="0">
                <a:effectLst/>
                <a:latin typeface="Cambria" panose="02040503050406030204" pitchFamily="18" charset="0"/>
                <a:ea typeface="Cambria" panose="02040503050406030204" pitchFamily="18" charset="0"/>
                <a:cs typeface="Times New Roman" panose="02020603050405020304" pitchFamily="18" charset="0"/>
              </a:rPr>
              <a:t>Remarque</a:t>
            </a:r>
            <a:r>
              <a:rPr lang="fr-FR" dirty="0">
                <a:effectLst/>
                <a:latin typeface="Cambria" panose="02040503050406030204" pitchFamily="18" charset="0"/>
                <a:ea typeface="Cambria" panose="02040503050406030204" pitchFamily="18" charset="0"/>
                <a:cs typeface="Times New Roman" panose="02020603050405020304" pitchFamily="18" charset="0"/>
              </a:rPr>
              <a:t> :</a:t>
            </a:r>
          </a:p>
          <a:p>
            <a:pPr marL="342900" lvl="0" indent="-342900" algn="just">
              <a:lnSpc>
                <a:spcPct val="115000"/>
              </a:lnSpc>
              <a:spcAft>
                <a:spcPts val="1000"/>
              </a:spcAft>
              <a:buFont typeface="Calibri" panose="020F0502020204030204" pitchFamily="34" charset="0"/>
              <a:buChar char="-"/>
            </a:pPr>
            <a:r>
              <a:rPr lang="fr-FR" dirty="0">
                <a:effectLst/>
                <a:latin typeface="Cambria" panose="02040503050406030204" pitchFamily="18" charset="0"/>
                <a:ea typeface="Cambria" panose="02040503050406030204" pitchFamily="18" charset="0"/>
                <a:cs typeface="Times New Roman" panose="02020603050405020304" pitchFamily="18" charset="0"/>
              </a:rPr>
              <a:t>La jointure est une opération binaire commutative</a:t>
            </a:r>
          </a:p>
          <a:p>
            <a:pPr marL="342900" lvl="0" indent="-342900" algn="just">
              <a:lnSpc>
                <a:spcPct val="115000"/>
              </a:lnSpc>
              <a:spcAft>
                <a:spcPts val="1000"/>
              </a:spcAft>
              <a:buFont typeface="Calibri" panose="020F0502020204030204" pitchFamily="34" charset="0"/>
              <a:buChar char="-"/>
            </a:pPr>
            <a:r>
              <a:rPr lang="fr-FR" dirty="0">
                <a:effectLst/>
                <a:latin typeface="Cambria" panose="02040503050406030204" pitchFamily="18" charset="0"/>
                <a:ea typeface="Cambria" panose="02040503050406030204" pitchFamily="18" charset="0"/>
                <a:cs typeface="Times New Roman" panose="02020603050405020304" pitchFamily="18" charset="0"/>
              </a:rPr>
              <a:t>Si R</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fr-FR" dirty="0">
                <a:effectLst/>
                <a:latin typeface="Cambria" panose="02040503050406030204" pitchFamily="18" charset="0"/>
                <a:ea typeface="Cambria" panose="02040503050406030204" pitchFamily="18" charset="0"/>
                <a:cs typeface="Times New Roman" panose="02020603050405020304" pitchFamily="18" charset="0"/>
              </a:rPr>
              <a:t> ou R</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2</a:t>
            </a:r>
            <a:r>
              <a:rPr lang="fr-FR" dirty="0">
                <a:effectLst/>
                <a:latin typeface="Cambria" panose="02040503050406030204" pitchFamily="18" charset="0"/>
                <a:ea typeface="Cambria" panose="02040503050406030204" pitchFamily="18" charset="0"/>
                <a:cs typeface="Times New Roman" panose="02020603050405020304" pitchFamily="18" charset="0"/>
              </a:rPr>
              <a:t> ou les deux sont vides, alors la relation qui résulte de la jointure est vide.</a:t>
            </a:r>
          </a:p>
          <a:p>
            <a:pPr marL="342900" lvl="0" indent="-342900" algn="just">
              <a:lnSpc>
                <a:spcPct val="115000"/>
              </a:lnSpc>
              <a:spcAft>
                <a:spcPts val="1000"/>
              </a:spcAft>
              <a:buFont typeface="Calibri" panose="020F0502020204030204" pitchFamily="34" charset="0"/>
              <a:buChar char="-"/>
            </a:pPr>
            <a:r>
              <a:rPr lang="fr-FR" dirty="0">
                <a:effectLst/>
                <a:latin typeface="Cambria" panose="02040503050406030204" pitchFamily="18" charset="0"/>
                <a:ea typeface="Cambria" panose="02040503050406030204" pitchFamily="18" charset="0"/>
                <a:cs typeface="Times New Roman" panose="02020603050405020304" pitchFamily="18" charset="0"/>
              </a:rPr>
              <a:t>En effet, la jointure est un produit cartésien suivi d’une sélection c’est-à-dire 	R</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fr-FR" dirty="0">
                <a:effectLst/>
                <a:latin typeface="Cambria" panose="02040503050406030204" pitchFamily="18" charset="0"/>
                <a:ea typeface="Cambria" panose="02040503050406030204" pitchFamily="18" charset="0"/>
                <a:cs typeface="Times New Roman" panose="02020603050405020304" pitchFamily="18" charset="0"/>
              </a:rPr>
              <a:t> </a:t>
            </a:r>
            <a:r>
              <a:rPr lang="fr-FR" dirty="0">
                <a:effectLst/>
                <a:latin typeface="Cambria" panose="02040503050406030204" pitchFamily="18" charset="0"/>
                <a:ea typeface="Cambria" panose="02040503050406030204" pitchFamily="18" charset="0"/>
                <a:cs typeface="Segoe UI" panose="020B0502040204020203" pitchFamily="34" charset="0"/>
              </a:rPr>
              <a:t>⋈</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[E]</a:t>
            </a:r>
            <a:r>
              <a:rPr lang="fr-FR" dirty="0">
                <a:effectLst/>
                <a:latin typeface="Cambria" panose="02040503050406030204" pitchFamily="18" charset="0"/>
                <a:ea typeface="Cambria" panose="02040503050406030204" pitchFamily="18" charset="0"/>
                <a:cs typeface="Times New Roman" panose="02020603050405020304" pitchFamily="18" charset="0"/>
              </a:rPr>
              <a:t> R</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2</a:t>
            </a:r>
            <a:r>
              <a:rPr lang="fr-FR" dirty="0">
                <a:effectLst/>
                <a:latin typeface="Cambria" panose="02040503050406030204" pitchFamily="18" charset="0"/>
                <a:ea typeface="Cambria" panose="02040503050406030204" pitchFamily="18" charset="0"/>
                <a:cs typeface="Times New Roman" panose="02020603050405020304" pitchFamily="18" charset="0"/>
              </a:rPr>
              <a:t> </a:t>
            </a:r>
            <a:r>
              <a:rPr lang="fr-FR" dirty="0">
                <a:effectLst/>
                <a:latin typeface="Cambria" panose="02040503050406030204" pitchFamily="18" charset="0"/>
                <a:ea typeface="Cambria" panose="02040503050406030204" pitchFamily="18" charset="0"/>
                <a:cs typeface="Segoe UI" panose="020B0502040204020203" pitchFamily="34" charset="0"/>
              </a:rPr>
              <a:t>≡</a:t>
            </a:r>
            <a:r>
              <a:rPr lang="fr-FR" dirty="0">
                <a:effectLst/>
                <a:latin typeface="Cambria" panose="02040503050406030204" pitchFamily="18" charset="0"/>
                <a:ea typeface="Cambria" panose="02040503050406030204" pitchFamily="18" charset="0"/>
                <a:cs typeface="Times New Roman" panose="02020603050405020304" pitchFamily="18" charset="0"/>
              </a:rPr>
              <a:t> </a:t>
            </a:r>
            <a:r>
              <a:rPr lang="fr-FR" dirty="0">
                <a:effectLst/>
                <a:latin typeface="Cambria" panose="02040503050406030204" pitchFamily="18" charset="0"/>
                <a:ea typeface="Cambria" panose="02040503050406030204" pitchFamily="18" charset="0"/>
                <a:cs typeface="Segoe UI" panose="020B0502040204020203" pitchFamily="34" charset="0"/>
              </a:rPr>
              <a:t>σ </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[E]</a:t>
            </a:r>
            <a:r>
              <a:rPr lang="fr-FR" dirty="0">
                <a:effectLst/>
                <a:latin typeface="Cambria" panose="02040503050406030204" pitchFamily="18" charset="0"/>
                <a:ea typeface="Cambria" panose="02040503050406030204" pitchFamily="18" charset="0"/>
                <a:cs typeface="Times New Roman" panose="02020603050405020304" pitchFamily="18" charset="0"/>
              </a:rPr>
              <a:t> R</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1</a:t>
            </a:r>
            <a:r>
              <a:rPr lang="fr-FR" dirty="0">
                <a:effectLst/>
                <a:latin typeface="Cambria" panose="02040503050406030204" pitchFamily="18" charset="0"/>
                <a:ea typeface="Cambria" panose="02040503050406030204" pitchFamily="18" charset="0"/>
                <a:cs typeface="Times New Roman" panose="02020603050405020304" pitchFamily="18" charset="0"/>
              </a:rPr>
              <a:t> x R</a:t>
            </a:r>
            <a:r>
              <a:rPr lang="fr-FR" baseline="-25000" dirty="0">
                <a:effectLst/>
                <a:latin typeface="Cambria" panose="02040503050406030204" pitchFamily="18" charset="0"/>
                <a:ea typeface="Cambria" panose="02040503050406030204" pitchFamily="18" charset="0"/>
                <a:cs typeface="Times New Roman" panose="02020603050405020304" pitchFamily="18" charset="0"/>
              </a:rPr>
              <a:t>2</a:t>
            </a:r>
            <a:endParaRPr lang="fr-FR"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8734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18</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9" name="ZoneTexte 8">
            <a:extLst>
              <a:ext uri="{FF2B5EF4-FFF2-40B4-BE49-F238E27FC236}">
                <a16:creationId xmlns:a16="http://schemas.microsoft.com/office/drawing/2014/main" id="{6784AF45-E3F8-4CFA-AF7F-70280C624838}"/>
              </a:ext>
            </a:extLst>
          </p:cNvPr>
          <p:cNvSpPr txBox="1"/>
          <p:nvPr/>
        </p:nvSpPr>
        <p:spPr>
          <a:xfrm>
            <a:off x="521724" y="1476422"/>
            <a:ext cx="9250926" cy="1604285"/>
          </a:xfrm>
          <a:prstGeom prst="rect">
            <a:avLst/>
          </a:prstGeom>
          <a:noFill/>
        </p:spPr>
        <p:txBody>
          <a:bodyPr wrap="square">
            <a:spAutoFit/>
          </a:bodyPr>
          <a:lstStyle/>
          <a:p>
            <a:pPr algn="just" fontAlgn="ctr">
              <a:lnSpc>
                <a:spcPct val="107000"/>
              </a:lnSpc>
              <a:spcBef>
                <a:spcPts val="200"/>
              </a:spcBef>
            </a:pPr>
            <a:r>
              <a:rPr lang="fr-FR" sz="1800" b="1" u="none" strike="noStrike" dirty="0">
                <a:solidFill>
                  <a:srgbClr val="44546A"/>
                </a:solidFill>
                <a:effectLst/>
                <a:latin typeface="Segoe UI" panose="020B0502040204020203" pitchFamily="34" charset="0"/>
                <a:ea typeface="Times New Roman" panose="02020603050405020304" pitchFamily="18" charset="0"/>
                <a:cs typeface="Segoe UI" panose="020B0502040204020203" pitchFamily="34" charset="0"/>
              </a:rPr>
              <a:t>La thêta-jointure</a:t>
            </a:r>
            <a:endParaRPr lang="fr-FR" sz="2400" b="1" u="sng" dirty="0">
              <a:solidFill>
                <a:srgbClr val="44546A"/>
              </a:solidFill>
              <a:effectLst/>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Bef>
                <a:spcPts val="1200"/>
              </a:spcBef>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Définition</a:t>
            </a:r>
            <a:r>
              <a:rPr lang="fr-FR" sz="1800" dirty="0">
                <a:effectLst/>
                <a:latin typeface="Segoe UI" panose="020B0502040204020203" pitchFamily="34" charset="0"/>
                <a:ea typeface="Calibri" panose="020F0502020204030204" pitchFamily="34" charset="0"/>
                <a:cs typeface="Times New Roman" panose="02020603050405020304" pitchFamily="18" charset="0"/>
              </a:rPr>
              <a:t> : La thêta-jointure est une jointure dans laquelle l’expression logique E est une simple comparaison entre un attribut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de la relation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un attribut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 de la relation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Notation</a:t>
            </a:r>
            <a:r>
              <a:rPr lang="fr-FR" sz="1800" dirty="0">
                <a:effectLst/>
                <a:latin typeface="Segoe UI" panose="020B0502040204020203" pitchFamily="34" charset="0"/>
                <a:ea typeface="Calibri" panose="020F0502020204030204" pitchFamily="34" charset="0"/>
                <a:cs typeface="Times New Roman" panose="02020603050405020304" pitchFamily="18" charset="0"/>
              </a:rPr>
              <a:t> :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r>
              <a:rPr lang="fr-FR" sz="2400" dirty="0">
                <a:effectLst/>
                <a:latin typeface="Cambria Math" panose="02040503050406030204" pitchFamily="18" charset="0"/>
                <a:ea typeface="Calibri" panose="020F0502020204030204" pitchFamily="34" charset="0"/>
                <a:cs typeface="Segoe UI" panose="020B0502040204020203" pitchFamily="34" charset="0"/>
              </a:rPr>
              <a:t>⋈</a:t>
            </a:r>
            <a:r>
              <a:rPr lang="fr-FR" sz="2400" baseline="-25000" dirty="0">
                <a:effectLst/>
                <a:latin typeface="Segoe UI" panose="020B0502040204020203" pitchFamily="34" charset="0"/>
                <a:ea typeface="Calibri" panose="020F0502020204030204" pitchFamily="34" charset="0"/>
                <a:cs typeface="Times New Roman" panose="02020603050405020304" pitchFamily="18" charset="0"/>
              </a:rPr>
              <a:t>[E]</a:t>
            </a:r>
            <a:r>
              <a:rPr lang="fr-FR" sz="1800" dirty="0">
                <a:effectLst/>
                <a:latin typeface="Segoe UI" panose="020B0502040204020203" pitchFamily="34" charset="0"/>
                <a:ea typeface="Calibri" panose="020F0502020204030204" pitchFamily="34" charset="0"/>
                <a:cs typeface="Times New Roman" panose="02020603050405020304" pitchFamily="18" charset="0"/>
              </a:rPr>
              <a:t>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F66878A1-D1CB-4994-AFC6-DC17A3D87A9F}"/>
              </a:ext>
            </a:extLst>
          </p:cNvPr>
          <p:cNvSpPr txBox="1"/>
          <p:nvPr/>
        </p:nvSpPr>
        <p:spPr>
          <a:xfrm>
            <a:off x="521724" y="3260642"/>
            <a:ext cx="10108176" cy="1262910"/>
          </a:xfrm>
          <a:prstGeom prst="rect">
            <a:avLst/>
          </a:prstGeom>
          <a:noFill/>
        </p:spPr>
        <p:txBody>
          <a:bodyPr wrap="square">
            <a:spAutoFit/>
          </a:bodyPr>
          <a:lstStyle/>
          <a:p>
            <a:pPr marL="342900" lvl="0" indent="-342900" algn="just">
              <a:lnSpc>
                <a:spcPct val="115000"/>
              </a:lnSpc>
              <a:spcAft>
                <a:spcPts val="1000"/>
              </a:spcAft>
              <a:buFont typeface="Calibri" panose="020F0502020204030204" pitchFamily="34" charset="0"/>
              <a:buChar char="-"/>
            </a:pPr>
            <a:r>
              <a:rPr lang="fr-FR" sz="1800" i="1" u="sng" dirty="0">
                <a:effectLst/>
                <a:latin typeface="Segoe UI" panose="020B0502040204020203" pitchFamily="34" charset="0"/>
                <a:ea typeface="Times New Roman" panose="02020603050405020304" pitchFamily="18" charset="0"/>
                <a:cs typeface="Times New Roman" panose="02020603050405020304" pitchFamily="18" charset="0"/>
              </a:rPr>
              <a:t>Equi-jointure</a:t>
            </a:r>
            <a:endParaRPr lang="fr-FR" sz="16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C’est une thêta-jointure dans laquelle l’expression logique E est un test d’égalité entre un attribut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de la relation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un attribut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 de la relation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 L’équi-jointure est notée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r>
              <a:rPr lang="fr-FR" sz="2800" dirty="0">
                <a:effectLst/>
                <a:latin typeface="Cambria Math" panose="02040503050406030204" pitchFamily="18" charset="0"/>
                <a:ea typeface="Calibri" panose="020F0502020204030204" pitchFamily="34" charset="0"/>
                <a:cs typeface="Segoe UI" panose="020B0502040204020203" pitchFamily="34"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 A</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a:t>
            </a:r>
            <a:r>
              <a:rPr lang="fr-FR" sz="2800" dirty="0">
                <a:effectLst/>
                <a:latin typeface="Cambria Math" panose="02040503050406030204" pitchFamily="18" charset="0"/>
                <a:ea typeface="Calibri" panose="020F0502020204030204" pitchFamily="34" charset="0"/>
                <a:cs typeface="Segoe UI" panose="020B0502040204020203" pitchFamily="34" charset="0"/>
              </a:rPr>
              <a:t> </a:t>
            </a:r>
            <a:r>
              <a:rPr lang="fr-FR" sz="1800" dirty="0">
                <a:effectLst/>
                <a:latin typeface="Segoe UI" panose="020B0502040204020203" pitchFamily="34" charset="0"/>
                <a:ea typeface="Calibri" panose="020F0502020204030204" pitchFamily="34" charset="0"/>
                <a:cs typeface="Times New Roman" panose="02020603050405020304" pitchFamily="18" charset="0"/>
              </a:rPr>
              <a:t>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814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19</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8" name="ZoneTexte 7">
            <a:extLst>
              <a:ext uri="{FF2B5EF4-FFF2-40B4-BE49-F238E27FC236}">
                <a16:creationId xmlns:a16="http://schemas.microsoft.com/office/drawing/2014/main" id="{8CE83700-4C68-4F6E-9FC3-A9C671A5BC94}"/>
              </a:ext>
            </a:extLst>
          </p:cNvPr>
          <p:cNvSpPr txBox="1"/>
          <p:nvPr/>
        </p:nvSpPr>
        <p:spPr>
          <a:xfrm>
            <a:off x="768615" y="1515372"/>
            <a:ext cx="6115050" cy="369332"/>
          </a:xfrm>
          <a:prstGeom prst="rect">
            <a:avLst/>
          </a:prstGeom>
          <a:noFill/>
        </p:spPr>
        <p:txBody>
          <a:bodyPr wrap="square">
            <a:spAutoFit/>
          </a:bodyPr>
          <a:lstStyle/>
          <a:p>
            <a:r>
              <a:rPr lang="fr-FR" sz="1800" b="1" dirty="0">
                <a:effectLst/>
                <a:latin typeface="Cambria" panose="02040503050406030204" pitchFamily="18" charset="0"/>
                <a:ea typeface="Cambria" panose="02040503050406030204" pitchFamily="18" charset="0"/>
                <a:cs typeface="Segoe UI" panose="020B0502040204020203" pitchFamily="34" charset="0"/>
              </a:rPr>
              <a:t>La Jointure naturelle</a:t>
            </a:r>
            <a:endParaRPr lang="fr-FR" b="1" dirty="0">
              <a:latin typeface="Cambria" panose="02040503050406030204" pitchFamily="18" charset="0"/>
              <a:ea typeface="Cambria" panose="02040503050406030204" pitchFamily="18" charset="0"/>
            </a:endParaRPr>
          </a:p>
        </p:txBody>
      </p:sp>
      <p:sp>
        <p:nvSpPr>
          <p:cNvPr id="10" name="ZoneTexte 9">
            <a:extLst>
              <a:ext uri="{FF2B5EF4-FFF2-40B4-BE49-F238E27FC236}">
                <a16:creationId xmlns:a16="http://schemas.microsoft.com/office/drawing/2014/main" id="{25960F45-2F17-471E-8826-C5E6B0239B64}"/>
              </a:ext>
            </a:extLst>
          </p:cNvPr>
          <p:cNvSpPr txBox="1"/>
          <p:nvPr/>
        </p:nvSpPr>
        <p:spPr>
          <a:xfrm>
            <a:off x="677334" y="1993539"/>
            <a:ext cx="9323916" cy="1347805"/>
          </a:xfrm>
          <a:prstGeom prst="rect">
            <a:avLst/>
          </a:prstGeom>
          <a:noFill/>
        </p:spPr>
        <p:txBody>
          <a:bodyPr wrap="square">
            <a:spAutoFit/>
          </a:bodyPr>
          <a:lstStyle/>
          <a:p>
            <a:pPr algn="just">
              <a:lnSpc>
                <a:spcPct val="107000"/>
              </a:lnSpc>
              <a:spcBef>
                <a:spcPts val="1200"/>
              </a:spcBef>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Définition</a:t>
            </a:r>
            <a:r>
              <a:rPr lang="fr-FR" sz="1800" dirty="0">
                <a:effectLst/>
                <a:latin typeface="Segoe UI" panose="020B0502040204020203" pitchFamily="34" charset="0"/>
                <a:ea typeface="Calibri" panose="020F0502020204030204" pitchFamily="34" charset="0"/>
                <a:cs typeface="Times New Roman" panose="02020603050405020304" pitchFamily="18" charset="0"/>
              </a:rPr>
              <a:t> : Une jointure naturelle est une jointure dans laquelle l’expression logique E est un test d’égalité entre les attributs qui portent le même nom dans les relations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dirty="0">
                <a:effectLst/>
                <a:latin typeface="Segoe UI" panose="020B0502040204020203" pitchFamily="34" charset="0"/>
                <a:ea typeface="Calibri" panose="020F0502020204030204" pitchFamily="34" charset="0"/>
                <a:cs typeface="Times New Roman" panose="02020603050405020304" pitchFamily="18" charset="0"/>
              </a:rPr>
              <a:t>. Dans la relation construite, ces attributs ne sont pas dupliqués, mais fusionnés en une seule colonne par couple d’attributs. </a:t>
            </a:r>
            <a:r>
              <a:rPr lang="fr-FR" sz="1800" b="1" dirty="0">
                <a:effectLst/>
                <a:latin typeface="Segoe UI" panose="020B0502040204020203" pitchFamily="34" charset="0"/>
                <a:ea typeface="Calibri" panose="020F0502020204030204" pitchFamily="34" charset="0"/>
                <a:cs typeface="Times New Roman" panose="02020603050405020304" pitchFamily="18" charset="0"/>
              </a:rPr>
              <a:t>Notation</a:t>
            </a:r>
            <a:r>
              <a:rPr lang="fr-FR" sz="1800" dirty="0">
                <a:effectLst/>
                <a:latin typeface="Segoe UI" panose="020B0502040204020203" pitchFamily="34" charset="0"/>
                <a:ea typeface="Calibri" panose="020F0502020204030204" pitchFamily="34" charset="0"/>
                <a:cs typeface="Times New Roman" panose="02020603050405020304" pitchFamily="18" charset="0"/>
              </a:rPr>
              <a:t> :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r>
              <a:rPr lang="fr-FR" sz="2400" dirty="0">
                <a:effectLst/>
                <a:latin typeface="Cambria Math" panose="02040503050406030204" pitchFamily="18" charset="0"/>
                <a:ea typeface="Calibri" panose="020F0502020204030204" pitchFamily="34" charset="0"/>
                <a:cs typeface="Segoe UI" panose="020B0502040204020203" pitchFamily="34" charset="0"/>
              </a:rPr>
              <a:t>⋈</a:t>
            </a:r>
            <a:r>
              <a:rPr lang="fr-FR" sz="1800" dirty="0">
                <a:effectLst/>
                <a:latin typeface="Segoe UI" panose="020B0502040204020203" pitchFamily="34" charset="0"/>
                <a:ea typeface="Calibri" panose="020F0502020204030204" pitchFamily="34" charset="0"/>
                <a:cs typeface="Times New Roman" panose="02020603050405020304" pitchFamily="18" charset="0"/>
              </a:rPr>
              <a:t> R</a:t>
            </a:r>
            <a:r>
              <a:rPr lang="fr-FR" sz="1800" baseline="-25000" dirty="0">
                <a:effectLst/>
                <a:latin typeface="Segoe UI" panose="020B0502040204020203" pitchFamily="34" charset="0"/>
                <a:ea typeface="Calibri" panose="020F0502020204030204" pitchFamily="34" charset="0"/>
                <a:cs typeface="Times New Roman" panose="02020603050405020304" pitchFamily="18" charset="0"/>
              </a:rPr>
              <a:t>2</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8D717E15-3A16-413D-BA47-AB6A6F7EBB11}"/>
              </a:ext>
            </a:extLst>
          </p:cNvPr>
          <p:cNvSpPr txBox="1"/>
          <p:nvPr/>
        </p:nvSpPr>
        <p:spPr>
          <a:xfrm>
            <a:off x="768615" y="3538403"/>
            <a:ext cx="6115050" cy="373692"/>
          </a:xfrm>
          <a:prstGeom prst="rect">
            <a:avLst/>
          </a:prstGeom>
          <a:noFill/>
        </p:spPr>
        <p:txBody>
          <a:bodyPr wrap="square">
            <a:spAutoFit/>
          </a:bodyPr>
          <a:lstStyle/>
          <a:p>
            <a:pPr algn="just">
              <a:lnSpc>
                <a:spcPct val="107000"/>
              </a:lnSpc>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Exemple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Tableau 14">
            <a:extLst>
              <a:ext uri="{FF2B5EF4-FFF2-40B4-BE49-F238E27FC236}">
                <a16:creationId xmlns:a16="http://schemas.microsoft.com/office/drawing/2014/main" id="{4D1AB7EC-F709-4CF9-840C-A176A4599182}"/>
              </a:ext>
            </a:extLst>
          </p:cNvPr>
          <p:cNvGraphicFramePr>
            <a:graphicFrameLocks noGrp="1"/>
          </p:cNvGraphicFramePr>
          <p:nvPr>
            <p:extLst>
              <p:ext uri="{D42A27DB-BD31-4B8C-83A1-F6EECF244321}">
                <p14:modId xmlns:p14="http://schemas.microsoft.com/office/powerpoint/2010/main" val="2144535783"/>
              </p:ext>
            </p:extLst>
          </p:nvPr>
        </p:nvGraphicFramePr>
        <p:xfrm>
          <a:off x="677334" y="4156161"/>
          <a:ext cx="3453898" cy="1314450"/>
        </p:xfrm>
        <a:graphic>
          <a:graphicData uri="http://schemas.openxmlformats.org/drawingml/2006/table">
            <a:tbl>
              <a:tblPr firstRow="1" firstCol="1" bandRow="1">
                <a:tableStyleId>{5940675A-B579-460E-94D1-54222C63F5DA}</a:tableStyleId>
              </a:tblPr>
              <a:tblGrid>
                <a:gridCol w="1265772">
                  <a:extLst>
                    <a:ext uri="{9D8B030D-6E8A-4147-A177-3AD203B41FA5}">
                      <a16:colId xmlns:a16="http://schemas.microsoft.com/office/drawing/2014/main" val="3455304831"/>
                    </a:ext>
                  </a:extLst>
                </a:gridCol>
                <a:gridCol w="1365549">
                  <a:extLst>
                    <a:ext uri="{9D8B030D-6E8A-4147-A177-3AD203B41FA5}">
                      <a16:colId xmlns:a16="http://schemas.microsoft.com/office/drawing/2014/main" val="3696884097"/>
                    </a:ext>
                  </a:extLst>
                </a:gridCol>
                <a:gridCol w="822577">
                  <a:extLst>
                    <a:ext uri="{9D8B030D-6E8A-4147-A177-3AD203B41FA5}">
                      <a16:colId xmlns:a16="http://schemas.microsoft.com/office/drawing/2014/main" val="2562431031"/>
                    </a:ext>
                  </a:extLst>
                </a:gridCol>
              </a:tblGrid>
              <a:tr h="219075">
                <a:tc gridSpan="3">
                  <a:txBody>
                    <a:bodyPr/>
                    <a:lstStyle/>
                    <a:p>
                      <a:pPr algn="ctr">
                        <a:lnSpc>
                          <a:spcPct val="107000"/>
                        </a:lnSpc>
                        <a:spcAft>
                          <a:spcPts val="800"/>
                        </a:spcAft>
                      </a:pPr>
                      <a:r>
                        <a:rPr lang="fr-FR" sz="1200" dirty="0">
                          <a:effectLst/>
                        </a:rPr>
                        <a:t>Personne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60396450"/>
                  </a:ext>
                </a:extLst>
              </a:tr>
              <a:tr h="219075">
                <a:tc>
                  <a:txBody>
                    <a:bodyPr/>
                    <a:lstStyle/>
                    <a:p>
                      <a:pPr algn="ctr">
                        <a:lnSpc>
                          <a:spcPct val="107000"/>
                        </a:lnSpc>
                        <a:spcAft>
                          <a:spcPts val="800"/>
                        </a:spcAft>
                      </a:pPr>
                      <a:r>
                        <a:rPr lang="fr-FR" sz="1200">
                          <a:effectLst/>
                        </a:rPr>
                        <a:t>Nom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Prénom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90813792"/>
                  </a:ext>
                </a:extLst>
              </a:tr>
              <a:tr h="219075">
                <a:tc>
                  <a:txBody>
                    <a:bodyPr/>
                    <a:lstStyle/>
                    <a:p>
                      <a:pPr>
                        <a:lnSpc>
                          <a:spcPct val="107000"/>
                        </a:lnSpc>
                        <a:spcAft>
                          <a:spcPts val="800"/>
                        </a:spcAft>
                      </a:pPr>
                      <a:r>
                        <a:rPr lang="fr-FR" sz="1200">
                          <a:effectLst/>
                        </a:rPr>
                        <a:t>AGUIAR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800"/>
                        </a:spcAft>
                      </a:pPr>
                      <a:r>
                        <a:rPr lang="fr-FR" sz="1200">
                          <a:effectLst/>
                        </a:rPr>
                        <a:t>Lisa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430681747"/>
                  </a:ext>
                </a:extLst>
              </a:tr>
              <a:tr h="219075">
                <a:tc>
                  <a:txBody>
                    <a:bodyPr/>
                    <a:lstStyle/>
                    <a:p>
                      <a:pPr>
                        <a:lnSpc>
                          <a:spcPct val="107000"/>
                        </a:lnSpc>
                        <a:spcAft>
                          <a:spcPts val="800"/>
                        </a:spcAft>
                      </a:pPr>
                      <a:r>
                        <a:rPr lang="fr-FR" sz="1200">
                          <a:effectLst/>
                        </a:rPr>
                        <a:t>TOGBE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800"/>
                        </a:spcAft>
                      </a:pPr>
                      <a:r>
                        <a:rPr lang="fr-FR" sz="1200">
                          <a:effectLst/>
                        </a:rPr>
                        <a:t>Carole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40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5289591"/>
                  </a:ext>
                </a:extLst>
              </a:tr>
              <a:tr h="219075">
                <a:tc>
                  <a:txBody>
                    <a:bodyPr/>
                    <a:lstStyle/>
                    <a:p>
                      <a:pPr>
                        <a:lnSpc>
                          <a:spcPct val="107000"/>
                        </a:lnSpc>
                        <a:spcAft>
                          <a:spcPts val="800"/>
                        </a:spcAft>
                      </a:pPr>
                      <a:r>
                        <a:rPr lang="fr-FR" sz="1200">
                          <a:effectLst/>
                        </a:rPr>
                        <a:t>SENA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107000"/>
                        </a:lnSpc>
                        <a:spcAft>
                          <a:spcPts val="800"/>
                        </a:spcAft>
                      </a:pPr>
                      <a:r>
                        <a:rPr lang="fr-FR" sz="1200">
                          <a:effectLst/>
                        </a:rPr>
                        <a:t>Laure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83621948"/>
                  </a:ext>
                </a:extLst>
              </a:tr>
              <a:tr h="219075">
                <a:tc>
                  <a:txBody>
                    <a:bodyPr/>
                    <a:lstStyle/>
                    <a:p>
                      <a:pPr>
                        <a:lnSpc>
                          <a:spcPct val="107000"/>
                        </a:lnSpc>
                        <a:spcAft>
                          <a:spcPts val="800"/>
                        </a:spcAft>
                      </a:pPr>
                      <a:r>
                        <a:rPr lang="fr-FR" sz="1200">
                          <a:effectLst/>
                        </a:rPr>
                        <a:t>DOSSOU</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Fidèle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dirty="0">
                          <a:effectLst/>
                        </a:rPr>
                        <a:t>6</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13805725"/>
                  </a:ext>
                </a:extLst>
              </a:tr>
            </a:tbl>
          </a:graphicData>
        </a:graphic>
      </p:graphicFrame>
      <p:graphicFrame>
        <p:nvGraphicFramePr>
          <p:cNvPr id="18" name="Tableau 17">
            <a:extLst>
              <a:ext uri="{FF2B5EF4-FFF2-40B4-BE49-F238E27FC236}">
                <a16:creationId xmlns:a16="http://schemas.microsoft.com/office/drawing/2014/main" id="{4A408DB6-F722-40FB-8399-D0E4A2073C17}"/>
              </a:ext>
            </a:extLst>
          </p:cNvPr>
          <p:cNvGraphicFramePr>
            <a:graphicFrameLocks noGrp="1"/>
          </p:cNvGraphicFramePr>
          <p:nvPr>
            <p:extLst>
              <p:ext uri="{D42A27DB-BD31-4B8C-83A1-F6EECF244321}">
                <p14:modId xmlns:p14="http://schemas.microsoft.com/office/powerpoint/2010/main" val="1833801335"/>
              </p:ext>
            </p:extLst>
          </p:nvPr>
        </p:nvGraphicFramePr>
        <p:xfrm>
          <a:off x="4711325" y="4064809"/>
          <a:ext cx="2769350" cy="1611298"/>
        </p:xfrm>
        <a:graphic>
          <a:graphicData uri="http://schemas.openxmlformats.org/drawingml/2006/table">
            <a:tbl>
              <a:tblPr firstRow="1" firstCol="1" bandRow="1">
                <a:tableStyleId>{5940675A-B579-460E-94D1-54222C63F5DA}</a:tableStyleId>
              </a:tblPr>
              <a:tblGrid>
                <a:gridCol w="797653">
                  <a:extLst>
                    <a:ext uri="{9D8B030D-6E8A-4147-A177-3AD203B41FA5}">
                      <a16:colId xmlns:a16="http://schemas.microsoft.com/office/drawing/2014/main" val="2976767362"/>
                    </a:ext>
                  </a:extLst>
                </a:gridCol>
                <a:gridCol w="1340075">
                  <a:extLst>
                    <a:ext uri="{9D8B030D-6E8A-4147-A177-3AD203B41FA5}">
                      <a16:colId xmlns:a16="http://schemas.microsoft.com/office/drawing/2014/main" val="135919847"/>
                    </a:ext>
                  </a:extLst>
                </a:gridCol>
                <a:gridCol w="631622">
                  <a:extLst>
                    <a:ext uri="{9D8B030D-6E8A-4147-A177-3AD203B41FA5}">
                      <a16:colId xmlns:a16="http://schemas.microsoft.com/office/drawing/2014/main" val="61350177"/>
                    </a:ext>
                  </a:extLst>
                </a:gridCol>
              </a:tblGrid>
              <a:tr h="222983">
                <a:tc gridSpan="3">
                  <a:txBody>
                    <a:bodyPr/>
                    <a:lstStyle/>
                    <a:p>
                      <a:pPr algn="ctr">
                        <a:lnSpc>
                          <a:spcPct val="107000"/>
                        </a:lnSpc>
                        <a:spcAft>
                          <a:spcPts val="800"/>
                        </a:spcAft>
                      </a:pPr>
                      <a:r>
                        <a:rPr lang="fr-FR" sz="1200">
                          <a:effectLst/>
                        </a:rPr>
                        <a:t>Cadeau</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887122682"/>
                  </a:ext>
                </a:extLst>
              </a:tr>
              <a:tr h="222983">
                <a:tc>
                  <a:txBody>
                    <a:bodyPr/>
                    <a:lstStyle/>
                    <a:p>
                      <a:pPr algn="ctr">
                        <a:lnSpc>
                          <a:spcPct val="107000"/>
                        </a:lnSpc>
                        <a:spcAft>
                          <a:spcPts val="800"/>
                        </a:spcAft>
                      </a:pPr>
                      <a:r>
                        <a:rPr lang="fr-FR" sz="1200">
                          <a:effectLst/>
                        </a:rPr>
                        <a: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Article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Prix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98709931"/>
                  </a:ext>
                </a:extLst>
              </a:tr>
              <a:tr h="388444">
                <a:tc>
                  <a:txBody>
                    <a:bodyPr/>
                    <a:lstStyle/>
                    <a:p>
                      <a:pPr algn="r">
                        <a:lnSpc>
                          <a:spcPct val="107000"/>
                        </a:lnSpc>
                        <a:spcAft>
                          <a:spcPts val="800"/>
                        </a:spcAft>
                      </a:pPr>
                      <a:r>
                        <a:rPr lang="fr-FR" sz="1200">
                          <a:effectLst/>
                        </a:rPr>
                        <a:t>40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dirty="0">
                          <a:effectLst/>
                        </a:rPr>
                        <a:t>Livre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fr-FR" sz="1200">
                          <a:effectLst/>
                        </a:rPr>
                        <a:t>3.000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221730210"/>
                  </a:ext>
                </a:extLst>
              </a:tr>
              <a:tr h="388444">
                <a:tc>
                  <a:txBody>
                    <a:bodyPr/>
                    <a:lstStyle/>
                    <a:p>
                      <a:pPr algn="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Poupée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fr-FR" sz="1200">
                          <a:effectLst/>
                        </a:rPr>
                        <a:t>6.000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147819499"/>
                  </a:ext>
                </a:extLst>
              </a:tr>
              <a:tr h="388444">
                <a:tc>
                  <a:txBody>
                    <a:bodyPr/>
                    <a:lstStyle/>
                    <a:p>
                      <a:pPr algn="r">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Baladeur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lnSpc>
                          <a:spcPct val="107000"/>
                        </a:lnSpc>
                        <a:spcAft>
                          <a:spcPts val="800"/>
                        </a:spcAft>
                      </a:pPr>
                      <a:r>
                        <a:rPr lang="fr-FR" sz="1200" dirty="0">
                          <a:effectLst/>
                        </a:rPr>
                        <a:t>4.500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80925782"/>
                  </a:ext>
                </a:extLst>
              </a:tr>
            </a:tbl>
          </a:graphicData>
        </a:graphic>
      </p:graphicFrame>
      <p:graphicFrame>
        <p:nvGraphicFramePr>
          <p:cNvPr id="19" name="Tableau 18">
            <a:extLst>
              <a:ext uri="{FF2B5EF4-FFF2-40B4-BE49-F238E27FC236}">
                <a16:creationId xmlns:a16="http://schemas.microsoft.com/office/drawing/2014/main" id="{4A63FCA5-9DBE-48C7-AAF4-BFD402C4D12B}"/>
              </a:ext>
            </a:extLst>
          </p:cNvPr>
          <p:cNvGraphicFramePr>
            <a:graphicFrameLocks noGrp="1"/>
          </p:cNvGraphicFramePr>
          <p:nvPr>
            <p:extLst>
              <p:ext uri="{D42A27DB-BD31-4B8C-83A1-F6EECF244321}">
                <p14:modId xmlns:p14="http://schemas.microsoft.com/office/powerpoint/2010/main" val="212198841"/>
              </p:ext>
            </p:extLst>
          </p:nvPr>
        </p:nvGraphicFramePr>
        <p:xfrm>
          <a:off x="8060768" y="3912095"/>
          <a:ext cx="3442610" cy="1530096"/>
        </p:xfrm>
        <a:graphic>
          <a:graphicData uri="http://schemas.openxmlformats.org/drawingml/2006/table">
            <a:tbl>
              <a:tblPr firstRow="1" firstCol="1" bandRow="1">
                <a:tableStyleId>{5940675A-B579-460E-94D1-54222C63F5DA}</a:tableStyleId>
              </a:tblPr>
              <a:tblGrid>
                <a:gridCol w="901377">
                  <a:extLst>
                    <a:ext uri="{9D8B030D-6E8A-4147-A177-3AD203B41FA5}">
                      <a16:colId xmlns:a16="http://schemas.microsoft.com/office/drawing/2014/main" val="2228552563"/>
                    </a:ext>
                  </a:extLst>
                </a:gridCol>
                <a:gridCol w="651559">
                  <a:extLst>
                    <a:ext uri="{9D8B030D-6E8A-4147-A177-3AD203B41FA5}">
                      <a16:colId xmlns:a16="http://schemas.microsoft.com/office/drawing/2014/main" val="1225390975"/>
                    </a:ext>
                  </a:extLst>
                </a:gridCol>
                <a:gridCol w="373773">
                  <a:extLst>
                    <a:ext uri="{9D8B030D-6E8A-4147-A177-3AD203B41FA5}">
                      <a16:colId xmlns:a16="http://schemas.microsoft.com/office/drawing/2014/main" val="1931237883"/>
                    </a:ext>
                  </a:extLst>
                </a:gridCol>
                <a:gridCol w="678257">
                  <a:extLst>
                    <a:ext uri="{9D8B030D-6E8A-4147-A177-3AD203B41FA5}">
                      <a16:colId xmlns:a16="http://schemas.microsoft.com/office/drawing/2014/main" val="2908644038"/>
                    </a:ext>
                  </a:extLst>
                </a:gridCol>
                <a:gridCol w="837644">
                  <a:extLst>
                    <a:ext uri="{9D8B030D-6E8A-4147-A177-3AD203B41FA5}">
                      <a16:colId xmlns:a16="http://schemas.microsoft.com/office/drawing/2014/main" val="1339162782"/>
                    </a:ext>
                  </a:extLst>
                </a:gridCol>
              </a:tblGrid>
              <a:tr h="190500">
                <a:tc gridSpan="5">
                  <a:txBody>
                    <a:bodyPr/>
                    <a:lstStyle/>
                    <a:p>
                      <a:pPr algn="ctr">
                        <a:lnSpc>
                          <a:spcPct val="107000"/>
                        </a:lnSpc>
                        <a:spcAft>
                          <a:spcPts val="800"/>
                        </a:spcAft>
                      </a:pPr>
                      <a:r>
                        <a:rPr lang="fr-FR" sz="1200" dirty="0">
                          <a:effectLst/>
                        </a:rPr>
                        <a:t>Personne </a:t>
                      </a:r>
                      <a:r>
                        <a:rPr lang="fr-FR" sz="1800" dirty="0">
                          <a:effectLst/>
                        </a:rPr>
                        <a:t>⋈</a:t>
                      </a:r>
                      <a:r>
                        <a:rPr lang="fr-FR" sz="1200" dirty="0">
                          <a:effectLst/>
                        </a:rPr>
                        <a:t> Cadeau</a:t>
                      </a:r>
                      <a:r>
                        <a:rPr lang="fr-FR" sz="1100" dirty="0">
                          <a:effectLst/>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2814469"/>
                  </a:ext>
                </a:extLst>
              </a:tr>
              <a:tr h="219075">
                <a:tc>
                  <a:txBody>
                    <a:bodyPr/>
                    <a:lstStyle/>
                    <a:p>
                      <a:pPr algn="ctr">
                        <a:lnSpc>
                          <a:spcPct val="107000"/>
                        </a:lnSpc>
                        <a:spcAft>
                          <a:spcPts val="800"/>
                        </a:spcAft>
                      </a:pPr>
                      <a:r>
                        <a:rPr lang="fr-FR" sz="1200">
                          <a:effectLst/>
                        </a:rPr>
                        <a:t>Nom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Prénom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Article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7000"/>
                        </a:lnSpc>
                        <a:spcAft>
                          <a:spcPts val="800"/>
                        </a:spcAft>
                      </a:pPr>
                      <a:r>
                        <a:rPr lang="fr-FR" sz="1200">
                          <a:effectLst/>
                        </a:rPr>
                        <a:t>Prix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11758668"/>
                  </a:ext>
                </a:extLst>
              </a:tr>
              <a:tr h="219075">
                <a:tc>
                  <a:txBody>
                    <a:bodyPr/>
                    <a:lstStyle/>
                    <a:p>
                      <a:pPr>
                        <a:lnSpc>
                          <a:spcPct val="107000"/>
                        </a:lnSpc>
                        <a:spcAft>
                          <a:spcPts val="800"/>
                        </a:spcAft>
                      </a:pPr>
                      <a:r>
                        <a:rPr lang="fr-FR" sz="1200">
                          <a:effectLst/>
                        </a:rPr>
                        <a:t>AGUIAR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Lisa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Poupée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6.000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8568748"/>
                  </a:ext>
                </a:extLst>
              </a:tr>
              <a:tr h="219075">
                <a:tc>
                  <a:txBody>
                    <a:bodyPr/>
                    <a:lstStyle/>
                    <a:p>
                      <a:pPr>
                        <a:lnSpc>
                          <a:spcPct val="107000"/>
                        </a:lnSpc>
                        <a:spcAft>
                          <a:spcPts val="800"/>
                        </a:spcAft>
                      </a:pPr>
                      <a:r>
                        <a:rPr lang="fr-FR" sz="1200">
                          <a:effectLst/>
                        </a:rPr>
                        <a:t>TOGBE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Carole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40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Livre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3.000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7479244"/>
                  </a:ext>
                </a:extLst>
              </a:tr>
              <a:tr h="219075">
                <a:tc>
                  <a:txBody>
                    <a:bodyPr/>
                    <a:lstStyle/>
                    <a:p>
                      <a:pPr>
                        <a:lnSpc>
                          <a:spcPct val="107000"/>
                        </a:lnSpc>
                        <a:spcAft>
                          <a:spcPts val="800"/>
                        </a:spcAft>
                      </a:pPr>
                      <a:r>
                        <a:rPr lang="fr-FR" sz="1200">
                          <a:effectLst/>
                        </a:rPr>
                        <a:t>SENA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Laure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Baladeur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4.500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15410204"/>
                  </a:ext>
                </a:extLst>
              </a:tr>
              <a:tr h="219075">
                <a:tc>
                  <a:txBody>
                    <a:bodyPr/>
                    <a:lstStyle/>
                    <a:p>
                      <a:pPr>
                        <a:lnSpc>
                          <a:spcPct val="107000"/>
                        </a:lnSpc>
                        <a:spcAft>
                          <a:spcPts val="800"/>
                        </a:spcAft>
                      </a:pPr>
                      <a:r>
                        <a:rPr lang="fr-FR" sz="1200">
                          <a:effectLst/>
                        </a:rPr>
                        <a:t>DOSSOU</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Fidèle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a:effectLst/>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800"/>
                        </a:spcAft>
                      </a:pPr>
                      <a:r>
                        <a:rPr lang="fr-FR" sz="1200">
                          <a:effectLst/>
                        </a:rPr>
                        <a:t>Poupée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800"/>
                        </a:spcAft>
                      </a:pPr>
                      <a:r>
                        <a:rPr lang="fr-FR" sz="1200" dirty="0">
                          <a:effectLst/>
                        </a:rPr>
                        <a:t>6.000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868632127"/>
                  </a:ext>
                </a:extLst>
              </a:tr>
            </a:tbl>
          </a:graphicData>
        </a:graphic>
      </p:graphicFrame>
    </p:spTree>
    <p:extLst>
      <p:ext uri="{BB962C8B-B14F-4D97-AF65-F5344CB8AC3E}">
        <p14:creationId xmlns:p14="http://schemas.microsoft.com/office/powerpoint/2010/main" val="208448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Quelques définitions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a:t>
            </a:fld>
            <a:endParaRPr lang="fr-FR" dirty="0"/>
          </a:p>
        </p:txBody>
      </p:sp>
      <p:sp>
        <p:nvSpPr>
          <p:cNvPr id="2" name="Rectangle 1"/>
          <p:cNvSpPr/>
          <p:nvPr/>
        </p:nvSpPr>
        <p:spPr>
          <a:xfrm>
            <a:off x="521724" y="1307218"/>
            <a:ext cx="9448800" cy="738664"/>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L’algèbre relationnelle est une méthode qui permet de modéliser les manipulations des données et la structure des tables. </a:t>
            </a:r>
          </a:p>
          <a:p>
            <a:r>
              <a:rPr lang="fr-FR" sz="1400" spc="-5" dirty="0">
                <a:latin typeface="Cambria" panose="02040503050406030204" pitchFamily="18" charset="0"/>
                <a:ea typeface="Cambria" panose="02040503050406030204" pitchFamily="18" charset="0"/>
                <a:cs typeface="Times New Roman" panose="02020603050405020304" pitchFamily="18" charset="0"/>
              </a:rPr>
              <a:t>Elle est basée sur le modèle relationnel (MR) dont elle  utilise et manipule les relations.</a:t>
            </a:r>
            <a:endParaRPr lang="fr-FR" sz="1400" dirty="0">
              <a:latin typeface="Cambria" panose="02040503050406030204" pitchFamily="18" charset="0"/>
              <a:ea typeface="Cambria" panose="02040503050406030204" pitchFamily="18" charset="0"/>
            </a:endParaRPr>
          </a:p>
        </p:txBody>
      </p:sp>
      <p:sp>
        <p:nvSpPr>
          <p:cNvPr id="4" name="Rectangle 3"/>
          <p:cNvSpPr/>
          <p:nvPr/>
        </p:nvSpPr>
        <p:spPr>
          <a:xfrm>
            <a:off x="537932" y="2223444"/>
            <a:ext cx="10989733" cy="3600986"/>
          </a:xfrm>
          <a:prstGeom prst="rect">
            <a:avLst/>
          </a:prstGeom>
        </p:spPr>
        <p:txBody>
          <a:bodyPr wrap="square">
            <a:spAutoFit/>
          </a:bodyPr>
          <a:lstStyle/>
          <a:p>
            <a:pPr marL="285750" indent="-285750">
              <a:lnSpc>
                <a:spcPct val="150000"/>
              </a:lnSpc>
              <a:buFont typeface="Wingdings" panose="05000000000000000000" pitchFamily="2" charset="2"/>
              <a:buChar char="§"/>
            </a:pPr>
            <a:r>
              <a:rPr lang="fr-FR" sz="1600" b="1" spc="-5" dirty="0">
                <a:latin typeface="Cambria" panose="02040503050406030204" pitchFamily="18" charset="0"/>
                <a:ea typeface="Cambria" panose="02040503050406030204" pitchFamily="18" charset="0"/>
                <a:cs typeface="Times New Roman" panose="02020603050405020304" pitchFamily="18" charset="0"/>
              </a:rPr>
              <a:t>Tables</a:t>
            </a:r>
            <a:r>
              <a:rPr lang="fr-FR" sz="1400" spc="-5" dirty="0">
                <a:latin typeface="Cambria" panose="02040503050406030204" pitchFamily="18" charset="0"/>
                <a:ea typeface="Cambria" panose="02040503050406030204" pitchFamily="18" charset="0"/>
                <a:cs typeface="Times New Roman" panose="02020603050405020304" pitchFamily="18" charset="0"/>
              </a:rPr>
              <a:t>: Stockage des données</a:t>
            </a:r>
          </a:p>
          <a:p>
            <a:pPr marL="285750" indent="-285750">
              <a:lnSpc>
                <a:spcPct val="150000"/>
              </a:lnSpc>
              <a:buFont typeface="Wingdings" panose="05000000000000000000" pitchFamily="2" charset="2"/>
              <a:buChar char="§"/>
            </a:pPr>
            <a:r>
              <a:rPr lang="fr-FR" sz="1600" b="1" spc="-5" dirty="0">
                <a:latin typeface="Cambria" panose="02040503050406030204" pitchFamily="18" charset="0"/>
                <a:ea typeface="Cambria" panose="02040503050406030204" pitchFamily="18" charset="0"/>
                <a:cs typeface="Times New Roman" panose="02020603050405020304" pitchFamily="18" charset="0"/>
              </a:rPr>
              <a:t>Relations: </a:t>
            </a:r>
            <a:r>
              <a:rPr lang="fr-FR" sz="1600" spc="-5" dirty="0">
                <a:latin typeface="Cambria" panose="02040503050406030204" pitchFamily="18" charset="0"/>
                <a:ea typeface="Cambria" panose="02040503050406030204" pitchFamily="18" charset="0"/>
                <a:cs typeface="Times New Roman" panose="02020603050405020304" pitchFamily="18" charset="0"/>
              </a:rPr>
              <a:t>Liens entre les tables</a:t>
            </a:r>
          </a:p>
          <a:p>
            <a:pPr marL="285750" indent="-285750">
              <a:lnSpc>
                <a:spcPct val="150000"/>
              </a:lnSpc>
              <a:buFont typeface="Wingdings" panose="05000000000000000000" pitchFamily="2" charset="2"/>
              <a:buChar char="§"/>
            </a:pPr>
            <a:r>
              <a:rPr lang="fr-FR" sz="1600" b="1" spc="-5" dirty="0">
                <a:latin typeface="Cambria" panose="02040503050406030204" pitchFamily="18" charset="0"/>
                <a:ea typeface="Cambria" panose="02040503050406030204" pitchFamily="18" charset="0"/>
                <a:cs typeface="Times New Roman" panose="02020603050405020304" pitchFamily="18" charset="0"/>
              </a:rPr>
              <a:t>Requêtes: </a:t>
            </a:r>
            <a:r>
              <a:rPr lang="fr-FR" sz="1600" spc="-5" dirty="0">
                <a:latin typeface="Cambria" panose="02040503050406030204" pitchFamily="18" charset="0"/>
                <a:ea typeface="Cambria" panose="02040503050406030204" pitchFamily="18" charset="0"/>
                <a:cs typeface="Times New Roman" panose="02020603050405020304" pitchFamily="18" charset="0"/>
              </a:rPr>
              <a:t>Opérations sur les tables afin d’extraire de l’information</a:t>
            </a:r>
          </a:p>
          <a:p>
            <a:pPr marL="285750" indent="-285750">
              <a:lnSpc>
                <a:spcPct val="150000"/>
              </a:lnSpc>
              <a:buFont typeface="Wingdings" panose="05000000000000000000" pitchFamily="2" charset="2"/>
              <a:buChar char="§"/>
            </a:pPr>
            <a:r>
              <a:rPr lang="fr-FR" sz="1600" b="1" spc="-5" dirty="0">
                <a:latin typeface="Cambria" panose="02040503050406030204" pitchFamily="18" charset="0"/>
                <a:ea typeface="Cambria" panose="02040503050406030204" pitchFamily="18" charset="0"/>
                <a:cs typeface="Times New Roman" panose="02020603050405020304" pitchFamily="18" charset="0"/>
              </a:rPr>
              <a:t>Etats: </a:t>
            </a:r>
            <a:r>
              <a:rPr lang="fr-FR" sz="1600" spc="-5" dirty="0">
                <a:latin typeface="Cambria" panose="02040503050406030204" pitchFamily="18" charset="0"/>
                <a:ea typeface="Cambria" panose="02040503050406030204" pitchFamily="18" charset="0"/>
                <a:cs typeface="Times New Roman" panose="02020603050405020304" pitchFamily="18" charset="0"/>
              </a:rPr>
              <a:t>Affichage de récapitulatifs (factures, commandes, rapports, etc.), attrayants et imprimables</a:t>
            </a:r>
            <a:r>
              <a:rPr lang="fr-FR" sz="1600" b="1" spc="-5" dirty="0">
                <a:latin typeface="Cambria" panose="02040503050406030204" pitchFamily="18" charset="0"/>
                <a:ea typeface="Cambria" panose="02040503050406030204" pitchFamily="18" charset="0"/>
                <a:cs typeface="Times New Roman" panose="02020603050405020304" pitchFamily="18" charset="0"/>
              </a:rPr>
              <a:t>;</a:t>
            </a:r>
          </a:p>
          <a:p>
            <a:pPr marL="285750" indent="-285750">
              <a:lnSpc>
                <a:spcPct val="150000"/>
              </a:lnSpc>
              <a:buFont typeface="Wingdings" panose="05000000000000000000" pitchFamily="2" charset="2"/>
              <a:buChar char="§"/>
            </a:pPr>
            <a:r>
              <a:rPr lang="fr-FR" sz="1600" b="1" spc="-5" dirty="0">
                <a:latin typeface="Cambria" panose="02040503050406030204" pitchFamily="18" charset="0"/>
                <a:ea typeface="Cambria" panose="02040503050406030204" pitchFamily="18" charset="0"/>
                <a:cs typeface="Times New Roman" panose="02020603050405020304" pitchFamily="18" charset="0"/>
              </a:rPr>
              <a:t>Champ: </a:t>
            </a:r>
            <a:r>
              <a:rPr lang="fr-FR" sz="1600" spc="-5" dirty="0">
                <a:latin typeface="Cambria" panose="02040503050406030204" pitchFamily="18" charset="0"/>
                <a:ea typeface="Cambria" panose="02040503050406030204" pitchFamily="18" charset="0"/>
                <a:cs typeface="Times New Roman" panose="02020603050405020304" pitchFamily="18" charset="0"/>
              </a:rPr>
              <a:t>Unité de données la plus petite dans la BD</a:t>
            </a:r>
          </a:p>
          <a:p>
            <a:r>
              <a:rPr lang="fr-FR" sz="1400" spc="-5" dirty="0">
                <a:latin typeface="Cambria" panose="02040503050406030204" pitchFamily="18" charset="0"/>
                <a:ea typeface="Cambria" panose="02040503050406030204" pitchFamily="18" charset="0"/>
                <a:cs typeface="Times New Roman" panose="02020603050405020304" pitchFamily="18" charset="0"/>
              </a:rPr>
              <a:t>		Attribut</a:t>
            </a:r>
          </a:p>
          <a:p>
            <a:r>
              <a:rPr lang="fr-FR" sz="1400" spc="-5" dirty="0">
                <a:latin typeface="Cambria" panose="02040503050406030204" pitchFamily="18" charset="0"/>
                <a:ea typeface="Cambria" panose="02040503050406030204" pitchFamily="18" charset="0"/>
                <a:cs typeface="Times New Roman" panose="02020603050405020304" pitchFamily="18" charset="0"/>
              </a:rPr>
              <a:t>		Colonne</a:t>
            </a:r>
          </a:p>
          <a:p>
            <a:r>
              <a:rPr lang="fr-FR" sz="1400" spc="-5" dirty="0">
                <a:latin typeface="Cambria" panose="02040503050406030204" pitchFamily="18" charset="0"/>
                <a:ea typeface="Cambria" panose="02040503050406030204" pitchFamily="18" charset="0"/>
                <a:cs typeface="Times New Roman" panose="02020603050405020304" pitchFamily="18" charset="0"/>
              </a:rPr>
              <a:t>		Elément de données</a:t>
            </a:r>
          </a:p>
          <a:p>
            <a:pPr marL="285750" indent="-285750">
              <a:lnSpc>
                <a:spcPct val="150000"/>
              </a:lnSpc>
              <a:buFont typeface="Wingdings" panose="05000000000000000000" pitchFamily="2" charset="2"/>
              <a:buChar char="§"/>
            </a:pPr>
            <a:r>
              <a:rPr lang="fr-FR" sz="1600" b="1" spc="-5" dirty="0">
                <a:latin typeface="Cambria" panose="02040503050406030204" pitchFamily="18" charset="0"/>
                <a:ea typeface="Cambria" panose="02040503050406030204" pitchFamily="18" charset="0"/>
                <a:cs typeface="Times New Roman" panose="02020603050405020304" pitchFamily="18" charset="0"/>
              </a:rPr>
              <a:t>Enregistrement: Ensemble des valeurs attribuées aux champs d’une table pour une occurrence donnée</a:t>
            </a:r>
          </a:p>
          <a:p>
            <a:r>
              <a:rPr lang="fr-FR" sz="1400" spc="-5" dirty="0">
                <a:latin typeface="Cambria" panose="02040503050406030204" pitchFamily="18" charset="0"/>
                <a:ea typeface="Cambria" panose="02040503050406030204" pitchFamily="18" charset="0"/>
                <a:cs typeface="Times New Roman" panose="02020603050405020304" pitchFamily="18" charset="0"/>
              </a:rPr>
              <a:t>				Ligne</a:t>
            </a:r>
          </a:p>
          <a:p>
            <a:r>
              <a:rPr lang="fr-FR" sz="1400" spc="-5" dirty="0">
                <a:latin typeface="Cambria" panose="02040503050406030204" pitchFamily="18" charset="0"/>
                <a:ea typeface="Cambria" panose="02040503050406030204" pitchFamily="18" charset="0"/>
                <a:cs typeface="Times New Roman" panose="02020603050405020304" pitchFamily="18" charset="0"/>
              </a:rPr>
              <a:t>				t-</a:t>
            </a:r>
            <a:r>
              <a:rPr lang="fr-FR" sz="1400" spc="-5" dirty="0" err="1">
                <a:latin typeface="Cambria" panose="02040503050406030204" pitchFamily="18" charset="0"/>
                <a:ea typeface="Cambria" panose="02040503050406030204" pitchFamily="18" charset="0"/>
                <a:cs typeface="Times New Roman" panose="02020603050405020304" pitchFamily="18" charset="0"/>
              </a:rPr>
              <a:t>uplet</a:t>
            </a:r>
            <a:endParaRPr lang="fr-FR" sz="1400" spc="-5" dirty="0">
              <a:latin typeface="Cambria" panose="02040503050406030204" pitchFamily="18" charset="0"/>
              <a:ea typeface="Cambria" panose="02040503050406030204" pitchFamily="18" charset="0"/>
              <a:cs typeface="Times New Roman" panose="02020603050405020304" pitchFamily="18" charset="0"/>
            </a:endParaRPr>
          </a:p>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spc="-5" dirty="0" err="1">
                <a:latin typeface="Cambria" panose="02040503050406030204" pitchFamily="18" charset="0"/>
                <a:ea typeface="Cambria" panose="02040503050406030204" pitchFamily="18" charset="0"/>
                <a:cs typeface="Times New Roman" panose="02020603050405020304" pitchFamily="18" charset="0"/>
              </a:rPr>
              <a:t>occurence</a:t>
            </a:r>
            <a:endParaRPr lang="fr-FR" sz="1400" spc="-5"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58002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20</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13" name="ZoneTexte 12">
            <a:extLst>
              <a:ext uri="{FF2B5EF4-FFF2-40B4-BE49-F238E27FC236}">
                <a16:creationId xmlns:a16="http://schemas.microsoft.com/office/drawing/2014/main" id="{9DAB9839-841F-4C8B-9409-CF5969ED7043}"/>
              </a:ext>
            </a:extLst>
          </p:cNvPr>
          <p:cNvSpPr txBox="1"/>
          <p:nvPr/>
        </p:nvSpPr>
        <p:spPr>
          <a:xfrm>
            <a:off x="521724" y="1296487"/>
            <a:ext cx="10044676" cy="4251805"/>
          </a:xfrm>
          <a:prstGeom prst="rect">
            <a:avLst/>
          </a:prstGeom>
          <a:noFill/>
        </p:spPr>
        <p:txBody>
          <a:bodyPr wrap="square">
            <a:spAutoFit/>
          </a:bodyPr>
          <a:lstStyle/>
          <a:p>
            <a:pPr>
              <a:lnSpc>
                <a:spcPct val="107000"/>
              </a:lnSpc>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Remarque</a:t>
            </a:r>
            <a:r>
              <a:rPr lang="fr-FR" sz="1800" dirty="0">
                <a:effectLst/>
                <a:latin typeface="Segoe UI" panose="020B0502040204020203" pitchFamily="34" charset="0"/>
                <a:ea typeface="Calibri" panose="020F0502020204030204" pitchFamily="34"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Calibri" panose="020F0502020204030204" pitchFamily="34" charset="0"/>
              <a:buChar char="-"/>
            </a:pP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Si la jointure ne doit porter que sur un sous-ensemble des attributs communs à 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1</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et 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2</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il faut préciser explicitement ces attributs de la manière suivante</a:t>
            </a:r>
            <a:br>
              <a:rPr lang="fr-FR" sz="1800" dirty="0">
                <a:effectLst/>
                <a:latin typeface="Segoe UI" panose="020B0502040204020203" pitchFamily="34" charset="0"/>
                <a:ea typeface="Times New Roman" panose="02020603050405020304" pitchFamily="18" charset="0"/>
                <a:cs typeface="Times New Roman" panose="02020603050405020304" pitchFamily="18" charset="0"/>
              </a:rPr>
            </a:b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1</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fr-FR" sz="2800" dirty="0">
                <a:effectLst/>
                <a:latin typeface="Cambria Math" panose="02040503050406030204" pitchFamily="18" charset="0"/>
                <a:ea typeface="Times New Roman" panose="02020603050405020304" pitchFamily="18" charset="0"/>
                <a:cs typeface="Segoe UI" panose="020B0502040204020203" pitchFamily="34" charset="0"/>
              </a:rPr>
              <a:t>⋈</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1</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n</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a:t>
            </a:r>
            <a:r>
              <a:rPr lang="fr-FR" sz="2800" dirty="0">
                <a:effectLst/>
                <a:latin typeface="Cambria Math" panose="02040503050406030204" pitchFamily="18" charset="0"/>
                <a:ea typeface="Times New Roman" panose="02020603050405020304" pitchFamily="18" charset="0"/>
                <a:cs typeface="Segoe UI" panose="020B0502040204020203" pitchFamily="34" charset="0"/>
              </a:rPr>
              <a:t> </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2</a:t>
            </a:r>
            <a:endParaRPr lang="fr-FR" sz="16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Calibri" panose="020F0502020204030204" pitchFamily="34" charset="0"/>
              <a:buChar char="-"/>
            </a:pP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Généralement, 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1</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et 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2</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n’ont qu’un attribut en commun. Dans ce cas, une jointure naturelle est équivalente à une équi-jointure dans laquelle l’attribut de 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1</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et celui de R</a:t>
            </a:r>
            <a:r>
              <a:rPr lang="fr-FR" sz="1800" baseline="-25000" dirty="0">
                <a:effectLst/>
                <a:latin typeface="Segoe UI" panose="020B0502040204020203" pitchFamily="34" charset="0"/>
                <a:ea typeface="Times New Roman" panose="02020603050405020304" pitchFamily="18" charset="0"/>
                <a:cs typeface="Times New Roman" panose="02020603050405020304" pitchFamily="18" charset="0"/>
              </a:rPr>
              <a:t>2</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sont justement les deux attributs qui portent le même nom.</a:t>
            </a:r>
            <a:endParaRPr lang="fr-FR" sz="1600" dirty="0">
              <a:effectLst/>
              <a:latin typeface="Century Gothic" panose="020B0502020202020204" pitchFamily="34" charset="0"/>
              <a:ea typeface="Times New Roman" panose="02020603050405020304" pitchFamily="18" charset="0"/>
              <a:cs typeface="Times New Roman" panose="02020603050405020304" pitchFamily="18" charset="0"/>
            </a:endParaRPr>
          </a:p>
          <a:p>
            <a:r>
              <a:rPr lang="fr-FR" sz="1800" dirty="0">
                <a:effectLst/>
                <a:latin typeface="Segoe UI" panose="020B0502040204020203" pitchFamily="34" charset="0"/>
                <a:ea typeface="Calibri" panose="020F0502020204030204" pitchFamily="34" charset="0"/>
              </a:rPr>
              <a:t>Pour effectuer une jointure naturelle entre R</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et R</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sur un attribut A</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commun à R</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et R</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il vaut mieux écrire R</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a:t>
            </a:r>
            <a:r>
              <a:rPr lang="fr-FR" sz="2800" dirty="0">
                <a:effectLst/>
                <a:latin typeface="Cambria Math" panose="02040503050406030204" pitchFamily="18" charset="0"/>
                <a:ea typeface="Calibri" panose="020F0502020204030204" pitchFamily="34" charset="0"/>
                <a:cs typeface="Segoe UI" panose="020B0502040204020203" pitchFamily="34" charset="0"/>
              </a:rPr>
              <a:t>⋈</a:t>
            </a:r>
            <a:r>
              <a:rPr lang="fr-FR" sz="1800" dirty="0">
                <a:effectLst/>
                <a:latin typeface="Segoe UI" panose="020B0502040204020203" pitchFamily="34" charset="0"/>
                <a:ea typeface="Calibri" panose="020F0502020204030204" pitchFamily="34" charset="0"/>
              </a:rPr>
              <a:t> [A</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R</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que R1 </a:t>
            </a:r>
            <a:r>
              <a:rPr lang="fr-FR" sz="2800" dirty="0">
                <a:effectLst/>
                <a:latin typeface="Cambria Math" panose="02040503050406030204" pitchFamily="18" charset="0"/>
                <a:ea typeface="Calibri" panose="020F0502020204030204" pitchFamily="34" charset="0"/>
                <a:cs typeface="Cambria Math" panose="02040503050406030204" pitchFamily="18" charset="0"/>
              </a:rPr>
              <a:t>⋈</a:t>
            </a:r>
            <a:r>
              <a:rPr lang="fr-FR" sz="1800" dirty="0">
                <a:effectLst/>
                <a:latin typeface="Cambria Math" panose="02040503050406030204" pitchFamily="18" charset="0"/>
                <a:ea typeface="Calibri" panose="020F0502020204030204" pitchFamily="34" charset="0"/>
                <a:cs typeface="Cambria Math" panose="02040503050406030204" pitchFamily="18" charset="0"/>
              </a:rPr>
              <a:t> </a:t>
            </a:r>
            <a:r>
              <a:rPr lang="fr-FR" sz="1800" dirty="0">
                <a:effectLst/>
                <a:latin typeface="Segoe UI" panose="020B0502040204020203" pitchFamily="34" charset="0"/>
                <a:ea typeface="Calibri" panose="020F0502020204030204" pitchFamily="34" charset="0"/>
              </a:rPr>
              <a:t>R2. En effet, si R</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et R</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possèdent deux attributs portant un nom commun, A</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et A</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R</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a:t>
            </a:r>
            <a:r>
              <a:rPr lang="fr-FR" sz="2800" dirty="0">
                <a:effectLst/>
                <a:latin typeface="Cambria Math" panose="02040503050406030204" pitchFamily="18" charset="0"/>
                <a:ea typeface="Calibri" panose="020F0502020204030204" pitchFamily="34" charset="0"/>
                <a:cs typeface="Segoe UI" panose="020B0502040204020203" pitchFamily="34" charset="0"/>
              </a:rPr>
              <a:t>⋈</a:t>
            </a:r>
            <a:r>
              <a:rPr lang="fr-FR" sz="1800" dirty="0">
                <a:effectLst/>
                <a:latin typeface="Segoe UI" panose="020B0502040204020203" pitchFamily="34" charset="0"/>
                <a:ea typeface="Calibri" panose="020F0502020204030204" pitchFamily="34" charset="0"/>
              </a:rPr>
              <a:t> [A</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R</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est bien une jointure naturelle sur l’attribut A</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mais R</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a:t>
            </a:r>
            <a:r>
              <a:rPr lang="fr-FR" sz="1800" dirty="0">
                <a:effectLst/>
                <a:latin typeface="Cambria Math" panose="02040503050406030204" pitchFamily="18" charset="0"/>
                <a:ea typeface="Calibri" panose="020F0502020204030204" pitchFamily="34" charset="0"/>
                <a:cs typeface="Cambria Math" panose="02040503050406030204" pitchFamily="18" charset="0"/>
              </a:rPr>
              <a:t>⋈</a:t>
            </a:r>
            <a:r>
              <a:rPr lang="fr-FR" sz="1800" dirty="0">
                <a:effectLst/>
                <a:latin typeface="Segoe UI" panose="020B0502040204020203" pitchFamily="34" charset="0"/>
                <a:ea typeface="Calibri" panose="020F0502020204030204" pitchFamily="34" charset="0"/>
              </a:rPr>
              <a:t> R</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est une jointure naturelle sur le couple d’attributs A</a:t>
            </a:r>
            <a:r>
              <a:rPr lang="fr-FR" sz="1800" baseline="-25000" dirty="0">
                <a:effectLst/>
                <a:latin typeface="Segoe UI" panose="020B0502040204020203" pitchFamily="34" charset="0"/>
                <a:ea typeface="Calibri" panose="020F0502020204030204" pitchFamily="34" charset="0"/>
              </a:rPr>
              <a:t>1</a:t>
            </a:r>
            <a:r>
              <a:rPr lang="fr-FR" sz="1800" dirty="0">
                <a:effectLst/>
                <a:latin typeface="Segoe UI" panose="020B0502040204020203" pitchFamily="34" charset="0"/>
                <a:ea typeface="Calibri" panose="020F0502020204030204" pitchFamily="34" charset="0"/>
              </a:rPr>
              <a:t>, A</a:t>
            </a:r>
            <a:r>
              <a:rPr lang="fr-FR" sz="1800" baseline="-25000" dirty="0">
                <a:effectLst/>
                <a:latin typeface="Segoe UI" panose="020B0502040204020203" pitchFamily="34" charset="0"/>
                <a:ea typeface="Calibri" panose="020F0502020204030204" pitchFamily="34" charset="0"/>
              </a:rPr>
              <a:t>2</a:t>
            </a:r>
            <a:r>
              <a:rPr lang="fr-FR" sz="1800" dirty="0">
                <a:effectLst/>
                <a:latin typeface="Segoe UI" panose="020B0502040204020203" pitchFamily="34" charset="0"/>
                <a:ea typeface="Calibri" panose="020F0502020204030204" pitchFamily="34" charset="0"/>
              </a:rPr>
              <a:t>, ce qui produit un résultat très différent !</a:t>
            </a:r>
            <a:endParaRPr lang="fr-FR" dirty="0"/>
          </a:p>
        </p:txBody>
      </p:sp>
    </p:spTree>
    <p:extLst>
      <p:ext uri="{BB962C8B-B14F-4D97-AF65-F5344CB8AC3E}">
        <p14:creationId xmlns:p14="http://schemas.microsoft.com/office/powerpoint/2010/main" val="100134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21</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2" name="Rectangle 1"/>
          <p:cNvSpPr/>
          <p:nvPr/>
        </p:nvSpPr>
        <p:spPr>
          <a:xfrm>
            <a:off x="677334" y="1594539"/>
            <a:ext cx="10042917" cy="1754326"/>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Jointure externe</a:t>
            </a:r>
          </a:p>
          <a:p>
            <a:endParaRPr lang="fr-FR" dirty="0">
              <a:solidFill>
                <a:srgbClr val="000000"/>
              </a:solidFill>
              <a:latin typeface="Tahoma" panose="020B0604030504040204" pitchFamily="34" charset="0"/>
            </a:endParaRP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jointure est une opération qui entraîne la perte de certains t-</a:t>
            </a:r>
            <a:r>
              <a:rPr lang="fr-FR" dirty="0" err="1">
                <a:latin typeface="Cambria" panose="02040503050406030204" pitchFamily="18" charset="0"/>
                <a:ea typeface="Cambria" panose="02040503050406030204" pitchFamily="18" charset="0"/>
              </a:rPr>
              <a:t>uples</a:t>
            </a:r>
            <a:r>
              <a:rPr lang="fr-FR" dirty="0">
                <a:latin typeface="Cambria" panose="02040503050406030204" pitchFamily="18" charset="0"/>
                <a:ea typeface="Cambria" panose="02040503050406030204" pitchFamily="18" charset="0"/>
              </a:rPr>
              <a:t> : ceux qui appartiennent à une des deux relations opérandes et qui n'ont pas de correspondance dans l'autre relation. Il est nécessaire dans certains cas de pallier cette lacune, et l'on introduit pour cela la notion de jointure externe.</a:t>
            </a:r>
            <a:endParaRPr lang="fr-FR" dirty="0">
              <a:solidFill>
                <a:srgbClr val="000000"/>
              </a:solidFill>
              <a:latin typeface="Cambria" panose="02040503050406030204" pitchFamily="18" charset="0"/>
              <a:ea typeface="Cambria" panose="02040503050406030204" pitchFamily="18" charset="0"/>
            </a:endParaRPr>
          </a:p>
        </p:txBody>
      </p:sp>
      <p:sp>
        <p:nvSpPr>
          <p:cNvPr id="4" name="Rectangle 3"/>
          <p:cNvSpPr/>
          <p:nvPr/>
        </p:nvSpPr>
        <p:spPr>
          <a:xfrm>
            <a:off x="521724" y="3771783"/>
            <a:ext cx="11192450" cy="923330"/>
          </a:xfrm>
          <a:prstGeom prst="rect">
            <a:avLst/>
          </a:prstGeom>
        </p:spPr>
        <p:txBody>
          <a:bodyPr wrap="square">
            <a:spAutoFit/>
          </a:bodyPr>
          <a:lstStyle/>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jointure externe entre R1 et R2 est une jointure qui produit une relation R3 à laquelle on ajoute les t-</a:t>
            </a:r>
            <a:r>
              <a:rPr lang="fr-FR" dirty="0" err="1">
                <a:latin typeface="Cambria" panose="02040503050406030204" pitchFamily="18" charset="0"/>
                <a:ea typeface="Cambria" panose="02040503050406030204" pitchFamily="18" charset="0"/>
              </a:rPr>
              <a:t>uples</a:t>
            </a:r>
            <a:r>
              <a:rPr lang="fr-FR" dirty="0">
                <a:latin typeface="Cambria" panose="02040503050406030204" pitchFamily="18" charset="0"/>
                <a:ea typeface="Cambria" panose="02040503050406030204" pitchFamily="18" charset="0"/>
              </a:rPr>
              <a:t> de R1 et de R2 exclus par la jointure, en complétant avec des valeurs nulles pour les attributs de l'autre relation.</a:t>
            </a:r>
          </a:p>
        </p:txBody>
      </p:sp>
    </p:spTree>
    <p:extLst>
      <p:ext uri="{BB962C8B-B14F-4D97-AF65-F5344CB8AC3E}">
        <p14:creationId xmlns:p14="http://schemas.microsoft.com/office/powerpoint/2010/main" val="27777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22</a:t>
            </a:fld>
            <a:endParaRPr lang="fr-FR" dirty="0"/>
          </a:p>
        </p:txBody>
      </p:sp>
      <p:sp>
        <p:nvSpPr>
          <p:cNvPr id="3" name="Rectangle 2"/>
          <p:cNvSpPr/>
          <p:nvPr/>
        </p:nvSpPr>
        <p:spPr>
          <a:xfrm>
            <a:off x="1027790" y="725578"/>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29" name="ZoneTexte 28">
            <a:extLst>
              <a:ext uri="{FF2B5EF4-FFF2-40B4-BE49-F238E27FC236}">
                <a16:creationId xmlns:a16="http://schemas.microsoft.com/office/drawing/2014/main" id="{97CCEDF8-6FE2-4DBE-ACAC-C5D97B022455}"/>
              </a:ext>
            </a:extLst>
          </p:cNvPr>
          <p:cNvSpPr txBox="1"/>
          <p:nvPr/>
        </p:nvSpPr>
        <p:spPr>
          <a:xfrm>
            <a:off x="677334" y="979877"/>
            <a:ext cx="11164209" cy="5176738"/>
          </a:xfrm>
          <a:prstGeom prst="rect">
            <a:avLst/>
          </a:prstGeom>
          <a:noFill/>
        </p:spPr>
        <p:txBody>
          <a:bodyPr wrap="square">
            <a:spAutoFit/>
          </a:bodyPr>
          <a:lstStyle/>
          <a:p>
            <a:pPr marL="342900" lvl="0" indent="-342900" algn="just">
              <a:lnSpc>
                <a:spcPct val="115000"/>
              </a:lnSpc>
              <a:spcAft>
                <a:spcPts val="1000"/>
              </a:spcAft>
              <a:buFont typeface="Symbol" panose="05050102010706020507" pitchFamily="18" charset="2"/>
              <a:buBlip>
                <a:blip r:embed="rId3"/>
              </a:buBlip>
            </a:pPr>
            <a:r>
              <a:rPr lang="fr-FR" sz="1800" dirty="0">
                <a:effectLst/>
                <a:latin typeface="Segoe UI" panose="020B0502040204020203" pitchFamily="34" charset="0"/>
                <a:ea typeface="Calibri" panose="020F0502020204030204" pitchFamily="34" charset="0"/>
                <a:cs typeface="Times New Roman" panose="02020603050405020304" pitchFamily="18" charset="0"/>
              </a:rPr>
              <a:t>Jointure externe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externe (OUTER JOIN) est une jointure de R et S qui conserve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les n-uplets résultat de la jointure</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ainsi que les n-uplets de l’une ou l’autre des 2 relations, ou bien encore des 2, qui n’ont pas été joints.</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jointure de R et S conserve tous les n-uplets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R pour une jointure externe gauche,  (LEFT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de S pour une jointure externe droite,  (RIGHT OUTER JOIN)</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fr-FR" sz="1800" dirty="0">
                <a:effectLst/>
                <a:latin typeface="Segoe UI" panose="020B0502040204020203" pitchFamily="34" charset="0"/>
                <a:ea typeface="Calibri" panose="020F0502020204030204" pitchFamily="34" charset="0"/>
                <a:cs typeface="Times New Roman" panose="02020603050405020304" pitchFamily="18" charset="0"/>
              </a:rPr>
              <a:t>ou des 2 relations pour une jointure totale,  (FULL OUTER JOIN). </a:t>
            </a:r>
            <a:endParaRPr lang="fr-FR" sz="1800" dirty="0">
              <a:effectLst/>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La valeur des attributs des n-uplets de la relation ne satisfaisant pas au prédicat/qualification ont pour valeur "NULL".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Exemple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Soit les deux relations suivantes : Personne (nom, prénom, </a:t>
            </a:r>
            <a:r>
              <a:rPr lang="fr-FR" sz="1800" dirty="0" err="1">
                <a:effectLst/>
                <a:latin typeface="Segoe UI" panose="020B0502040204020203" pitchFamily="34" charset="0"/>
                <a:ea typeface="Calibri" panose="020F0502020204030204" pitchFamily="34" charset="0"/>
                <a:cs typeface="Times New Roman" panose="02020603050405020304" pitchFamily="18" charset="0"/>
              </a:rPr>
              <a:t>age</a:t>
            </a:r>
            <a:r>
              <a:rPr lang="fr-FR" sz="1800" dirty="0">
                <a:effectLst/>
                <a:latin typeface="Segoe UI" panose="020B0502040204020203" pitchFamily="34" charset="0"/>
                <a:ea typeface="Calibri" panose="020F0502020204030204" pitchFamily="34" charset="0"/>
                <a:cs typeface="Times New Roman" panose="02020603050405020304" pitchFamily="18" charset="0"/>
              </a:rPr>
              <a:t>) et Voiture (type, marque, propriétaire)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173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23</a:t>
            </a:fld>
            <a:endParaRPr lang="fr-FR" dirty="0"/>
          </a:p>
        </p:txBody>
      </p:sp>
      <p:sp>
        <p:nvSpPr>
          <p:cNvPr id="3" name="Rectangle 2"/>
          <p:cNvSpPr/>
          <p:nvPr/>
        </p:nvSpPr>
        <p:spPr>
          <a:xfrm>
            <a:off x="1027790" y="725578"/>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graphicFrame>
        <p:nvGraphicFramePr>
          <p:cNvPr id="2" name="Tableau 1">
            <a:extLst>
              <a:ext uri="{FF2B5EF4-FFF2-40B4-BE49-F238E27FC236}">
                <a16:creationId xmlns:a16="http://schemas.microsoft.com/office/drawing/2014/main" id="{6EBB69DA-A098-4092-97EE-FC1E7B99B187}"/>
              </a:ext>
            </a:extLst>
          </p:cNvPr>
          <p:cNvGraphicFramePr>
            <a:graphicFrameLocks noGrp="1"/>
          </p:cNvGraphicFramePr>
          <p:nvPr>
            <p:extLst>
              <p:ext uri="{D42A27DB-BD31-4B8C-83A1-F6EECF244321}">
                <p14:modId xmlns:p14="http://schemas.microsoft.com/office/powerpoint/2010/main" val="1733552"/>
              </p:ext>
            </p:extLst>
          </p:nvPr>
        </p:nvGraphicFramePr>
        <p:xfrm>
          <a:off x="1027790" y="1343025"/>
          <a:ext cx="3675314" cy="902335"/>
        </p:xfrm>
        <a:graphic>
          <a:graphicData uri="http://schemas.openxmlformats.org/drawingml/2006/table">
            <a:tbl>
              <a:tblPr firstRow="1" firstCol="1" bandRow="1">
                <a:tableStyleId>{5940675A-B579-460E-94D1-54222C63F5DA}</a:tableStyleId>
              </a:tblPr>
              <a:tblGrid>
                <a:gridCol w="1224834">
                  <a:extLst>
                    <a:ext uri="{9D8B030D-6E8A-4147-A177-3AD203B41FA5}">
                      <a16:colId xmlns:a16="http://schemas.microsoft.com/office/drawing/2014/main" val="2768551668"/>
                    </a:ext>
                  </a:extLst>
                </a:gridCol>
                <a:gridCol w="1225240">
                  <a:extLst>
                    <a:ext uri="{9D8B030D-6E8A-4147-A177-3AD203B41FA5}">
                      <a16:colId xmlns:a16="http://schemas.microsoft.com/office/drawing/2014/main" val="1652770354"/>
                    </a:ext>
                  </a:extLst>
                </a:gridCol>
                <a:gridCol w="1225240">
                  <a:extLst>
                    <a:ext uri="{9D8B030D-6E8A-4147-A177-3AD203B41FA5}">
                      <a16:colId xmlns:a16="http://schemas.microsoft.com/office/drawing/2014/main" val="811591872"/>
                    </a:ext>
                  </a:extLst>
                </a:gridCol>
              </a:tblGrid>
              <a:tr h="0">
                <a:tc gridSpan="3">
                  <a:txBody>
                    <a:bodyPr/>
                    <a:lstStyle/>
                    <a:p>
                      <a:pPr algn="ctr">
                        <a:lnSpc>
                          <a:spcPct val="115000"/>
                        </a:lnSpc>
                        <a:spcAft>
                          <a:spcPts val="1000"/>
                        </a:spcAft>
                      </a:pPr>
                      <a:r>
                        <a:rPr lang="fr-FR" sz="1100" dirty="0">
                          <a:effectLst/>
                        </a:rPr>
                        <a:t>Personne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75205216"/>
                  </a:ext>
                </a:extLst>
              </a:tr>
              <a:tr h="0">
                <a:tc>
                  <a:txBody>
                    <a:bodyPr/>
                    <a:lstStyle/>
                    <a:p>
                      <a:pPr>
                        <a:lnSpc>
                          <a:spcPct val="115000"/>
                        </a:lnSpc>
                        <a:spcAft>
                          <a:spcPts val="1000"/>
                        </a:spcAft>
                      </a:pPr>
                      <a:r>
                        <a:rPr lang="fr-FR" sz="1100" b="1">
                          <a:effectLst/>
                        </a:rPr>
                        <a:t>Nom</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a:effectLst/>
                        </a:rPr>
                        <a:t>Prénom</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dirty="0">
                          <a:effectLst/>
                        </a:rPr>
                        <a:t>Age</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223035"/>
                  </a:ext>
                </a:extLst>
              </a:tr>
              <a:tr h="0">
                <a:tc>
                  <a:txBody>
                    <a:bodyPr/>
                    <a:lstStyle/>
                    <a:p>
                      <a:pPr>
                        <a:lnSpc>
                          <a:spcPct val="115000"/>
                        </a:lnSpc>
                        <a:spcAft>
                          <a:spcPts val="1000"/>
                        </a:spcAft>
                      </a:pPr>
                      <a:r>
                        <a:rPr lang="fr-FR" sz="1100">
                          <a:effectLst/>
                        </a:rPr>
                        <a:t>Dupont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Pierre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570572"/>
                  </a:ext>
                </a:extLst>
              </a:tr>
              <a:tr h="0">
                <a:tc>
                  <a:txBody>
                    <a:bodyPr/>
                    <a:lstStyle/>
                    <a:p>
                      <a:pPr>
                        <a:lnSpc>
                          <a:spcPct val="115000"/>
                        </a:lnSpc>
                        <a:spcAft>
                          <a:spcPts val="1000"/>
                        </a:spcAft>
                      </a:pPr>
                      <a:r>
                        <a:rPr lang="fr-FR" sz="1100" dirty="0">
                          <a:effectLst/>
                        </a:rPr>
                        <a:t>Durand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Jean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30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2306529"/>
                  </a:ext>
                </a:extLst>
              </a:tr>
              <a:tr h="0">
                <a:tc>
                  <a:txBody>
                    <a:bodyPr/>
                    <a:lstStyle/>
                    <a:p>
                      <a:pPr>
                        <a:lnSpc>
                          <a:spcPct val="115000"/>
                        </a:lnSpc>
                        <a:spcAft>
                          <a:spcPts val="1000"/>
                        </a:spcAft>
                      </a:pPr>
                      <a:r>
                        <a:rPr lang="fr-FR" sz="1100">
                          <a:effectLst/>
                        </a:rPr>
                        <a:t>Martin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Georges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dirty="0">
                          <a:effectLst/>
                        </a:rPr>
                        <a:t>40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7151653"/>
                  </a:ext>
                </a:extLst>
              </a:tr>
            </a:tbl>
          </a:graphicData>
        </a:graphic>
      </p:graphicFrame>
      <p:graphicFrame>
        <p:nvGraphicFramePr>
          <p:cNvPr id="4" name="Tableau 3">
            <a:extLst>
              <a:ext uri="{FF2B5EF4-FFF2-40B4-BE49-F238E27FC236}">
                <a16:creationId xmlns:a16="http://schemas.microsoft.com/office/drawing/2014/main" id="{DBE8D0B1-0DF4-42A9-A349-E842197E1308}"/>
              </a:ext>
            </a:extLst>
          </p:cNvPr>
          <p:cNvGraphicFramePr>
            <a:graphicFrameLocks noGrp="1"/>
          </p:cNvGraphicFramePr>
          <p:nvPr>
            <p:extLst>
              <p:ext uri="{D42A27DB-BD31-4B8C-83A1-F6EECF244321}">
                <p14:modId xmlns:p14="http://schemas.microsoft.com/office/powerpoint/2010/main" val="30106892"/>
              </p:ext>
            </p:extLst>
          </p:nvPr>
        </p:nvGraphicFramePr>
        <p:xfrm>
          <a:off x="5048384" y="1343024"/>
          <a:ext cx="4625006" cy="902335"/>
        </p:xfrm>
        <a:graphic>
          <a:graphicData uri="http://schemas.openxmlformats.org/drawingml/2006/table">
            <a:tbl>
              <a:tblPr firstRow="1" firstCol="1" bandRow="1">
                <a:tableStyleId>{5940675A-B579-460E-94D1-54222C63F5DA}</a:tableStyleId>
              </a:tblPr>
              <a:tblGrid>
                <a:gridCol w="1541328">
                  <a:extLst>
                    <a:ext uri="{9D8B030D-6E8A-4147-A177-3AD203B41FA5}">
                      <a16:colId xmlns:a16="http://schemas.microsoft.com/office/drawing/2014/main" val="2756197101"/>
                    </a:ext>
                  </a:extLst>
                </a:gridCol>
                <a:gridCol w="1541839">
                  <a:extLst>
                    <a:ext uri="{9D8B030D-6E8A-4147-A177-3AD203B41FA5}">
                      <a16:colId xmlns:a16="http://schemas.microsoft.com/office/drawing/2014/main" val="3466803018"/>
                    </a:ext>
                  </a:extLst>
                </a:gridCol>
                <a:gridCol w="1541839">
                  <a:extLst>
                    <a:ext uri="{9D8B030D-6E8A-4147-A177-3AD203B41FA5}">
                      <a16:colId xmlns:a16="http://schemas.microsoft.com/office/drawing/2014/main" val="1672804551"/>
                    </a:ext>
                  </a:extLst>
                </a:gridCol>
              </a:tblGrid>
              <a:tr h="0">
                <a:tc gridSpan="3">
                  <a:txBody>
                    <a:bodyPr/>
                    <a:lstStyle/>
                    <a:p>
                      <a:pPr algn="ctr">
                        <a:lnSpc>
                          <a:spcPct val="115000"/>
                        </a:lnSpc>
                        <a:spcAft>
                          <a:spcPts val="1000"/>
                        </a:spcAft>
                      </a:pPr>
                      <a:r>
                        <a:rPr lang="fr-FR" sz="1100" dirty="0">
                          <a:effectLst/>
                        </a:rPr>
                        <a:t>Voiture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112318507"/>
                  </a:ext>
                </a:extLst>
              </a:tr>
              <a:tr h="0">
                <a:tc>
                  <a:txBody>
                    <a:bodyPr/>
                    <a:lstStyle/>
                    <a:p>
                      <a:pPr>
                        <a:lnSpc>
                          <a:spcPct val="115000"/>
                        </a:lnSpc>
                        <a:spcAft>
                          <a:spcPts val="1000"/>
                        </a:spcAft>
                      </a:pPr>
                      <a:r>
                        <a:rPr lang="fr-FR" sz="1100" b="1" dirty="0">
                          <a:effectLst/>
                        </a:rPr>
                        <a:t>Type</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a:effectLst/>
                        </a:rPr>
                        <a:t>Marque</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dirty="0">
                          <a:effectLst/>
                        </a:rPr>
                        <a:t>Propriétaire</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96464"/>
                  </a:ext>
                </a:extLst>
              </a:tr>
              <a:tr h="0">
                <a:tc>
                  <a:txBody>
                    <a:bodyPr/>
                    <a:lstStyle/>
                    <a:p>
                      <a:pPr>
                        <a:lnSpc>
                          <a:spcPct val="115000"/>
                        </a:lnSpc>
                        <a:spcAft>
                          <a:spcPts val="1000"/>
                        </a:spcAft>
                      </a:pPr>
                      <a:r>
                        <a:rPr lang="fr-FR" sz="1100">
                          <a:effectLst/>
                        </a:rPr>
                        <a:t>Tesla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Model 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dirty="0">
                          <a:effectLst/>
                        </a:rPr>
                        <a:t>Dupont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484765"/>
                  </a:ext>
                </a:extLst>
              </a:tr>
              <a:tr h="0">
                <a:tc>
                  <a:txBody>
                    <a:bodyPr/>
                    <a:lstStyle/>
                    <a:p>
                      <a:pPr>
                        <a:lnSpc>
                          <a:spcPct val="115000"/>
                        </a:lnSpc>
                        <a:spcAft>
                          <a:spcPts val="1000"/>
                        </a:spcAft>
                      </a:pPr>
                      <a:r>
                        <a:rPr lang="fr-FR" sz="1100">
                          <a:effectLst/>
                        </a:rPr>
                        <a:t>Citroën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2CV</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Durand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1700408"/>
                  </a:ext>
                </a:extLst>
              </a:tr>
              <a:tr h="0">
                <a:tc>
                  <a:txBody>
                    <a:bodyPr/>
                    <a:lstStyle/>
                    <a:p>
                      <a:pPr>
                        <a:lnSpc>
                          <a:spcPct val="115000"/>
                        </a:lnSpc>
                        <a:spcAft>
                          <a:spcPts val="1000"/>
                        </a:spcAft>
                      </a:pPr>
                      <a:r>
                        <a:rPr lang="fr-FR" sz="1100">
                          <a:effectLst/>
                        </a:rPr>
                        <a:t>Citroën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3CV</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dirty="0">
                          <a:effectLst/>
                        </a:rPr>
                        <a:t>NULL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0405681"/>
                  </a:ext>
                </a:extLst>
              </a:tr>
            </a:tbl>
          </a:graphicData>
        </a:graphic>
      </p:graphicFrame>
      <p:sp>
        <p:nvSpPr>
          <p:cNvPr id="10" name="Rectangle 5">
            <a:extLst>
              <a:ext uri="{FF2B5EF4-FFF2-40B4-BE49-F238E27FC236}">
                <a16:creationId xmlns:a16="http://schemas.microsoft.com/office/drawing/2014/main" id="{FEC965E1-356A-40EB-92FF-37A5429A7522}"/>
              </a:ext>
            </a:extLst>
          </p:cNvPr>
          <p:cNvSpPr>
            <a:spLocks noChangeArrowheads="1"/>
          </p:cNvSpPr>
          <p:nvPr/>
        </p:nvSpPr>
        <p:spPr bwMode="auto">
          <a:xfrm>
            <a:off x="2940451" y="2344661"/>
            <a:ext cx="334418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Soit l</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egoe UI" panose="020B0502040204020203" pitchFamily="34" charset="0"/>
              </a:rPr>
              <a:t>’</a:t>
            </a:r>
            <a:r>
              <a:rPr kumimoji="0" lang="fr-FR" altLang="fr-FR" sz="11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op</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egoe UI" panose="020B0502040204020203" pitchFamily="34" charset="0"/>
              </a:rPr>
              <a:t>é</a:t>
            </a:r>
            <a:r>
              <a:rPr kumimoji="0" lang="fr-FR" altLang="fr-FR" sz="11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rateur R suivant</a:t>
            </a:r>
            <a:r>
              <a:rPr kumimoji="0" lang="fr-FR" altLang="fr-FR"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Segoe UI" panose="020B0502040204020203" pitchFamily="34" charset="0"/>
              </a:rPr>
              <a:t> </a:t>
            </a:r>
            <a:r>
              <a:rPr kumimoji="0" lang="fr-FR" altLang="fr-FR" sz="11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 R = Personne </a:t>
            </a:r>
            <a:r>
              <a:rPr lang="fr-FR" sz="1100" dirty="0">
                <a:effectLst/>
                <a:latin typeface="Cambria Math" panose="02040503050406030204" pitchFamily="18" charset="0"/>
                <a:ea typeface="Calibri" panose="020F0502020204030204" pitchFamily="34" charset="0"/>
                <a:cs typeface="Segoe UI" panose="020B0502040204020203" pitchFamily="34" charset="0"/>
              </a:rPr>
              <a:t>⋈  </a:t>
            </a:r>
            <a:r>
              <a:rPr kumimoji="0" lang="fr-FR" altLang="fr-FR" sz="1100" b="0" i="0" u="none" strike="noStrike" cap="none" normalizeH="0" baseline="0" dirty="0">
                <a:ln>
                  <a:noFill/>
                </a:ln>
                <a:solidFill>
                  <a:schemeClr val="tx1"/>
                </a:solidFill>
                <a:effectLst/>
                <a:latin typeface="Segoe UI" panose="020B0502040204020203" pitchFamily="34" charset="0"/>
                <a:ea typeface="Calibri" panose="020F0502020204030204" pitchFamily="34" charset="0"/>
                <a:cs typeface="Segoe UI" panose="020B0502040204020203" pitchFamily="34" charset="0"/>
              </a:rPr>
              <a:t>voiture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ZoneTexte 16">
            <a:extLst>
              <a:ext uri="{FF2B5EF4-FFF2-40B4-BE49-F238E27FC236}">
                <a16:creationId xmlns:a16="http://schemas.microsoft.com/office/drawing/2014/main" id="{0731906A-1219-40A4-924E-6D9A3BAA7154}"/>
              </a:ext>
            </a:extLst>
          </p:cNvPr>
          <p:cNvSpPr txBox="1"/>
          <p:nvPr/>
        </p:nvSpPr>
        <p:spPr>
          <a:xfrm>
            <a:off x="1422132" y="2880113"/>
            <a:ext cx="7538987" cy="390300"/>
          </a:xfrm>
          <a:prstGeom prst="rect">
            <a:avLst/>
          </a:prstGeom>
          <a:noFill/>
        </p:spPr>
        <p:txBody>
          <a:bodyPr wrap="square">
            <a:spAutoFit/>
          </a:bodyPr>
          <a:lstStyle/>
          <a:p>
            <a:pPr>
              <a:lnSpc>
                <a:spcPct val="115000"/>
              </a:lnSpc>
              <a:spcAft>
                <a:spcPts val="10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On obtient alors la relation R composée des tuples suivants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au 12">
            <a:extLst>
              <a:ext uri="{FF2B5EF4-FFF2-40B4-BE49-F238E27FC236}">
                <a16:creationId xmlns:a16="http://schemas.microsoft.com/office/drawing/2014/main" id="{32BD90D0-5CEB-4E50-800C-B598B13763CF}"/>
              </a:ext>
            </a:extLst>
          </p:cNvPr>
          <p:cNvGraphicFramePr>
            <a:graphicFrameLocks noGrp="1"/>
          </p:cNvGraphicFramePr>
          <p:nvPr>
            <p:extLst>
              <p:ext uri="{D42A27DB-BD31-4B8C-83A1-F6EECF244321}">
                <p14:modId xmlns:p14="http://schemas.microsoft.com/office/powerpoint/2010/main" val="1149089265"/>
              </p:ext>
            </p:extLst>
          </p:nvPr>
        </p:nvGraphicFramePr>
        <p:xfrm>
          <a:off x="2098834" y="3650456"/>
          <a:ext cx="5754370" cy="902335"/>
        </p:xfrm>
        <a:graphic>
          <a:graphicData uri="http://schemas.openxmlformats.org/drawingml/2006/table">
            <a:tbl>
              <a:tblPr firstRow="1" firstCol="1" bandRow="1">
                <a:tableStyleId>{5940675A-B579-460E-94D1-54222C63F5DA}</a:tableStyleId>
              </a:tblPr>
              <a:tblGrid>
                <a:gridCol w="958850">
                  <a:extLst>
                    <a:ext uri="{9D8B030D-6E8A-4147-A177-3AD203B41FA5}">
                      <a16:colId xmlns:a16="http://schemas.microsoft.com/office/drawing/2014/main" val="1634447773"/>
                    </a:ext>
                  </a:extLst>
                </a:gridCol>
                <a:gridCol w="958850">
                  <a:extLst>
                    <a:ext uri="{9D8B030D-6E8A-4147-A177-3AD203B41FA5}">
                      <a16:colId xmlns:a16="http://schemas.microsoft.com/office/drawing/2014/main" val="3260168820"/>
                    </a:ext>
                  </a:extLst>
                </a:gridCol>
                <a:gridCol w="958850">
                  <a:extLst>
                    <a:ext uri="{9D8B030D-6E8A-4147-A177-3AD203B41FA5}">
                      <a16:colId xmlns:a16="http://schemas.microsoft.com/office/drawing/2014/main" val="777022637"/>
                    </a:ext>
                  </a:extLst>
                </a:gridCol>
                <a:gridCol w="958850">
                  <a:extLst>
                    <a:ext uri="{9D8B030D-6E8A-4147-A177-3AD203B41FA5}">
                      <a16:colId xmlns:a16="http://schemas.microsoft.com/office/drawing/2014/main" val="3716453848"/>
                    </a:ext>
                  </a:extLst>
                </a:gridCol>
                <a:gridCol w="959485">
                  <a:extLst>
                    <a:ext uri="{9D8B030D-6E8A-4147-A177-3AD203B41FA5}">
                      <a16:colId xmlns:a16="http://schemas.microsoft.com/office/drawing/2014/main" val="1344442795"/>
                    </a:ext>
                  </a:extLst>
                </a:gridCol>
                <a:gridCol w="959485">
                  <a:extLst>
                    <a:ext uri="{9D8B030D-6E8A-4147-A177-3AD203B41FA5}">
                      <a16:colId xmlns:a16="http://schemas.microsoft.com/office/drawing/2014/main" val="533379073"/>
                    </a:ext>
                  </a:extLst>
                </a:gridCol>
              </a:tblGrid>
              <a:tr h="0">
                <a:tc>
                  <a:txBody>
                    <a:bodyPr/>
                    <a:lstStyle/>
                    <a:p>
                      <a:pPr>
                        <a:lnSpc>
                          <a:spcPct val="115000"/>
                        </a:lnSpc>
                        <a:spcAft>
                          <a:spcPts val="1000"/>
                        </a:spcAft>
                      </a:pPr>
                      <a:r>
                        <a:rPr lang="fr-FR" sz="1100" b="1">
                          <a:effectLst/>
                        </a:rPr>
                        <a:t>Nom</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a:effectLst/>
                        </a:rPr>
                        <a:t>Prénom</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a:effectLst/>
                        </a:rPr>
                        <a:t>Age</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a:effectLst/>
                        </a:rPr>
                        <a:t>Type</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a:effectLst/>
                        </a:rPr>
                        <a:t>Marque</a:t>
                      </a:r>
                      <a:endParaRPr lang="fr-FR"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b="1" dirty="0">
                          <a:effectLst/>
                        </a:rPr>
                        <a:t>Propriétaire</a:t>
                      </a:r>
                      <a:endParaRPr lang="fr-FR"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2307851"/>
                  </a:ext>
                </a:extLst>
              </a:tr>
              <a:tr h="0">
                <a:tc>
                  <a:txBody>
                    <a:bodyPr/>
                    <a:lstStyle/>
                    <a:p>
                      <a:pPr>
                        <a:lnSpc>
                          <a:spcPct val="115000"/>
                        </a:lnSpc>
                        <a:spcAft>
                          <a:spcPts val="1000"/>
                        </a:spcAft>
                      </a:pPr>
                      <a:r>
                        <a:rPr lang="fr-FR" sz="1100">
                          <a:effectLst/>
                        </a:rPr>
                        <a:t>Dupont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Pierre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20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Tesla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Model x</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dirty="0">
                          <a:effectLst/>
                        </a:rPr>
                        <a:t>Dupont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615912"/>
                  </a:ext>
                </a:extLst>
              </a:tr>
              <a:tr h="0">
                <a:tc>
                  <a:txBody>
                    <a:bodyPr/>
                    <a:lstStyle/>
                    <a:p>
                      <a:pPr>
                        <a:lnSpc>
                          <a:spcPct val="115000"/>
                        </a:lnSpc>
                        <a:spcAft>
                          <a:spcPts val="1000"/>
                        </a:spcAft>
                      </a:pPr>
                      <a:r>
                        <a:rPr lang="fr-FR" sz="1100">
                          <a:effectLst/>
                        </a:rPr>
                        <a:t>Durand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Jean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30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Citroën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2CV</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Durand</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5608040"/>
                  </a:ext>
                </a:extLst>
              </a:tr>
              <a:tr h="0">
                <a:tc>
                  <a:txBody>
                    <a:bodyPr/>
                    <a:lstStyle/>
                    <a:p>
                      <a:pPr>
                        <a:lnSpc>
                          <a:spcPct val="115000"/>
                        </a:lnSpc>
                        <a:spcAft>
                          <a:spcPts val="1000"/>
                        </a:spcAft>
                      </a:pPr>
                      <a:r>
                        <a:rPr lang="fr-FR" sz="1100">
                          <a:effectLst/>
                        </a:rPr>
                        <a:t>Martin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Georges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40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NULL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NULL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NULL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3710132"/>
                  </a:ext>
                </a:extLst>
              </a:tr>
              <a:tr h="0">
                <a:tc>
                  <a:txBody>
                    <a:bodyPr/>
                    <a:lstStyle/>
                    <a:p>
                      <a:pPr>
                        <a:lnSpc>
                          <a:spcPct val="115000"/>
                        </a:lnSpc>
                        <a:spcAft>
                          <a:spcPts val="1000"/>
                        </a:spcAft>
                      </a:pPr>
                      <a:r>
                        <a:rPr lang="fr-FR" sz="1100">
                          <a:effectLst/>
                        </a:rPr>
                        <a:t>NULL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NULL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NULL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Citroën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a:effectLst/>
                        </a:rPr>
                        <a:t>3CV</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fr-FR" sz="1100" dirty="0">
                          <a:effectLst/>
                        </a:rPr>
                        <a:t>NULL</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1266440"/>
                  </a:ext>
                </a:extLst>
              </a:tr>
            </a:tbl>
          </a:graphicData>
        </a:graphic>
      </p:graphicFrame>
    </p:spTree>
    <p:extLst>
      <p:ext uri="{BB962C8B-B14F-4D97-AF65-F5344CB8AC3E}">
        <p14:creationId xmlns:p14="http://schemas.microsoft.com/office/powerpoint/2010/main" val="300203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24</a:t>
            </a:fld>
            <a:endParaRPr lang="fr-FR" dirty="0"/>
          </a:p>
        </p:txBody>
      </p:sp>
      <p:sp>
        <p:nvSpPr>
          <p:cNvPr id="3" name="Rectangle 2"/>
          <p:cNvSpPr/>
          <p:nvPr/>
        </p:nvSpPr>
        <p:spPr>
          <a:xfrm>
            <a:off x="1027790" y="725578"/>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18" name="ZoneTexte 17">
            <a:extLst>
              <a:ext uri="{FF2B5EF4-FFF2-40B4-BE49-F238E27FC236}">
                <a16:creationId xmlns:a16="http://schemas.microsoft.com/office/drawing/2014/main" id="{4D95BD65-711F-436B-9BA4-FBD180AFE561}"/>
              </a:ext>
            </a:extLst>
          </p:cNvPr>
          <p:cNvSpPr txBox="1"/>
          <p:nvPr/>
        </p:nvSpPr>
        <p:spPr>
          <a:xfrm>
            <a:off x="1027790" y="1278799"/>
            <a:ext cx="6104238" cy="383310"/>
          </a:xfrm>
          <a:prstGeom prst="rect">
            <a:avLst/>
          </a:prstGeom>
          <a:noFill/>
        </p:spPr>
        <p:txBody>
          <a:bodyPr wrap="square">
            <a:spAutoFit/>
          </a:bodyPr>
          <a:lstStyle/>
          <a:p>
            <a:pPr marL="342900" lvl="0" indent="-342900" algn="just">
              <a:lnSpc>
                <a:spcPct val="115000"/>
              </a:lnSpc>
              <a:spcAft>
                <a:spcPts val="1000"/>
              </a:spcAft>
              <a:buFont typeface="Symbol" panose="05050102010706020507" pitchFamily="18" charset="2"/>
              <a:buBlip>
                <a:blip r:embed="rId3"/>
              </a:buBlip>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Semi-jointure </a:t>
            </a:r>
            <a:endParaRPr lang="fr-FR" sz="1600" dirty="0">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9" name="ZoneTexte 18">
            <a:extLst>
              <a:ext uri="{FF2B5EF4-FFF2-40B4-BE49-F238E27FC236}">
                <a16:creationId xmlns:a16="http://schemas.microsoft.com/office/drawing/2014/main" id="{2CAE5AF8-5C35-4E49-B3AA-D316E73B4E45}"/>
              </a:ext>
            </a:extLst>
          </p:cNvPr>
          <p:cNvSpPr txBox="1"/>
          <p:nvPr/>
        </p:nvSpPr>
        <p:spPr>
          <a:xfrm>
            <a:off x="677334" y="1750194"/>
            <a:ext cx="9440563" cy="646331"/>
          </a:xfrm>
          <a:prstGeom prst="rect">
            <a:avLst/>
          </a:prstGeom>
          <a:noFill/>
        </p:spPr>
        <p:txBody>
          <a:bodyPr wrap="square">
            <a:spAutoFit/>
          </a:bodyPr>
          <a:lstStyle/>
          <a:p>
            <a:r>
              <a:rPr lang="fr-FR" sz="1800" dirty="0">
                <a:effectLst/>
                <a:latin typeface="Segoe UI" panose="020B0502040204020203" pitchFamily="34" charset="0"/>
                <a:ea typeface="Calibri" panose="020F0502020204030204" pitchFamily="34" charset="0"/>
              </a:rPr>
              <a:t>La semi-jointure est une jointure interne à laquelle est appliquée une projection pour ne conserver que les attributs d’une des 2 relations.</a:t>
            </a:r>
            <a:endParaRPr lang="fr-FR" dirty="0"/>
          </a:p>
        </p:txBody>
      </p:sp>
      <p:sp>
        <p:nvSpPr>
          <p:cNvPr id="26" name="ZoneTexte 25">
            <a:extLst>
              <a:ext uri="{FF2B5EF4-FFF2-40B4-BE49-F238E27FC236}">
                <a16:creationId xmlns:a16="http://schemas.microsoft.com/office/drawing/2014/main" id="{FF08EFE4-0113-4FA5-B185-F07C036E9C12}"/>
              </a:ext>
            </a:extLst>
          </p:cNvPr>
          <p:cNvSpPr txBox="1"/>
          <p:nvPr/>
        </p:nvSpPr>
        <p:spPr>
          <a:xfrm>
            <a:off x="521724" y="2511641"/>
            <a:ext cx="8479023" cy="369332"/>
          </a:xfrm>
          <a:prstGeom prst="rect">
            <a:avLst/>
          </a:prstGeom>
          <a:noFill/>
        </p:spPr>
        <p:txBody>
          <a:bodyPr wrap="square">
            <a:spAutoFit/>
          </a:bodyPr>
          <a:lstStyle/>
          <a:p>
            <a:r>
              <a:rPr lang="fr-FR" sz="1800" dirty="0">
                <a:effectLst/>
                <a:latin typeface="Segoe UI" panose="020B0502040204020203" pitchFamily="34" charset="0"/>
                <a:ea typeface="Calibri" panose="020F0502020204030204" pitchFamily="34" charset="0"/>
              </a:rPr>
              <a:t>Semi-jointure gauche : joint R à S et ne conserve que les attributs de R </a:t>
            </a:r>
            <a:endParaRPr lang="fr-FR" dirty="0"/>
          </a:p>
        </p:txBody>
      </p:sp>
      <p:pic>
        <p:nvPicPr>
          <p:cNvPr id="25" name="Image 24">
            <a:extLst>
              <a:ext uri="{FF2B5EF4-FFF2-40B4-BE49-F238E27FC236}">
                <a16:creationId xmlns:a16="http://schemas.microsoft.com/office/drawing/2014/main" id="{9C1E623B-3B4F-4A90-AAF7-A2C1D03294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852" y="2553412"/>
            <a:ext cx="628738" cy="285790"/>
          </a:xfrm>
          <a:prstGeom prst="rect">
            <a:avLst/>
          </a:prstGeom>
        </p:spPr>
      </p:pic>
      <p:sp>
        <p:nvSpPr>
          <p:cNvPr id="33" name="ZoneTexte 32">
            <a:extLst>
              <a:ext uri="{FF2B5EF4-FFF2-40B4-BE49-F238E27FC236}">
                <a16:creationId xmlns:a16="http://schemas.microsoft.com/office/drawing/2014/main" id="{8BD24056-A5EB-41C5-B0BE-EF0F1986A55B}"/>
              </a:ext>
            </a:extLst>
          </p:cNvPr>
          <p:cNvSpPr txBox="1"/>
          <p:nvPr/>
        </p:nvSpPr>
        <p:spPr>
          <a:xfrm>
            <a:off x="521724" y="3051809"/>
            <a:ext cx="8479023" cy="369332"/>
          </a:xfrm>
          <a:prstGeom prst="rect">
            <a:avLst/>
          </a:prstGeom>
          <a:noFill/>
        </p:spPr>
        <p:txBody>
          <a:bodyPr wrap="square">
            <a:spAutoFit/>
          </a:bodyPr>
          <a:lstStyle/>
          <a:p>
            <a:r>
              <a:rPr lang="fr-FR" sz="1800" dirty="0">
                <a:effectLst/>
                <a:latin typeface="Segoe UI" panose="020B0502040204020203" pitchFamily="34" charset="0"/>
                <a:ea typeface="Calibri" panose="020F0502020204030204" pitchFamily="34" charset="0"/>
              </a:rPr>
              <a:t>Semi-jointure droite : joint R à S et ne conserve que les attributs de S</a:t>
            </a:r>
            <a:endParaRPr lang="fr-FR" dirty="0"/>
          </a:p>
        </p:txBody>
      </p:sp>
      <p:pic>
        <p:nvPicPr>
          <p:cNvPr id="29" name="Image 28">
            <a:extLst>
              <a:ext uri="{FF2B5EF4-FFF2-40B4-BE49-F238E27FC236}">
                <a16:creationId xmlns:a16="http://schemas.microsoft.com/office/drawing/2014/main" id="{9F7D74F8-E70B-451C-B6C1-9C5DD65FD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0931" y="3088817"/>
            <a:ext cx="752580" cy="295316"/>
          </a:xfrm>
          <a:prstGeom prst="rect">
            <a:avLst/>
          </a:prstGeom>
        </p:spPr>
      </p:pic>
    </p:spTree>
    <p:extLst>
      <p:ext uri="{BB962C8B-B14F-4D97-AF65-F5344CB8AC3E}">
        <p14:creationId xmlns:p14="http://schemas.microsoft.com/office/powerpoint/2010/main" val="306518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25</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2" name="Rectangle 1"/>
          <p:cNvSpPr/>
          <p:nvPr/>
        </p:nvSpPr>
        <p:spPr>
          <a:xfrm>
            <a:off x="677334" y="1594539"/>
            <a:ext cx="10486535" cy="1754326"/>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Jointure externe droite (RIGHT JOIN)</a:t>
            </a:r>
          </a:p>
          <a:p>
            <a:endParaRPr lang="fr-FR" dirty="0">
              <a:solidFill>
                <a:srgbClr val="000000"/>
              </a:solidFill>
              <a:latin typeface="Tahoma" panose="020B0604030504040204" pitchFamily="34" charset="0"/>
            </a:endParaRP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jointure externe droite entre R1 et R2 est une jointure externe pour laquelle on ajoute seulement les t-</a:t>
            </a:r>
            <a:r>
              <a:rPr lang="fr-FR" dirty="0" err="1">
                <a:latin typeface="Cambria" panose="02040503050406030204" pitchFamily="18" charset="0"/>
                <a:ea typeface="Cambria" panose="02040503050406030204" pitchFamily="18" charset="0"/>
              </a:rPr>
              <a:t>uples</a:t>
            </a:r>
            <a:r>
              <a:rPr lang="fr-FR" dirty="0">
                <a:latin typeface="Cambria" panose="02040503050406030204" pitchFamily="18" charset="0"/>
                <a:ea typeface="Cambria" panose="02040503050406030204" pitchFamily="18" charset="0"/>
              </a:rPr>
              <a:t> de R2 (c'est à dire la relation de droite) ayant été exclus.</a:t>
            </a:r>
          </a:p>
          <a:p>
            <a:r>
              <a:rPr lang="fr-FR" dirty="0">
                <a:latin typeface="Cambria" panose="02040503050406030204" pitchFamily="18" charset="0"/>
                <a:ea typeface="Cambria" panose="02040503050406030204" pitchFamily="18" charset="0"/>
              </a:rPr>
              <a:t>Bien entendu une jointure externe droite peut être réécrite par une jointure externe gauche (et réciproquement) en substituant les relations opérandes R1 et R2.</a:t>
            </a:r>
          </a:p>
        </p:txBody>
      </p:sp>
      <p:sp>
        <p:nvSpPr>
          <p:cNvPr id="8" name="Rectangle 7"/>
          <p:cNvSpPr/>
          <p:nvPr/>
        </p:nvSpPr>
        <p:spPr>
          <a:xfrm>
            <a:off x="521724" y="4032892"/>
            <a:ext cx="10042917" cy="923330"/>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Jointure externe gauche (LEFT JOIN)</a:t>
            </a:r>
          </a:p>
          <a:p>
            <a:pPr marL="285750" indent="-285750">
              <a:buFont typeface="Wingdings" panose="05000000000000000000" pitchFamily="2" charset="2"/>
              <a:buChar char="§"/>
            </a:pPr>
            <a:r>
              <a:rPr lang="fr-FR" dirty="0">
                <a:latin typeface="Cambria" panose="02040503050406030204" pitchFamily="18" charset="0"/>
                <a:ea typeface="Cambria" panose="02040503050406030204" pitchFamily="18" charset="0"/>
              </a:rPr>
              <a:t>La jointure externe gauche entre R1 et R2 est une jointure externe pour laquelle on ajoute seulement les t-</a:t>
            </a:r>
            <a:r>
              <a:rPr lang="fr-FR" dirty="0" err="1">
                <a:latin typeface="Cambria" panose="02040503050406030204" pitchFamily="18" charset="0"/>
                <a:ea typeface="Cambria" panose="02040503050406030204" pitchFamily="18" charset="0"/>
              </a:rPr>
              <a:t>uples</a:t>
            </a:r>
            <a:r>
              <a:rPr lang="fr-FR" dirty="0">
                <a:latin typeface="Cambria" panose="02040503050406030204" pitchFamily="18" charset="0"/>
                <a:ea typeface="Cambria" panose="02040503050406030204" pitchFamily="18" charset="0"/>
              </a:rPr>
              <a:t> de R1 (c'est à dire la relation de gauche) ayant été exclus.</a:t>
            </a:r>
          </a:p>
        </p:txBody>
      </p:sp>
    </p:spTree>
    <p:extLst>
      <p:ext uri="{BB962C8B-B14F-4D97-AF65-F5344CB8AC3E}">
        <p14:creationId xmlns:p14="http://schemas.microsoft.com/office/powerpoint/2010/main" val="404078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26</a:t>
            </a:fld>
            <a:endParaRPr lang="fr-FR" dirty="0"/>
          </a:p>
        </p:txBody>
      </p:sp>
      <p:sp>
        <p:nvSpPr>
          <p:cNvPr id="3" name="Rectangle 2"/>
          <p:cNvSpPr/>
          <p:nvPr/>
        </p:nvSpPr>
        <p:spPr>
          <a:xfrm>
            <a:off x="1027790" y="927155"/>
            <a:ext cx="1558440"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3. JOINTURE</a:t>
            </a:r>
            <a:r>
              <a:rPr lang="fr-FR" dirty="0"/>
              <a:t> </a:t>
            </a:r>
            <a:endParaRPr lang="fr-FR" b="1" dirty="0"/>
          </a:p>
        </p:txBody>
      </p:sp>
      <p:sp>
        <p:nvSpPr>
          <p:cNvPr id="2" name="Rectangle 1"/>
          <p:cNvSpPr/>
          <p:nvPr/>
        </p:nvSpPr>
        <p:spPr>
          <a:xfrm>
            <a:off x="677334" y="1594539"/>
            <a:ext cx="10486535" cy="369332"/>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Jointure externe droite (RIGHT JOIN)</a:t>
            </a:r>
          </a:p>
        </p:txBody>
      </p:sp>
      <p:sp>
        <p:nvSpPr>
          <p:cNvPr id="4" name="Rectangle 1"/>
          <p:cNvSpPr>
            <a:spLocks noChangeArrowheads="1"/>
          </p:cNvSpPr>
          <p:nvPr/>
        </p:nvSpPr>
        <p:spPr bwMode="auto">
          <a:xfrm>
            <a:off x="677334" y="2257468"/>
            <a:ext cx="54838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SELECT * FROM table1 RIGHT JOIN table2 ON table1.id = table2.fk_id </a:t>
            </a:r>
          </a:p>
        </p:txBody>
      </p:sp>
      <p:sp>
        <p:nvSpPr>
          <p:cNvPr id="9" name="Rectangle 1"/>
          <p:cNvSpPr>
            <a:spLocks noChangeArrowheads="1"/>
          </p:cNvSpPr>
          <p:nvPr/>
        </p:nvSpPr>
        <p:spPr bwMode="auto">
          <a:xfrm>
            <a:off x="677334" y="4411215"/>
            <a:ext cx="53764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SELECT * FROM table1 LEFT  JOIN table2 ON table1.id = table2.fk_id </a:t>
            </a:r>
          </a:p>
        </p:txBody>
      </p:sp>
      <p:sp>
        <p:nvSpPr>
          <p:cNvPr id="10" name="Rectangle 9"/>
          <p:cNvSpPr/>
          <p:nvPr/>
        </p:nvSpPr>
        <p:spPr>
          <a:xfrm>
            <a:off x="677333" y="3332597"/>
            <a:ext cx="10486535" cy="369332"/>
          </a:xfrm>
          <a:prstGeom prst="rect">
            <a:avLst/>
          </a:prstGeom>
        </p:spPr>
        <p:txBody>
          <a:bodyPr wrap="square">
            <a:spAutoFit/>
          </a:bodyPr>
          <a:lstStyle/>
          <a:p>
            <a:r>
              <a:rPr lang="fr-FR" b="1" dirty="0">
                <a:latin typeface="Cambria" panose="02040503050406030204" pitchFamily="18" charset="0"/>
                <a:ea typeface="Cambria" panose="02040503050406030204" pitchFamily="18" charset="0"/>
              </a:rPr>
              <a:t>Jointure externe droite (LEFT JOIN)</a:t>
            </a:r>
          </a:p>
        </p:txBody>
      </p:sp>
    </p:spTree>
    <p:extLst>
      <p:ext uri="{BB962C8B-B14F-4D97-AF65-F5344CB8AC3E}">
        <p14:creationId xmlns:p14="http://schemas.microsoft.com/office/powerpoint/2010/main" val="85278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27</a:t>
            </a:fld>
            <a:endParaRPr lang="fr-FR" dirty="0"/>
          </a:p>
        </p:txBody>
      </p:sp>
      <p:sp>
        <p:nvSpPr>
          <p:cNvPr id="3" name="Rectangle 2"/>
          <p:cNvSpPr/>
          <p:nvPr/>
        </p:nvSpPr>
        <p:spPr>
          <a:xfrm>
            <a:off x="1027790" y="927155"/>
            <a:ext cx="4770793"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4. Combinaison SELECTION ET PROJECTION</a:t>
            </a:r>
            <a:endParaRPr lang="fr-FR" b="1" dirty="0"/>
          </a:p>
        </p:txBody>
      </p:sp>
      <p:sp>
        <p:nvSpPr>
          <p:cNvPr id="8" name="Rectangle 7"/>
          <p:cNvSpPr/>
          <p:nvPr/>
        </p:nvSpPr>
        <p:spPr>
          <a:xfrm>
            <a:off x="677334" y="1515372"/>
            <a:ext cx="8622276" cy="646331"/>
          </a:xfrm>
          <a:prstGeom prst="rect">
            <a:avLst/>
          </a:prstGeom>
        </p:spPr>
        <p:txBody>
          <a:bodyPr wrap="square">
            <a:spAutoFit/>
          </a:bodyPr>
          <a:lstStyle/>
          <a:p>
            <a:pPr marL="285750" indent="-285750">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Permet d’afficher seulement les données qui nous intéressent, </a:t>
            </a:r>
          </a:p>
          <a:p>
            <a:pPr marL="285750" indent="-285750">
              <a:buFont typeface="Wingdings" panose="05000000000000000000" pitchFamily="2" charset="2"/>
              <a:buChar char="§"/>
            </a:pPr>
            <a:r>
              <a:rPr lang="fr-FR" dirty="0">
                <a:solidFill>
                  <a:srgbClr val="000000"/>
                </a:solidFill>
                <a:latin typeface="Cambria" panose="02040503050406030204" pitchFamily="18" charset="0"/>
                <a:ea typeface="Cambria" panose="02040503050406030204" pitchFamily="18" charset="0"/>
              </a:rPr>
              <a:t>La projection se fait généralement en dernier,</a:t>
            </a:r>
            <a:endParaRPr lang="fr-FR" dirty="0">
              <a:latin typeface="Cambria" panose="02040503050406030204" pitchFamily="18" charset="0"/>
              <a:ea typeface="Cambria" panose="02040503050406030204" pitchFamily="18" charset="0"/>
            </a:endParaRPr>
          </a:p>
        </p:txBody>
      </p:sp>
      <p:sp>
        <p:nvSpPr>
          <p:cNvPr id="9" name="Rectangle 8"/>
          <p:cNvSpPr/>
          <p:nvPr/>
        </p:nvSpPr>
        <p:spPr>
          <a:xfrm>
            <a:off x="1671159" y="3547534"/>
            <a:ext cx="5380127" cy="369332"/>
          </a:xfrm>
          <a:prstGeom prst="rect">
            <a:avLst/>
          </a:prstGeom>
        </p:spPr>
        <p:txBody>
          <a:bodyPr wrap="none">
            <a:spAutoFit/>
          </a:bodyPr>
          <a:lstStyle/>
          <a:p>
            <a:r>
              <a:rPr lang="fr-FR" i="1" dirty="0">
                <a:solidFill>
                  <a:srgbClr val="000000"/>
                </a:solidFill>
                <a:latin typeface="Cambria" panose="02040503050406030204" pitchFamily="18" charset="0"/>
                <a:ea typeface="Cambria" panose="02040503050406030204" pitchFamily="18" charset="0"/>
              </a:rPr>
              <a:t>La liste des noms et prénoms des étudiants nés en 1977</a:t>
            </a:r>
            <a:endParaRPr lang="fr-FR" i="1" dirty="0">
              <a:latin typeface="Cambria" panose="02040503050406030204" pitchFamily="18" charset="0"/>
              <a:ea typeface="Cambria" panose="02040503050406030204" pitchFamily="18" charset="0"/>
            </a:endParaRPr>
          </a:p>
        </p:txBody>
      </p:sp>
      <p:sp>
        <p:nvSpPr>
          <p:cNvPr id="10" name="Rectangle 9"/>
          <p:cNvSpPr/>
          <p:nvPr/>
        </p:nvSpPr>
        <p:spPr>
          <a:xfrm>
            <a:off x="1027790" y="2682318"/>
            <a:ext cx="6131294" cy="369332"/>
          </a:xfrm>
          <a:prstGeom prst="rect">
            <a:avLst/>
          </a:prstGeom>
        </p:spPr>
        <p:txBody>
          <a:bodyPr wrap="none">
            <a:spAutoFit/>
          </a:bodyPr>
          <a:lstStyle/>
          <a:p>
            <a:r>
              <a:rPr lang="fr-FR"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000000"/>
                </a:solidFill>
                <a:latin typeface="Tahoma" panose="020B0604030504040204" pitchFamily="34" charset="0"/>
                <a:ea typeface="Cambria" panose="02040503050406030204" pitchFamily="18" charset="0"/>
                <a:sym typeface="Symbol" panose="05050102010706020507" pitchFamily="18" charset="2"/>
              </a:rPr>
              <a:t>[</a:t>
            </a:r>
            <a:r>
              <a:rPr lang="fr-FR" dirty="0">
                <a:solidFill>
                  <a:srgbClr val="000000"/>
                </a:solidFill>
                <a:latin typeface="Tahoma" panose="020B0604030504040204" pitchFamily="34" charset="0"/>
              </a:rPr>
              <a:t>Nom, Prénom] (</a:t>
            </a:r>
            <a:r>
              <a:rPr lang="fr-FR" b="1" dirty="0">
                <a:solidFill>
                  <a:srgbClr val="FF0000"/>
                </a:solidFill>
                <a:latin typeface="Cambria" panose="02040503050406030204" pitchFamily="18" charset="0"/>
                <a:ea typeface="Cambria" panose="02040503050406030204" pitchFamily="18" charset="0"/>
                <a:sym typeface="Symbol" panose="05050102010706020507" pitchFamily="18" charset="2"/>
              </a:rPr>
              <a:t> </a:t>
            </a:r>
            <a:r>
              <a:rPr lang="fr-FR" b="1" dirty="0">
                <a:solidFill>
                  <a:srgbClr val="000000"/>
                </a:solidFill>
                <a:latin typeface="Tahoma" panose="020B0604030504040204" pitchFamily="34" charset="0"/>
                <a:ea typeface="Cambria" panose="02040503050406030204" pitchFamily="18" charset="0"/>
                <a:sym typeface="Symbol" panose="05050102010706020507" pitchFamily="18" charset="2"/>
              </a:rPr>
              <a:t>[</a:t>
            </a:r>
            <a:r>
              <a:rPr lang="fr-FR" dirty="0" err="1">
                <a:solidFill>
                  <a:srgbClr val="000000"/>
                </a:solidFill>
                <a:latin typeface="Tahoma" panose="020B0604030504040204" pitchFamily="34" charset="0"/>
              </a:rPr>
              <a:t>Datenaissance</a:t>
            </a:r>
            <a:r>
              <a:rPr lang="fr-FR" dirty="0">
                <a:solidFill>
                  <a:srgbClr val="000000"/>
                </a:solidFill>
                <a:latin typeface="Tahoma" panose="020B0604030504040204" pitchFamily="34" charset="0"/>
              </a:rPr>
              <a:t> = 1977])ETUDIANT) </a:t>
            </a:r>
            <a:endParaRPr lang="fr-FR" dirty="0"/>
          </a:p>
        </p:txBody>
      </p:sp>
    </p:spTree>
    <p:extLst>
      <p:ext uri="{BB962C8B-B14F-4D97-AF65-F5344CB8AC3E}">
        <p14:creationId xmlns:p14="http://schemas.microsoft.com/office/powerpoint/2010/main" val="302872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28</a:t>
            </a:fld>
            <a:endParaRPr lang="fr-FR" dirty="0"/>
          </a:p>
        </p:txBody>
      </p:sp>
      <p:sp>
        <p:nvSpPr>
          <p:cNvPr id="3" name="Rectangle 2"/>
          <p:cNvSpPr/>
          <p:nvPr/>
        </p:nvSpPr>
        <p:spPr>
          <a:xfrm>
            <a:off x="1027790" y="927155"/>
            <a:ext cx="4648004"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4. Combinaison JOINTURE ET PROJECTION</a:t>
            </a:r>
            <a:endParaRPr lang="fr-FR" b="1" dirty="0"/>
          </a:p>
        </p:txBody>
      </p:sp>
      <p:sp>
        <p:nvSpPr>
          <p:cNvPr id="11" name="Rectangle 10"/>
          <p:cNvSpPr/>
          <p:nvPr/>
        </p:nvSpPr>
        <p:spPr>
          <a:xfrm>
            <a:off x="512262" y="1610885"/>
            <a:ext cx="9440598" cy="369332"/>
          </a:xfrm>
          <a:prstGeom prst="rect">
            <a:avLst/>
          </a:prstGeom>
        </p:spPr>
        <p:txBody>
          <a:bodyPr wrap="none">
            <a:spAutoFit/>
          </a:bodyPr>
          <a:lstStyle/>
          <a:p>
            <a:r>
              <a:rPr lang="fr-FR" i="1" dirty="0">
                <a:solidFill>
                  <a:srgbClr val="000000"/>
                </a:solidFill>
                <a:latin typeface="Cambria" panose="02040503050406030204" pitchFamily="18" charset="0"/>
                <a:ea typeface="Cambria" panose="02040503050406030204" pitchFamily="18" charset="0"/>
              </a:rPr>
              <a:t>La liste des noms , prénoms des étudiants et les régions dans lesquelles se trouvent leur université</a:t>
            </a:r>
            <a:endParaRPr lang="fr-FR" i="1" dirty="0">
              <a:latin typeface="Cambria" panose="02040503050406030204" pitchFamily="18" charset="0"/>
              <a:ea typeface="Cambria" panose="02040503050406030204" pitchFamily="18" charset="0"/>
            </a:endParaRPr>
          </a:p>
        </p:txBody>
      </p:sp>
      <p:sp>
        <p:nvSpPr>
          <p:cNvPr id="2" name="Rectangle 1"/>
          <p:cNvSpPr/>
          <p:nvPr/>
        </p:nvSpPr>
        <p:spPr>
          <a:xfrm>
            <a:off x="677334" y="2199102"/>
            <a:ext cx="8409543" cy="923330"/>
          </a:xfrm>
          <a:prstGeom prst="rect">
            <a:avLst/>
          </a:prstGeom>
        </p:spPr>
        <p:txBody>
          <a:bodyPr wrap="square">
            <a:spAutoFit/>
          </a:bodyPr>
          <a:lstStyle/>
          <a:p>
            <a:r>
              <a:rPr lang="fr-FR" dirty="0">
                <a:solidFill>
                  <a:srgbClr val="000000"/>
                </a:solidFill>
                <a:latin typeface="Tahoma" panose="020B0604030504040204" pitchFamily="34" charset="0"/>
              </a:rPr>
              <a:t>R1= </a:t>
            </a:r>
            <a:r>
              <a:rPr lang="fr-FR" dirty="0">
                <a:solidFill>
                  <a:srgbClr val="000000"/>
                </a:solidFill>
                <a:latin typeface="Symbol" panose="05050102010706020507" pitchFamily="18" charset="2"/>
              </a:rPr>
              <a:t></a:t>
            </a:r>
            <a:r>
              <a:rPr lang="fr-FR" dirty="0">
                <a:solidFill>
                  <a:srgbClr val="000000"/>
                </a:solidFill>
                <a:latin typeface="Tahoma" panose="020B0604030504040204" pitchFamily="34" charset="0"/>
              </a:rPr>
              <a:t>{</a:t>
            </a:r>
            <a:r>
              <a:rPr lang="fr-FR" dirty="0" err="1">
                <a:solidFill>
                  <a:srgbClr val="000000"/>
                </a:solidFill>
                <a:latin typeface="Tahoma" panose="020B0604030504040204" pitchFamily="34" charset="0"/>
              </a:rPr>
              <a:t>ETUDIANT.Sigle</a:t>
            </a:r>
            <a:r>
              <a:rPr lang="fr-FR" dirty="0">
                <a:solidFill>
                  <a:srgbClr val="000000"/>
                </a:solidFill>
                <a:latin typeface="Tahoma" panose="020B0604030504040204" pitchFamily="34" charset="0"/>
              </a:rPr>
              <a:t>=</a:t>
            </a:r>
            <a:r>
              <a:rPr lang="fr-FR" dirty="0" err="1">
                <a:solidFill>
                  <a:srgbClr val="000000"/>
                </a:solidFill>
                <a:latin typeface="Tahoma" panose="020B0604030504040204" pitchFamily="34" charset="0"/>
              </a:rPr>
              <a:t>UNIVERSITE.Sigle</a:t>
            </a:r>
            <a:r>
              <a:rPr lang="fr-FR" dirty="0">
                <a:solidFill>
                  <a:srgbClr val="000000"/>
                </a:solidFill>
                <a:latin typeface="Tahoma" panose="020B0604030504040204" pitchFamily="34" charset="0"/>
              </a:rPr>
              <a:t>}(ETUDIANT,UNIVERSITE) </a:t>
            </a:r>
          </a:p>
          <a:p>
            <a:r>
              <a:rPr lang="fr-FR" dirty="0">
                <a:solidFill>
                  <a:srgbClr val="000000"/>
                </a:solidFill>
                <a:latin typeface="Tahoma" panose="020B0604030504040204" pitchFamily="34" charset="0"/>
              </a:rPr>
              <a:t>R2= </a:t>
            </a:r>
            <a:r>
              <a:rPr lang="fr-FR" dirty="0">
                <a:solidFill>
                  <a:srgbClr val="000000"/>
                </a:solidFill>
                <a:latin typeface="Symbol" panose="05050102010706020507" pitchFamily="18" charset="2"/>
              </a:rPr>
              <a:t></a:t>
            </a:r>
            <a:r>
              <a:rPr lang="fr-FR" dirty="0">
                <a:solidFill>
                  <a:srgbClr val="000000"/>
                </a:solidFill>
                <a:latin typeface="Tahoma" panose="020B0604030504040204" pitchFamily="34" charset="0"/>
              </a:rPr>
              <a:t>{R1.Ville,VILLES.Nom}(R1,VILLES)</a:t>
            </a:r>
          </a:p>
          <a:p>
            <a:r>
              <a:rPr lang="fr-FR" dirty="0">
                <a:solidFill>
                  <a:srgbClr val="000000"/>
                </a:solidFill>
                <a:latin typeface="Tahoma" panose="020B0604030504040204" pitchFamily="34" charset="0"/>
              </a:rPr>
              <a:t>R=</a:t>
            </a:r>
            <a:r>
              <a:rPr lang="fr-FR" dirty="0">
                <a:solidFill>
                  <a:srgbClr val="000000"/>
                </a:solidFill>
                <a:latin typeface="Symbol" panose="05050102010706020507" pitchFamily="18" charset="2"/>
              </a:rPr>
              <a:t></a:t>
            </a:r>
            <a:r>
              <a:rPr lang="fr-FR" dirty="0">
                <a:solidFill>
                  <a:srgbClr val="000000"/>
                </a:solidFill>
                <a:latin typeface="Tahoma" panose="020B0604030504040204" pitchFamily="34" charset="0"/>
              </a:rPr>
              <a:t>{Nom, </a:t>
            </a:r>
            <a:r>
              <a:rPr lang="fr-FR" dirty="0" err="1">
                <a:solidFill>
                  <a:srgbClr val="000000"/>
                </a:solidFill>
                <a:latin typeface="Tahoma" panose="020B0604030504040204" pitchFamily="34" charset="0"/>
              </a:rPr>
              <a:t>Prenom</a:t>
            </a:r>
            <a:r>
              <a:rPr lang="fr-FR" dirty="0">
                <a:solidFill>
                  <a:srgbClr val="000000"/>
                </a:solidFill>
                <a:latin typeface="Tahoma" panose="020B0604030504040204" pitchFamily="34" charset="0"/>
              </a:rPr>
              <a:t>, </a:t>
            </a:r>
            <a:r>
              <a:rPr lang="fr-FR" dirty="0" err="1">
                <a:solidFill>
                  <a:srgbClr val="000000"/>
                </a:solidFill>
                <a:latin typeface="Tahoma" panose="020B0604030504040204" pitchFamily="34" charset="0"/>
              </a:rPr>
              <a:t>Region</a:t>
            </a:r>
            <a:r>
              <a:rPr lang="fr-FR" dirty="0">
                <a:solidFill>
                  <a:srgbClr val="000000"/>
                </a:solidFill>
                <a:latin typeface="Tahoma" panose="020B0604030504040204" pitchFamily="34" charset="0"/>
              </a:rPr>
              <a:t>}(R2)</a:t>
            </a:r>
            <a:endParaRPr lang="fr-FR" dirty="0"/>
          </a:p>
        </p:txBody>
      </p:sp>
    </p:spTree>
    <p:extLst>
      <p:ext uri="{BB962C8B-B14F-4D97-AF65-F5344CB8AC3E}">
        <p14:creationId xmlns:p14="http://schemas.microsoft.com/office/powerpoint/2010/main" val="80693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29</a:t>
            </a:fld>
            <a:endParaRPr lang="fr-FR" dirty="0"/>
          </a:p>
        </p:txBody>
      </p:sp>
      <p:sp>
        <p:nvSpPr>
          <p:cNvPr id="3" name="Rectangle 2"/>
          <p:cNvSpPr/>
          <p:nvPr/>
        </p:nvSpPr>
        <p:spPr>
          <a:xfrm>
            <a:off x="1027790" y="927155"/>
            <a:ext cx="5935984"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4. Combinaison SELECTION, JOINTURE ET PROJECTION</a:t>
            </a:r>
            <a:endParaRPr lang="fr-FR" b="1" dirty="0"/>
          </a:p>
        </p:txBody>
      </p:sp>
      <p:sp>
        <p:nvSpPr>
          <p:cNvPr id="11" name="Rectangle 10"/>
          <p:cNvSpPr/>
          <p:nvPr/>
        </p:nvSpPr>
        <p:spPr>
          <a:xfrm>
            <a:off x="512262" y="1610885"/>
            <a:ext cx="10077823" cy="646331"/>
          </a:xfrm>
          <a:prstGeom prst="rect">
            <a:avLst/>
          </a:prstGeom>
        </p:spPr>
        <p:txBody>
          <a:bodyPr wrap="none">
            <a:spAutoFit/>
          </a:bodyPr>
          <a:lstStyle/>
          <a:p>
            <a:r>
              <a:rPr lang="fr-FR" i="1" dirty="0">
                <a:solidFill>
                  <a:srgbClr val="000000"/>
                </a:solidFill>
                <a:latin typeface="Cambria" panose="02040503050406030204" pitchFamily="18" charset="0"/>
                <a:ea typeface="Cambria" panose="02040503050406030204" pitchFamily="18" charset="0"/>
              </a:rPr>
              <a:t>La liste des noms , prénoms et le nom de l’Université, des étudiants dont l’université dispose d’un effectif </a:t>
            </a:r>
          </a:p>
          <a:p>
            <a:r>
              <a:rPr lang="fr-FR" i="1" dirty="0">
                <a:solidFill>
                  <a:srgbClr val="000000"/>
                </a:solidFill>
                <a:latin typeface="Cambria" panose="02040503050406030204" pitchFamily="18" charset="0"/>
                <a:ea typeface="Cambria" panose="02040503050406030204" pitchFamily="18" charset="0"/>
              </a:rPr>
              <a:t>supérieur à 10 000 étudiants</a:t>
            </a:r>
            <a:endParaRPr lang="fr-FR" i="1" dirty="0">
              <a:latin typeface="Cambria" panose="02040503050406030204" pitchFamily="18" charset="0"/>
              <a:ea typeface="Cambria" panose="02040503050406030204" pitchFamily="18" charset="0"/>
            </a:endParaRPr>
          </a:p>
        </p:txBody>
      </p:sp>
      <p:sp>
        <p:nvSpPr>
          <p:cNvPr id="4" name="Rectangle 3"/>
          <p:cNvSpPr/>
          <p:nvPr/>
        </p:nvSpPr>
        <p:spPr>
          <a:xfrm>
            <a:off x="947451" y="2967335"/>
            <a:ext cx="8196549" cy="646331"/>
          </a:xfrm>
          <a:prstGeom prst="rect">
            <a:avLst/>
          </a:prstGeom>
        </p:spPr>
        <p:txBody>
          <a:bodyPr wrap="square">
            <a:spAutoFit/>
          </a:bodyPr>
          <a:lstStyle/>
          <a:p>
            <a:r>
              <a:rPr lang="fr-FR" dirty="0">
                <a:solidFill>
                  <a:srgbClr val="FF0000"/>
                </a:solidFill>
                <a:latin typeface="Symbol" panose="05050102010706020507" pitchFamily="18" charset="2"/>
              </a:rPr>
              <a:t></a:t>
            </a:r>
            <a:r>
              <a:rPr lang="fr-FR" dirty="0">
                <a:solidFill>
                  <a:srgbClr val="000000"/>
                </a:solidFill>
                <a:latin typeface="Tahoma" panose="020B0604030504040204" pitchFamily="34" charset="0"/>
              </a:rPr>
              <a:t>[</a:t>
            </a:r>
            <a:r>
              <a:rPr lang="fr-FR" dirty="0" err="1">
                <a:solidFill>
                  <a:srgbClr val="000000"/>
                </a:solidFill>
                <a:latin typeface="Tahoma" panose="020B0604030504040204" pitchFamily="34" charset="0"/>
              </a:rPr>
              <a:t>Nom,Prenom,LibelleUniversite</a:t>
            </a:r>
            <a:r>
              <a:rPr lang="fr-FR" dirty="0">
                <a:solidFill>
                  <a:srgbClr val="000000"/>
                </a:solidFill>
                <a:latin typeface="Tahoma" panose="020B0604030504040204" pitchFamily="34" charset="0"/>
              </a:rPr>
              <a:t>](</a:t>
            </a:r>
            <a:r>
              <a:rPr lang="fr-FR" b="1" dirty="0">
                <a:solidFill>
                  <a:srgbClr val="FF0000"/>
                </a:solidFill>
                <a:latin typeface="Cambria" panose="02040503050406030204" pitchFamily="18" charset="0"/>
                <a:ea typeface="Cambria" panose="02040503050406030204" pitchFamily="18" charset="0"/>
                <a:sym typeface="Symbol" panose="05050102010706020507" pitchFamily="18" charset="2"/>
              </a:rPr>
              <a:t> </a:t>
            </a:r>
            <a:r>
              <a:rPr lang="fr-FR" b="1" dirty="0">
                <a:solidFill>
                  <a:srgbClr val="000000"/>
                </a:solidFill>
                <a:latin typeface="Tahoma" panose="020B0604030504040204" pitchFamily="34" charset="0"/>
                <a:ea typeface="Cambria" panose="02040503050406030204" pitchFamily="18" charset="0"/>
                <a:sym typeface="Symbol" panose="05050102010706020507" pitchFamily="18" charset="2"/>
              </a:rPr>
              <a:t>[</a:t>
            </a:r>
            <a:r>
              <a:rPr lang="fr-FR" dirty="0" err="1">
                <a:solidFill>
                  <a:srgbClr val="000000"/>
                </a:solidFill>
                <a:latin typeface="Tahoma" panose="020B0604030504040204" pitchFamily="34" charset="0"/>
              </a:rPr>
              <a:t>Nbretudiants</a:t>
            </a:r>
            <a:r>
              <a:rPr lang="fr-FR" dirty="0">
                <a:solidFill>
                  <a:srgbClr val="000000"/>
                </a:solidFill>
                <a:latin typeface="Tahoma" panose="020B0604030504040204" pitchFamily="34" charset="0"/>
              </a:rPr>
              <a:t> &gt; 10 000](</a:t>
            </a:r>
            <a:r>
              <a:rPr lang="fr-FR" dirty="0">
                <a:solidFill>
                  <a:srgbClr val="FF0000"/>
                </a:solidFill>
                <a:latin typeface="Symbol" panose="05050102010706020507" pitchFamily="18" charset="2"/>
              </a:rPr>
              <a:t></a:t>
            </a:r>
            <a:r>
              <a:rPr lang="fr-FR" dirty="0">
                <a:solidFill>
                  <a:srgbClr val="000000"/>
                </a:solidFill>
                <a:latin typeface="Tahoma" panose="020B0604030504040204" pitchFamily="34" charset="0"/>
              </a:rPr>
              <a:t>[</a:t>
            </a:r>
            <a:r>
              <a:rPr lang="fr-FR" dirty="0" err="1">
                <a:solidFill>
                  <a:srgbClr val="000000"/>
                </a:solidFill>
                <a:latin typeface="Tahoma" panose="020B0604030504040204" pitchFamily="34" charset="0"/>
              </a:rPr>
              <a:t>ETUDIANT.sigle</a:t>
            </a:r>
            <a:r>
              <a:rPr lang="fr-FR" dirty="0">
                <a:solidFill>
                  <a:srgbClr val="000000"/>
                </a:solidFill>
                <a:latin typeface="Tahoma" panose="020B0604030504040204" pitchFamily="34" charset="0"/>
              </a:rPr>
              <a:t>=</a:t>
            </a:r>
            <a:r>
              <a:rPr lang="fr-FR" dirty="0" err="1">
                <a:solidFill>
                  <a:srgbClr val="000000"/>
                </a:solidFill>
                <a:latin typeface="Tahoma" panose="020B0604030504040204" pitchFamily="34" charset="0"/>
              </a:rPr>
              <a:t>UNIVERSITE.Sigle</a:t>
            </a:r>
            <a:r>
              <a:rPr lang="fr-FR" dirty="0">
                <a:solidFill>
                  <a:srgbClr val="000000"/>
                </a:solidFill>
                <a:latin typeface="Tahoma" panose="020B0604030504040204" pitchFamily="34" charset="0"/>
              </a:rPr>
              <a:t>](ETUDIANT,UNIVERSITE))) </a:t>
            </a:r>
            <a:endParaRPr lang="fr-FR" dirty="0"/>
          </a:p>
        </p:txBody>
      </p:sp>
    </p:spTree>
    <p:extLst>
      <p:ext uri="{BB962C8B-B14F-4D97-AF65-F5344CB8AC3E}">
        <p14:creationId xmlns:p14="http://schemas.microsoft.com/office/powerpoint/2010/main" val="233925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 fondamentaux</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a:t>
            </a:fld>
            <a:endParaRPr lang="fr-FR" dirty="0"/>
          </a:p>
        </p:txBody>
      </p:sp>
      <p:sp>
        <p:nvSpPr>
          <p:cNvPr id="2" name="Rectangle 1"/>
          <p:cNvSpPr/>
          <p:nvPr/>
        </p:nvSpPr>
        <p:spPr>
          <a:xfrm>
            <a:off x="1049866" y="1053218"/>
            <a:ext cx="10905067" cy="1477328"/>
          </a:xfrm>
          <a:prstGeom prst="rect">
            <a:avLst/>
          </a:prstGeom>
        </p:spPr>
        <p:txBody>
          <a:bodyPr wrap="square">
            <a:spAutoFit/>
          </a:bodyPr>
          <a:lstStyle/>
          <a:p>
            <a:r>
              <a:rPr lang="fr-FR" dirty="0">
                <a:latin typeface="Cambria" panose="02040503050406030204" pitchFamily="18" charset="0"/>
                <a:ea typeface="Cambria" panose="02040503050406030204" pitchFamily="18" charset="0"/>
              </a:rPr>
              <a:t>on distingue plusieurs opérateurs dit de base et additionnels. </a:t>
            </a:r>
          </a:p>
          <a:p>
            <a:r>
              <a:rPr lang="fr-FR" dirty="0">
                <a:latin typeface="Cambria" panose="02040503050406030204" pitchFamily="18" charset="0"/>
                <a:ea typeface="Cambria" panose="02040503050406030204" pitchFamily="18" charset="0"/>
              </a:rPr>
              <a:t>Mais les fondamentaux sont: </a:t>
            </a:r>
          </a:p>
          <a:p>
            <a:pPr marL="742950" lvl="1" indent="-285750">
              <a:buFont typeface="Wingdings" panose="05000000000000000000" pitchFamily="2" charset="2"/>
              <a:buChar char="Ø"/>
            </a:pPr>
            <a:r>
              <a:rPr lang="fr-FR" dirty="0">
                <a:latin typeface="Cambria" panose="02040503050406030204" pitchFamily="18" charset="0"/>
                <a:ea typeface="Cambria" panose="02040503050406030204" pitchFamily="18" charset="0"/>
              </a:rPr>
              <a:t>Projection, </a:t>
            </a:r>
          </a:p>
          <a:p>
            <a:pPr marL="742950" lvl="1" indent="-285750">
              <a:buFont typeface="Wingdings" panose="05000000000000000000" pitchFamily="2" charset="2"/>
              <a:buChar char="Ø"/>
            </a:pPr>
            <a:r>
              <a:rPr lang="fr-FR" dirty="0">
                <a:latin typeface="Cambria" panose="02040503050406030204" pitchFamily="18" charset="0"/>
                <a:ea typeface="Cambria" panose="02040503050406030204" pitchFamily="18" charset="0"/>
              </a:rPr>
              <a:t>Sélection ou Restriction </a:t>
            </a:r>
          </a:p>
          <a:p>
            <a:pPr marL="742950" lvl="1" indent="-285750">
              <a:buFont typeface="Wingdings" panose="05000000000000000000" pitchFamily="2" charset="2"/>
              <a:buChar char="Ø"/>
            </a:pPr>
            <a:r>
              <a:rPr lang="fr-FR" dirty="0">
                <a:latin typeface="Cambria" panose="02040503050406030204" pitchFamily="18" charset="0"/>
                <a:ea typeface="Cambria" panose="02040503050406030204" pitchFamily="18" charset="0"/>
              </a:rPr>
              <a:t>et la Joncture </a:t>
            </a:r>
            <a:endParaRPr lang="fr-FR" sz="1400" dirty="0">
              <a:latin typeface="Cambria" panose="02040503050406030204" pitchFamily="18" charset="0"/>
              <a:ea typeface="Cambria" panose="02040503050406030204" pitchFamily="18" charset="0"/>
            </a:endParaRPr>
          </a:p>
        </p:txBody>
      </p:sp>
      <p:sp>
        <p:nvSpPr>
          <p:cNvPr id="3" name="Rectangle 2"/>
          <p:cNvSpPr/>
          <p:nvPr/>
        </p:nvSpPr>
        <p:spPr>
          <a:xfrm>
            <a:off x="1049866" y="2687440"/>
            <a:ext cx="9305322" cy="923330"/>
          </a:xfrm>
          <a:prstGeom prst="rect">
            <a:avLst/>
          </a:prstGeom>
        </p:spPr>
        <p:txBody>
          <a:bodyPr wrap="square">
            <a:spAutoFit/>
          </a:bodyPr>
          <a:lstStyle/>
          <a:p>
            <a:pPr algn="just"/>
            <a:r>
              <a:rPr lang="fr-FR" dirty="0">
                <a:latin typeface="Cambria" panose="02040503050406030204" pitchFamily="18" charset="0"/>
                <a:ea typeface="Cambria" panose="02040503050406030204" pitchFamily="18" charset="0"/>
              </a:rPr>
              <a:t>Les fondements mathématiques du relationnel, outre qu'ils permettent une modélisation logique simple et puissante, fournissent également un ensemble de concepts pour manipuler formellement l'information ainsi modélisée.</a:t>
            </a:r>
          </a:p>
        </p:txBody>
      </p:sp>
      <p:sp>
        <p:nvSpPr>
          <p:cNvPr id="9" name="Rectangle 8"/>
          <p:cNvSpPr/>
          <p:nvPr/>
        </p:nvSpPr>
        <p:spPr>
          <a:xfrm>
            <a:off x="1049866" y="3845279"/>
            <a:ext cx="8583921" cy="923330"/>
          </a:xfrm>
          <a:prstGeom prst="rect">
            <a:avLst/>
          </a:prstGeom>
        </p:spPr>
        <p:txBody>
          <a:bodyPr wrap="square">
            <a:spAutoFit/>
          </a:bodyPr>
          <a:lstStyle/>
          <a:p>
            <a:pPr algn="just"/>
            <a:r>
              <a:rPr lang="fr-FR" dirty="0">
                <a:latin typeface="Cambria" panose="02040503050406030204" pitchFamily="18" charset="0"/>
                <a:ea typeface="Cambria" panose="02040503050406030204" pitchFamily="18" charset="0"/>
              </a:rPr>
              <a:t>Sous forme d'un ensemble d'opérations formelles, l’algèbre relationnelle permet d'exprimer des questions, ou requêtes, posées à une représentation relationnelle, sous forme d'expressions algébriques.</a:t>
            </a:r>
          </a:p>
        </p:txBody>
      </p:sp>
    </p:spTree>
    <p:extLst>
      <p:ext uri="{BB962C8B-B14F-4D97-AF65-F5344CB8AC3E}">
        <p14:creationId xmlns:p14="http://schemas.microsoft.com/office/powerpoint/2010/main" val="167689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AUTRE OPERATEURS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30</a:t>
            </a:fld>
            <a:endParaRPr lang="fr-FR"/>
          </a:p>
        </p:txBody>
      </p:sp>
      <p:sp>
        <p:nvSpPr>
          <p:cNvPr id="2" name="ZoneTexte 1"/>
          <p:cNvSpPr txBox="1"/>
          <p:nvPr/>
        </p:nvSpPr>
        <p:spPr>
          <a:xfrm>
            <a:off x="1079653" y="1123721"/>
            <a:ext cx="8280537" cy="369332"/>
          </a:xfrm>
          <a:prstGeom prst="rect">
            <a:avLst/>
          </a:prstGeom>
          <a:noFill/>
        </p:spPr>
        <p:txBody>
          <a:bodyPr wrap="none" rtlCol="0">
            <a:spAutoFit/>
          </a:bodyPr>
          <a:lstStyle/>
          <a:p>
            <a:r>
              <a:rPr lang="fr-FR" dirty="0"/>
              <a:t>L’union, l’intersection et la différence sont des opérations dite ensemblistes</a:t>
            </a:r>
          </a:p>
        </p:txBody>
      </p:sp>
      <p:sp>
        <p:nvSpPr>
          <p:cNvPr id="8" name="ZoneTexte 7"/>
          <p:cNvSpPr txBox="1"/>
          <p:nvPr/>
        </p:nvSpPr>
        <p:spPr>
          <a:xfrm>
            <a:off x="1079653" y="1539172"/>
            <a:ext cx="7678705" cy="369332"/>
          </a:xfrm>
          <a:prstGeom prst="rect">
            <a:avLst/>
          </a:prstGeom>
          <a:noFill/>
        </p:spPr>
        <p:txBody>
          <a:bodyPr wrap="none" rtlCol="0">
            <a:spAutoFit/>
          </a:bodyPr>
          <a:lstStyle/>
          <a:p>
            <a:r>
              <a:rPr lang="fr-FR" dirty="0"/>
              <a:t>Elles ne s’effectuent que sur des tables ayant une structure identique.</a:t>
            </a:r>
          </a:p>
        </p:txBody>
      </p:sp>
      <p:sp>
        <p:nvSpPr>
          <p:cNvPr id="9" name="Rectangle 8"/>
          <p:cNvSpPr/>
          <p:nvPr/>
        </p:nvSpPr>
        <p:spPr>
          <a:xfrm>
            <a:off x="1038962" y="2105960"/>
            <a:ext cx="1135247"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1. UNION</a:t>
            </a:r>
            <a:endParaRPr lang="fr-FR" b="1" dirty="0"/>
          </a:p>
        </p:txBody>
      </p:sp>
      <p:sp>
        <p:nvSpPr>
          <p:cNvPr id="3" name="Rectangle 1"/>
          <p:cNvSpPr>
            <a:spLocks noChangeArrowheads="1"/>
          </p:cNvSpPr>
          <p:nvPr/>
        </p:nvSpPr>
        <p:spPr bwMode="auto">
          <a:xfrm>
            <a:off x="5067759" y="2179947"/>
            <a:ext cx="27908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SELECT * FROM TABLE_1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UNION </a:t>
            </a:r>
          </a:p>
          <a:p>
            <a:pPr lvl="0" defTabSz="914400" eaLnBrk="0" fontAlgn="base" hangingPunct="0">
              <a:spcBef>
                <a:spcPct val="0"/>
              </a:spcBef>
              <a:spcAft>
                <a:spcPct val="0"/>
              </a:spcAft>
            </a:pPr>
            <a:r>
              <a:rPr lang="fr-FR" altLang="fr-FR" dirty="0"/>
              <a:t>SELECT * FROM  TABLE_2 </a:t>
            </a:r>
          </a:p>
        </p:txBody>
      </p:sp>
      <p:sp>
        <p:nvSpPr>
          <p:cNvPr id="4" name="Rectangle 3"/>
          <p:cNvSpPr/>
          <p:nvPr/>
        </p:nvSpPr>
        <p:spPr>
          <a:xfrm>
            <a:off x="2174209" y="2456946"/>
            <a:ext cx="2207656" cy="369332"/>
          </a:xfrm>
          <a:prstGeom prst="rect">
            <a:avLst/>
          </a:prstGeom>
        </p:spPr>
        <p:txBody>
          <a:bodyPr wrap="none">
            <a:spAutoFit/>
          </a:bodyPr>
          <a:lstStyle/>
          <a:p>
            <a:r>
              <a:rPr lang="fr-FR" altLang="fr-FR" dirty="0">
                <a:solidFill>
                  <a:srgbClr val="FF0000"/>
                </a:solidFill>
              </a:rPr>
              <a:t>TABLE_1 </a:t>
            </a:r>
            <a:r>
              <a:rPr lang="fr-FR" dirty="0">
                <a:solidFill>
                  <a:srgbClr val="FF0000"/>
                </a:solidFill>
                <a:latin typeface="Cambria" panose="02040503050406030204" pitchFamily="18" charset="0"/>
                <a:ea typeface="Cambria" panose="02040503050406030204" pitchFamily="18" charset="0"/>
                <a:sym typeface="Symbol" panose="05050102010706020507" pitchFamily="18" charset="2"/>
              </a:rPr>
              <a:t> </a:t>
            </a:r>
            <a:r>
              <a:rPr lang="fr-FR" altLang="fr-FR" dirty="0">
                <a:solidFill>
                  <a:srgbClr val="FF0000"/>
                </a:solidFill>
              </a:rPr>
              <a:t>TABLE_2</a:t>
            </a:r>
            <a:endParaRPr lang="fr-FR" dirty="0">
              <a:solidFill>
                <a:srgbClr val="FF0000"/>
              </a:solidFill>
            </a:endParaRPr>
          </a:p>
        </p:txBody>
      </p:sp>
      <p:sp>
        <p:nvSpPr>
          <p:cNvPr id="10" name="Rectangle 9"/>
          <p:cNvSpPr/>
          <p:nvPr/>
        </p:nvSpPr>
        <p:spPr>
          <a:xfrm>
            <a:off x="1079653" y="3646355"/>
            <a:ext cx="2020425"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2. INTERSECTION</a:t>
            </a:r>
            <a:endParaRPr lang="fr-FR" b="1" dirty="0"/>
          </a:p>
        </p:txBody>
      </p:sp>
      <p:sp>
        <p:nvSpPr>
          <p:cNvPr id="11" name="Rectangle 1"/>
          <p:cNvSpPr>
            <a:spLocks noChangeArrowheads="1"/>
          </p:cNvSpPr>
          <p:nvPr/>
        </p:nvSpPr>
        <p:spPr bwMode="auto">
          <a:xfrm>
            <a:off x="5108450" y="3720342"/>
            <a:ext cx="27908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SELECT * FROM TABLE_1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INTERSECT </a:t>
            </a:r>
          </a:p>
          <a:p>
            <a:pPr lvl="0" defTabSz="914400" eaLnBrk="0" fontAlgn="base" hangingPunct="0">
              <a:spcBef>
                <a:spcPct val="0"/>
              </a:spcBef>
              <a:spcAft>
                <a:spcPct val="0"/>
              </a:spcAft>
            </a:pPr>
            <a:r>
              <a:rPr lang="fr-FR" altLang="fr-FR" dirty="0"/>
              <a:t>SELECT * FROM  TABLE_2 </a:t>
            </a:r>
          </a:p>
        </p:txBody>
      </p:sp>
      <p:sp>
        <p:nvSpPr>
          <p:cNvPr id="12" name="Rectangle 11"/>
          <p:cNvSpPr/>
          <p:nvPr/>
        </p:nvSpPr>
        <p:spPr>
          <a:xfrm>
            <a:off x="2214900" y="3997341"/>
            <a:ext cx="2207656" cy="369332"/>
          </a:xfrm>
          <a:prstGeom prst="rect">
            <a:avLst/>
          </a:prstGeom>
        </p:spPr>
        <p:txBody>
          <a:bodyPr wrap="none">
            <a:spAutoFit/>
          </a:bodyPr>
          <a:lstStyle/>
          <a:p>
            <a:r>
              <a:rPr lang="fr-FR" altLang="fr-FR" dirty="0">
                <a:solidFill>
                  <a:srgbClr val="FF0000"/>
                </a:solidFill>
              </a:rPr>
              <a:t>TABLE_1 </a:t>
            </a:r>
            <a:r>
              <a:rPr lang="fr-FR" dirty="0">
                <a:solidFill>
                  <a:srgbClr val="FF0000"/>
                </a:solidFill>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sym typeface="Symbol" panose="05050102010706020507" pitchFamily="18" charset="2"/>
              </a:rPr>
              <a:t> </a:t>
            </a:r>
            <a:r>
              <a:rPr lang="fr-FR" altLang="fr-FR" dirty="0">
                <a:solidFill>
                  <a:srgbClr val="FF0000"/>
                </a:solidFill>
              </a:rPr>
              <a:t>TABLE_2</a:t>
            </a:r>
            <a:endParaRPr lang="fr-FR" dirty="0">
              <a:solidFill>
                <a:srgbClr val="FF0000"/>
              </a:solidFill>
            </a:endParaRPr>
          </a:p>
        </p:txBody>
      </p:sp>
      <p:sp>
        <p:nvSpPr>
          <p:cNvPr id="14" name="ZoneTexte 13">
            <a:extLst>
              <a:ext uri="{FF2B5EF4-FFF2-40B4-BE49-F238E27FC236}">
                <a16:creationId xmlns:a16="http://schemas.microsoft.com/office/drawing/2014/main" id="{6DCE4F85-0AC4-4AB5-BD24-C787A67B3FF7}"/>
              </a:ext>
            </a:extLst>
          </p:cNvPr>
          <p:cNvSpPr txBox="1"/>
          <p:nvPr/>
        </p:nvSpPr>
        <p:spPr>
          <a:xfrm>
            <a:off x="521724" y="4739227"/>
            <a:ext cx="10532619" cy="1200329"/>
          </a:xfrm>
          <a:prstGeom prst="rect">
            <a:avLst/>
          </a:prstGeom>
          <a:noFill/>
        </p:spPr>
        <p:txBody>
          <a:bodyPr wrap="square">
            <a:spAutoFit/>
          </a:bodyPr>
          <a:lstStyle/>
          <a:p>
            <a:r>
              <a:rPr lang="fr-FR" dirty="0"/>
              <a:t>MySQL ne propose malheureusement pas cette </a:t>
            </a:r>
            <a:r>
              <a:rPr lang="fr-FR"/>
              <a:t>commande SQL (INTERSECT) , </a:t>
            </a:r>
            <a:r>
              <a:rPr lang="fr-FR" dirty="0"/>
              <a:t>heureusement le fonctionnement de cette requête peut-être simulé grâce à une petite astuce. La requête SQL ci-dessous est l’alternative à INTERSECT :</a:t>
            </a:r>
          </a:p>
          <a:p>
            <a:r>
              <a:rPr lang="fr-FR" dirty="0"/>
              <a:t>SELECT DISTINCT value FROM `table1` WHERE value IN ( SELECT value FROM `table2` );</a:t>
            </a:r>
          </a:p>
        </p:txBody>
      </p:sp>
    </p:spTree>
    <p:extLst>
      <p:ext uri="{BB962C8B-B14F-4D97-AF65-F5344CB8AC3E}">
        <p14:creationId xmlns:p14="http://schemas.microsoft.com/office/powerpoint/2010/main" val="18083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AUTRE OPERATEURS</a:t>
            </a:r>
          </a:p>
        </p:txBody>
      </p:sp>
      <p:sp>
        <p:nvSpPr>
          <p:cNvPr id="6" name="Espace réservé du pied de page 5"/>
          <p:cNvSpPr>
            <a:spLocks noGrp="1"/>
          </p:cNvSpPr>
          <p:nvPr>
            <p:ph type="ftr" sz="quarter" idx="11"/>
          </p:nvPr>
        </p:nvSpPr>
        <p:spPr/>
        <p:txBody>
          <a:bodyPr/>
          <a:lstStyle/>
          <a:p>
            <a:r>
              <a:rPr lang="fr-FR"/>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31</a:t>
            </a:fld>
            <a:endParaRPr lang="fr-FR"/>
          </a:p>
        </p:txBody>
      </p:sp>
      <p:sp>
        <p:nvSpPr>
          <p:cNvPr id="21" name="Rectangle 20"/>
          <p:cNvSpPr/>
          <p:nvPr/>
        </p:nvSpPr>
        <p:spPr>
          <a:xfrm>
            <a:off x="878946" y="1574322"/>
            <a:ext cx="10345314" cy="2031325"/>
          </a:xfrm>
          <a:prstGeom prst="rect">
            <a:avLst/>
          </a:prstGeom>
        </p:spPr>
        <p:txBody>
          <a:bodyPr wrap="square">
            <a:spAutoFit/>
          </a:bodyPr>
          <a:lstStyle/>
          <a:p>
            <a:r>
              <a:rPr lang="fr-FR" b="1" dirty="0">
                <a:solidFill>
                  <a:srgbClr val="000000"/>
                </a:solidFill>
                <a:latin typeface="Cambria" panose="02040503050406030204" pitchFamily="18" charset="0"/>
                <a:ea typeface="Cambria" panose="02040503050406030204" pitchFamily="18" charset="0"/>
              </a:rPr>
              <a:t>Fonction de calcul </a:t>
            </a:r>
          </a:p>
          <a:p>
            <a:pPr algn="ctr"/>
            <a:r>
              <a:rPr lang="fr-FR" dirty="0">
                <a:solidFill>
                  <a:srgbClr val="000000"/>
                </a:solidFill>
                <a:latin typeface="Cambria" panose="02040503050406030204" pitchFamily="18" charset="0"/>
                <a:ea typeface="Cambria" panose="02040503050406030204" pitchFamily="18" charset="0"/>
              </a:rPr>
              <a:t> </a:t>
            </a:r>
          </a:p>
          <a:p>
            <a:pPr algn="ctr"/>
            <a:r>
              <a:rPr lang="fr-FR" b="1" dirty="0">
                <a:solidFill>
                  <a:srgbClr val="FF0000"/>
                </a:solidFill>
                <a:latin typeface="Cambria" panose="02040503050406030204" pitchFamily="18" charset="0"/>
                <a:ea typeface="Cambria" panose="02040503050406030204" pitchFamily="18" charset="0"/>
              </a:rPr>
              <a:t>MAX, MIN, AVG, SUM, </a:t>
            </a:r>
          </a:p>
          <a:p>
            <a:endParaRPr lang="fr-FR" b="1" dirty="0">
              <a:solidFill>
                <a:srgbClr val="000000"/>
              </a:solidFill>
              <a:latin typeface="Cambria" panose="02040503050406030204" pitchFamily="18" charset="0"/>
              <a:ea typeface="Cambria" panose="02040503050406030204" pitchFamily="18" charset="0"/>
            </a:endParaRPr>
          </a:p>
          <a:p>
            <a:endParaRPr lang="fr-FR" b="1" dirty="0">
              <a:solidFill>
                <a:srgbClr val="000000"/>
              </a:solidFill>
              <a:latin typeface="Cambria" panose="02040503050406030204" pitchFamily="18" charset="0"/>
              <a:ea typeface="Cambria" panose="02040503050406030204" pitchFamily="18" charset="0"/>
            </a:endParaRPr>
          </a:p>
          <a:p>
            <a:r>
              <a:rPr lang="fr-FR" b="1" dirty="0">
                <a:solidFill>
                  <a:srgbClr val="000000"/>
                </a:solidFill>
                <a:latin typeface="Cambria" panose="02040503050406030204" pitchFamily="18" charset="0"/>
                <a:ea typeface="Cambria" panose="02040503050406030204" pitchFamily="18" charset="0"/>
              </a:rPr>
              <a:t>Opérations d’Agrégation</a:t>
            </a:r>
          </a:p>
          <a:p>
            <a:pPr algn="ctr"/>
            <a:r>
              <a:rPr lang="en-US" b="1" dirty="0">
                <a:solidFill>
                  <a:srgbClr val="FF0000"/>
                </a:solidFill>
                <a:latin typeface="Cambria" panose="02040503050406030204" pitchFamily="18" charset="0"/>
                <a:ea typeface="Cambria" panose="02040503050406030204" pitchFamily="18" charset="0"/>
              </a:rPr>
              <a:t>GROUP BY, HAVING, ORDER BY </a:t>
            </a:r>
            <a:endParaRPr lang="fr-FR"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695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9776" y="1701224"/>
            <a:ext cx="10315609" cy="289545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4</a:t>
            </a:fld>
            <a:endParaRPr lang="fr-FR" dirty="0"/>
          </a:p>
        </p:txBody>
      </p:sp>
      <p:sp>
        <p:nvSpPr>
          <p:cNvPr id="2" name="Rectangle 1"/>
          <p:cNvSpPr/>
          <p:nvPr/>
        </p:nvSpPr>
        <p:spPr>
          <a:xfrm>
            <a:off x="1049866" y="1053218"/>
            <a:ext cx="10905067" cy="369332"/>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dirty="0">
                <a:latin typeface="Cambria" panose="02040503050406030204" pitchFamily="18" charset="0"/>
                <a:ea typeface="Cambria" panose="02040503050406030204" pitchFamily="18" charset="0"/>
              </a:rPr>
              <a:t>L’algèbre relationnelle est principalement composée de sept(7) opérateurs subdivisés en deux groupes:</a:t>
            </a:r>
            <a:endParaRPr lang="fr-FR" sz="1400" dirty="0">
              <a:latin typeface="Cambria" panose="02040503050406030204" pitchFamily="18" charset="0"/>
              <a:ea typeface="Cambria" panose="02040503050406030204" pitchFamily="18" charset="0"/>
            </a:endParaRPr>
          </a:p>
        </p:txBody>
      </p:sp>
      <p:sp>
        <p:nvSpPr>
          <p:cNvPr id="3" name="Rectangle 2"/>
          <p:cNvSpPr/>
          <p:nvPr/>
        </p:nvSpPr>
        <p:spPr>
          <a:xfrm>
            <a:off x="825386" y="1899164"/>
            <a:ext cx="4782934" cy="24468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b="1" dirty="0">
                <a:latin typeface="Cambria" panose="02040503050406030204" pitchFamily="18" charset="0"/>
                <a:ea typeface="Cambria" panose="02040503050406030204" pitchFamily="18" charset="0"/>
              </a:rPr>
              <a:t>Opérateurs de base :</a:t>
            </a:r>
          </a:p>
          <a:p>
            <a:pPr marL="742950" lvl="1"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Union(</a:t>
            </a:r>
            <a:r>
              <a:rPr lang="fr-FR" dirty="0">
                <a:latin typeface="Cambria" panose="02040503050406030204" pitchFamily="18" charset="0"/>
                <a:ea typeface="Cambria" panose="02040503050406030204" pitchFamily="18" charset="0"/>
                <a:sym typeface="Symbol" panose="05050102010706020507" pitchFamily="18" charset="2"/>
              </a:rPr>
              <a:t>)</a:t>
            </a:r>
            <a:endParaRPr lang="fr-FR" dirty="0">
              <a:latin typeface="Cambria" panose="02040503050406030204" pitchFamily="18" charset="0"/>
              <a:ea typeface="Cambria" panose="02040503050406030204" pitchFamily="18" charset="0"/>
            </a:endParaRPr>
          </a:p>
          <a:p>
            <a:pPr marL="742950" lvl="1"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Différence(\)</a:t>
            </a:r>
          </a:p>
          <a:p>
            <a:pPr marL="742950" lvl="1"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Projection (</a:t>
            </a:r>
            <a:r>
              <a:rPr lang="fr-FR" dirty="0">
                <a:latin typeface="Cambria" panose="02040503050406030204" pitchFamily="18" charset="0"/>
                <a:ea typeface="Cambria" panose="02040503050406030204" pitchFamily="18" charset="0"/>
                <a:sym typeface="Symbol" panose="05050102010706020507" pitchFamily="18" charset="2"/>
              </a:rPr>
              <a:t>)</a:t>
            </a:r>
            <a:endParaRPr lang="fr-FR" dirty="0">
              <a:latin typeface="Cambria" panose="02040503050406030204" pitchFamily="18" charset="0"/>
              <a:ea typeface="Cambria" panose="02040503050406030204" pitchFamily="18" charset="0"/>
            </a:endParaRPr>
          </a:p>
          <a:p>
            <a:pPr marL="742950" lvl="1"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Sélection ou Restriction (</a:t>
            </a:r>
            <a:r>
              <a:rPr lang="fr-FR" dirty="0">
                <a:latin typeface="Cambria" panose="02040503050406030204" pitchFamily="18" charset="0"/>
                <a:ea typeface="Cambria" panose="02040503050406030204" pitchFamily="18" charset="0"/>
                <a:sym typeface="Symbol" panose="05050102010706020507" pitchFamily="18" charset="2"/>
              </a:rPr>
              <a:t>)</a:t>
            </a:r>
            <a:endParaRPr lang="fr-FR" dirty="0">
              <a:latin typeface="Cambria" panose="02040503050406030204" pitchFamily="18" charset="0"/>
              <a:ea typeface="Cambria" panose="02040503050406030204" pitchFamily="18" charset="0"/>
            </a:endParaRPr>
          </a:p>
          <a:p>
            <a:pPr marL="742950" lvl="1" indent="-285750">
              <a:lnSpc>
                <a:spcPct val="150000"/>
              </a:lnSpc>
              <a:buFont typeface="Wingdings" panose="05000000000000000000" pitchFamily="2" charset="2"/>
              <a:buChar char="§"/>
            </a:pPr>
            <a:r>
              <a:rPr lang="fr-FR" dirty="0">
                <a:latin typeface="Cambria" panose="02040503050406030204" pitchFamily="18" charset="0"/>
                <a:ea typeface="Cambria" panose="02040503050406030204" pitchFamily="18" charset="0"/>
              </a:rPr>
              <a:t>Produit cartésien</a:t>
            </a:r>
            <a:endParaRPr lang="fr-FR" b="1" dirty="0">
              <a:latin typeface="Cambria" panose="02040503050406030204" pitchFamily="18" charset="0"/>
              <a:ea typeface="Cambria" panose="02040503050406030204" pitchFamily="18" charset="0"/>
            </a:endParaRPr>
          </a:p>
        </p:txBody>
      </p:sp>
      <p:sp>
        <p:nvSpPr>
          <p:cNvPr id="8" name="Rectangle 7"/>
          <p:cNvSpPr/>
          <p:nvPr/>
        </p:nvSpPr>
        <p:spPr>
          <a:xfrm>
            <a:off x="6802853" y="2314662"/>
            <a:ext cx="3589866" cy="161582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b="1" dirty="0">
                <a:latin typeface="Cambria" panose="02040503050406030204" pitchFamily="18" charset="0"/>
                <a:ea typeface="Cambria" panose="02040503050406030204" pitchFamily="18" charset="0"/>
              </a:rPr>
              <a:t>Opérateurs additionnels:</a:t>
            </a:r>
          </a:p>
          <a:p>
            <a:pPr marL="742950" lvl="1" indent="-285750">
              <a:lnSpc>
                <a:spcPct val="150000"/>
              </a:lnSpc>
              <a:buFont typeface="Wingdings" panose="05000000000000000000" pitchFamily="2" charset="2"/>
              <a:buChar char="§"/>
            </a:pPr>
            <a:r>
              <a:rPr lang="fr-FR" dirty="0"/>
              <a:t>Intersection (</a:t>
            </a:r>
            <a:r>
              <a:rPr lang="fr-FR" dirty="0">
                <a:sym typeface="Symbol" panose="05050102010706020507" pitchFamily="18" charset="2"/>
              </a:rPr>
              <a:t>)</a:t>
            </a:r>
            <a:endParaRPr lang="fr-FR" dirty="0"/>
          </a:p>
          <a:p>
            <a:pPr marL="742950" lvl="1" indent="-285750">
              <a:lnSpc>
                <a:spcPct val="150000"/>
              </a:lnSpc>
              <a:buFont typeface="Wingdings" panose="05000000000000000000" pitchFamily="2" charset="2"/>
              <a:buChar char="§"/>
            </a:pPr>
            <a:r>
              <a:rPr lang="fr-FR" dirty="0"/>
              <a:t>Jointure (</a:t>
            </a:r>
            <a:r>
              <a:rPr lang="fr-FR" dirty="0">
                <a:sym typeface="Symbol" panose="05050102010706020507" pitchFamily="18" charset="2"/>
              </a:rPr>
              <a:t>)</a:t>
            </a:r>
            <a:endParaRPr lang="fr-FR" dirty="0"/>
          </a:p>
          <a:p>
            <a:pPr marL="742950" lvl="1" indent="-285750">
              <a:lnSpc>
                <a:spcPct val="150000"/>
              </a:lnSpc>
              <a:buFont typeface="Wingdings" panose="05000000000000000000" pitchFamily="2" charset="2"/>
              <a:buChar char="§"/>
            </a:pPr>
            <a:r>
              <a:rPr lang="fr-FR" dirty="0"/>
              <a:t>Division</a:t>
            </a:r>
          </a:p>
        </p:txBody>
      </p:sp>
      <p:sp>
        <p:nvSpPr>
          <p:cNvPr id="10" name="Rectangle 9"/>
          <p:cNvSpPr/>
          <p:nvPr/>
        </p:nvSpPr>
        <p:spPr>
          <a:xfrm>
            <a:off x="521724" y="4878781"/>
            <a:ext cx="10296740" cy="646331"/>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dirty="0"/>
              <a:t>Les questions formulées en SQL pour interroger une base de données relationnelle sont basées sur les questions formulées en algèbre relationnelle.</a:t>
            </a:r>
          </a:p>
        </p:txBody>
      </p:sp>
    </p:spTree>
    <p:extLst>
      <p:ext uri="{BB962C8B-B14F-4D97-AF65-F5344CB8AC3E}">
        <p14:creationId xmlns:p14="http://schemas.microsoft.com/office/powerpoint/2010/main" val="376064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 / </a:t>
            </a:r>
            <a:r>
              <a:rPr lang="fr-FR" sz="2800" dirty="0">
                <a:latin typeface="Cambria" panose="02040503050406030204" pitchFamily="18" charset="0"/>
                <a:ea typeface="Cambria" panose="02040503050406030204" pitchFamily="18" charset="0"/>
              </a:rPr>
              <a:t>Sélection ou Restriction </a:t>
            </a:r>
            <a:endParaRPr lang="fr-FR" sz="2800" b="1" dirty="0"/>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5</a:t>
            </a:fld>
            <a:endParaRPr lang="fr-FR" dirty="0"/>
          </a:p>
        </p:txBody>
      </p:sp>
      <p:sp>
        <p:nvSpPr>
          <p:cNvPr id="2" name="Rectangle 1"/>
          <p:cNvSpPr/>
          <p:nvPr/>
        </p:nvSpPr>
        <p:spPr>
          <a:xfrm>
            <a:off x="1049866" y="1053218"/>
            <a:ext cx="8755985" cy="1169551"/>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u="sng" spc="-5" dirty="0">
                <a:latin typeface="Cambria" panose="02040503050406030204" pitchFamily="18" charset="0"/>
                <a:ea typeface="Cambria" panose="02040503050406030204" pitchFamily="18" charset="0"/>
                <a:cs typeface="Times New Roman" panose="02020603050405020304" pitchFamily="18" charset="0"/>
              </a:rPr>
              <a:t>Exercice:</a:t>
            </a:r>
          </a:p>
          <a:p>
            <a:r>
              <a:rPr lang="fr-FR" sz="1400" spc="-5" dirty="0">
                <a:latin typeface="Cambria" panose="02040503050406030204" pitchFamily="18" charset="0"/>
                <a:ea typeface="Cambria" panose="02040503050406030204" pitchFamily="18" charset="0"/>
                <a:cs typeface="Times New Roman" panose="02020603050405020304" pitchFamily="18" charset="0"/>
              </a:rPr>
              <a:t>Soit une base de données de gestion des étudiants d’un pays. On enregistre les informations suivantes pour chaque étudiant: nom, prénoms, date de naissance. Chaque étudiant est inscrit dans une université. Une université a un nom souvent abrégé en un sigle et remarquablement situé dans une ville d’une région précise. L’effectif d’étudiants dans une université détermine sa popularité. Deux universités ne doivent pas avoir le même sigle.</a:t>
            </a:r>
            <a:endParaRPr lang="fr-FR" sz="1400" dirty="0">
              <a:latin typeface="Cambria" panose="02040503050406030204" pitchFamily="18" charset="0"/>
              <a:ea typeface="Cambria" panose="02040503050406030204" pitchFamily="18" charset="0"/>
            </a:endParaRPr>
          </a:p>
        </p:txBody>
      </p:sp>
      <p:sp>
        <p:nvSpPr>
          <p:cNvPr id="8" name="Rectangle 7"/>
          <p:cNvSpPr/>
          <p:nvPr/>
        </p:nvSpPr>
        <p:spPr>
          <a:xfrm>
            <a:off x="1049866" y="2466610"/>
            <a:ext cx="8755985" cy="3754874"/>
          </a:xfrm>
          <a:prstGeom prst="rect">
            <a:avLst/>
          </a:prstGeom>
        </p:spPr>
        <p:txBody>
          <a:bodyPr wrap="square">
            <a:spAutoFit/>
          </a:bodyPr>
          <a:lstStyle/>
          <a:p>
            <a:r>
              <a:rPr lang="fr-FR" sz="1400" spc="-5" dirty="0">
                <a:latin typeface="Cambria" panose="02040503050406030204" pitchFamily="18" charset="0"/>
                <a:ea typeface="Cambria" panose="02040503050406030204" pitchFamily="18" charset="0"/>
                <a:cs typeface="Times New Roman" panose="02020603050405020304" pitchFamily="18" charset="0"/>
              </a:rPr>
              <a:t>	</a:t>
            </a:r>
            <a:r>
              <a:rPr lang="fr-FR" sz="1400" i="1" u="sng" spc="-5" dirty="0">
                <a:latin typeface="Cambria" panose="02040503050406030204" pitchFamily="18" charset="0"/>
                <a:ea typeface="Cambria" panose="02040503050406030204" pitchFamily="18" charset="0"/>
                <a:cs typeface="Times New Roman" panose="02020603050405020304" pitchFamily="18" charset="0"/>
              </a:rPr>
              <a:t>TAF:</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MCD, MLD, BDD, insertion de trente enregistrements dans la table Etudiant</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est « KALAMOUKOU »</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l’Université UL (afficher nom, prénom des étudiants, nom de l’université, sigle de l’université)</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nés en 1977 et inscrits à l’Université UK (afficher nom, prénom des étudiants, nom de l’université, sigle de l’université)</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l’UCAO ou à l’ UK (afficher nom, prénom des étudiants, nom de l’université, sigle de l’université)</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à UL et qui sont nés en 1977 (afficher nom, prénom des étudiants, nom de l’université, sigle de l’université)</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 UK ou ceux qui sont en même temps inscrits à UL et nés en 1977</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nés avant 1976</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commence par « M »</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noms de famille des étudiant</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étudiants avec l’Université où ils sont inscrits</a:t>
            </a:r>
          </a:p>
          <a:p>
            <a:pPr marL="342900" indent="-342900">
              <a:buFont typeface="+mj-lt"/>
              <a:buAutoNum type="arabicPeriod"/>
            </a:pPr>
            <a:r>
              <a:rPr lang="fr-FR" sz="1400" i="1" spc="-5" dirty="0">
                <a:latin typeface="Cambria" panose="02040503050406030204" pitchFamily="18" charset="0"/>
                <a:ea typeface="Cambria" panose="02040503050406030204" pitchFamily="18" charset="0"/>
                <a:cs typeface="Times New Roman" panose="02020603050405020304" pitchFamily="18" charset="0"/>
              </a:rPr>
              <a:t>La liste des noms des étudiants nés en 1977 </a:t>
            </a:r>
          </a:p>
        </p:txBody>
      </p:sp>
    </p:spTree>
    <p:extLst>
      <p:ext uri="{BB962C8B-B14F-4D97-AF65-F5344CB8AC3E}">
        <p14:creationId xmlns:p14="http://schemas.microsoft.com/office/powerpoint/2010/main" val="70169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 / </a:t>
            </a:r>
            <a:r>
              <a:rPr lang="fr-FR" sz="2800" dirty="0">
                <a:latin typeface="Cambria" panose="02040503050406030204" pitchFamily="18" charset="0"/>
                <a:ea typeface="Cambria" panose="02040503050406030204" pitchFamily="18" charset="0"/>
              </a:rPr>
              <a:t>Sélection ou Restriction </a:t>
            </a:r>
            <a:endParaRPr lang="fr-FR" sz="2800" b="1" dirty="0"/>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6</a:t>
            </a:fld>
            <a:endParaRPr lang="fr-FR" dirty="0"/>
          </a:p>
        </p:txBody>
      </p:sp>
      <p:sp>
        <p:nvSpPr>
          <p:cNvPr id="3" name="ZoneTexte 2"/>
          <p:cNvSpPr txBox="1"/>
          <p:nvPr/>
        </p:nvSpPr>
        <p:spPr>
          <a:xfrm>
            <a:off x="2116667" y="1845733"/>
            <a:ext cx="627095" cy="369332"/>
          </a:xfrm>
          <a:prstGeom prst="rect">
            <a:avLst/>
          </a:prstGeom>
          <a:noFill/>
        </p:spPr>
        <p:txBody>
          <a:bodyPr wrap="none" rtlCol="0">
            <a:spAutoFit/>
          </a:bodyPr>
          <a:lstStyle/>
          <a:p>
            <a:r>
              <a:rPr lang="fr-FR" dirty="0"/>
              <a:t>MCD</a:t>
            </a:r>
          </a:p>
        </p:txBody>
      </p:sp>
      <p:sp>
        <p:nvSpPr>
          <p:cNvPr id="9" name="ZoneTexte 8"/>
          <p:cNvSpPr txBox="1"/>
          <p:nvPr/>
        </p:nvSpPr>
        <p:spPr>
          <a:xfrm>
            <a:off x="6049257" y="2080380"/>
            <a:ext cx="606256" cy="369332"/>
          </a:xfrm>
          <a:prstGeom prst="rect">
            <a:avLst/>
          </a:prstGeom>
          <a:noFill/>
        </p:spPr>
        <p:txBody>
          <a:bodyPr wrap="none" rtlCol="0">
            <a:spAutoFit/>
          </a:bodyPr>
          <a:lstStyle/>
          <a:p>
            <a:r>
              <a:rPr lang="fr-FR" dirty="0"/>
              <a:t>MLD</a:t>
            </a:r>
          </a:p>
        </p:txBody>
      </p:sp>
      <p:sp>
        <p:nvSpPr>
          <p:cNvPr id="2" name="ZoneTexte 1"/>
          <p:cNvSpPr txBox="1"/>
          <p:nvPr/>
        </p:nvSpPr>
        <p:spPr>
          <a:xfrm>
            <a:off x="3896859" y="2762192"/>
            <a:ext cx="3078087" cy="369332"/>
          </a:xfrm>
          <a:prstGeom prst="rect">
            <a:avLst/>
          </a:prstGeom>
          <a:noFill/>
        </p:spPr>
        <p:txBody>
          <a:bodyPr wrap="none" rtlCol="0">
            <a:spAutoFit/>
          </a:bodyPr>
          <a:lstStyle/>
          <a:p>
            <a:r>
              <a:rPr lang="fr-FR" dirty="0"/>
              <a:t>REGION(</a:t>
            </a:r>
            <a:r>
              <a:rPr lang="fr-FR" u="sng" dirty="0" err="1"/>
              <a:t>coderegion</a:t>
            </a:r>
            <a:r>
              <a:rPr lang="fr-FR" dirty="0"/>
              <a:t>, libelle)</a:t>
            </a:r>
          </a:p>
        </p:txBody>
      </p:sp>
      <p:sp>
        <p:nvSpPr>
          <p:cNvPr id="8" name="ZoneTexte 7"/>
          <p:cNvSpPr txBox="1"/>
          <p:nvPr/>
        </p:nvSpPr>
        <p:spPr>
          <a:xfrm>
            <a:off x="3896859" y="3120270"/>
            <a:ext cx="3926075" cy="369332"/>
          </a:xfrm>
          <a:prstGeom prst="rect">
            <a:avLst/>
          </a:prstGeom>
          <a:noFill/>
        </p:spPr>
        <p:txBody>
          <a:bodyPr wrap="none" rtlCol="0">
            <a:spAutoFit/>
          </a:bodyPr>
          <a:lstStyle/>
          <a:p>
            <a:r>
              <a:rPr lang="fr-FR" dirty="0"/>
              <a:t>VILLE(</a:t>
            </a:r>
            <a:r>
              <a:rPr lang="fr-FR" u="sng" dirty="0"/>
              <a:t>codeville</a:t>
            </a:r>
            <a:r>
              <a:rPr lang="fr-FR" dirty="0"/>
              <a:t>,libelle,#</a:t>
            </a:r>
            <a:r>
              <a:rPr lang="fr-FR" dirty="0" err="1"/>
              <a:t>coderegion</a:t>
            </a:r>
            <a:r>
              <a:rPr lang="fr-FR" dirty="0"/>
              <a:t>)</a:t>
            </a:r>
          </a:p>
        </p:txBody>
      </p:sp>
      <p:sp>
        <p:nvSpPr>
          <p:cNvPr id="10" name="ZoneTexte 9"/>
          <p:cNvSpPr txBox="1"/>
          <p:nvPr/>
        </p:nvSpPr>
        <p:spPr>
          <a:xfrm>
            <a:off x="3896859" y="3478348"/>
            <a:ext cx="6498895" cy="369332"/>
          </a:xfrm>
          <a:prstGeom prst="rect">
            <a:avLst/>
          </a:prstGeom>
          <a:noFill/>
        </p:spPr>
        <p:txBody>
          <a:bodyPr wrap="none" rtlCol="0">
            <a:spAutoFit/>
          </a:bodyPr>
          <a:lstStyle/>
          <a:p>
            <a:r>
              <a:rPr lang="fr-FR" dirty="0"/>
              <a:t>UNIVERSITE(</a:t>
            </a:r>
            <a:r>
              <a:rPr lang="fr-FR" u="sng" dirty="0" err="1"/>
              <a:t>sigle</a:t>
            </a:r>
            <a:r>
              <a:rPr lang="fr-FR" dirty="0" err="1"/>
              <a:t>,nomuniversite</a:t>
            </a:r>
            <a:r>
              <a:rPr lang="fr-FR" dirty="0"/>
              <a:t>, </a:t>
            </a:r>
            <a:r>
              <a:rPr lang="fr-FR" dirty="0" err="1"/>
              <a:t>effectietudiant</a:t>
            </a:r>
            <a:r>
              <a:rPr lang="fr-FR" dirty="0"/>
              <a:t>, #</a:t>
            </a:r>
            <a:r>
              <a:rPr lang="fr-FR" dirty="0" err="1"/>
              <a:t>codeville</a:t>
            </a:r>
            <a:r>
              <a:rPr lang="fr-FR" dirty="0"/>
              <a:t>)</a:t>
            </a:r>
          </a:p>
        </p:txBody>
      </p:sp>
      <p:sp>
        <p:nvSpPr>
          <p:cNvPr id="11" name="ZoneTexte 10"/>
          <p:cNvSpPr txBox="1"/>
          <p:nvPr/>
        </p:nvSpPr>
        <p:spPr>
          <a:xfrm>
            <a:off x="3896859" y="3825172"/>
            <a:ext cx="6962162" cy="369332"/>
          </a:xfrm>
          <a:prstGeom prst="rect">
            <a:avLst/>
          </a:prstGeom>
          <a:noFill/>
        </p:spPr>
        <p:txBody>
          <a:bodyPr wrap="none" rtlCol="0">
            <a:spAutoFit/>
          </a:bodyPr>
          <a:lstStyle/>
          <a:p>
            <a:r>
              <a:rPr lang="fr-FR" dirty="0"/>
              <a:t>ETUDIANT(</a:t>
            </a:r>
            <a:r>
              <a:rPr lang="fr-FR" u="sng" dirty="0"/>
              <a:t>matricule</a:t>
            </a:r>
            <a:r>
              <a:rPr lang="fr-FR" dirty="0"/>
              <a:t>, </a:t>
            </a:r>
            <a:r>
              <a:rPr lang="fr-FR" dirty="0" err="1"/>
              <a:t>nometu</a:t>
            </a:r>
            <a:r>
              <a:rPr lang="fr-FR" dirty="0"/>
              <a:t>, </a:t>
            </a:r>
            <a:r>
              <a:rPr lang="fr-FR" dirty="0" err="1"/>
              <a:t>prenometu</a:t>
            </a:r>
            <a:r>
              <a:rPr lang="fr-FR" dirty="0"/>
              <a:t>, </a:t>
            </a:r>
            <a:r>
              <a:rPr lang="fr-FR" dirty="0" err="1"/>
              <a:t>datenaissance</a:t>
            </a:r>
            <a:r>
              <a:rPr lang="fr-FR" dirty="0"/>
              <a:t>, #sigle)</a:t>
            </a:r>
          </a:p>
        </p:txBody>
      </p:sp>
      <p:sp>
        <p:nvSpPr>
          <p:cNvPr id="4" name="Rectangle à coins arrondis 3"/>
          <p:cNvSpPr/>
          <p:nvPr/>
        </p:nvSpPr>
        <p:spPr>
          <a:xfrm>
            <a:off x="3785648" y="1952978"/>
            <a:ext cx="7261287" cy="2923338"/>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5907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7</a:t>
            </a:fld>
            <a:endParaRPr lang="fr-FR" dirty="0"/>
          </a:p>
        </p:txBody>
      </p:sp>
      <p:sp>
        <p:nvSpPr>
          <p:cNvPr id="3" name="Rectangle 2"/>
          <p:cNvSpPr/>
          <p:nvPr/>
        </p:nvSpPr>
        <p:spPr>
          <a:xfrm>
            <a:off x="824590" y="927854"/>
            <a:ext cx="3566746"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1- SÉLECTION OU RESTRICTION </a:t>
            </a:r>
            <a:endParaRPr lang="fr-FR" b="1" dirty="0"/>
          </a:p>
        </p:txBody>
      </p:sp>
      <p:sp>
        <p:nvSpPr>
          <p:cNvPr id="4" name="Rectangle 3"/>
          <p:cNvSpPr/>
          <p:nvPr/>
        </p:nvSpPr>
        <p:spPr>
          <a:xfrm>
            <a:off x="824590" y="1253466"/>
            <a:ext cx="9564736" cy="2220160"/>
          </a:xfrm>
          <a:prstGeom prst="rect">
            <a:avLst/>
          </a:prstGeom>
        </p:spPr>
        <p:txBody>
          <a:bodyPr wrap="square">
            <a:spAutoFit/>
          </a:bodyPr>
          <a:lstStyle/>
          <a:p>
            <a:pPr marL="285750" indent="-285750">
              <a:buFont typeface="Wingdings" panose="05000000000000000000" pitchFamily="2" charset="2"/>
              <a:buChar char="§"/>
            </a:pPr>
            <a:r>
              <a:rPr lang="fr-FR" sz="1400" dirty="0">
                <a:solidFill>
                  <a:srgbClr val="000000"/>
                </a:solidFill>
                <a:latin typeface="Cambria" panose="02040503050406030204" pitchFamily="18" charset="0"/>
                <a:ea typeface="Cambria" panose="02040503050406030204" pitchFamily="18" charset="0"/>
              </a:rPr>
              <a:t>S’effectue sur une seule table;</a:t>
            </a:r>
          </a:p>
          <a:p>
            <a:pPr marL="285750" indent="-285750">
              <a:buFont typeface="Wingdings" panose="05000000000000000000" pitchFamily="2" charset="2"/>
              <a:buChar char="§"/>
            </a:pPr>
            <a:r>
              <a:rPr lang="fr-FR" sz="1400" dirty="0">
                <a:solidFill>
                  <a:srgbClr val="000000"/>
                </a:solidFill>
                <a:latin typeface="Cambria" panose="02040503050406030204" pitchFamily="18" charset="0"/>
                <a:ea typeface="Cambria" panose="02040503050406030204" pitchFamily="18" charset="0"/>
              </a:rPr>
              <a:t>Produit une nouvelle table, un sous ensemble de la table originale selon des critères appliqués sur certains champs </a:t>
            </a:r>
          </a:p>
          <a:p>
            <a:pPr marL="285750" indent="-285750">
              <a:buFont typeface="Wingdings" panose="05000000000000000000" pitchFamily="2" charset="2"/>
              <a:buChar char="§"/>
            </a:pPr>
            <a:r>
              <a:rPr lang="fr-FR" sz="1400" dirty="0">
                <a:solidFill>
                  <a:srgbClr val="000000"/>
                </a:solidFill>
                <a:latin typeface="Cambria" panose="02040503050406030204" pitchFamily="18" charset="0"/>
                <a:ea typeface="Cambria" panose="02040503050406030204" pitchFamily="18" charset="0"/>
              </a:rPr>
              <a:t>Opérateur : </a:t>
            </a:r>
            <a:r>
              <a:rPr lang="fr-FR" sz="14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endParaRPr lang="fr-FR" sz="1400" b="1" dirty="0">
              <a:solidFill>
                <a:srgbClr val="FF000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fr-FR" sz="1400" dirty="0">
                <a:solidFill>
                  <a:srgbClr val="000000"/>
                </a:solidFill>
                <a:latin typeface="Cambria" panose="02040503050406030204" pitchFamily="18" charset="0"/>
                <a:ea typeface="Cambria" panose="02040503050406030204" pitchFamily="18" charset="0"/>
              </a:rPr>
              <a:t>Format: </a:t>
            </a:r>
            <a:r>
              <a:rPr lang="fr-FR" sz="1400" dirty="0">
                <a:solidFill>
                  <a:srgbClr val="CCCC99"/>
                </a:solidFill>
                <a:latin typeface="Cambria" panose="02040503050406030204" pitchFamily="18" charset="0"/>
                <a:ea typeface="Cambria" panose="02040503050406030204" pitchFamily="18" charset="0"/>
              </a:rPr>
              <a:t> </a:t>
            </a:r>
            <a:r>
              <a:rPr lang="fr-FR" sz="1400" b="1" dirty="0">
                <a:latin typeface="Cambria" panose="02040503050406030204" pitchFamily="18" charset="0"/>
                <a:ea typeface="Cambria" panose="02040503050406030204" pitchFamily="18" charset="0"/>
                <a:sym typeface="Symbol" panose="05050102010706020507" pitchFamily="18" charset="2"/>
              </a:rPr>
              <a:t></a:t>
            </a:r>
            <a:r>
              <a:rPr lang="fr-FR" sz="1400" b="1" dirty="0">
                <a:solidFill>
                  <a:srgbClr val="000000"/>
                </a:solidFill>
                <a:latin typeface="Cambria" panose="02040503050406030204" pitchFamily="18" charset="0"/>
                <a:ea typeface="Cambria" panose="02040503050406030204" pitchFamily="18" charset="0"/>
              </a:rPr>
              <a:t> {critères}(table source)</a:t>
            </a:r>
          </a:p>
          <a:p>
            <a:pPr algn="just">
              <a:lnSpc>
                <a:spcPct val="107000"/>
              </a:lnSpc>
              <a:spcBef>
                <a:spcPts val="1200"/>
              </a:spcBef>
              <a:spcAft>
                <a:spcPts val="800"/>
              </a:spcAft>
            </a:pPr>
            <a:r>
              <a:rPr lang="fr-FR" sz="1800" dirty="0">
                <a:effectLst/>
                <a:latin typeface="Segoe UI" panose="020B0502040204020203" pitchFamily="34" charset="0"/>
                <a:ea typeface="Calibri" panose="020F0502020204030204" pitchFamily="34" charset="0"/>
                <a:cs typeface="Times New Roman" panose="02020603050405020304" pitchFamily="18" charset="0"/>
              </a:rPr>
              <a:t>	Soit </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R (a</a:t>
            </a:r>
            <a:r>
              <a:rPr lang="fr-FR" sz="1800" i="1" baseline="-25000" dirty="0">
                <a:effectLst/>
                <a:latin typeface="Segoe UI" panose="020B0502040204020203" pitchFamily="34" charset="0"/>
                <a:ea typeface="Calibri" panose="020F0502020204030204" pitchFamily="34" charset="0"/>
                <a:cs typeface="Times New Roman" panose="02020603050405020304" pitchFamily="18" charset="0"/>
              </a:rPr>
              <a:t>1</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a</a:t>
            </a:r>
            <a:r>
              <a:rPr lang="fr-FR" sz="1800" i="1" baseline="-25000" dirty="0">
                <a:effectLst/>
                <a:latin typeface="Segoe UI" panose="020B0502040204020203" pitchFamily="34" charset="0"/>
                <a:ea typeface="Calibri" panose="020F0502020204030204" pitchFamily="34" charset="0"/>
                <a:cs typeface="Times New Roman" panose="02020603050405020304" pitchFamily="18" charset="0"/>
              </a:rPr>
              <a:t>2</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 a</a:t>
            </a:r>
            <a:r>
              <a:rPr lang="fr-FR" sz="1800" i="1" baseline="-25000" dirty="0">
                <a:effectLst/>
                <a:latin typeface="Segoe UI" panose="020B0502040204020203" pitchFamily="34" charset="0"/>
                <a:ea typeface="Calibri" panose="020F0502020204030204" pitchFamily="34" charset="0"/>
                <a:cs typeface="Times New Roman" panose="02020603050405020304" pitchFamily="18" charset="0"/>
              </a:rPr>
              <a:t>n</a:t>
            </a:r>
            <a:r>
              <a:rPr lang="fr-FR" sz="1800" i="1" dirty="0">
                <a:effectLst/>
                <a:latin typeface="Segoe UI" panose="020B0502040204020203" pitchFamily="34" charset="0"/>
                <a:ea typeface="Calibri" panose="020F0502020204030204" pitchFamily="34" charset="0"/>
                <a:cs typeface="Times New Roman" panose="02020603050405020304" pitchFamily="18" charset="0"/>
              </a:rPr>
              <a:t>)</a:t>
            </a:r>
            <a:r>
              <a:rPr lang="fr-FR" sz="1800" dirty="0">
                <a:effectLst/>
                <a:latin typeface="Segoe UI" panose="020B0502040204020203" pitchFamily="34" charset="0"/>
                <a:ea typeface="Calibri" panose="020F0502020204030204" pitchFamily="34" charset="0"/>
                <a:cs typeface="Times New Roman" panose="02020603050405020304" pitchFamily="18" charset="0"/>
              </a:rPr>
              <a:t> une relation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	Notation</a:t>
            </a:r>
            <a:r>
              <a:rPr lang="fr-FR" sz="1800" dirty="0">
                <a:effectLst/>
                <a:latin typeface="Segoe UI" panose="020B0502040204020203" pitchFamily="34" charset="0"/>
                <a:ea typeface="Calibri" panose="020F0502020204030204" pitchFamily="34" charset="0"/>
                <a:cs typeface="Times New Roman" panose="02020603050405020304" pitchFamily="18" charset="0"/>
              </a:rPr>
              <a:t> : </a:t>
            </a:r>
            <a:r>
              <a:rPr lang="fr-FR"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σ </a:t>
            </a:r>
            <a:r>
              <a:rPr lang="fr-FR" sz="2400" baseline="-25000" dirty="0">
                <a:solidFill>
                  <a:srgbClr val="FF0000"/>
                </a:solidFill>
                <a:effectLst/>
                <a:latin typeface="Arial" panose="020B0604020202020204" pitchFamily="34" charset="0"/>
                <a:ea typeface="Calibri" panose="020F0502020204030204" pitchFamily="34" charset="0"/>
                <a:cs typeface="Arial" panose="020B0604020202020204" pitchFamily="34" charset="0"/>
              </a:rPr>
              <a:t>[prédicat]</a:t>
            </a:r>
            <a:r>
              <a:rPr lang="fr-FR"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 R</a:t>
            </a:r>
          </a:p>
          <a:p>
            <a:pPr marL="285750" indent="-285750">
              <a:buFont typeface="Wingdings" panose="05000000000000000000" pitchFamily="2" charset="2"/>
              <a:buChar char="§"/>
            </a:pPr>
            <a:endParaRPr lang="fr-FR" sz="1400" b="1" dirty="0">
              <a:latin typeface="Cambria" panose="02040503050406030204" pitchFamily="18" charset="0"/>
              <a:ea typeface="Cambria" panose="02040503050406030204" pitchFamily="18" charset="0"/>
            </a:endParaRPr>
          </a:p>
        </p:txBody>
      </p:sp>
      <p:sp>
        <p:nvSpPr>
          <p:cNvPr id="9" name="ZoneTexte 8"/>
          <p:cNvSpPr txBox="1"/>
          <p:nvPr/>
        </p:nvSpPr>
        <p:spPr>
          <a:xfrm>
            <a:off x="836202" y="3273681"/>
            <a:ext cx="7248255" cy="769441"/>
          </a:xfrm>
          <a:prstGeom prst="rect">
            <a:avLst/>
          </a:prstGeom>
          <a:noFill/>
        </p:spPr>
        <p:txBody>
          <a:bodyPr wrap="square" rtlCol="0">
            <a:spAutoFit/>
          </a:bodyPr>
          <a:lstStyle/>
          <a:p>
            <a:r>
              <a:rPr lang="fr-FR" dirty="0">
                <a:latin typeface="Cambria" panose="02040503050406030204" pitchFamily="18" charset="0"/>
                <a:ea typeface="Cambria" panose="02040503050406030204" pitchFamily="18" charset="0"/>
              </a:rPr>
              <a:t>Exemple: </a:t>
            </a:r>
            <a:r>
              <a:rPr lang="fr-FR" b="1" dirty="0">
                <a:latin typeface="Cambria" panose="02040503050406030204" pitchFamily="18" charset="0"/>
                <a:ea typeface="Cambria" panose="02040503050406030204" pitchFamily="18" charset="0"/>
                <a:sym typeface="Symbol" panose="05050102010706020507" pitchFamily="18" charset="2"/>
              </a:rPr>
              <a:t> </a:t>
            </a:r>
            <a:r>
              <a:rPr lang="fr-FR" sz="4400" dirty="0">
                <a:effectLst/>
                <a:latin typeface="Arial" panose="020B0604020202020204" pitchFamily="34" charset="0"/>
                <a:ea typeface="Calibri" panose="020F0502020204030204" pitchFamily="34" charset="0"/>
                <a:cs typeface="Arial" panose="020B0604020202020204" pitchFamily="34" charset="0"/>
              </a:rPr>
              <a:t>σ</a:t>
            </a:r>
            <a:r>
              <a:rPr lang="fr-FR" dirty="0">
                <a:effectLst/>
                <a:latin typeface="Arial" panose="020B0604020202020204" pitchFamily="34" charset="0"/>
                <a:ea typeface="Calibri" panose="020F0502020204030204" pitchFamily="34" charset="0"/>
                <a:cs typeface="Arial" panose="020B0604020202020204" pitchFamily="34" charset="0"/>
              </a:rPr>
              <a:t> </a:t>
            </a:r>
            <a:r>
              <a:rPr lang="fr-FR" dirty="0">
                <a:solidFill>
                  <a:srgbClr val="FF0000"/>
                </a:solidFill>
                <a:latin typeface="Arial" panose="020B0604020202020204" pitchFamily="34" charset="0"/>
                <a:ea typeface="Cambria" panose="02040503050406030204" pitchFamily="18" charset="0"/>
                <a:cs typeface="Arial" panose="020B0604020202020204" pitchFamily="34" charset="0"/>
              </a:rPr>
              <a:t>[Nom= "</a:t>
            </a:r>
            <a:r>
              <a:rPr lang="fr-FR" spc="-5" dirty="0">
                <a:solidFill>
                  <a:srgbClr val="FF0000"/>
                </a:solidFill>
                <a:latin typeface="Arial" panose="020B0604020202020204" pitchFamily="34" charset="0"/>
                <a:ea typeface="Cambria" panose="02040503050406030204" pitchFamily="18" charset="0"/>
                <a:cs typeface="Arial" panose="020B0604020202020204" pitchFamily="34" charset="0"/>
              </a:rPr>
              <a:t> KALAMOUKOU</a:t>
            </a:r>
            <a:r>
              <a:rPr lang="fr-FR" dirty="0">
                <a:solidFill>
                  <a:srgbClr val="FF0000"/>
                </a:solidFill>
                <a:latin typeface="Arial" panose="020B0604020202020204" pitchFamily="34" charset="0"/>
                <a:ea typeface="Cambria" panose="02040503050406030204" pitchFamily="18" charset="0"/>
                <a:cs typeface="Arial" panose="020B0604020202020204" pitchFamily="34" charset="0"/>
              </a:rPr>
              <a:t>"] </a:t>
            </a:r>
            <a:r>
              <a:rPr lang="fr-FR" sz="3200" dirty="0">
                <a:effectLst/>
                <a:latin typeface="Arial" panose="020B0604020202020204" pitchFamily="34" charset="0"/>
                <a:ea typeface="Calibri" panose="020F0502020204030204" pitchFamily="34" charset="0"/>
                <a:cs typeface="Arial" panose="020B0604020202020204" pitchFamily="34" charset="0"/>
              </a:rPr>
              <a:t>ETUDIANT</a:t>
            </a:r>
            <a:r>
              <a:rPr lang="fr-FR" sz="3200" dirty="0">
                <a:solidFill>
                  <a:srgbClr val="FF0000"/>
                </a:solidFill>
                <a:latin typeface="Cambria" panose="02040503050406030204" pitchFamily="18" charset="0"/>
                <a:ea typeface="Cambria" panose="02040503050406030204" pitchFamily="18" charset="0"/>
              </a:rPr>
              <a:t>	</a:t>
            </a:r>
            <a:r>
              <a:rPr lang="fr-FR" dirty="0">
                <a:solidFill>
                  <a:srgbClr val="FF0000"/>
                </a:solidFill>
                <a:latin typeface="Cambria" panose="02040503050406030204" pitchFamily="18" charset="0"/>
                <a:ea typeface="Cambria" panose="02040503050406030204" pitchFamily="18" charset="0"/>
              </a:rPr>
              <a:t>	</a:t>
            </a:r>
          </a:p>
        </p:txBody>
      </p:sp>
      <p:sp>
        <p:nvSpPr>
          <p:cNvPr id="11" name="Rectangle 10"/>
          <p:cNvSpPr/>
          <p:nvPr/>
        </p:nvSpPr>
        <p:spPr>
          <a:xfrm>
            <a:off x="1240628" y="4306006"/>
            <a:ext cx="7350035" cy="369332"/>
          </a:xfrm>
          <a:prstGeom prst="rect">
            <a:avLst/>
          </a:prstGeom>
        </p:spPr>
        <p:txBody>
          <a:bodyPr wrap="square">
            <a:spAutoFit/>
          </a:bodyPr>
          <a:lstStyle/>
          <a:p>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dont le nom de famille est « KALAMOUKOU »</a:t>
            </a:r>
          </a:p>
        </p:txBody>
      </p:sp>
      <p:sp>
        <p:nvSpPr>
          <p:cNvPr id="12" name="Flèche vers le bas 11"/>
          <p:cNvSpPr/>
          <p:nvPr/>
        </p:nvSpPr>
        <p:spPr>
          <a:xfrm>
            <a:off x="3877530" y="3909094"/>
            <a:ext cx="513806" cy="58157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F9B6F01-8055-46E5-9EDD-6B970362F3C7}"/>
              </a:ext>
            </a:extLst>
          </p:cNvPr>
          <p:cNvSpPr txBox="1"/>
          <p:nvPr/>
        </p:nvSpPr>
        <p:spPr>
          <a:xfrm>
            <a:off x="1016000" y="4619019"/>
            <a:ext cx="10871199" cy="1675843"/>
          </a:xfrm>
          <a:prstGeom prst="rect">
            <a:avLst/>
          </a:prstGeom>
          <a:noFill/>
        </p:spPr>
        <p:txBody>
          <a:bodyPr wrap="square">
            <a:spAutoFit/>
          </a:bodyPr>
          <a:lstStyle/>
          <a:p>
            <a:pPr algn="just">
              <a:lnSpc>
                <a:spcPct val="107000"/>
              </a:lnSpc>
              <a:spcAft>
                <a:spcPts val="800"/>
              </a:spcAft>
            </a:pPr>
            <a:r>
              <a:rPr lang="fr-FR" sz="1800" b="1" dirty="0">
                <a:effectLst/>
                <a:latin typeface="Segoe UI" panose="020B0502040204020203" pitchFamily="34" charset="0"/>
                <a:ea typeface="Calibri" panose="020F0502020204030204" pitchFamily="34" charset="0"/>
                <a:cs typeface="Times New Roman" panose="02020603050405020304" pitchFamily="18" charset="0"/>
              </a:rPr>
              <a:t>Remarque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alibri" panose="020F0502020204030204" pitchFamily="34" charset="0"/>
              <a:buChar char="-"/>
            </a:pP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La relation résultante a le même schéma que la relation sur laquelle porte la sélection</a:t>
            </a:r>
            <a:endParaRPr lang="fr-FR" sz="16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Calibri" panose="020F0502020204030204" pitchFamily="34" charset="0"/>
              <a:buChar char="-"/>
            </a:pP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Les différentes expressions de sélection sont : =, ≠, &lt;, ≤, &gt;, ≥, </a:t>
            </a:r>
            <a:r>
              <a:rPr lang="fr-FR" sz="1800" dirty="0">
                <a:effectLst/>
                <a:latin typeface="Cambria Math" panose="02040503050406030204" pitchFamily="18" charset="0"/>
                <a:ea typeface="Times New Roman" panose="02020603050405020304" pitchFamily="18" charset="0"/>
                <a:cs typeface="Cambria Math" panose="02040503050406030204" pitchFamily="18" charset="0"/>
              </a:rPr>
              <a:t>⋁</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fr-FR" sz="1800" dirty="0">
                <a:effectLst/>
                <a:latin typeface="Cambria Math" panose="02040503050406030204" pitchFamily="18" charset="0"/>
                <a:ea typeface="Times New Roman" panose="02020603050405020304" pitchFamily="18" charset="0"/>
                <a:cs typeface="Cambria Math" panose="02040503050406030204" pitchFamily="18" charset="0"/>
              </a:rPr>
              <a:t>⋀</a:t>
            </a: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fr-FR" sz="16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Calibri" panose="020F0502020204030204" pitchFamily="34" charset="0"/>
              <a:buChar char="-"/>
            </a:pPr>
            <a:r>
              <a:rPr lang="fr-FR" sz="1800" dirty="0">
                <a:effectLst/>
                <a:latin typeface="Segoe UI" panose="020B0502040204020203" pitchFamily="34" charset="0"/>
                <a:ea typeface="Times New Roman" panose="02020603050405020304" pitchFamily="18" charset="0"/>
                <a:cs typeface="Times New Roman" panose="02020603050405020304" pitchFamily="18" charset="0"/>
              </a:rPr>
              <a:t>Si R est vide, la relation qui résulte de la sélection est vide</a:t>
            </a:r>
            <a:endParaRPr lang="fr-FR" sz="16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1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8</a:t>
            </a:fld>
            <a:endParaRPr lang="fr-FR" dirty="0"/>
          </a:p>
        </p:txBody>
      </p:sp>
      <p:sp>
        <p:nvSpPr>
          <p:cNvPr id="3" name="Rectangle 2"/>
          <p:cNvSpPr/>
          <p:nvPr/>
        </p:nvSpPr>
        <p:spPr>
          <a:xfrm>
            <a:off x="824590" y="927854"/>
            <a:ext cx="3566746"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1- SÉLECTION OU RESTRICTION </a:t>
            </a:r>
            <a:endParaRPr lang="fr-FR" b="1" dirty="0"/>
          </a:p>
        </p:txBody>
      </p:sp>
      <p:sp>
        <p:nvSpPr>
          <p:cNvPr id="2" name="Rectangle 1"/>
          <p:cNvSpPr/>
          <p:nvPr/>
        </p:nvSpPr>
        <p:spPr>
          <a:xfrm>
            <a:off x="824590" y="1516770"/>
            <a:ext cx="4538165" cy="369332"/>
          </a:xfrm>
          <a:prstGeom prst="rect">
            <a:avLst/>
          </a:prstGeom>
        </p:spPr>
        <p:txBody>
          <a:bodyPr wrap="none">
            <a:spAutoFit/>
          </a:bodyPr>
          <a:lstStyle/>
          <a:p>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l’Université UL</a:t>
            </a:r>
          </a:p>
        </p:txBody>
      </p:sp>
      <p:sp>
        <p:nvSpPr>
          <p:cNvPr id="8" name="Rectangle 7"/>
          <p:cNvSpPr/>
          <p:nvPr/>
        </p:nvSpPr>
        <p:spPr>
          <a:xfrm>
            <a:off x="2607963" y="2031703"/>
            <a:ext cx="4259308"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Universite</a:t>
            </a:r>
            <a:r>
              <a:rPr lang="fr-FR" dirty="0">
                <a:solidFill>
                  <a:srgbClr val="FF0000"/>
                </a:solidFill>
                <a:latin typeface="Cambria" panose="02040503050406030204" pitchFamily="18" charset="0"/>
                <a:ea typeface="Cambria" panose="02040503050406030204" pitchFamily="18" charset="0"/>
              </a:rPr>
              <a:t> = "</a:t>
            </a:r>
            <a:r>
              <a:rPr lang="fr-FR"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UL</a:t>
            </a:r>
            <a:r>
              <a:rPr lang="fr-FR" dirty="0">
                <a:solidFill>
                  <a:srgbClr val="FF0000"/>
                </a:solidFill>
                <a:latin typeface="Cambria" panose="02040503050406030204" pitchFamily="18" charset="0"/>
                <a:ea typeface="Cambria" panose="02040503050406030204" pitchFamily="18" charset="0"/>
              </a:rPr>
              <a:t>"]</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
        <p:nvSpPr>
          <p:cNvPr id="10" name="ZoneTexte 9"/>
          <p:cNvSpPr txBox="1"/>
          <p:nvPr/>
        </p:nvSpPr>
        <p:spPr>
          <a:xfrm>
            <a:off x="4391336" y="3218111"/>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Tree>
    <p:extLst>
      <p:ext uri="{BB962C8B-B14F-4D97-AF65-F5344CB8AC3E}">
        <p14:creationId xmlns:p14="http://schemas.microsoft.com/office/powerpoint/2010/main" val="327018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21724" y="185050"/>
            <a:ext cx="11005941"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2800" b="1" dirty="0"/>
              <a:t>Opérateurs</a:t>
            </a:r>
          </a:p>
        </p:txBody>
      </p:sp>
      <p:sp>
        <p:nvSpPr>
          <p:cNvPr id="6" name="Espace réservé du pied de page 5"/>
          <p:cNvSpPr>
            <a:spLocks noGrp="1"/>
          </p:cNvSpPr>
          <p:nvPr>
            <p:ph type="ftr" sz="quarter" idx="11"/>
          </p:nvPr>
        </p:nvSpPr>
        <p:spPr/>
        <p:txBody>
          <a:bodyPr/>
          <a:lstStyle/>
          <a:p>
            <a:r>
              <a:rPr lang="fr-FR" dirty="0"/>
              <a:t>M. AZOTI</a:t>
            </a:r>
          </a:p>
        </p:txBody>
      </p:sp>
      <p:sp>
        <p:nvSpPr>
          <p:cNvPr id="7" name="Espace réservé du numéro de diapositive 6"/>
          <p:cNvSpPr>
            <a:spLocks noGrp="1"/>
          </p:cNvSpPr>
          <p:nvPr>
            <p:ph type="sldNum" sz="quarter" idx="12"/>
          </p:nvPr>
        </p:nvSpPr>
        <p:spPr/>
        <p:txBody>
          <a:bodyPr/>
          <a:lstStyle/>
          <a:p>
            <a:fld id="{29EA5043-0782-46D7-9DC6-1EF664C998C1}" type="slidenum">
              <a:rPr lang="fr-FR" smtClean="0"/>
              <a:t>9</a:t>
            </a:fld>
            <a:endParaRPr lang="fr-FR" dirty="0"/>
          </a:p>
        </p:txBody>
      </p:sp>
      <p:sp>
        <p:nvSpPr>
          <p:cNvPr id="3" name="Rectangle 2"/>
          <p:cNvSpPr/>
          <p:nvPr/>
        </p:nvSpPr>
        <p:spPr>
          <a:xfrm>
            <a:off x="824590" y="927854"/>
            <a:ext cx="5558125" cy="369332"/>
          </a:xfrm>
          <a:prstGeom prst="rect">
            <a:avLst/>
          </a:prstGeom>
        </p:spPr>
        <p:txBody>
          <a:bodyPr wrap="none">
            <a:spAutoFit/>
          </a:bodyPr>
          <a:lstStyle/>
          <a:p>
            <a:r>
              <a:rPr lang="fr-FR" b="1" dirty="0">
                <a:latin typeface="Cambria" panose="02040503050406030204" pitchFamily="18" charset="0"/>
                <a:ea typeface="Cambria" panose="02040503050406030204" pitchFamily="18" charset="0"/>
              </a:rPr>
              <a:t>1- SÉLECTION OU RESTRICTION (avec des critères) </a:t>
            </a:r>
            <a:endParaRPr lang="fr-FR" b="1" dirty="0"/>
          </a:p>
        </p:txBody>
      </p:sp>
      <p:sp>
        <p:nvSpPr>
          <p:cNvPr id="10" name="ZoneTexte 9"/>
          <p:cNvSpPr txBox="1"/>
          <p:nvPr/>
        </p:nvSpPr>
        <p:spPr>
          <a:xfrm>
            <a:off x="4026191" y="5092142"/>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
        <p:nvSpPr>
          <p:cNvPr id="4" name="Rectangle 3"/>
          <p:cNvSpPr/>
          <p:nvPr/>
        </p:nvSpPr>
        <p:spPr>
          <a:xfrm>
            <a:off x="824590" y="1515372"/>
            <a:ext cx="7603066" cy="369332"/>
          </a:xfrm>
          <a:prstGeom prst="rect">
            <a:avLst/>
          </a:prstGeom>
        </p:spPr>
        <p:txBody>
          <a:bodyPr wrap="square">
            <a:spAutoFit/>
          </a:bodyPr>
          <a:lstStyle/>
          <a:p>
            <a:pPr marL="285750" indent="-285750">
              <a:buFont typeface="Wingdings" panose="05000000000000000000" pitchFamily="2" charset="2"/>
              <a:buChar char="§"/>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nés en 1977 et inscrits à l’Université UK</a:t>
            </a:r>
          </a:p>
        </p:txBody>
      </p:sp>
      <p:sp>
        <p:nvSpPr>
          <p:cNvPr id="11" name="Rectangle 10"/>
          <p:cNvSpPr/>
          <p:nvPr/>
        </p:nvSpPr>
        <p:spPr>
          <a:xfrm>
            <a:off x="824590" y="3975923"/>
            <a:ext cx="7603066" cy="369332"/>
          </a:xfrm>
          <a:prstGeom prst="rect">
            <a:avLst/>
          </a:prstGeom>
        </p:spPr>
        <p:txBody>
          <a:bodyPr wrap="square">
            <a:spAutoFit/>
          </a:bodyPr>
          <a:lstStyle/>
          <a:p>
            <a:pPr marL="285750" indent="-285750">
              <a:buFont typeface="Arial" panose="020B0604020202020204" pitchFamily="34" charset="0"/>
              <a:buChar char="•"/>
            </a:pPr>
            <a:r>
              <a:rPr lang="fr-FR" i="1" spc="-5" dirty="0">
                <a:latin typeface="Cambria" panose="02040503050406030204" pitchFamily="18" charset="0"/>
                <a:ea typeface="Cambria" panose="02040503050406030204" pitchFamily="18" charset="0"/>
                <a:cs typeface="Times New Roman" panose="02020603050405020304" pitchFamily="18" charset="0"/>
              </a:rPr>
              <a:t>La liste des étudiants inscrits à l’UCAO ou à l’ UK</a:t>
            </a:r>
          </a:p>
        </p:txBody>
      </p:sp>
      <p:sp>
        <p:nvSpPr>
          <p:cNvPr id="13" name="ZoneTexte 12"/>
          <p:cNvSpPr txBox="1"/>
          <p:nvPr/>
        </p:nvSpPr>
        <p:spPr>
          <a:xfrm>
            <a:off x="3826140" y="2830966"/>
            <a:ext cx="1592103" cy="523220"/>
          </a:xfrm>
          <a:prstGeom prst="rect">
            <a:avLst/>
          </a:prstGeom>
          <a:noFill/>
        </p:spPr>
        <p:txBody>
          <a:bodyPr wrap="none" rtlCol="0">
            <a:spAutoFit/>
          </a:bodyPr>
          <a:lstStyle/>
          <a:p>
            <a:r>
              <a:rPr lang="fr-FR" sz="2800" dirty="0">
                <a:latin typeface="Cambria" panose="02040503050406030204" pitchFamily="18" charset="0"/>
                <a:ea typeface="Cambria" panose="02040503050406030204" pitchFamily="18" charset="0"/>
              </a:rPr>
              <a:t>Requête?</a:t>
            </a:r>
          </a:p>
        </p:txBody>
      </p:sp>
      <p:sp>
        <p:nvSpPr>
          <p:cNvPr id="14" name="Rectangle 13">
            <a:extLst>
              <a:ext uri="{FF2B5EF4-FFF2-40B4-BE49-F238E27FC236}">
                <a16:creationId xmlns:a16="http://schemas.microsoft.com/office/drawing/2014/main" id="{B7F199B4-CE5A-440F-A59B-A9199A95B614}"/>
              </a:ext>
            </a:extLst>
          </p:cNvPr>
          <p:cNvSpPr/>
          <p:nvPr/>
        </p:nvSpPr>
        <p:spPr>
          <a:xfrm>
            <a:off x="1115141" y="1793730"/>
            <a:ext cx="7312515"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Datenaissance</a:t>
            </a:r>
            <a:r>
              <a:rPr lang="fr-FR" dirty="0">
                <a:solidFill>
                  <a:srgbClr val="FF0000"/>
                </a:solidFill>
                <a:latin typeface="Cambria" panose="02040503050406030204" pitchFamily="18" charset="0"/>
                <a:ea typeface="Cambria" panose="02040503050406030204" pitchFamily="18" charset="0"/>
              </a:rPr>
              <a:t>= " *1977* " </a:t>
            </a:r>
            <a:r>
              <a:rPr lang="fr-FR" dirty="0">
                <a:latin typeface="Cambria" panose="02040503050406030204" pitchFamily="18" charset="0"/>
                <a:ea typeface="Cambria" panose="02040503050406030204" pitchFamily="18" charset="0"/>
              </a:rPr>
              <a:t>ET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Universite</a:t>
            </a:r>
            <a:r>
              <a:rPr lang="fr-FR" dirty="0">
                <a:solidFill>
                  <a:srgbClr val="FF0000"/>
                </a:solidFill>
                <a:latin typeface="Cambria" panose="02040503050406030204" pitchFamily="18" charset="0"/>
                <a:ea typeface="Cambria" panose="02040503050406030204" pitchFamily="18" charset="0"/>
              </a:rPr>
              <a:t> = "</a:t>
            </a:r>
            <a:r>
              <a:rPr lang="fr-FR"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 UK</a:t>
            </a:r>
            <a:r>
              <a:rPr lang="fr-FR" dirty="0">
                <a:solidFill>
                  <a:srgbClr val="FF0000"/>
                </a:solidFill>
                <a:latin typeface="Cambria" panose="02040503050406030204" pitchFamily="18" charset="0"/>
                <a:ea typeface="Cambria" panose="02040503050406030204" pitchFamily="18" charset="0"/>
              </a:rPr>
              <a:t>"]</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
        <p:nvSpPr>
          <p:cNvPr id="15" name="Rectangle 14">
            <a:extLst>
              <a:ext uri="{FF2B5EF4-FFF2-40B4-BE49-F238E27FC236}">
                <a16:creationId xmlns:a16="http://schemas.microsoft.com/office/drawing/2014/main" id="{D4F17DFD-5593-4BDF-B131-354FF5CAA8EF}"/>
              </a:ext>
            </a:extLst>
          </p:cNvPr>
          <p:cNvSpPr/>
          <p:nvPr/>
        </p:nvSpPr>
        <p:spPr>
          <a:xfrm>
            <a:off x="977619" y="4250643"/>
            <a:ext cx="6849247" cy="830997"/>
          </a:xfrm>
          <a:prstGeom prst="rect">
            <a:avLst/>
          </a:prstGeom>
        </p:spPr>
        <p:txBody>
          <a:bodyPr wrap="none">
            <a:spAutoFit/>
          </a:bodyPr>
          <a:lstStyle/>
          <a:p>
            <a:r>
              <a:rPr lang="fr-FR" b="1" dirty="0">
                <a:latin typeface="Cambria" panose="02040503050406030204" pitchFamily="18" charset="0"/>
                <a:ea typeface="Cambria" panose="02040503050406030204" pitchFamily="18" charset="0"/>
                <a:sym typeface="Symbol" panose="05050102010706020507" pitchFamily="18" charset="2"/>
              </a:rPr>
              <a:t>- </a:t>
            </a:r>
            <a:r>
              <a:rPr lang="fr-FR" sz="4800" b="1" dirty="0">
                <a:solidFill>
                  <a:srgbClr val="FF0000"/>
                </a:solidFill>
                <a:latin typeface="Cambria" panose="02040503050406030204" pitchFamily="18" charset="0"/>
                <a:ea typeface="Cambria" panose="02040503050406030204" pitchFamily="18" charset="0"/>
                <a:sym typeface="Symbol" panose="05050102010706020507" pitchFamily="18" charset="2"/>
              </a:rPr>
              <a:t></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Universite</a:t>
            </a:r>
            <a:r>
              <a:rPr lang="fr-FR" dirty="0">
                <a:solidFill>
                  <a:srgbClr val="FF0000"/>
                </a:solidFill>
                <a:latin typeface="Cambria" panose="02040503050406030204" pitchFamily="18" charset="0"/>
                <a:ea typeface="Cambria" panose="02040503050406030204" pitchFamily="18" charset="0"/>
              </a:rPr>
              <a:t> = "</a:t>
            </a:r>
            <a:r>
              <a:rPr lang="fr-FR"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 UCAO</a:t>
            </a:r>
            <a:r>
              <a:rPr lang="fr-FR" dirty="0">
                <a:solidFill>
                  <a:srgbClr val="FF0000"/>
                </a:solidFill>
                <a:latin typeface="Cambria" panose="02040503050406030204" pitchFamily="18" charset="0"/>
                <a:ea typeface="Cambria" panose="02040503050406030204" pitchFamily="18" charset="0"/>
              </a:rPr>
              <a:t> " </a:t>
            </a:r>
            <a:r>
              <a:rPr lang="fr-FR" dirty="0">
                <a:latin typeface="Cambria" panose="02040503050406030204" pitchFamily="18" charset="0"/>
                <a:ea typeface="Cambria" panose="02040503050406030204" pitchFamily="18" charset="0"/>
              </a:rPr>
              <a:t>OU</a:t>
            </a:r>
            <a:r>
              <a:rPr lang="fr-FR" dirty="0">
                <a:solidFill>
                  <a:srgbClr val="FF0000"/>
                </a:solidFill>
                <a:latin typeface="Cambria" panose="02040503050406030204" pitchFamily="18" charset="0"/>
                <a:ea typeface="Cambria" panose="02040503050406030204" pitchFamily="18" charset="0"/>
              </a:rPr>
              <a:t> </a:t>
            </a:r>
            <a:r>
              <a:rPr lang="fr-FR" dirty="0" err="1">
                <a:solidFill>
                  <a:srgbClr val="FF0000"/>
                </a:solidFill>
                <a:latin typeface="Cambria" panose="02040503050406030204" pitchFamily="18" charset="0"/>
                <a:ea typeface="Cambria" panose="02040503050406030204" pitchFamily="18" charset="0"/>
              </a:rPr>
              <a:t>Universite</a:t>
            </a:r>
            <a:r>
              <a:rPr lang="fr-FR" dirty="0">
                <a:solidFill>
                  <a:srgbClr val="FF0000"/>
                </a:solidFill>
                <a:latin typeface="Cambria" panose="02040503050406030204" pitchFamily="18" charset="0"/>
                <a:ea typeface="Cambria" panose="02040503050406030204" pitchFamily="18" charset="0"/>
              </a:rPr>
              <a:t> = "</a:t>
            </a:r>
            <a:r>
              <a:rPr lang="fr-FR" spc="-5" dirty="0">
                <a:solidFill>
                  <a:srgbClr val="FF0000"/>
                </a:solidFill>
                <a:latin typeface="Cambria" panose="02040503050406030204" pitchFamily="18" charset="0"/>
                <a:ea typeface="Cambria" panose="02040503050406030204" pitchFamily="18" charset="0"/>
                <a:cs typeface="Times New Roman" panose="02020603050405020304" pitchFamily="18" charset="0"/>
              </a:rPr>
              <a:t> UK</a:t>
            </a:r>
            <a:r>
              <a:rPr lang="fr-FR" dirty="0">
                <a:solidFill>
                  <a:srgbClr val="FF0000"/>
                </a:solidFill>
                <a:latin typeface="Cambria" panose="02040503050406030204" pitchFamily="18" charset="0"/>
                <a:ea typeface="Cambria" panose="02040503050406030204" pitchFamily="18" charset="0"/>
              </a:rPr>
              <a:t>"]</a:t>
            </a:r>
            <a:r>
              <a:rPr lang="fr-FR" sz="2800" dirty="0">
                <a:solidFill>
                  <a:srgbClr val="FF0000"/>
                </a:solidFill>
                <a:latin typeface="Cambria" panose="02040503050406030204" pitchFamily="18" charset="0"/>
                <a:ea typeface="Cambria" panose="02040503050406030204" pitchFamily="18" charset="0"/>
              </a:rPr>
              <a:t>ETUDIANT</a:t>
            </a:r>
            <a:endParaRPr lang="fr-FR" dirty="0"/>
          </a:p>
        </p:txBody>
      </p:sp>
    </p:spTree>
    <p:extLst>
      <p:ext uri="{BB962C8B-B14F-4D97-AF65-F5344CB8AC3E}">
        <p14:creationId xmlns:p14="http://schemas.microsoft.com/office/powerpoint/2010/main" val="225361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7918</TotalTime>
  <Words>4937</Words>
  <Application>Microsoft Office PowerPoint</Application>
  <PresentationFormat>Grand écran</PresentationFormat>
  <Paragraphs>816</Paragraphs>
  <Slides>31</Slides>
  <Notes>30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31</vt:i4>
      </vt:variant>
    </vt:vector>
  </HeadingPairs>
  <TitlesOfParts>
    <vt:vector size="45" baseType="lpstr">
      <vt:lpstr>Arial</vt:lpstr>
      <vt:lpstr>Calibri</vt:lpstr>
      <vt:lpstr>Cambria</vt:lpstr>
      <vt:lpstr>Cambria Math</vt:lpstr>
      <vt:lpstr>Century Gothic</vt:lpstr>
      <vt:lpstr>Microsoft Sans Serif</vt:lpstr>
      <vt:lpstr>Segoe UI</vt:lpstr>
      <vt:lpstr>SFRM1200</vt:lpstr>
      <vt:lpstr>Symbol</vt:lpstr>
      <vt:lpstr>Tahoma</vt:lpstr>
      <vt:lpstr>Trebuchet MS</vt:lpstr>
      <vt:lpstr>Wingdings</vt:lpstr>
      <vt:lpstr>Wingdings 3</vt:lpstr>
      <vt:lpstr>Facette</vt:lpstr>
      <vt:lpstr>ALGEBRE RELATIONNELLE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651</cp:revision>
  <dcterms:created xsi:type="dcterms:W3CDTF">2019-04-15T05:24:52Z</dcterms:created>
  <dcterms:modified xsi:type="dcterms:W3CDTF">2021-05-31T09:48:38Z</dcterms:modified>
</cp:coreProperties>
</file>