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96" r:id="rId2"/>
    <p:sldId id="295" r:id="rId3"/>
    <p:sldId id="297" r:id="rId4"/>
    <p:sldId id="302" r:id="rId5"/>
    <p:sldId id="303" r:id="rId6"/>
    <p:sldId id="298" r:id="rId7"/>
    <p:sldId id="301" r:id="rId8"/>
    <p:sldId id="300" r:id="rId9"/>
    <p:sldId id="304" r:id="rId10"/>
    <p:sldId id="305" r:id="rId11"/>
    <p:sldId id="306" r:id="rId12"/>
    <p:sldId id="307" r:id="rId13"/>
    <p:sldId id="299" r:id="rId14"/>
    <p:sldId id="308" r:id="rId15"/>
    <p:sldId id="309" r:id="rId16"/>
    <p:sldId id="310" r:id="rId17"/>
    <p:sldId id="311" r:id="rId18"/>
    <p:sldId id="312" r:id="rId19"/>
    <p:sldId id="313" r:id="rId20"/>
    <p:sldId id="314" r:id="rId21"/>
    <p:sldId id="315" r:id="rId22"/>
    <p:sldId id="316" r:id="rId23"/>
    <p:sldId id="317" r:id="rId24"/>
    <p:sldId id="320" r:id="rId25"/>
    <p:sldId id="319" r:id="rId26"/>
    <p:sldId id="321" r:id="rId27"/>
    <p:sldId id="322" r:id="rId28"/>
    <p:sldId id="323" r:id="rId29"/>
    <p:sldId id="324" r:id="rId30"/>
    <p:sldId id="325" r:id="rId31"/>
    <p:sldId id="326" r:id="rId32"/>
    <p:sldId id="327" r:id="rId33"/>
    <p:sldId id="32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80000" autoAdjust="0"/>
  </p:normalViewPr>
  <p:slideViewPr>
    <p:cSldViewPr snapToGrid="0">
      <p:cViewPr varScale="1">
        <p:scale>
          <a:sx n="88" d="100"/>
          <a:sy n="88" d="100"/>
        </p:scale>
        <p:origin x="180"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AF15-260A-44E3-9BE2-99289B7C2A6D}" type="datetimeFigureOut">
              <a:rPr lang="fr-FR" smtClean="0"/>
              <a:t>10/06/2021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C9FA5-867D-4C2F-BBC5-B7ADF01E2E0E}" type="slidenum">
              <a:rPr lang="fr-FR" smtClean="0"/>
              <a:t>‹N°›</a:t>
            </a:fld>
            <a:endParaRPr lang="fr-FR"/>
          </a:p>
        </p:txBody>
      </p:sp>
    </p:spTree>
    <p:extLst>
      <p:ext uri="{BB962C8B-B14F-4D97-AF65-F5344CB8AC3E}">
        <p14:creationId xmlns:p14="http://schemas.microsoft.com/office/powerpoint/2010/main" val="63800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a:t>
            </a:fld>
            <a:endParaRPr lang="fr-FR"/>
          </a:p>
        </p:txBody>
      </p:sp>
    </p:spTree>
    <p:extLst>
      <p:ext uri="{BB962C8B-B14F-4D97-AF65-F5344CB8AC3E}">
        <p14:creationId xmlns:p14="http://schemas.microsoft.com/office/powerpoint/2010/main" val="674992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vue matérialisée est </a:t>
            </a:r>
            <a:r>
              <a:rPr lang="fr-FR" b="1" dirty="0"/>
              <a:t>un objet qui permet de stocker le résultat d'une requête SELECT</a:t>
            </a:r>
            <a:r>
              <a:rPr lang="fr-FR" dirty="0"/>
              <a:t>. Là où une vue se contente de stocker la requête, la vue matérialisée va stocker directement les résultats (elle va donc les matérialiser), plutôt que la requête. Lorsque l'on fait une requête sur une vue matérialisée, on va donc chercher directement des données dans celle-ci, sans passer par les tables d'origine et/ou une table temporaire intermédiaire.</a:t>
            </a:r>
          </a:p>
          <a:p>
            <a:r>
              <a:rPr lang="fr-FR" dirty="0"/>
              <a:t>Certains SGBD (Oracle, par exemple) permettent de créer directement des vues matérialisées, avec des outils et des options dédiés. Il suffit alors de créer les vues matérialisées que l'on désire, de les paramétrer correctement, et tout se fait automatiquement.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10</a:t>
            </a:fld>
            <a:endParaRPr lang="fr-FR"/>
          </a:p>
        </p:txBody>
      </p:sp>
    </p:spTree>
    <p:extLst>
      <p:ext uri="{BB962C8B-B14F-4D97-AF65-F5344CB8AC3E}">
        <p14:creationId xmlns:p14="http://schemas.microsoft.com/office/powerpoint/2010/main" val="35425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vue matérialisée est </a:t>
            </a:r>
            <a:r>
              <a:rPr lang="fr-FR" b="1" dirty="0"/>
              <a:t>un objet qui permet de stocker le résultat d'une requête SELECT</a:t>
            </a:r>
            <a:r>
              <a:rPr lang="fr-FR" dirty="0"/>
              <a:t>. Là où une vue se contente de stocker la requête, la vue matérialisée va stocker directement les résultats (elle va donc les matérialiser), plutôt que la requête. Lorsque l'on fait une requête sur une vue matérialisée, on va donc chercher directement des données dans celle-ci, sans passer par les tables d'origine et/ou une table temporaire intermédiaire.</a:t>
            </a:r>
          </a:p>
          <a:p>
            <a:r>
              <a:rPr lang="fr-FR" dirty="0"/>
              <a:t>Certains SGBD (Oracle, par exemple) permettent de créer directement des vues matérialisées, avec des outils et des options dédiés. Il suffit alors de créer les vues matérialisées que l'on désire, de les paramétrer correctement, et tout se fait automatiquement.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11</a:t>
            </a:fld>
            <a:endParaRPr lang="fr-FR"/>
          </a:p>
        </p:txBody>
      </p:sp>
    </p:spTree>
    <p:extLst>
      <p:ext uri="{BB962C8B-B14F-4D97-AF65-F5344CB8AC3E}">
        <p14:creationId xmlns:p14="http://schemas.microsoft.com/office/powerpoint/2010/main" val="300063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12</a:t>
            </a:fld>
            <a:endParaRPr lang="fr-FR"/>
          </a:p>
        </p:txBody>
      </p:sp>
    </p:spTree>
    <p:extLst>
      <p:ext uri="{BB962C8B-B14F-4D97-AF65-F5344CB8AC3E}">
        <p14:creationId xmlns:p14="http://schemas.microsoft.com/office/powerpoint/2010/main" val="375989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13</a:t>
            </a:fld>
            <a:endParaRPr lang="fr-FR"/>
          </a:p>
        </p:txBody>
      </p:sp>
    </p:spTree>
    <p:extLst>
      <p:ext uri="{BB962C8B-B14F-4D97-AF65-F5344CB8AC3E}">
        <p14:creationId xmlns:p14="http://schemas.microsoft.com/office/powerpoint/2010/main" val="404934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14</a:t>
            </a:fld>
            <a:endParaRPr lang="fr-FR"/>
          </a:p>
        </p:txBody>
      </p:sp>
    </p:spTree>
    <p:extLst>
      <p:ext uri="{BB962C8B-B14F-4D97-AF65-F5344CB8AC3E}">
        <p14:creationId xmlns:p14="http://schemas.microsoft.com/office/powerpoint/2010/main" val="396912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15</a:t>
            </a:fld>
            <a:endParaRPr lang="fr-FR"/>
          </a:p>
        </p:txBody>
      </p:sp>
    </p:spTree>
    <p:extLst>
      <p:ext uri="{BB962C8B-B14F-4D97-AF65-F5344CB8AC3E}">
        <p14:creationId xmlns:p14="http://schemas.microsoft.com/office/powerpoint/2010/main" val="3022497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16</a:t>
            </a:fld>
            <a:endParaRPr lang="fr-FR"/>
          </a:p>
        </p:txBody>
      </p:sp>
    </p:spTree>
    <p:extLst>
      <p:ext uri="{BB962C8B-B14F-4D97-AF65-F5344CB8AC3E}">
        <p14:creationId xmlns:p14="http://schemas.microsoft.com/office/powerpoint/2010/main" val="255106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17</a:t>
            </a:fld>
            <a:endParaRPr lang="fr-FR"/>
          </a:p>
        </p:txBody>
      </p:sp>
    </p:spTree>
    <p:extLst>
      <p:ext uri="{BB962C8B-B14F-4D97-AF65-F5344CB8AC3E}">
        <p14:creationId xmlns:p14="http://schemas.microsoft.com/office/powerpoint/2010/main" val="2556072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CREATE PROCEDURE  : sans surprise, il s'agit de la commande à exécuter pour créer une procédure. On fait suivre cette commande du nom que l'on veut donner à la nouvelle procédure.</a:t>
            </a:r>
          </a:p>
          <a:p>
            <a:r>
              <a:rPr lang="fr-FR" dirty="0"/>
              <a:t>([parametre1 [, parametre2, ...]])  : après le nom de la procédure viennent des parenthèses. </a:t>
            </a:r>
            <a:r>
              <a:rPr lang="fr-FR" b="1" dirty="0"/>
              <a:t>Celles-ci sont obligatoires !</a:t>
            </a:r>
            <a:r>
              <a:rPr lang="fr-FR" dirty="0"/>
              <a:t> À l'intérieur de ces parenthèses, on définit les éventuels paramètres de la procédure. Ces paramètres sont des variables qui pourront être utilisées par la procédure.</a:t>
            </a:r>
          </a:p>
          <a:p>
            <a:r>
              <a:rPr lang="fr-FR" dirty="0"/>
              <a:t>Corps de la procédure : c'est là que l'on met le </a:t>
            </a:r>
            <a:r>
              <a:rPr lang="fr-FR" b="1" dirty="0"/>
              <a:t>contenu</a:t>
            </a:r>
            <a:r>
              <a:rPr lang="fr-FR" dirty="0"/>
              <a:t> de la procédure, ce qui va être exécuté lorsqu'on lance la procédure. Cela peut être soit </a:t>
            </a:r>
            <a:r>
              <a:rPr lang="fr-FR" b="1" dirty="0"/>
              <a:t>une seule requête</a:t>
            </a:r>
            <a:r>
              <a:rPr lang="fr-FR" dirty="0"/>
              <a:t>, soit </a:t>
            </a:r>
            <a:r>
              <a:rPr lang="fr-FR" b="1" dirty="0"/>
              <a:t>un bloc d'instructions</a:t>
            </a:r>
            <a:r>
              <a:rPr lang="fr-FR" dirty="0"/>
              <a:t>.</a:t>
            </a:r>
          </a:p>
          <a:p>
            <a:r>
              <a:rPr lang="fr-FR" dirty="0"/>
              <a:t>Les noms des procédures stockées ne sont pas sensibles à la casse.</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18</a:t>
            </a:fld>
            <a:endParaRPr lang="fr-FR"/>
          </a:p>
        </p:txBody>
      </p:sp>
    </p:spTree>
    <p:extLst>
      <p:ext uri="{BB962C8B-B14F-4D97-AF65-F5344CB8AC3E}">
        <p14:creationId xmlns:p14="http://schemas.microsoft.com/office/powerpoint/2010/main" val="1367791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19</a:t>
            </a:fld>
            <a:endParaRPr lang="fr-FR"/>
          </a:p>
        </p:txBody>
      </p:sp>
    </p:spTree>
    <p:extLst>
      <p:ext uri="{BB962C8B-B14F-4D97-AF65-F5344CB8AC3E}">
        <p14:creationId xmlns:p14="http://schemas.microsoft.com/office/powerpoint/2010/main" val="300240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a:t>
            </a:fld>
            <a:endParaRPr lang="fr-FR"/>
          </a:p>
        </p:txBody>
      </p:sp>
    </p:spTree>
    <p:extLst>
      <p:ext uri="{BB962C8B-B14F-4D97-AF65-F5344CB8AC3E}">
        <p14:creationId xmlns:p14="http://schemas.microsoft.com/office/powerpoint/2010/main" val="1043449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20</a:t>
            </a:fld>
            <a:endParaRPr lang="fr-FR"/>
          </a:p>
        </p:txBody>
      </p:sp>
    </p:spTree>
    <p:extLst>
      <p:ext uri="{BB962C8B-B14F-4D97-AF65-F5344CB8AC3E}">
        <p14:creationId xmlns:p14="http://schemas.microsoft.com/office/powerpoint/2010/main" val="40282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21</a:t>
            </a:fld>
            <a:endParaRPr lang="fr-FR"/>
          </a:p>
        </p:txBody>
      </p:sp>
    </p:spTree>
    <p:extLst>
      <p:ext uri="{BB962C8B-B14F-4D97-AF65-F5344CB8AC3E}">
        <p14:creationId xmlns:p14="http://schemas.microsoft.com/office/powerpoint/2010/main" val="72590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22</a:t>
            </a:fld>
            <a:endParaRPr lang="fr-FR"/>
          </a:p>
        </p:txBody>
      </p:sp>
    </p:spTree>
    <p:extLst>
      <p:ext uri="{BB962C8B-B14F-4D97-AF65-F5344CB8AC3E}">
        <p14:creationId xmlns:p14="http://schemas.microsoft.com/office/powerpoint/2010/main" val="3758924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23</a:t>
            </a:fld>
            <a:endParaRPr lang="fr-FR"/>
          </a:p>
        </p:txBody>
      </p:sp>
    </p:spTree>
    <p:extLst>
      <p:ext uri="{BB962C8B-B14F-4D97-AF65-F5344CB8AC3E}">
        <p14:creationId xmlns:p14="http://schemas.microsoft.com/office/powerpoint/2010/main" val="1913112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24</a:t>
            </a:fld>
            <a:endParaRPr lang="fr-FR"/>
          </a:p>
        </p:txBody>
      </p:sp>
    </p:spTree>
    <p:extLst>
      <p:ext uri="{BB962C8B-B14F-4D97-AF65-F5344CB8AC3E}">
        <p14:creationId xmlns:p14="http://schemas.microsoft.com/office/powerpoint/2010/main" val="2605198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25</a:t>
            </a:fld>
            <a:endParaRPr lang="fr-FR"/>
          </a:p>
        </p:txBody>
      </p:sp>
    </p:spTree>
    <p:extLst>
      <p:ext uri="{BB962C8B-B14F-4D97-AF65-F5344CB8AC3E}">
        <p14:creationId xmlns:p14="http://schemas.microsoft.com/office/powerpoint/2010/main" val="2894476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26</a:t>
            </a:fld>
            <a:endParaRPr lang="fr-FR"/>
          </a:p>
        </p:txBody>
      </p:sp>
    </p:spTree>
    <p:extLst>
      <p:ext uri="{BB962C8B-B14F-4D97-AF65-F5344CB8AC3E}">
        <p14:creationId xmlns:p14="http://schemas.microsoft.com/office/powerpoint/2010/main" val="963913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27</a:t>
            </a:fld>
            <a:endParaRPr lang="fr-FR"/>
          </a:p>
        </p:txBody>
      </p:sp>
    </p:spTree>
    <p:extLst>
      <p:ext uri="{BB962C8B-B14F-4D97-AF65-F5344CB8AC3E}">
        <p14:creationId xmlns:p14="http://schemas.microsoft.com/office/powerpoint/2010/main" val="3501412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 CREATE TRIGGER </a:t>
            </a:r>
            <a:r>
              <a:rPr lang="fr-FR" sz="1200" kern="1200" dirty="0" err="1">
                <a:solidFill>
                  <a:schemeClr val="tx1"/>
                </a:solidFill>
                <a:latin typeface="+mn-lt"/>
                <a:ea typeface="+mn-ea"/>
                <a:cs typeface="+mn-cs"/>
              </a:rPr>
              <a:t>nom_trigger</a:t>
            </a:r>
            <a:r>
              <a:rPr lang="fr-FR" sz="1200" kern="1200" dirty="0">
                <a:solidFill>
                  <a:schemeClr val="tx1"/>
                </a:solidFill>
                <a:latin typeface="+mn-lt"/>
                <a:ea typeface="+mn-ea"/>
                <a:cs typeface="+mn-cs"/>
              </a:rPr>
              <a:t> : les triggers ont donc un nom.</a:t>
            </a:r>
          </a:p>
          <a:p>
            <a:r>
              <a:rPr lang="fr-FR" sz="1200" kern="1200" dirty="0">
                <a:solidFill>
                  <a:schemeClr val="tx1"/>
                </a:solidFill>
                <a:latin typeface="+mn-lt"/>
                <a:ea typeface="+mn-ea"/>
                <a:cs typeface="+mn-cs"/>
              </a:rPr>
              <a:t>— </a:t>
            </a:r>
            <a:r>
              <a:rPr lang="fr-FR" sz="1200" kern="1200" dirty="0" err="1">
                <a:solidFill>
                  <a:schemeClr val="tx1"/>
                </a:solidFill>
                <a:latin typeface="+mn-lt"/>
                <a:ea typeface="+mn-ea"/>
                <a:cs typeface="+mn-cs"/>
              </a:rPr>
              <a:t>moment_trigger</a:t>
            </a:r>
            <a:r>
              <a:rPr lang="fr-FR" sz="1200" kern="1200" dirty="0">
                <a:solidFill>
                  <a:schemeClr val="tx1"/>
                </a:solidFill>
                <a:latin typeface="+mn-lt"/>
                <a:ea typeface="+mn-ea"/>
                <a:cs typeface="+mn-cs"/>
              </a:rPr>
              <a:t> </a:t>
            </a:r>
            <a:r>
              <a:rPr lang="fr-FR" sz="1200" kern="1200" dirty="0" err="1">
                <a:solidFill>
                  <a:schemeClr val="tx1"/>
                </a:solidFill>
                <a:latin typeface="+mn-lt"/>
                <a:ea typeface="+mn-ea"/>
                <a:cs typeface="+mn-cs"/>
              </a:rPr>
              <a:t>evenement_trigger</a:t>
            </a:r>
            <a:r>
              <a:rPr lang="fr-FR" sz="1200" kern="1200" dirty="0">
                <a:solidFill>
                  <a:schemeClr val="tx1"/>
                </a:solidFill>
                <a:latin typeface="+mn-lt"/>
                <a:ea typeface="+mn-ea"/>
                <a:cs typeface="+mn-cs"/>
              </a:rPr>
              <a:t> : servent à définir quand et comment le trigger</a:t>
            </a:r>
          </a:p>
          <a:p>
            <a:r>
              <a:rPr lang="fr-FR" sz="1200" kern="1200" dirty="0">
                <a:solidFill>
                  <a:schemeClr val="tx1"/>
                </a:solidFill>
                <a:latin typeface="+mn-lt"/>
                <a:ea typeface="+mn-ea"/>
                <a:cs typeface="+mn-cs"/>
              </a:rPr>
              <a:t>est déclenché.</a:t>
            </a:r>
          </a:p>
          <a:p>
            <a:r>
              <a:rPr lang="fr-FR" sz="1200" kern="1200" dirty="0">
                <a:solidFill>
                  <a:schemeClr val="tx1"/>
                </a:solidFill>
                <a:latin typeface="+mn-lt"/>
                <a:ea typeface="+mn-ea"/>
                <a:cs typeface="+mn-cs"/>
              </a:rPr>
              <a:t>— ON </a:t>
            </a:r>
            <a:r>
              <a:rPr lang="fr-FR" sz="1200" kern="1200" dirty="0" err="1">
                <a:solidFill>
                  <a:schemeClr val="tx1"/>
                </a:solidFill>
                <a:latin typeface="+mn-lt"/>
                <a:ea typeface="+mn-ea"/>
                <a:cs typeface="+mn-cs"/>
              </a:rPr>
              <a:t>nom_table</a:t>
            </a:r>
            <a:r>
              <a:rPr lang="fr-FR" sz="1200" kern="1200" dirty="0">
                <a:solidFill>
                  <a:schemeClr val="tx1"/>
                </a:solidFill>
                <a:latin typeface="+mn-lt"/>
                <a:ea typeface="+mn-ea"/>
                <a:cs typeface="+mn-cs"/>
              </a:rPr>
              <a:t> : c’est là qu’on définit à quelle table le trigger est attaché.</a:t>
            </a:r>
          </a:p>
          <a:p>
            <a:r>
              <a:rPr lang="fr-FR" sz="1200" kern="1200" dirty="0">
                <a:solidFill>
                  <a:schemeClr val="tx1"/>
                </a:solidFill>
                <a:latin typeface="+mn-lt"/>
                <a:ea typeface="+mn-ea"/>
                <a:cs typeface="+mn-cs"/>
              </a:rPr>
              <a:t>— FOR EACH ROW : signifie littéralement “pour chaque ligne”, sous-entendu “pour chaque</a:t>
            </a:r>
          </a:p>
          <a:p>
            <a:r>
              <a:rPr lang="fr-FR" sz="1200" kern="1200" dirty="0">
                <a:solidFill>
                  <a:schemeClr val="tx1"/>
                </a:solidFill>
                <a:latin typeface="+mn-lt"/>
                <a:ea typeface="+mn-ea"/>
                <a:cs typeface="+mn-cs"/>
              </a:rPr>
              <a:t>ligne insérée/supprimée/modifiée” selon ce qui a déclenché le trigger.</a:t>
            </a:r>
          </a:p>
          <a:p>
            <a:r>
              <a:rPr lang="fr-FR" sz="1200" kern="1200" dirty="0">
                <a:solidFill>
                  <a:schemeClr val="tx1"/>
                </a:solidFill>
                <a:latin typeface="+mn-lt"/>
                <a:ea typeface="+mn-ea"/>
                <a:cs typeface="+mn-cs"/>
              </a:rPr>
              <a:t>— </a:t>
            </a:r>
            <a:r>
              <a:rPr lang="fr-FR" sz="1200" kern="1200" dirty="0" err="1">
                <a:solidFill>
                  <a:schemeClr val="tx1"/>
                </a:solidFill>
                <a:latin typeface="+mn-lt"/>
                <a:ea typeface="+mn-ea"/>
                <a:cs typeface="+mn-cs"/>
              </a:rPr>
              <a:t>corps_trigger</a:t>
            </a:r>
            <a:r>
              <a:rPr lang="fr-FR" sz="1200" kern="1200" dirty="0">
                <a:solidFill>
                  <a:schemeClr val="tx1"/>
                </a:solidFill>
                <a:latin typeface="+mn-lt"/>
                <a:ea typeface="+mn-ea"/>
                <a:cs typeface="+mn-cs"/>
              </a:rPr>
              <a:t> : c’est le contenu du trigger. Comme pour les procédures stockées, il peut</a:t>
            </a:r>
          </a:p>
          <a:p>
            <a:r>
              <a:rPr lang="fr-FR" sz="1200" kern="1200" dirty="0">
                <a:solidFill>
                  <a:schemeClr val="tx1"/>
                </a:solidFill>
                <a:latin typeface="+mn-lt"/>
                <a:ea typeface="+mn-ea"/>
                <a:cs typeface="+mn-cs"/>
              </a:rPr>
              <a:t>s’agir soit d’une seule instruction, soit d’un bloc d’instructions.</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28</a:t>
            </a:fld>
            <a:endParaRPr lang="fr-FR"/>
          </a:p>
        </p:txBody>
      </p:sp>
    </p:spTree>
    <p:extLst>
      <p:ext uri="{BB962C8B-B14F-4D97-AF65-F5344CB8AC3E}">
        <p14:creationId xmlns:p14="http://schemas.microsoft.com/office/powerpoint/2010/main" val="1331534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Lorsqu’un trigger est déclenché, ses instructions peuvent être exécutées à deux moments différents. Soit juste avant que l’événement déclencheur n’ait lieu</a:t>
            </a:r>
          </a:p>
          <a:p>
            <a:r>
              <a:rPr lang="fr-FR" sz="1200" kern="1200" dirty="0">
                <a:solidFill>
                  <a:schemeClr val="tx1"/>
                </a:solidFill>
                <a:latin typeface="+mn-lt"/>
                <a:ea typeface="+mn-ea"/>
                <a:cs typeface="+mn-cs"/>
              </a:rPr>
              <a:t>(BEFORE), soit juste après (AFTER).</a:t>
            </a:r>
          </a:p>
          <a:p>
            <a:r>
              <a:rPr lang="fr-FR" sz="1200" kern="1200" dirty="0">
                <a:solidFill>
                  <a:schemeClr val="tx1"/>
                </a:solidFill>
                <a:latin typeface="+mn-lt"/>
                <a:ea typeface="+mn-ea"/>
                <a:cs typeface="+mn-cs"/>
              </a:rPr>
              <a:t>Donc, si vous avez un trigger BEFORE UPDATE sur la table </a:t>
            </a:r>
            <a:r>
              <a:rPr lang="fr-FR" sz="1200" i="1" kern="1200" dirty="0">
                <a:solidFill>
                  <a:schemeClr val="tx1"/>
                </a:solidFill>
                <a:latin typeface="+mn-lt"/>
                <a:ea typeface="+mn-ea"/>
                <a:cs typeface="+mn-cs"/>
              </a:rPr>
              <a:t>A, l’exécution d’une requête UPDATE</a:t>
            </a:r>
          </a:p>
          <a:p>
            <a:r>
              <a:rPr lang="fr-FR" sz="1200" kern="1200" dirty="0">
                <a:solidFill>
                  <a:schemeClr val="tx1"/>
                </a:solidFill>
                <a:latin typeface="+mn-lt"/>
                <a:ea typeface="+mn-ea"/>
                <a:cs typeface="+mn-cs"/>
              </a:rPr>
              <a:t>sur cette table va d’abord déclencher l’exécution des instructions du trigger, ensuite seulement</a:t>
            </a:r>
          </a:p>
          <a:p>
            <a:r>
              <a:rPr lang="fr-FR" sz="1200" kern="1200" dirty="0">
                <a:solidFill>
                  <a:schemeClr val="tx1"/>
                </a:solidFill>
                <a:latin typeface="+mn-lt"/>
                <a:ea typeface="+mn-ea"/>
                <a:cs typeface="+mn-cs"/>
              </a:rPr>
              <a:t>les lignes de la table seront modifiées.</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29</a:t>
            </a:fld>
            <a:endParaRPr lang="fr-FR"/>
          </a:p>
        </p:txBody>
      </p:sp>
    </p:spTree>
    <p:extLst>
      <p:ext uri="{BB962C8B-B14F-4D97-AF65-F5344CB8AC3E}">
        <p14:creationId xmlns:p14="http://schemas.microsoft.com/office/powerpoint/2010/main" val="275027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u="sng" dirty="0"/>
          </a:p>
          <a:p>
            <a:r>
              <a:rPr lang="fr-FR" u="sng" dirty="0"/>
              <a:t>Connexion à la </a:t>
            </a:r>
            <a:r>
              <a:rPr lang="fr-FR" u="sng" dirty="0" err="1"/>
              <a:t>Mysql</a:t>
            </a:r>
            <a:r>
              <a:rPr lang="fr-FR" u="sng" dirty="0"/>
              <a:t>:</a:t>
            </a:r>
          </a:p>
          <a:p>
            <a:r>
              <a:rPr lang="fr-FR" dirty="0" err="1"/>
              <a:t>Mysql</a:t>
            </a:r>
            <a:r>
              <a:rPr lang="fr-FR" dirty="0"/>
              <a:t> –h </a:t>
            </a:r>
            <a:r>
              <a:rPr lang="fr-FR" dirty="0" err="1"/>
              <a:t>localhost</a:t>
            </a:r>
            <a:r>
              <a:rPr lang="fr-FR" dirty="0"/>
              <a:t> –u </a:t>
            </a:r>
            <a:r>
              <a:rPr lang="fr-FR" dirty="0" err="1"/>
              <a:t>root</a:t>
            </a:r>
            <a:endParaRPr lang="fr-FR" dirty="0"/>
          </a:p>
          <a:p>
            <a:r>
              <a:rPr lang="fr-FR" u="sng" dirty="0"/>
              <a:t>Droits sur les bases de données:</a:t>
            </a:r>
          </a:p>
          <a:p>
            <a:r>
              <a:rPr lang="fr-FR" dirty="0"/>
              <a:t>GRANT ALL PRIVILEGES ON *.* TO '</a:t>
            </a:r>
            <a:r>
              <a:rPr lang="fr-FR" dirty="0" err="1"/>
              <a:t>root</a:t>
            </a:r>
            <a:r>
              <a:rPr lang="fr-FR" dirty="0"/>
              <a:t>'@'</a:t>
            </a:r>
            <a:r>
              <a:rPr lang="fr-FR" dirty="0" err="1"/>
              <a:t>localhost</a:t>
            </a:r>
            <a:r>
              <a:rPr lang="fr-FR" dirty="0"/>
              <a:t>' IDENTIFIED BY '';</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a:t>
            </a:fld>
            <a:endParaRPr lang="fr-FR"/>
          </a:p>
        </p:txBody>
      </p:sp>
    </p:spTree>
    <p:extLst>
      <p:ext uri="{BB962C8B-B14F-4D97-AF65-F5344CB8AC3E}">
        <p14:creationId xmlns:p14="http://schemas.microsoft.com/office/powerpoint/2010/main" val="1539394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Il ne peut exister qu’un seul trigger par combinaison </a:t>
            </a:r>
            <a:r>
              <a:rPr lang="fr-FR" sz="1200" kern="1200" dirty="0" err="1">
                <a:solidFill>
                  <a:schemeClr val="tx1"/>
                </a:solidFill>
                <a:latin typeface="+mn-lt"/>
                <a:ea typeface="+mn-ea"/>
                <a:cs typeface="+mn-cs"/>
              </a:rPr>
              <a:t>moment_trigger</a:t>
            </a:r>
            <a:r>
              <a:rPr lang="fr-FR" sz="1200" kern="1200" dirty="0">
                <a:solidFill>
                  <a:schemeClr val="tx1"/>
                </a:solidFill>
                <a:latin typeface="+mn-lt"/>
                <a:ea typeface="+mn-ea"/>
                <a:cs typeface="+mn-cs"/>
              </a:rPr>
              <a:t>/</a:t>
            </a:r>
            <a:r>
              <a:rPr lang="fr-FR" sz="1200" kern="1200" dirty="0" err="1">
                <a:solidFill>
                  <a:schemeClr val="tx1"/>
                </a:solidFill>
                <a:latin typeface="+mn-lt"/>
                <a:ea typeface="+mn-ea"/>
                <a:cs typeface="+mn-cs"/>
              </a:rPr>
              <a:t>evenement_trigger</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par table. Donc un seul trigger BEFORE UPDATE par table, un seul AFTER DELETE, etc. Étant</a:t>
            </a:r>
          </a:p>
          <a:p>
            <a:r>
              <a:rPr lang="fr-FR" sz="1200" kern="1200" dirty="0">
                <a:solidFill>
                  <a:schemeClr val="tx1"/>
                </a:solidFill>
                <a:latin typeface="+mn-lt"/>
                <a:ea typeface="+mn-ea"/>
                <a:cs typeface="+mn-cs"/>
              </a:rPr>
              <a:t>donné qu’il existe deux possibilités pour le moment d’exécution, et trois pour l’événement déclencheur,</a:t>
            </a:r>
          </a:p>
          <a:p>
            <a:r>
              <a:rPr lang="fr-FR" sz="1200" kern="1200" dirty="0">
                <a:solidFill>
                  <a:schemeClr val="tx1"/>
                </a:solidFill>
                <a:latin typeface="+mn-lt"/>
                <a:ea typeface="+mn-ea"/>
                <a:cs typeface="+mn-cs"/>
              </a:rPr>
              <a:t>on a donc un </a:t>
            </a:r>
            <a:r>
              <a:rPr lang="fr-FR" sz="1200" b="1" kern="1200" dirty="0">
                <a:solidFill>
                  <a:schemeClr val="tx1"/>
                </a:solidFill>
                <a:latin typeface="+mn-lt"/>
                <a:ea typeface="+mn-ea"/>
                <a:cs typeface="+mn-cs"/>
              </a:rPr>
              <a:t>maximum de six triggers par table.</a:t>
            </a:r>
          </a:p>
          <a:p>
            <a:r>
              <a:rPr lang="fr-FR" sz="1200" kern="1200" dirty="0">
                <a:solidFill>
                  <a:schemeClr val="tx1"/>
                </a:solidFill>
                <a:latin typeface="+mn-lt"/>
                <a:ea typeface="+mn-ea"/>
                <a:cs typeface="+mn-cs"/>
              </a:rPr>
              <a:t>Cette règle étant établie, il existe une convention quant à la manière de nommer ses triggers, que</a:t>
            </a:r>
          </a:p>
          <a:p>
            <a:r>
              <a:rPr lang="fr-FR" sz="1200" kern="1200" dirty="0">
                <a:solidFill>
                  <a:schemeClr val="tx1"/>
                </a:solidFill>
                <a:latin typeface="+mn-lt"/>
                <a:ea typeface="+mn-ea"/>
                <a:cs typeface="+mn-cs"/>
              </a:rPr>
              <a:t>je vous encourage à suivre : </a:t>
            </a:r>
            <a:r>
              <a:rPr lang="fr-FR" sz="1200" i="1" kern="1200" dirty="0" err="1">
                <a:solidFill>
                  <a:schemeClr val="tx1"/>
                </a:solidFill>
                <a:latin typeface="+mn-lt"/>
                <a:ea typeface="+mn-ea"/>
                <a:cs typeface="+mn-cs"/>
              </a:rPr>
              <a:t>nom_trigger</a:t>
            </a:r>
            <a:r>
              <a:rPr lang="fr-FR" sz="1200" i="1" kern="1200" dirty="0">
                <a:solidFill>
                  <a:schemeClr val="tx1"/>
                </a:solidFill>
                <a:latin typeface="+mn-lt"/>
                <a:ea typeface="+mn-ea"/>
                <a:cs typeface="+mn-cs"/>
              </a:rPr>
              <a:t> = </a:t>
            </a:r>
            <a:r>
              <a:rPr lang="fr-FR" sz="1200" i="1" kern="1200" dirty="0" err="1">
                <a:solidFill>
                  <a:schemeClr val="tx1"/>
                </a:solidFill>
                <a:latin typeface="+mn-lt"/>
                <a:ea typeface="+mn-ea"/>
                <a:cs typeface="+mn-cs"/>
              </a:rPr>
              <a:t>moment_evenement_table</a:t>
            </a:r>
            <a:r>
              <a:rPr lang="fr-FR" sz="1200" i="1" kern="1200" dirty="0">
                <a:solidFill>
                  <a:schemeClr val="tx1"/>
                </a:solidFill>
                <a:latin typeface="+mn-lt"/>
                <a:ea typeface="+mn-ea"/>
                <a:cs typeface="+mn-cs"/>
              </a:rPr>
              <a:t>. Donc le trigger BEFORE UPDATE</a:t>
            </a:r>
          </a:p>
          <a:p>
            <a:r>
              <a:rPr lang="fr-FR" sz="1200" kern="1200" dirty="0">
                <a:solidFill>
                  <a:schemeClr val="tx1"/>
                </a:solidFill>
                <a:latin typeface="+mn-lt"/>
                <a:ea typeface="+mn-ea"/>
                <a:cs typeface="+mn-cs"/>
              </a:rPr>
              <a:t>ON Animal aura pour nom : </a:t>
            </a:r>
            <a:r>
              <a:rPr lang="fr-FR" sz="1200" i="1" kern="1200" dirty="0" err="1">
                <a:solidFill>
                  <a:schemeClr val="tx1"/>
                </a:solidFill>
                <a:latin typeface="+mn-lt"/>
                <a:ea typeface="+mn-ea"/>
                <a:cs typeface="+mn-cs"/>
              </a:rPr>
              <a:t>before_update_animal</a:t>
            </a:r>
            <a:r>
              <a:rPr lang="fr-FR" sz="1200" i="1" kern="1200" dirty="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30</a:t>
            </a:fld>
            <a:endParaRPr lang="fr-FR"/>
          </a:p>
        </p:txBody>
      </p:sp>
    </p:spTree>
    <p:extLst>
      <p:ext uri="{BB962C8B-B14F-4D97-AF65-F5344CB8AC3E}">
        <p14:creationId xmlns:p14="http://schemas.microsoft.com/office/powerpoint/2010/main" val="2476839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latin typeface="+mn-lt"/>
                <a:ea typeface="+mn-ea"/>
                <a:cs typeface="+mn-cs"/>
              </a:rPr>
              <a:t>Dans le corps du trigger, MySQL met à disposition deux mots-clés : OLD et NEW.</a:t>
            </a:r>
          </a:p>
          <a:p>
            <a:r>
              <a:rPr lang="fr-FR" sz="1200" kern="1200" dirty="0">
                <a:solidFill>
                  <a:schemeClr val="tx1"/>
                </a:solidFill>
                <a:latin typeface="+mn-lt"/>
                <a:ea typeface="+mn-ea"/>
                <a:cs typeface="+mn-cs"/>
              </a:rPr>
              <a:t>— OLD : représente les valeurs des colonnes de la ligne traitée </a:t>
            </a:r>
            <a:r>
              <a:rPr lang="fr-FR" sz="1200" b="1" kern="1200" dirty="0">
                <a:solidFill>
                  <a:schemeClr val="tx1"/>
                </a:solidFill>
                <a:latin typeface="+mn-lt"/>
                <a:ea typeface="+mn-ea"/>
                <a:cs typeface="+mn-cs"/>
              </a:rPr>
              <a:t>avant qu’elle ne soit modifiée</a:t>
            </a:r>
          </a:p>
          <a:p>
            <a:r>
              <a:rPr lang="fr-FR" sz="1200" kern="1200" dirty="0">
                <a:solidFill>
                  <a:schemeClr val="tx1"/>
                </a:solidFill>
                <a:latin typeface="+mn-lt"/>
                <a:ea typeface="+mn-ea"/>
                <a:cs typeface="+mn-cs"/>
              </a:rPr>
              <a:t>par l’événement déclencheur. Ces valeurs peuvent être </a:t>
            </a:r>
            <a:r>
              <a:rPr lang="fr-FR" sz="1200" b="1" kern="1200" dirty="0">
                <a:solidFill>
                  <a:schemeClr val="tx1"/>
                </a:solidFill>
                <a:latin typeface="+mn-lt"/>
                <a:ea typeface="+mn-ea"/>
                <a:cs typeface="+mn-cs"/>
              </a:rPr>
              <a:t>lues, mais pas modifiées.</a:t>
            </a:r>
          </a:p>
          <a:p>
            <a:r>
              <a:rPr lang="fr-FR" sz="1200" kern="1200" dirty="0">
                <a:solidFill>
                  <a:schemeClr val="tx1"/>
                </a:solidFill>
                <a:latin typeface="+mn-lt"/>
                <a:ea typeface="+mn-ea"/>
                <a:cs typeface="+mn-cs"/>
              </a:rPr>
              <a:t>— NEW : représente les valeurs des colonnes de la ligne traitée </a:t>
            </a:r>
            <a:r>
              <a:rPr lang="fr-FR" sz="1200" b="1" kern="1200" dirty="0">
                <a:solidFill>
                  <a:schemeClr val="tx1"/>
                </a:solidFill>
                <a:latin typeface="+mn-lt"/>
                <a:ea typeface="+mn-ea"/>
                <a:cs typeface="+mn-cs"/>
              </a:rPr>
              <a:t>après qu’elle a été modifiée</a:t>
            </a:r>
          </a:p>
          <a:p>
            <a:r>
              <a:rPr lang="fr-FR" sz="1200" kern="1200" dirty="0">
                <a:solidFill>
                  <a:schemeClr val="tx1"/>
                </a:solidFill>
                <a:latin typeface="+mn-lt"/>
                <a:ea typeface="+mn-ea"/>
                <a:cs typeface="+mn-cs"/>
              </a:rPr>
              <a:t>par l’événement déclencheur. Ces valeurs peuvent être </a:t>
            </a:r>
            <a:r>
              <a:rPr lang="fr-FR" sz="1200" b="1" kern="1200" dirty="0">
                <a:solidFill>
                  <a:schemeClr val="tx1"/>
                </a:solidFill>
                <a:latin typeface="+mn-lt"/>
                <a:ea typeface="+mn-ea"/>
                <a:cs typeface="+mn-cs"/>
              </a:rPr>
              <a:t>lues et modifiées.</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31</a:t>
            </a:fld>
            <a:endParaRPr lang="fr-FR"/>
          </a:p>
        </p:txBody>
      </p:sp>
    </p:spTree>
    <p:extLst>
      <p:ext uri="{BB962C8B-B14F-4D97-AF65-F5344CB8AC3E}">
        <p14:creationId xmlns:p14="http://schemas.microsoft.com/office/powerpoint/2010/main" val="4208079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32</a:t>
            </a:fld>
            <a:endParaRPr lang="fr-FR"/>
          </a:p>
        </p:txBody>
      </p:sp>
    </p:spTree>
    <p:extLst>
      <p:ext uri="{BB962C8B-B14F-4D97-AF65-F5344CB8AC3E}">
        <p14:creationId xmlns:p14="http://schemas.microsoft.com/office/powerpoint/2010/main" val="2474791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Update </a:t>
            </a:r>
            <a:r>
              <a:rPr lang="fr-FR" dirty="0" err="1"/>
              <a:t>etudiant</a:t>
            </a:r>
            <a:endParaRPr lang="fr-FR" dirty="0"/>
          </a:p>
          <a:p>
            <a:r>
              <a:rPr lang="fr-FR" dirty="0"/>
              <a:t>Set genre=‘A’</a:t>
            </a:r>
          </a:p>
          <a:p>
            <a:r>
              <a:rPr lang="fr-FR" dirty="0" err="1"/>
              <a:t>Where</a:t>
            </a:r>
            <a:r>
              <a:rPr lang="fr-FR" dirty="0"/>
              <a:t> </a:t>
            </a:r>
            <a:r>
              <a:rPr lang="fr-FR" dirty="0" err="1"/>
              <a:t>id_etudiant</a:t>
            </a:r>
            <a:r>
              <a:rPr lang="fr-FR" dirty="0"/>
              <a:t>=‘1’,</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33</a:t>
            </a:fld>
            <a:endParaRPr lang="fr-FR"/>
          </a:p>
        </p:txBody>
      </p:sp>
    </p:spTree>
    <p:extLst>
      <p:ext uri="{BB962C8B-B14F-4D97-AF65-F5344CB8AC3E}">
        <p14:creationId xmlns:p14="http://schemas.microsoft.com/office/powerpoint/2010/main" val="131192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u="sng" dirty="0"/>
          </a:p>
          <a:p>
            <a:r>
              <a:rPr lang="fr-FR" u="sng" dirty="0"/>
              <a:t>Connexion à la </a:t>
            </a:r>
            <a:r>
              <a:rPr lang="fr-FR" u="sng" dirty="0" err="1"/>
              <a:t>Mysql</a:t>
            </a:r>
            <a:r>
              <a:rPr lang="fr-FR" u="sng" dirty="0"/>
              <a:t>:</a:t>
            </a:r>
          </a:p>
          <a:p>
            <a:r>
              <a:rPr lang="fr-FR" dirty="0" err="1"/>
              <a:t>Mysql</a:t>
            </a:r>
            <a:r>
              <a:rPr lang="fr-FR" dirty="0"/>
              <a:t> –h </a:t>
            </a:r>
            <a:r>
              <a:rPr lang="fr-FR" dirty="0" err="1"/>
              <a:t>localhost</a:t>
            </a:r>
            <a:r>
              <a:rPr lang="fr-FR" dirty="0"/>
              <a:t> –u </a:t>
            </a:r>
            <a:r>
              <a:rPr lang="fr-FR" dirty="0" err="1"/>
              <a:t>root</a:t>
            </a:r>
            <a:endParaRPr lang="fr-FR" dirty="0"/>
          </a:p>
          <a:p>
            <a:r>
              <a:rPr lang="fr-FR" u="sng" dirty="0"/>
              <a:t>Droits sur les bases de données:</a:t>
            </a:r>
          </a:p>
          <a:p>
            <a:r>
              <a:rPr lang="fr-FR" dirty="0"/>
              <a:t>GRANT ALL PRIVILEGES ON *.* TO '</a:t>
            </a:r>
            <a:r>
              <a:rPr lang="fr-FR" dirty="0" err="1"/>
              <a:t>root</a:t>
            </a:r>
            <a:r>
              <a:rPr lang="fr-FR" dirty="0"/>
              <a:t>'@'</a:t>
            </a:r>
            <a:r>
              <a:rPr lang="fr-FR" dirty="0" err="1"/>
              <a:t>localhost</a:t>
            </a:r>
            <a:r>
              <a:rPr lang="fr-FR" dirty="0"/>
              <a:t>' IDENTIFIED BY '';</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a:t>
            </a:fld>
            <a:endParaRPr lang="fr-FR"/>
          </a:p>
        </p:txBody>
      </p:sp>
    </p:spTree>
    <p:extLst>
      <p:ext uri="{BB962C8B-B14F-4D97-AF65-F5344CB8AC3E}">
        <p14:creationId xmlns:p14="http://schemas.microsoft.com/office/powerpoint/2010/main" val="272034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u="sng" dirty="0"/>
          </a:p>
          <a:p>
            <a:r>
              <a:rPr lang="fr-FR" u="sng" dirty="0"/>
              <a:t>Connexion à la </a:t>
            </a:r>
            <a:r>
              <a:rPr lang="fr-FR" u="sng" dirty="0" err="1"/>
              <a:t>Mysql</a:t>
            </a:r>
            <a:r>
              <a:rPr lang="fr-FR" u="sng" dirty="0"/>
              <a:t>:</a:t>
            </a:r>
          </a:p>
          <a:p>
            <a:r>
              <a:rPr lang="fr-FR" dirty="0" err="1"/>
              <a:t>Mysql</a:t>
            </a:r>
            <a:r>
              <a:rPr lang="fr-FR" dirty="0"/>
              <a:t> –h </a:t>
            </a:r>
            <a:r>
              <a:rPr lang="fr-FR" dirty="0" err="1"/>
              <a:t>localhost</a:t>
            </a:r>
            <a:r>
              <a:rPr lang="fr-FR" dirty="0"/>
              <a:t> –u </a:t>
            </a:r>
            <a:r>
              <a:rPr lang="fr-FR" dirty="0" err="1"/>
              <a:t>root</a:t>
            </a:r>
            <a:endParaRPr lang="fr-FR" dirty="0"/>
          </a:p>
          <a:p>
            <a:r>
              <a:rPr lang="fr-FR" u="sng" dirty="0"/>
              <a:t>Droits sur les bases de données:</a:t>
            </a:r>
          </a:p>
          <a:p>
            <a:r>
              <a:rPr lang="fr-FR" dirty="0"/>
              <a:t>GRANT ALL PRIVILEGES ON *.* TO '</a:t>
            </a:r>
            <a:r>
              <a:rPr lang="fr-FR" dirty="0" err="1"/>
              <a:t>root</a:t>
            </a:r>
            <a:r>
              <a:rPr lang="fr-FR" dirty="0"/>
              <a:t>'@'</a:t>
            </a:r>
            <a:r>
              <a:rPr lang="fr-FR" dirty="0" err="1"/>
              <a:t>localhost</a:t>
            </a:r>
            <a:r>
              <a:rPr lang="fr-FR" dirty="0"/>
              <a:t>' IDENTIFIED BY '';</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5</a:t>
            </a:fld>
            <a:endParaRPr lang="fr-FR"/>
          </a:p>
        </p:txBody>
      </p:sp>
    </p:spTree>
    <p:extLst>
      <p:ext uri="{BB962C8B-B14F-4D97-AF65-F5344CB8AC3E}">
        <p14:creationId xmlns:p14="http://schemas.microsoft.com/office/powerpoint/2010/main" val="64570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6</a:t>
            </a:fld>
            <a:endParaRPr lang="fr-FR"/>
          </a:p>
        </p:txBody>
      </p:sp>
    </p:spTree>
    <p:extLst>
      <p:ext uri="{BB962C8B-B14F-4D97-AF65-F5344CB8AC3E}">
        <p14:creationId xmlns:p14="http://schemas.microsoft.com/office/powerpoint/2010/main" val="266092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7</a:t>
            </a:fld>
            <a:endParaRPr lang="fr-FR"/>
          </a:p>
        </p:txBody>
      </p:sp>
    </p:spTree>
    <p:extLst>
      <p:ext uri="{BB962C8B-B14F-4D97-AF65-F5344CB8AC3E}">
        <p14:creationId xmlns:p14="http://schemas.microsoft.com/office/powerpoint/2010/main" val="9622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8</a:t>
            </a:fld>
            <a:endParaRPr lang="fr-FR"/>
          </a:p>
        </p:txBody>
      </p:sp>
    </p:spTree>
    <p:extLst>
      <p:ext uri="{BB962C8B-B14F-4D97-AF65-F5344CB8AC3E}">
        <p14:creationId xmlns:p14="http://schemas.microsoft.com/office/powerpoint/2010/main" val="116218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9</a:t>
            </a:fld>
            <a:endParaRPr lang="fr-FR"/>
          </a:p>
        </p:txBody>
      </p:sp>
    </p:spTree>
    <p:extLst>
      <p:ext uri="{BB962C8B-B14F-4D97-AF65-F5344CB8AC3E}">
        <p14:creationId xmlns:p14="http://schemas.microsoft.com/office/powerpoint/2010/main" val="367424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6730A40D-637F-4689-A3B4-B8610C5E6CE3}"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567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4A12148-8EA4-48FC-81B4-36C75350FFA5}"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666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B1C5EFF-099D-42E3-A41A-A49ADCA9CFBC}"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55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62424A9-A51F-4AFB-A5EE-FDAD466D8AAB}"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618406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E7710C-3206-4483-B75F-CEED13B2585A}"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1982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683B131-489C-4254-8EEA-6564A6957BC0}"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98513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F0E1F-D40F-4841-97E5-A301B3DF7FD0}"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29544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456C9E-5D29-4D0D-8A05-9B1ACF75D0AB}"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2639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9C1ACC-54B6-4760-A43A-0D9FF9D54738}"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3166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8347DAD-930B-4DAF-B41E-F1CC772AFD4A}" type="datetime1">
              <a:rPr lang="fr-FR" smtClean="0"/>
              <a:t>10/06/2021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8246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8871BD-7064-4114-A2D6-1FC07A4492C1}" type="datetime1">
              <a:rPr lang="fr-FR" smtClean="0"/>
              <a:t>10/06/2021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54898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095AC6-E98B-41F1-83BD-2D7820624D53}" type="datetime1">
              <a:rPr lang="fr-FR" smtClean="0"/>
              <a:t>10/06/2021</a:t>
            </a:fld>
            <a:endParaRPr lang="fr-FR"/>
          </a:p>
        </p:txBody>
      </p:sp>
      <p:sp>
        <p:nvSpPr>
          <p:cNvPr id="8" name="Footer Placeholder 7"/>
          <p:cNvSpPr>
            <a:spLocks noGrp="1"/>
          </p:cNvSpPr>
          <p:nvPr>
            <p:ph type="ftr" sz="quarter" idx="11"/>
          </p:nvPr>
        </p:nvSpPr>
        <p:spPr/>
        <p:txBody>
          <a:bodyPr/>
          <a:lstStyle/>
          <a:p>
            <a:r>
              <a:rPr lang="fr-FR"/>
              <a:t>M. AZOTI</a:t>
            </a:r>
          </a:p>
        </p:txBody>
      </p:sp>
      <p:sp>
        <p:nvSpPr>
          <p:cNvPr id="9" name="Slide Number Placeholder 8"/>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915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B7B664-2357-4EDD-845C-40ADB8543FE4}" type="datetime1">
              <a:rPr lang="fr-FR" smtClean="0"/>
              <a:t>10/06/2021</a:t>
            </a:fld>
            <a:endParaRPr lang="fr-FR"/>
          </a:p>
        </p:txBody>
      </p:sp>
      <p:sp>
        <p:nvSpPr>
          <p:cNvPr id="4" name="Footer Placeholder 3"/>
          <p:cNvSpPr>
            <a:spLocks noGrp="1"/>
          </p:cNvSpPr>
          <p:nvPr>
            <p:ph type="ftr" sz="quarter" idx="11"/>
          </p:nvPr>
        </p:nvSpPr>
        <p:spPr/>
        <p:txBody>
          <a:bodyPr/>
          <a:lstStyle/>
          <a:p>
            <a:r>
              <a:rPr lang="fr-FR"/>
              <a:t>M. AZOTI</a:t>
            </a:r>
          </a:p>
        </p:txBody>
      </p:sp>
      <p:sp>
        <p:nvSpPr>
          <p:cNvPr id="5" name="Slide Number Placeholder 4"/>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11062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78994-1C6A-4B10-A584-578E03CA18CE}" type="datetime1">
              <a:rPr lang="fr-FR" smtClean="0"/>
              <a:t>10/06/2021</a:t>
            </a:fld>
            <a:endParaRPr lang="fr-FR"/>
          </a:p>
        </p:txBody>
      </p:sp>
      <p:sp>
        <p:nvSpPr>
          <p:cNvPr id="3" name="Footer Placeholder 2"/>
          <p:cNvSpPr>
            <a:spLocks noGrp="1"/>
          </p:cNvSpPr>
          <p:nvPr>
            <p:ph type="ftr" sz="quarter" idx="11"/>
          </p:nvPr>
        </p:nvSpPr>
        <p:spPr/>
        <p:txBody>
          <a:bodyPr/>
          <a:lstStyle/>
          <a:p>
            <a:r>
              <a:rPr lang="fr-FR"/>
              <a:t>M. AZOTI</a:t>
            </a:r>
          </a:p>
        </p:txBody>
      </p:sp>
      <p:sp>
        <p:nvSpPr>
          <p:cNvPr id="4" name="Slide Number Placeholder 3"/>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749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0AEA80D-791C-4319-B8FD-7CED4346FCD5}" type="datetime1">
              <a:rPr lang="fr-FR" smtClean="0"/>
              <a:t>10/06/2021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67686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36B5FC2-D2DB-447D-92AF-12B7E9331AA2}" type="datetime1">
              <a:rPr lang="fr-FR" smtClean="0"/>
              <a:t>10/06/2021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69501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7138BB-79D3-40EC-87DA-E91549893B7A}" type="datetime1">
              <a:rPr lang="fr-FR" smtClean="0"/>
              <a:t>10/06/2021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 AZOTI</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A5043-0782-46D7-9DC6-1EF664C998C1}" type="slidenum">
              <a:rPr lang="fr-FR" smtClean="0"/>
              <a:t>‹N°›</a:t>
            </a:fld>
            <a:endParaRPr lang="fr-FR"/>
          </a:p>
        </p:txBody>
      </p:sp>
    </p:spTree>
    <p:extLst>
      <p:ext uri="{BB962C8B-B14F-4D97-AF65-F5344CB8AC3E}">
        <p14:creationId xmlns:p14="http://schemas.microsoft.com/office/powerpoint/2010/main" val="1556638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2271972" y="6303759"/>
            <a:ext cx="7619999" cy="365125"/>
          </a:xfrm>
        </p:spPr>
        <p:txBody>
          <a:bodyPr/>
          <a:lstStyle/>
          <a:p>
            <a:r>
              <a:rPr lang="fr-FR" sz="14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MM AZOTI &amp; BAKPESSI</a:t>
            </a:r>
          </a:p>
        </p:txBody>
      </p:sp>
      <p:sp>
        <p:nvSpPr>
          <p:cNvPr id="5" name="Espace réservé du numéro de diapositive 4"/>
          <p:cNvSpPr>
            <a:spLocks noGrp="1"/>
          </p:cNvSpPr>
          <p:nvPr>
            <p:ph type="sldNum" sz="quarter" idx="12"/>
          </p:nvPr>
        </p:nvSpPr>
        <p:spPr/>
        <p:txBody>
          <a:bodyPr/>
          <a:lstStyle/>
          <a:p>
            <a:fld id="{0B945BD8-24FD-490E-AB48-5D47ED3FA571}" type="slidenum">
              <a:rPr lang="fr-FR" smtClean="0"/>
              <a:t>1</a:t>
            </a:fld>
            <a:endParaRPr lang="fr-FR"/>
          </a:p>
        </p:txBody>
      </p:sp>
      <p:sp>
        <p:nvSpPr>
          <p:cNvPr id="7" name="Rectangle 6"/>
          <p:cNvSpPr/>
          <p:nvPr/>
        </p:nvSpPr>
        <p:spPr>
          <a:xfrm>
            <a:off x="88850" y="365125"/>
            <a:ext cx="12004713" cy="6303759"/>
          </a:xfrm>
          <a:prstGeom prst="rect">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path path="circle">
              <a:fillToRect l="100000" b="100000"/>
            </a:path>
            <a:tileRect t="-100000" r="-100000"/>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 name="Titre 1"/>
          <p:cNvSpPr>
            <a:spLocks noGrp="1"/>
          </p:cNvSpPr>
          <p:nvPr>
            <p:ph type="ctrTitle"/>
          </p:nvPr>
        </p:nvSpPr>
        <p:spPr>
          <a:xfrm>
            <a:off x="611326" y="1313264"/>
            <a:ext cx="11102000" cy="2312378"/>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VUES ET PROCEDURES STOCKEES</a:t>
            </a:r>
            <a:b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endPar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0" name="ZoneTexte 9"/>
          <p:cNvSpPr txBox="1"/>
          <p:nvPr/>
        </p:nvSpPr>
        <p:spPr>
          <a:xfrm>
            <a:off x="2733484" y="4573781"/>
            <a:ext cx="5743003" cy="646331"/>
          </a:xfrm>
          <a:prstGeom prst="rect">
            <a:avLst/>
          </a:prstGeom>
          <a:noFill/>
        </p:spPr>
        <p:txBody>
          <a:bodyPr wrap="square" rtlCol="0">
            <a:spAutoFit/>
          </a:bodyPr>
          <a:lstStyle/>
          <a:p>
            <a:pPr algn="ctr"/>
            <a:r>
              <a:rPr lang="fr-FR" b="1" dirty="0"/>
              <a:t>M. AZOTI P.</a:t>
            </a:r>
          </a:p>
          <a:p>
            <a:pPr algn="ctr"/>
            <a:r>
              <a:rPr lang="fr-FR" i="1" dirty="0"/>
              <a:t>Ingénieur Informaticien</a:t>
            </a:r>
          </a:p>
        </p:txBody>
      </p:sp>
    </p:spTree>
    <p:extLst>
      <p:ext uri="{BB962C8B-B14F-4D97-AF65-F5344CB8AC3E}">
        <p14:creationId xmlns:p14="http://schemas.microsoft.com/office/powerpoint/2010/main" val="1231201696"/>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 matérialisées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10</a:t>
            </a:fld>
            <a:endParaRPr lang="fr-FR" dirty="0"/>
          </a:p>
        </p:txBody>
      </p:sp>
      <p:sp>
        <p:nvSpPr>
          <p:cNvPr id="3" name="Rectangle 2"/>
          <p:cNvSpPr/>
          <p:nvPr/>
        </p:nvSpPr>
        <p:spPr>
          <a:xfrm>
            <a:off x="683682" y="1407513"/>
            <a:ext cx="9208029" cy="1287468"/>
          </a:xfrm>
          <a:prstGeom prst="rect">
            <a:avLst/>
          </a:prstGeom>
        </p:spPr>
        <p:txBody>
          <a:bodyPr wrap="square">
            <a:spAutoFit/>
          </a:bodyPr>
          <a:lstStyle/>
          <a:p>
            <a:pPr marL="285750"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Les vues matérialisées sont </a:t>
            </a:r>
            <a:r>
              <a:rPr lang="fr-FR" b="1" dirty="0">
                <a:latin typeface="Cambria" panose="02040503050406030204" pitchFamily="18" charset="0"/>
                <a:ea typeface="Cambria" panose="02040503050406030204" pitchFamily="18" charset="0"/>
              </a:rPr>
              <a:t>des vues dont les données sont matérialisées</a:t>
            </a:r>
            <a:r>
              <a:rPr lang="fr-FR" dirty="0">
                <a:latin typeface="Cambria" panose="02040503050406030204" pitchFamily="18" charset="0"/>
                <a:ea typeface="Cambria" panose="02040503050406030204" pitchFamily="18" charset="0"/>
              </a:rPr>
              <a:t>, c'est-à-dire stockées. Les vues matérialisées sont des objets assez utiles, permettant un </a:t>
            </a:r>
            <a:r>
              <a:rPr lang="fr-FR" b="1" dirty="0">
                <a:latin typeface="Cambria" panose="02040503050406030204" pitchFamily="18" charset="0"/>
                <a:ea typeface="Cambria" panose="02040503050406030204" pitchFamily="18" charset="0"/>
              </a:rPr>
              <a:t>gain de performance</a:t>
            </a:r>
            <a:r>
              <a:rPr lang="fr-FR" dirty="0">
                <a:latin typeface="Cambria" panose="02040503050406030204" pitchFamily="18" charset="0"/>
                <a:ea typeface="Cambria" panose="02040503050406030204" pitchFamily="18" charset="0"/>
              </a:rPr>
              <a:t> relativement important lorsqu'ils sont bien utilisés.</a:t>
            </a:r>
          </a:p>
        </p:txBody>
      </p:sp>
      <p:sp>
        <p:nvSpPr>
          <p:cNvPr id="4" name="Rectangle 3"/>
          <p:cNvSpPr/>
          <p:nvPr/>
        </p:nvSpPr>
        <p:spPr>
          <a:xfrm>
            <a:off x="677334" y="3211291"/>
            <a:ext cx="8855605" cy="456472"/>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C’est une combinaison des avantages des vues et des avantages des tables normales.</a:t>
            </a:r>
          </a:p>
        </p:txBody>
      </p:sp>
      <p:sp>
        <p:nvSpPr>
          <p:cNvPr id="8" name="Rectangle 1"/>
          <p:cNvSpPr>
            <a:spLocks noChangeArrowheads="1"/>
          </p:cNvSpPr>
          <p:nvPr/>
        </p:nvSpPr>
        <p:spPr bwMode="auto">
          <a:xfrm>
            <a:off x="683682" y="3957988"/>
            <a:ext cx="92080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Pour créer une vue matérialisée avec MySQL, on utilise donc tout simplement une table dans laquelle on stocke les résultats d'une requête </a:t>
            </a:r>
            <a:r>
              <a:rPr lang="fr-FR" altLang="fr-FR" b="1" dirty="0">
                <a:latin typeface="Cambria" panose="02040503050406030204" pitchFamily="18" charset="0"/>
                <a:ea typeface="Cambria" panose="02040503050406030204" pitchFamily="18" charset="0"/>
              </a:rPr>
              <a:t>SELECT. </a:t>
            </a:r>
          </a:p>
        </p:txBody>
      </p:sp>
    </p:spTree>
    <p:extLst>
      <p:ext uri="{BB962C8B-B14F-4D97-AF65-F5344CB8AC3E}">
        <p14:creationId xmlns:p14="http://schemas.microsoft.com/office/powerpoint/2010/main" val="38933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 matérialisées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11</a:t>
            </a:fld>
            <a:endParaRPr lang="fr-FR" dirty="0"/>
          </a:p>
        </p:txBody>
      </p:sp>
      <p:sp>
        <p:nvSpPr>
          <p:cNvPr id="2" name="Rectangle 1"/>
          <p:cNvSpPr/>
          <p:nvPr/>
        </p:nvSpPr>
        <p:spPr>
          <a:xfrm>
            <a:off x="677333" y="1051268"/>
            <a:ext cx="9114368" cy="871970"/>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Une vue matérialisée créer à partir des données doit être à jour lorsque les données des tables d'origine changent.</a:t>
            </a:r>
          </a:p>
        </p:txBody>
      </p:sp>
      <p:sp>
        <p:nvSpPr>
          <p:cNvPr id="9" name="Rectangle 8"/>
          <p:cNvSpPr/>
          <p:nvPr/>
        </p:nvSpPr>
        <p:spPr>
          <a:xfrm>
            <a:off x="677333" y="2056150"/>
            <a:ext cx="7695141" cy="1061829"/>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Deux possibilités :</a:t>
            </a:r>
          </a:p>
          <a:p>
            <a:pPr marL="742950" lvl="1" indent="-285750">
              <a:buFont typeface="Arial" panose="020B0604020202020204" pitchFamily="34" charset="0"/>
              <a:buChar char="•"/>
            </a:pPr>
            <a:r>
              <a:rPr lang="fr-FR" dirty="0">
                <a:latin typeface="Cambria" panose="02040503050406030204" pitchFamily="18" charset="0"/>
                <a:ea typeface="Cambria" panose="02040503050406030204" pitchFamily="18" charset="0"/>
              </a:rPr>
              <a:t>une mise à jour sur demande ;</a:t>
            </a:r>
          </a:p>
          <a:p>
            <a:pPr marL="742950" lvl="1" indent="-285750">
              <a:lnSpc>
                <a:spcPct val="150000"/>
              </a:lnSpc>
              <a:buFont typeface="Arial" panose="020B0604020202020204" pitchFamily="34" charset="0"/>
              <a:buChar char="•"/>
            </a:pPr>
            <a:r>
              <a:rPr lang="fr-FR" dirty="0">
                <a:latin typeface="Cambria" panose="02040503050406030204" pitchFamily="18" charset="0"/>
                <a:ea typeface="Cambria" panose="02040503050406030204" pitchFamily="18" charset="0"/>
              </a:rPr>
              <a:t>une mise à jour automatique chaque fois qu'un changement est fait</a:t>
            </a:r>
          </a:p>
        </p:txBody>
      </p:sp>
      <p:sp>
        <p:nvSpPr>
          <p:cNvPr id="10" name="Rectangle 9"/>
          <p:cNvSpPr/>
          <p:nvPr/>
        </p:nvSpPr>
        <p:spPr>
          <a:xfrm>
            <a:off x="677333" y="3949231"/>
            <a:ext cx="8896350" cy="1754326"/>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Si l'on veut pouvoir mettre la vue matérialisée à jour ponctuellement, on peut utiliser une procédure stockée. Le plus simple sera de supprimer les données de la vue matérialisée, puis d'insérer les données à jour grâce à la même requête de sélection ayant servi à créer/initialiser la vue matérialisée.</a:t>
            </a:r>
          </a:p>
        </p:txBody>
      </p:sp>
      <p:sp>
        <p:nvSpPr>
          <p:cNvPr id="11" name="Rectangle 10"/>
          <p:cNvSpPr/>
          <p:nvPr/>
        </p:nvSpPr>
        <p:spPr>
          <a:xfrm>
            <a:off x="677333" y="3411371"/>
            <a:ext cx="3211135" cy="400110"/>
          </a:xfrm>
          <a:prstGeom prst="rect">
            <a:avLst/>
          </a:prstGeom>
        </p:spPr>
        <p:txBody>
          <a:bodyPr wrap="none">
            <a:spAutoFit/>
          </a:bodyPr>
          <a:lstStyle/>
          <a:p>
            <a:r>
              <a:rPr lang="fr-FR" sz="2000" b="1" dirty="0">
                <a:latin typeface="Cambria" panose="02040503050406030204" pitchFamily="18" charset="0"/>
                <a:ea typeface="Cambria" panose="02040503050406030204" pitchFamily="18" charset="0"/>
              </a:rPr>
              <a:t>Mise à jour sur demande: </a:t>
            </a:r>
            <a:endParaRPr lang="fr-FR" sz="2000" b="1" dirty="0"/>
          </a:p>
        </p:txBody>
      </p:sp>
    </p:spTree>
    <p:extLst>
      <p:ext uri="{BB962C8B-B14F-4D97-AF65-F5344CB8AC3E}">
        <p14:creationId xmlns:p14="http://schemas.microsoft.com/office/powerpoint/2010/main" val="6862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 matérialisées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12</a:t>
            </a:fld>
            <a:endParaRPr lang="fr-FR" dirty="0"/>
          </a:p>
        </p:txBody>
      </p:sp>
      <p:sp>
        <p:nvSpPr>
          <p:cNvPr id="10" name="Rectangle 9"/>
          <p:cNvSpPr/>
          <p:nvPr/>
        </p:nvSpPr>
        <p:spPr>
          <a:xfrm>
            <a:off x="610657" y="1455418"/>
            <a:ext cx="9933517" cy="923330"/>
          </a:xfrm>
          <a:prstGeom prst="rect">
            <a:avLst/>
          </a:prstGeom>
        </p:spPr>
        <p:txBody>
          <a:bodyPr wrap="square">
            <a:spAutoFit/>
          </a:bodyPr>
          <a:lstStyle/>
          <a:p>
            <a:pPr algn="just">
              <a:lnSpc>
                <a:spcPct val="150000"/>
              </a:lnSpc>
            </a:pPr>
            <a:r>
              <a:rPr lang="fr-FR" dirty="0">
                <a:latin typeface="Cambria" panose="02040503050406030204" pitchFamily="18" charset="0"/>
                <a:ea typeface="Cambria" panose="02040503050406030204" pitchFamily="18" charset="0"/>
              </a:rPr>
              <a:t>Si on veut que les données soient toujours à jour par rapport aux derniers changements de la base de données, on utilisera plutôt les triggers pour mettre à jour la vue matérialisée.</a:t>
            </a:r>
          </a:p>
        </p:txBody>
      </p:sp>
      <p:sp>
        <p:nvSpPr>
          <p:cNvPr id="11" name="Rectangle 10"/>
          <p:cNvSpPr/>
          <p:nvPr/>
        </p:nvSpPr>
        <p:spPr>
          <a:xfrm>
            <a:off x="787331" y="1043372"/>
            <a:ext cx="4338177" cy="400110"/>
          </a:xfrm>
          <a:prstGeom prst="rect">
            <a:avLst/>
          </a:prstGeom>
        </p:spPr>
        <p:txBody>
          <a:bodyPr wrap="square">
            <a:spAutoFit/>
          </a:bodyPr>
          <a:lstStyle/>
          <a:p>
            <a:r>
              <a:rPr lang="fr-FR" sz="2000" b="1" dirty="0"/>
              <a:t>Mise à jour automatique</a:t>
            </a:r>
            <a:r>
              <a:rPr lang="fr-FR" sz="2000" b="1" dirty="0">
                <a:latin typeface="Cambria" panose="02040503050406030204" pitchFamily="18" charset="0"/>
                <a:ea typeface="Cambria" panose="02040503050406030204" pitchFamily="18" charset="0"/>
              </a:rPr>
              <a:t>: </a:t>
            </a:r>
            <a:endParaRPr lang="fr-FR" sz="2000" b="1" dirty="0"/>
          </a:p>
        </p:txBody>
      </p:sp>
      <p:sp>
        <p:nvSpPr>
          <p:cNvPr id="3" name="Rectangle 2"/>
          <p:cNvSpPr/>
          <p:nvPr/>
        </p:nvSpPr>
        <p:spPr>
          <a:xfrm>
            <a:off x="521724" y="2585113"/>
            <a:ext cx="9933517" cy="507831"/>
          </a:xfrm>
          <a:prstGeom prst="rect">
            <a:avLst/>
          </a:prstGeom>
        </p:spPr>
        <p:txBody>
          <a:bodyPr wrap="square">
            <a:spAutoFit/>
          </a:bodyPr>
          <a:lstStyle/>
          <a:p>
            <a:pPr algn="just">
              <a:lnSpc>
                <a:spcPct val="150000"/>
              </a:lnSpc>
            </a:pPr>
            <a:r>
              <a:rPr lang="fr-FR" dirty="0">
                <a:latin typeface="Cambria" panose="02040503050406030204" pitchFamily="18" charset="0"/>
                <a:ea typeface="Cambria" panose="02040503050406030204" pitchFamily="18" charset="0"/>
              </a:rPr>
              <a:t>La vue matérialisée doit être mise à jour en cas de modification de la table cible.</a:t>
            </a:r>
          </a:p>
        </p:txBody>
      </p:sp>
      <p:sp>
        <p:nvSpPr>
          <p:cNvPr id="4" name="Rectangle 3"/>
          <p:cNvSpPr/>
          <p:nvPr/>
        </p:nvSpPr>
        <p:spPr>
          <a:xfrm>
            <a:off x="521724" y="3320325"/>
            <a:ext cx="9803376" cy="2169825"/>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Une insertion provoquera la mise à jour de la ligne correspondante ou insérera une nouvelle ligne si elle n'existe pas encore.</a:t>
            </a:r>
          </a:p>
          <a:p>
            <a:pPr marL="285750" indent="-285750" algn="just">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Une suppression provoquera la mise à jour de la ligne correspondante ou la suppression de celle-ci s'il s'agissait de la seule adoption correspondante.</a:t>
            </a:r>
          </a:p>
          <a:p>
            <a:pPr marL="285750" indent="-285750" algn="just">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Une modification sera un mix de la suppression et de l'insertion.</a:t>
            </a:r>
          </a:p>
        </p:txBody>
      </p:sp>
    </p:spTree>
    <p:extLst>
      <p:ext uri="{BB962C8B-B14F-4D97-AF65-F5344CB8AC3E}">
        <p14:creationId xmlns:p14="http://schemas.microsoft.com/office/powerpoint/2010/main" val="2004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Requêtes préparées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13</a:t>
            </a:fld>
            <a:endParaRPr lang="fr-FR" dirty="0"/>
          </a:p>
        </p:txBody>
      </p:sp>
      <p:sp>
        <p:nvSpPr>
          <p:cNvPr id="2" name="Rectangle 1"/>
          <p:cNvSpPr/>
          <p:nvPr/>
        </p:nvSpPr>
        <p:spPr>
          <a:xfrm>
            <a:off x="677333" y="943660"/>
            <a:ext cx="9714441" cy="369332"/>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Une requête stockée en mémoire (pour la session courante), et que l’on peut exécuter au besoin.</a:t>
            </a:r>
          </a:p>
        </p:txBody>
      </p:sp>
      <p:sp>
        <p:nvSpPr>
          <p:cNvPr id="3" name="Rectangle 2"/>
          <p:cNvSpPr/>
          <p:nvPr/>
        </p:nvSpPr>
        <p:spPr>
          <a:xfrm>
            <a:off x="677333" y="1548382"/>
            <a:ext cx="5753113" cy="369332"/>
          </a:xfrm>
          <a:prstGeom prst="rect">
            <a:avLst/>
          </a:prstGeom>
        </p:spPr>
        <p:txBody>
          <a:bodyPr wrap="none">
            <a:spAutoFit/>
          </a:bodyPr>
          <a:lstStyle/>
          <a:p>
            <a:r>
              <a:rPr lang="fr-FR" dirty="0">
                <a:latin typeface="Cambria" panose="02040503050406030204" pitchFamily="18" charset="0"/>
                <a:ea typeface="Cambria" panose="02040503050406030204" pitchFamily="18" charset="0"/>
              </a:rPr>
              <a:t>La session est un paramètre lié à un compte d’utilisateur.</a:t>
            </a:r>
          </a:p>
        </p:txBody>
      </p:sp>
      <p:sp>
        <p:nvSpPr>
          <p:cNvPr id="4" name="Rectangle 3"/>
          <p:cNvSpPr/>
          <p:nvPr/>
        </p:nvSpPr>
        <p:spPr>
          <a:xfrm>
            <a:off x="677333" y="2159816"/>
            <a:ext cx="8808337" cy="369332"/>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Variable </a:t>
            </a:r>
            <a:r>
              <a:rPr lang="fr-FR" dirty="0">
                <a:latin typeface="Cambria" panose="02040503050406030204" pitchFamily="18" charset="0"/>
                <a:ea typeface="Cambria" panose="02040503050406030204" pitchFamily="18" charset="0"/>
              </a:rPr>
              <a:t>: Une variable est une information stockée, constituée d’un nom et d’une valeur</a:t>
            </a:r>
          </a:p>
        </p:txBody>
      </p:sp>
      <p:sp>
        <p:nvSpPr>
          <p:cNvPr id="8" name="Rectangle 7"/>
          <p:cNvSpPr/>
          <p:nvPr/>
        </p:nvSpPr>
        <p:spPr>
          <a:xfrm>
            <a:off x="677333" y="2963875"/>
            <a:ext cx="7515225" cy="923330"/>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Une variable utilisateur n’existe que pour la session dans laquelle elle a été définie. Lorsque vous vous déconnectez, toutes vos variables utilisateurs sont automatiquement réinitialisées.</a:t>
            </a:r>
          </a:p>
        </p:txBody>
      </p:sp>
      <p:sp>
        <p:nvSpPr>
          <p:cNvPr id="9" name="Rectangle 8"/>
          <p:cNvSpPr/>
          <p:nvPr/>
        </p:nvSpPr>
        <p:spPr>
          <a:xfrm>
            <a:off x="627846" y="4114637"/>
            <a:ext cx="9288482" cy="923330"/>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Une requête préparée, c’est en fait un modèle de requête que l’on enregistre et auquel on donne un nom. On va ensuite pouvoir l’exécuter en l’appelant grâce à son nom, et en lui passant éventuellement un ou plusieurs paramètres.</a:t>
            </a:r>
          </a:p>
        </p:txBody>
      </p:sp>
    </p:spTree>
    <p:extLst>
      <p:ext uri="{BB962C8B-B14F-4D97-AF65-F5344CB8AC3E}">
        <p14:creationId xmlns:p14="http://schemas.microsoft.com/office/powerpoint/2010/main" val="116950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Requêtes préparées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14</a:t>
            </a:fld>
            <a:endParaRPr lang="fr-FR" dirty="0"/>
          </a:p>
        </p:txBody>
      </p:sp>
      <p:sp>
        <p:nvSpPr>
          <p:cNvPr id="10" name="Rectangle 9"/>
          <p:cNvSpPr/>
          <p:nvPr/>
        </p:nvSpPr>
        <p:spPr>
          <a:xfrm>
            <a:off x="843358" y="1079436"/>
            <a:ext cx="8672118" cy="646331"/>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Si vous avez régulièrement besoin d’aller chercher des informations sur vos étudiants à partir de leur numéro matricule dans une session, au lieu  de faire:</a:t>
            </a:r>
          </a:p>
        </p:txBody>
      </p:sp>
      <p:sp>
        <p:nvSpPr>
          <p:cNvPr id="11" name="Rectangle 10"/>
          <p:cNvSpPr/>
          <p:nvPr/>
        </p:nvSpPr>
        <p:spPr>
          <a:xfrm>
            <a:off x="843357" y="2023147"/>
            <a:ext cx="7991475" cy="1200329"/>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=‘002'; </a:t>
            </a:r>
          </a:p>
          <a:p>
            <a:r>
              <a:rPr lang="fr-FR" dirty="0">
                <a:latin typeface="Cambria" panose="02040503050406030204" pitchFamily="18" charset="0"/>
                <a:ea typeface="Cambria" panose="02040503050406030204" pitchFamily="18" charset="0"/>
              </a:rPr>
              <a:t>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=‘012';</a:t>
            </a:r>
          </a:p>
          <a:p>
            <a:r>
              <a:rPr lang="fr-FR" dirty="0">
                <a:latin typeface="Cambria" panose="02040503050406030204" pitchFamily="18" charset="0"/>
                <a:ea typeface="Cambria" panose="02040503050406030204" pitchFamily="18" charset="0"/>
              </a:rPr>
              <a:t>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=‘042';</a:t>
            </a:r>
          </a:p>
          <a:p>
            <a:r>
              <a:rPr lang="fr-FR" dirty="0">
                <a:latin typeface="Cambria" panose="02040503050406030204" pitchFamily="18" charset="0"/>
                <a:ea typeface="Cambria" panose="02040503050406030204" pitchFamily="18" charset="0"/>
              </a:rPr>
              <a:t>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=‘057';</a:t>
            </a:r>
          </a:p>
        </p:txBody>
      </p:sp>
      <p:sp>
        <p:nvSpPr>
          <p:cNvPr id="13" name="Rectangle 12"/>
          <p:cNvSpPr/>
          <p:nvPr/>
        </p:nvSpPr>
        <p:spPr>
          <a:xfrm>
            <a:off x="843357" y="3520857"/>
            <a:ext cx="9579504" cy="646331"/>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Vous pouvez préparer une requête modèle </a:t>
            </a:r>
          </a:p>
          <a:p>
            <a:r>
              <a:rPr lang="fr-FR" dirty="0">
                <a:latin typeface="Cambria" panose="02040503050406030204" pitchFamily="18" charset="0"/>
                <a:ea typeface="Cambria" panose="02040503050406030204" pitchFamily="18" charset="0"/>
              </a:rPr>
              <a:t>	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a:t>
            </a:r>
          </a:p>
        </p:txBody>
      </p:sp>
      <p:sp>
        <p:nvSpPr>
          <p:cNvPr id="14" name="Rectangle 13"/>
          <p:cNvSpPr/>
          <p:nvPr/>
        </p:nvSpPr>
        <p:spPr>
          <a:xfrm>
            <a:off x="878946" y="4469867"/>
            <a:ext cx="3396892" cy="369332"/>
          </a:xfrm>
          <a:prstGeom prst="rect">
            <a:avLst/>
          </a:prstGeom>
        </p:spPr>
        <p:txBody>
          <a:bodyPr wrap="none">
            <a:spAutoFit/>
          </a:bodyPr>
          <a:lstStyle/>
          <a:p>
            <a:r>
              <a:rPr lang="fr-FR" dirty="0">
                <a:latin typeface="Cambria" panose="02040503050406030204" pitchFamily="18" charset="0"/>
                <a:ea typeface="Cambria" panose="02040503050406030204" pitchFamily="18" charset="0"/>
              </a:rPr>
              <a:t>Où le </a:t>
            </a:r>
            <a:r>
              <a:rPr lang="fr-FR" dirty="0">
                <a:solidFill>
                  <a:srgbClr val="FF0000"/>
                </a:solidFill>
                <a:latin typeface="Cambria" panose="02040503050406030204" pitchFamily="18" charset="0"/>
                <a:ea typeface="Cambria" panose="02040503050406030204" pitchFamily="18" charset="0"/>
              </a:rPr>
              <a:t>?</a:t>
            </a:r>
            <a:r>
              <a:rPr lang="fr-FR" dirty="0">
                <a:latin typeface="Cambria" panose="02040503050406030204" pitchFamily="18" charset="0"/>
                <a:ea typeface="Cambria" panose="02040503050406030204" pitchFamily="18" charset="0"/>
              </a:rPr>
              <a:t> représente un paramètre.</a:t>
            </a:r>
          </a:p>
        </p:txBody>
      </p:sp>
      <p:sp>
        <p:nvSpPr>
          <p:cNvPr id="15" name="Rectangle 14"/>
          <p:cNvSpPr/>
          <p:nvPr/>
        </p:nvSpPr>
        <p:spPr>
          <a:xfrm>
            <a:off x="843358" y="4839199"/>
            <a:ext cx="8672118" cy="369332"/>
          </a:xfrm>
          <a:prstGeom prst="rect">
            <a:avLst/>
          </a:prstGeom>
        </p:spPr>
        <p:txBody>
          <a:bodyPr wrap="none">
            <a:spAutoFit/>
          </a:bodyPr>
          <a:lstStyle/>
          <a:p>
            <a:r>
              <a:rPr lang="fr-FR" dirty="0">
                <a:latin typeface="Cambria" panose="02040503050406030204" pitchFamily="18" charset="0"/>
                <a:ea typeface="Cambria" panose="02040503050406030204" pitchFamily="18" charset="0"/>
              </a:rPr>
              <a:t>Ensuite, il suffit de l’appeler par son nom en lui passant ‘002’ ou ‘012’ ou ‘042’ ou ‘057’</a:t>
            </a:r>
          </a:p>
        </p:txBody>
      </p:sp>
    </p:spTree>
    <p:extLst>
      <p:ext uri="{BB962C8B-B14F-4D97-AF65-F5344CB8AC3E}">
        <p14:creationId xmlns:p14="http://schemas.microsoft.com/office/powerpoint/2010/main" val="375404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Requêtes préparées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15</a:t>
            </a:fld>
            <a:endParaRPr lang="fr-FR" dirty="0"/>
          </a:p>
        </p:txBody>
      </p:sp>
      <p:sp>
        <p:nvSpPr>
          <p:cNvPr id="10" name="Rectangle 9"/>
          <p:cNvSpPr/>
          <p:nvPr/>
        </p:nvSpPr>
        <p:spPr>
          <a:xfrm>
            <a:off x="677335" y="1040085"/>
            <a:ext cx="9923990" cy="923330"/>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Pour préparer une requête, il faut renseigner deux éléments :</a:t>
            </a: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le nom qu’on donne à la requête préparée ;</a:t>
            </a: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requête elle-même, avec un ou plusieurs paramètres (représentés par un </a:t>
            </a:r>
            <a:r>
              <a:rPr lang="fr-FR" dirty="0">
                <a:solidFill>
                  <a:srgbClr val="FF0000"/>
                </a:solidFill>
                <a:latin typeface="Cambria" panose="02040503050406030204" pitchFamily="18" charset="0"/>
                <a:ea typeface="Cambria" panose="02040503050406030204" pitchFamily="18" charset="0"/>
              </a:rPr>
              <a:t>?</a:t>
            </a:r>
            <a:r>
              <a:rPr lang="fr-FR" dirty="0">
                <a:latin typeface="Cambria" panose="02040503050406030204" pitchFamily="18" charset="0"/>
                <a:ea typeface="Cambria" panose="02040503050406030204" pitchFamily="18" charset="0"/>
              </a:rPr>
              <a:t>)</a:t>
            </a:r>
          </a:p>
        </p:txBody>
      </p:sp>
      <p:sp>
        <p:nvSpPr>
          <p:cNvPr id="2" name="Rectangle 1"/>
          <p:cNvSpPr/>
          <p:nvPr/>
        </p:nvSpPr>
        <p:spPr>
          <a:xfrm>
            <a:off x="677334" y="2205335"/>
            <a:ext cx="8152341" cy="646331"/>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Syntaxe: </a:t>
            </a:r>
          </a:p>
          <a:p>
            <a:r>
              <a:rPr lang="fr-FR" b="1" dirty="0">
                <a:latin typeface="Cambria" panose="02040503050406030204" pitchFamily="18" charset="0"/>
                <a:ea typeface="Cambria" panose="02040503050406030204" pitchFamily="18" charset="0"/>
              </a:rPr>
              <a:t>PREPARE</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nom_requete</a:t>
            </a:r>
            <a:r>
              <a:rPr lang="fr-FR" dirty="0">
                <a:latin typeface="Cambria" panose="02040503050406030204" pitchFamily="18" charset="0"/>
                <a:ea typeface="Cambria" panose="02040503050406030204" pitchFamily="18" charset="0"/>
              </a:rPr>
              <a:t> </a:t>
            </a:r>
            <a:r>
              <a:rPr lang="fr-FR" b="1" dirty="0">
                <a:latin typeface="Cambria" panose="02040503050406030204" pitchFamily="18" charset="0"/>
                <a:ea typeface="Cambria" panose="02040503050406030204" pitchFamily="18" charset="0"/>
              </a:rPr>
              <a:t>FROM</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requete_preparable</a:t>
            </a:r>
            <a:r>
              <a:rPr lang="fr-FR" dirty="0">
                <a:latin typeface="Cambria" panose="02040503050406030204" pitchFamily="18" charset="0"/>
                <a:ea typeface="Cambria" panose="02040503050406030204" pitchFamily="18" charset="0"/>
              </a:rPr>
              <a:t>';</a:t>
            </a:r>
          </a:p>
        </p:txBody>
      </p:sp>
      <p:sp>
        <p:nvSpPr>
          <p:cNvPr id="3" name="Rectangle 2"/>
          <p:cNvSpPr/>
          <p:nvPr/>
        </p:nvSpPr>
        <p:spPr>
          <a:xfrm>
            <a:off x="677334" y="3125225"/>
            <a:ext cx="9753600" cy="1892826"/>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 Sans paramètre</a:t>
            </a:r>
          </a:p>
          <a:p>
            <a:r>
              <a:rPr lang="fr-FR" dirty="0">
                <a:latin typeface="Cambria" panose="02040503050406030204" pitchFamily="18" charset="0"/>
                <a:ea typeface="Cambria" panose="02040503050406030204" pitchFamily="18" charset="0"/>
              </a:rPr>
              <a:t>	PREPARE select_etudiant FROM 'SELECT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a:t>
            </a:r>
          </a:p>
          <a:p>
            <a:r>
              <a:rPr lang="fr-FR" dirty="0">
                <a:latin typeface="Cambria" panose="02040503050406030204" pitchFamily="18" charset="0"/>
                <a:ea typeface="Cambria" panose="02040503050406030204" pitchFamily="18" charset="0"/>
              </a:rPr>
              <a:t>-- Avec un paramètre</a:t>
            </a:r>
          </a:p>
          <a:p>
            <a:r>
              <a:rPr lang="fr-FR" dirty="0">
                <a:latin typeface="Cambria" panose="02040503050406030204" pitchFamily="18" charset="0"/>
                <a:ea typeface="Cambria" panose="02040503050406030204" pitchFamily="18" charset="0"/>
              </a:rPr>
              <a:t>PREPARE select_etudiant FROM 'SELECT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a:t>
            </a:r>
          </a:p>
          <a:p>
            <a:pPr>
              <a:lnSpc>
                <a:spcPct val="150000"/>
              </a:lnSpc>
            </a:pPr>
            <a:r>
              <a:rPr lang="fr-FR" dirty="0">
                <a:latin typeface="Cambria" panose="02040503050406030204" pitchFamily="18" charset="0"/>
                <a:ea typeface="Cambria" panose="02040503050406030204" pitchFamily="18" charset="0"/>
              </a:rPr>
              <a:t>-- Avec deux paramètres</a:t>
            </a:r>
          </a:p>
          <a:p>
            <a:r>
              <a:rPr lang="fr-FR" dirty="0">
                <a:latin typeface="Cambria" panose="02040503050406030204" pitchFamily="18" charset="0"/>
                <a:ea typeface="Cambria" panose="02040503050406030204" pitchFamily="18" charset="0"/>
              </a:rPr>
              <a:t>PREPARE select_etudiant FROM 'SELECT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WHERE matricule =? AND sigle =?';</a:t>
            </a:r>
          </a:p>
        </p:txBody>
      </p:sp>
    </p:spTree>
    <p:extLst>
      <p:ext uri="{BB962C8B-B14F-4D97-AF65-F5344CB8AC3E}">
        <p14:creationId xmlns:p14="http://schemas.microsoft.com/office/powerpoint/2010/main" val="213730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Requêtes préparées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16</a:t>
            </a:fld>
            <a:endParaRPr lang="fr-FR" dirty="0"/>
          </a:p>
        </p:txBody>
      </p:sp>
      <p:sp>
        <p:nvSpPr>
          <p:cNvPr id="4" name="Rectangle 3"/>
          <p:cNvSpPr/>
          <p:nvPr/>
        </p:nvSpPr>
        <p:spPr>
          <a:xfrm>
            <a:off x="912466" y="891389"/>
            <a:ext cx="8596668" cy="923330"/>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Comme la requête à préparer est donnée sous forme de chaîne de caractères, il est également possible d’utiliser une variable utilisateur, dans laquelle on enregistre tout ou partie de la requête à préparer.</a:t>
            </a:r>
          </a:p>
        </p:txBody>
      </p:sp>
      <p:sp>
        <p:nvSpPr>
          <p:cNvPr id="8" name="Rectangle 7"/>
          <p:cNvSpPr/>
          <p:nvPr/>
        </p:nvSpPr>
        <p:spPr>
          <a:xfrm>
            <a:off x="521723" y="1997839"/>
            <a:ext cx="9671085" cy="2446824"/>
          </a:xfrm>
          <a:prstGeom prst="rect">
            <a:avLst/>
          </a:prstGeom>
        </p:spPr>
        <p:txBody>
          <a:bodyPr wrap="square">
            <a:spAutoFit/>
          </a:bodyPr>
          <a:lstStyle/>
          <a:p>
            <a:r>
              <a:rPr lang="fr-FR" b="1" u="sng" dirty="0">
                <a:latin typeface="Cambria" panose="02040503050406030204" pitchFamily="18" charset="0"/>
                <a:ea typeface="Cambria" panose="02040503050406030204" pitchFamily="18" charset="0"/>
              </a:rPr>
              <a:t>Exemples:</a:t>
            </a:r>
          </a:p>
          <a:p>
            <a:pPr lvl="1">
              <a:lnSpc>
                <a:spcPct val="150000"/>
              </a:lnSpc>
            </a:pPr>
            <a:r>
              <a:rPr lang="fr-FR" dirty="0">
                <a:latin typeface="Cambria" panose="02040503050406030204" pitchFamily="18" charset="0"/>
                <a:ea typeface="Cambria" panose="02040503050406030204" pitchFamily="18" charset="0"/>
              </a:rPr>
              <a:t>SET </a:t>
            </a:r>
            <a:r>
              <a:rPr lang="fr-FR" dirty="0">
                <a:solidFill>
                  <a:srgbClr val="FF0000"/>
                </a:solidFill>
                <a:latin typeface="Cambria" panose="02040503050406030204" pitchFamily="18" charset="0"/>
                <a:ea typeface="Cambria" panose="02040503050406030204" pitchFamily="18" charset="0"/>
              </a:rPr>
              <a:t>@</a:t>
            </a:r>
            <a:r>
              <a:rPr lang="fr-FR" dirty="0" err="1">
                <a:solidFill>
                  <a:srgbClr val="FF0000"/>
                </a:solidFill>
                <a:latin typeface="Cambria" panose="02040503050406030204" pitchFamily="18" charset="0"/>
                <a:ea typeface="Cambria" panose="02040503050406030204" pitchFamily="18" charset="0"/>
              </a:rPr>
              <a:t>req</a:t>
            </a:r>
            <a:r>
              <a:rPr lang="fr-FR" dirty="0">
                <a:solidFill>
                  <a:srgbClr val="FF0000"/>
                </a:solidFill>
                <a:latin typeface="Cambria" panose="02040503050406030204" pitchFamily="18" charset="0"/>
                <a:ea typeface="Cambria" panose="02040503050406030204" pitchFamily="18" charset="0"/>
              </a:rPr>
              <a:t> </a:t>
            </a:r>
            <a:r>
              <a:rPr lang="fr-FR" dirty="0">
                <a:latin typeface="Cambria" panose="02040503050406030204" pitchFamily="18" charset="0"/>
                <a:ea typeface="Cambria" panose="02040503050406030204" pitchFamily="18" charset="0"/>
              </a:rPr>
              <a:t>='SELECT * 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a:t>
            </a:r>
          </a:p>
          <a:p>
            <a:pPr lvl="1">
              <a:lnSpc>
                <a:spcPct val="150000"/>
              </a:lnSpc>
            </a:pPr>
            <a:r>
              <a:rPr lang="fr-FR" dirty="0">
                <a:latin typeface="Cambria" panose="02040503050406030204" pitchFamily="18" charset="0"/>
                <a:ea typeface="Cambria" panose="02040503050406030204" pitchFamily="18" charset="0"/>
              </a:rPr>
              <a:t>PREPARE select_etudiant FROM </a:t>
            </a:r>
            <a:r>
              <a:rPr lang="fr-FR" dirty="0">
                <a:solidFill>
                  <a:srgbClr val="FF0000"/>
                </a:solidFill>
                <a:latin typeface="Cambria" panose="02040503050406030204" pitchFamily="18" charset="0"/>
                <a:ea typeface="Cambria" panose="02040503050406030204" pitchFamily="18" charset="0"/>
              </a:rPr>
              <a:t>@</a:t>
            </a:r>
            <a:r>
              <a:rPr lang="fr-FR" dirty="0" err="1">
                <a:solidFill>
                  <a:srgbClr val="FF0000"/>
                </a:solidFill>
                <a:latin typeface="Cambria" panose="02040503050406030204" pitchFamily="18" charset="0"/>
                <a:ea typeface="Cambria" panose="02040503050406030204" pitchFamily="18" charset="0"/>
              </a:rPr>
              <a:t>req</a:t>
            </a:r>
            <a:r>
              <a:rPr lang="fr-FR" dirty="0">
                <a:latin typeface="Cambria" panose="02040503050406030204" pitchFamily="18" charset="0"/>
                <a:ea typeface="Cambria" panose="02040503050406030204" pitchFamily="18" charset="0"/>
              </a:rPr>
              <a:t>;</a:t>
            </a:r>
          </a:p>
          <a:p>
            <a:pPr lvl="1">
              <a:lnSpc>
                <a:spcPct val="150000"/>
              </a:lnSpc>
            </a:pPr>
            <a:r>
              <a:rPr lang="fr-FR" dirty="0">
                <a:latin typeface="Cambria" panose="02040503050406030204" pitchFamily="18" charset="0"/>
                <a:ea typeface="Cambria" panose="02040503050406030204" pitchFamily="18" charset="0"/>
              </a:rPr>
              <a:t>SET </a:t>
            </a:r>
            <a:r>
              <a:rPr lang="fr-FR" dirty="0">
                <a:solidFill>
                  <a:srgbClr val="FF0000"/>
                </a:solidFill>
                <a:latin typeface="Cambria" panose="02040503050406030204" pitchFamily="18" charset="0"/>
                <a:ea typeface="Cambria" panose="02040503050406030204" pitchFamily="18" charset="0"/>
              </a:rPr>
              <a:t>@colonne </a:t>
            </a:r>
            <a:r>
              <a:rPr lang="fr-FR" dirty="0">
                <a:latin typeface="Cambria" panose="02040503050406030204" pitchFamily="18" charset="0"/>
                <a:ea typeface="Cambria" panose="02040503050406030204" pitchFamily="18" charset="0"/>
              </a:rPr>
              <a:t>=‘nom';</a:t>
            </a:r>
          </a:p>
          <a:p>
            <a:pPr lvl="1">
              <a:lnSpc>
                <a:spcPct val="150000"/>
              </a:lnSpc>
            </a:pPr>
            <a:r>
              <a:rPr lang="fr-FR" dirty="0">
                <a:latin typeface="Cambria" panose="02040503050406030204" pitchFamily="18" charset="0"/>
                <a:ea typeface="Cambria" panose="02040503050406030204" pitchFamily="18" charset="0"/>
              </a:rPr>
              <a:t>SET </a:t>
            </a:r>
            <a:r>
              <a:rPr lang="fr-FR" dirty="0">
                <a:solidFill>
                  <a:srgbClr val="FF0000"/>
                </a:solidFill>
                <a:latin typeface="Cambria" panose="02040503050406030204" pitchFamily="18" charset="0"/>
                <a:ea typeface="Cambria" panose="02040503050406030204" pitchFamily="18" charset="0"/>
              </a:rPr>
              <a:t>@</a:t>
            </a:r>
            <a:r>
              <a:rPr lang="fr-FR" dirty="0" err="1">
                <a:solidFill>
                  <a:srgbClr val="FF0000"/>
                </a:solidFill>
                <a:latin typeface="Cambria" panose="02040503050406030204" pitchFamily="18" charset="0"/>
                <a:ea typeface="Cambria" panose="02040503050406030204" pitchFamily="18" charset="0"/>
              </a:rPr>
              <a:t>req_universite</a:t>
            </a:r>
            <a:r>
              <a:rPr lang="fr-FR" dirty="0">
                <a:solidFill>
                  <a:srgbClr val="FF0000"/>
                </a:solidFill>
                <a:latin typeface="Cambria" panose="02040503050406030204" pitchFamily="18" charset="0"/>
                <a:ea typeface="Cambria" panose="02040503050406030204" pitchFamily="18" charset="0"/>
              </a:rPr>
              <a:t> </a:t>
            </a:r>
            <a:r>
              <a:rPr lang="fr-FR" dirty="0">
                <a:latin typeface="Cambria" panose="02040503050406030204" pitchFamily="18" charset="0"/>
                <a:ea typeface="Cambria" panose="02040503050406030204" pitchFamily="18" charset="0"/>
              </a:rPr>
              <a:t>=CONCAT('SELECT ', </a:t>
            </a:r>
            <a:r>
              <a:rPr lang="fr-FR" dirty="0">
                <a:solidFill>
                  <a:srgbClr val="FF0000"/>
                </a:solidFill>
                <a:latin typeface="Cambria" panose="02040503050406030204" pitchFamily="18" charset="0"/>
                <a:ea typeface="Cambria" panose="02040503050406030204" pitchFamily="18" charset="0"/>
              </a:rPr>
              <a:t>@colonne</a:t>
            </a:r>
            <a:r>
              <a:rPr lang="fr-FR" dirty="0">
                <a:latin typeface="Cambria" panose="02040503050406030204" pitchFamily="18" charset="0"/>
                <a:ea typeface="Cambria" panose="02040503050406030204" pitchFamily="18" charset="0"/>
              </a:rPr>
              <a:t>,' FROM </a:t>
            </a:r>
            <a:r>
              <a:rPr lang="fr-FR" dirty="0" err="1">
                <a:latin typeface="Cambria" panose="02040503050406030204" pitchFamily="18" charset="0"/>
                <a:ea typeface="Cambria" panose="02040503050406030204" pitchFamily="18" charset="0"/>
              </a:rPr>
              <a:t>universite</a:t>
            </a:r>
            <a:r>
              <a:rPr lang="fr-FR" dirty="0">
                <a:latin typeface="Cambria" panose="02040503050406030204" pitchFamily="18" charset="0"/>
                <a:ea typeface="Cambria" panose="02040503050406030204" pitchFamily="18" charset="0"/>
              </a:rPr>
              <a:t> WHERE sigle =?');</a:t>
            </a:r>
          </a:p>
          <a:p>
            <a:pPr lvl="1">
              <a:lnSpc>
                <a:spcPct val="150000"/>
              </a:lnSpc>
            </a:pPr>
            <a:r>
              <a:rPr lang="fr-FR" dirty="0">
                <a:latin typeface="Cambria" panose="02040503050406030204" pitchFamily="18" charset="0"/>
                <a:ea typeface="Cambria" panose="02040503050406030204" pitchFamily="18" charset="0"/>
              </a:rPr>
              <a:t>PREPARE select_col_universite FROM </a:t>
            </a:r>
            <a:r>
              <a:rPr lang="fr-FR" dirty="0">
                <a:solidFill>
                  <a:srgbClr val="FF0000"/>
                </a:solidFill>
                <a:latin typeface="Cambria" panose="02040503050406030204" pitchFamily="18" charset="0"/>
                <a:ea typeface="Cambria" panose="02040503050406030204" pitchFamily="18" charset="0"/>
              </a:rPr>
              <a:t>@</a:t>
            </a:r>
            <a:r>
              <a:rPr lang="fr-FR" dirty="0" err="1">
                <a:solidFill>
                  <a:srgbClr val="FF0000"/>
                </a:solidFill>
                <a:latin typeface="Cambria" panose="02040503050406030204" pitchFamily="18" charset="0"/>
                <a:ea typeface="Cambria" panose="02040503050406030204" pitchFamily="18" charset="0"/>
              </a:rPr>
              <a:t>req_universite</a:t>
            </a:r>
            <a:r>
              <a:rPr lang="fr-FR"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04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Requêtes préparées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17</a:t>
            </a:fld>
            <a:endParaRPr lang="fr-FR" dirty="0"/>
          </a:p>
        </p:txBody>
      </p:sp>
      <p:sp>
        <p:nvSpPr>
          <p:cNvPr id="8" name="Rectangle 7"/>
          <p:cNvSpPr/>
          <p:nvPr/>
        </p:nvSpPr>
        <p:spPr>
          <a:xfrm>
            <a:off x="845573" y="1016764"/>
            <a:ext cx="9671085" cy="2539157"/>
          </a:xfrm>
          <a:prstGeom prst="rect">
            <a:avLst/>
          </a:prstGeom>
        </p:spPr>
        <p:txBody>
          <a:bodyPr wrap="square">
            <a:spAutoFit/>
          </a:bodyPr>
          <a:lstStyle/>
          <a:p>
            <a:r>
              <a:rPr lang="fr-FR" b="1" u="sng" dirty="0">
                <a:latin typeface="Cambria" panose="02040503050406030204" pitchFamily="18" charset="0"/>
                <a:ea typeface="Cambria" panose="02040503050406030204" pitchFamily="18" charset="0"/>
              </a:rPr>
              <a:t>Exemples:</a:t>
            </a: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Sans paramètre</a:t>
            </a:r>
          </a:p>
          <a:p>
            <a:pPr lvl="1">
              <a:lnSpc>
                <a:spcPct val="150000"/>
              </a:lnSpc>
            </a:pPr>
            <a:r>
              <a:rPr lang="fr-FR" dirty="0"/>
              <a:t>EXECUTE select_etudiant;</a:t>
            </a:r>
          </a:p>
          <a:p>
            <a:pPr lvl="1">
              <a:lnSpc>
                <a:spcPct val="150000"/>
              </a:lnSpc>
            </a:pPr>
            <a:endParaRPr lang="fr-FR"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Avec paramètre</a:t>
            </a:r>
          </a:p>
          <a:p>
            <a:pPr lvl="1">
              <a:lnSpc>
                <a:spcPct val="150000"/>
              </a:lnSpc>
            </a:pPr>
            <a:r>
              <a:rPr lang="fr-FR" dirty="0"/>
              <a:t>SET </a:t>
            </a:r>
            <a:r>
              <a:rPr lang="fr-FR" dirty="0">
                <a:solidFill>
                  <a:srgbClr val="FF0000"/>
                </a:solidFill>
              </a:rPr>
              <a:t>@id </a:t>
            </a:r>
            <a:r>
              <a:rPr lang="fr-FR" dirty="0"/>
              <a:t>=3;</a:t>
            </a:r>
          </a:p>
          <a:p>
            <a:pPr lvl="1">
              <a:lnSpc>
                <a:spcPct val="150000"/>
              </a:lnSpc>
            </a:pPr>
            <a:r>
              <a:rPr lang="fr-FR" dirty="0"/>
              <a:t>EXECUTE </a:t>
            </a:r>
            <a:r>
              <a:rPr lang="fr-FR" dirty="0">
                <a:latin typeface="Cambria" panose="02040503050406030204" pitchFamily="18" charset="0"/>
                <a:ea typeface="Cambria" panose="02040503050406030204" pitchFamily="18" charset="0"/>
              </a:rPr>
              <a:t>select_col_universite</a:t>
            </a:r>
            <a:r>
              <a:rPr lang="fr-FR" dirty="0"/>
              <a:t> USING </a:t>
            </a:r>
            <a:r>
              <a:rPr lang="fr-FR" dirty="0">
                <a:solidFill>
                  <a:srgbClr val="FF0000"/>
                </a:solidFill>
              </a:rPr>
              <a:t>@id</a:t>
            </a:r>
            <a:r>
              <a:rPr lang="fr-FR" dirty="0"/>
              <a:t>;</a:t>
            </a:r>
            <a:endParaRPr lang="fr-F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7475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18</a:t>
            </a:fld>
            <a:endParaRPr lang="fr-FR" dirty="0"/>
          </a:p>
        </p:txBody>
      </p:sp>
      <p:sp>
        <p:nvSpPr>
          <p:cNvPr id="8" name="Rectangle 7"/>
          <p:cNvSpPr/>
          <p:nvPr/>
        </p:nvSpPr>
        <p:spPr>
          <a:xfrm>
            <a:off x="677334" y="1580325"/>
            <a:ext cx="9671085" cy="1200329"/>
          </a:xfrm>
          <a:prstGeom prst="rect">
            <a:avLst/>
          </a:prstGeom>
        </p:spPr>
        <p:txBody>
          <a:bodyPr wrap="square">
            <a:spAutoFit/>
          </a:bodyPr>
          <a:lstStyle/>
          <a:p>
            <a:pPr algn="just"/>
            <a:r>
              <a:rPr lang="fr-FR" dirty="0">
                <a:latin typeface="Cambria" panose="02040503050406030204" pitchFamily="18" charset="0"/>
                <a:ea typeface="Cambria" panose="02040503050406030204" pitchFamily="18" charset="0"/>
              </a:rPr>
              <a:t>Définie comme une </a:t>
            </a:r>
            <a:r>
              <a:rPr lang="fr-FR" b="1" dirty="0">
                <a:latin typeface="Cambria" panose="02040503050406030204" pitchFamily="18" charset="0"/>
                <a:ea typeface="Cambria" panose="02040503050406030204" pitchFamily="18" charset="0"/>
              </a:rPr>
              <a:t>série d'instructions SQL</a:t>
            </a:r>
            <a:r>
              <a:rPr lang="fr-FR" dirty="0">
                <a:latin typeface="Cambria" panose="02040503050406030204" pitchFamily="18" charset="0"/>
                <a:ea typeface="Cambria" panose="02040503050406030204" pitchFamily="18" charset="0"/>
              </a:rPr>
              <a:t> désignée par un </a:t>
            </a:r>
            <a:r>
              <a:rPr lang="fr-FR" b="1" dirty="0">
                <a:latin typeface="Cambria" panose="02040503050406030204" pitchFamily="18" charset="0"/>
                <a:ea typeface="Cambria" panose="02040503050406030204" pitchFamily="18" charset="0"/>
              </a:rPr>
              <a:t>nom </a:t>
            </a:r>
            <a:r>
              <a:rPr lang="fr-FR" dirty="0">
                <a:latin typeface="Cambria" panose="02040503050406030204" pitchFamily="18" charset="0"/>
                <a:ea typeface="Cambria" panose="02040503050406030204" pitchFamily="18" charset="0"/>
              </a:rPr>
              <a:t>une procédure stockée dès sa création on l'enregistre </a:t>
            </a:r>
            <a:r>
              <a:rPr lang="fr-FR" b="1" dirty="0">
                <a:latin typeface="Cambria" panose="02040503050406030204" pitchFamily="18" charset="0"/>
                <a:ea typeface="Cambria" panose="02040503050406030204" pitchFamily="18" charset="0"/>
              </a:rPr>
              <a:t>dans la base de données</a:t>
            </a:r>
            <a:r>
              <a:rPr lang="fr-FR" dirty="0">
                <a:latin typeface="Cambria" panose="02040503050406030204" pitchFamily="18" charset="0"/>
                <a:ea typeface="Cambria" panose="02040503050406030204" pitchFamily="18" charset="0"/>
              </a:rPr>
              <a:t> que l'on utilise, au même titre qu'une table, par exemple. Une fois la procédure créée, il est possible d'</a:t>
            </a:r>
            <a:r>
              <a:rPr lang="fr-FR" b="1" dirty="0">
                <a:latin typeface="Cambria" panose="02040503050406030204" pitchFamily="18" charset="0"/>
                <a:ea typeface="Cambria" panose="02040503050406030204" pitchFamily="18" charset="0"/>
              </a:rPr>
              <a:t>appeler</a:t>
            </a:r>
            <a:r>
              <a:rPr lang="fr-FR" dirty="0">
                <a:latin typeface="Cambria" panose="02040503050406030204" pitchFamily="18" charset="0"/>
                <a:ea typeface="Cambria" panose="02040503050406030204" pitchFamily="18" charset="0"/>
              </a:rPr>
              <a:t> celle-ci par son nom. Les instructions de la procédure sont alors exécutées.</a:t>
            </a:r>
            <a:endParaRPr lang="fr-FR" sz="1600" dirty="0">
              <a:latin typeface="Cambria" panose="02040503050406030204" pitchFamily="18" charset="0"/>
              <a:ea typeface="Cambria" panose="02040503050406030204" pitchFamily="18" charset="0"/>
            </a:endParaRPr>
          </a:p>
        </p:txBody>
      </p:sp>
      <p:sp>
        <p:nvSpPr>
          <p:cNvPr id="9" name="Rectangle 8"/>
          <p:cNvSpPr/>
          <p:nvPr/>
        </p:nvSpPr>
        <p:spPr>
          <a:xfrm>
            <a:off x="677334" y="3190150"/>
            <a:ext cx="9671085" cy="369332"/>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Création et utilisation d'une procédure:</a:t>
            </a:r>
          </a:p>
        </p:txBody>
      </p:sp>
      <p:sp>
        <p:nvSpPr>
          <p:cNvPr id="2" name="Rectangle 1"/>
          <p:cNvSpPr/>
          <p:nvPr/>
        </p:nvSpPr>
        <p:spPr>
          <a:xfrm>
            <a:off x="2229608" y="3830925"/>
            <a:ext cx="8298428" cy="646331"/>
          </a:xfrm>
          <a:prstGeom prst="rect">
            <a:avLst/>
          </a:prstGeom>
        </p:spPr>
        <p:txBody>
          <a:bodyPr wrap="square">
            <a:spAutoFit/>
          </a:bodyPr>
          <a:lstStyle/>
          <a:p>
            <a:r>
              <a:rPr lang="fr-FR" b="1" dirty="0">
                <a:solidFill>
                  <a:srgbClr val="FF0000"/>
                </a:solidFill>
                <a:latin typeface="Cambria" panose="02040503050406030204" pitchFamily="18" charset="0"/>
                <a:ea typeface="Cambria" panose="02040503050406030204" pitchFamily="18" charset="0"/>
              </a:rPr>
              <a:t>CREATE PROCEDURE </a:t>
            </a:r>
            <a:r>
              <a:rPr lang="fr-FR" dirty="0" err="1">
                <a:solidFill>
                  <a:srgbClr val="FF0000"/>
                </a:solidFill>
                <a:latin typeface="Cambria" panose="02040503050406030204" pitchFamily="18" charset="0"/>
                <a:ea typeface="Cambria" panose="02040503050406030204" pitchFamily="18" charset="0"/>
              </a:rPr>
              <a:t>nom_procedure</a:t>
            </a:r>
            <a:r>
              <a:rPr lang="fr-FR" dirty="0">
                <a:solidFill>
                  <a:srgbClr val="FF0000"/>
                </a:solidFill>
                <a:latin typeface="Cambria" panose="02040503050406030204" pitchFamily="18" charset="0"/>
                <a:ea typeface="Cambria" panose="02040503050406030204" pitchFamily="18" charset="0"/>
              </a:rPr>
              <a:t> ([parametre1 [, parametre2, ...]])</a:t>
            </a:r>
          </a:p>
          <a:p>
            <a:r>
              <a:rPr lang="fr-FR" dirty="0">
                <a:solidFill>
                  <a:srgbClr val="FF0000"/>
                </a:solidFill>
                <a:latin typeface="Cambria" panose="02040503050406030204" pitchFamily="18" charset="0"/>
                <a:ea typeface="Cambria" panose="02040503050406030204" pitchFamily="18" charset="0"/>
              </a:rPr>
              <a:t>corps de la procédure;</a:t>
            </a:r>
          </a:p>
        </p:txBody>
      </p:sp>
    </p:spTree>
    <p:extLst>
      <p:ext uri="{BB962C8B-B14F-4D97-AF65-F5344CB8AC3E}">
        <p14:creationId xmlns:p14="http://schemas.microsoft.com/office/powerpoint/2010/main" val="266575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19</a:t>
            </a:fld>
            <a:endParaRPr lang="fr-FR" dirty="0"/>
          </a:p>
        </p:txBody>
      </p:sp>
      <p:sp>
        <p:nvSpPr>
          <p:cNvPr id="3" name="Rectangle 2"/>
          <p:cNvSpPr/>
          <p:nvPr/>
        </p:nvSpPr>
        <p:spPr>
          <a:xfrm>
            <a:off x="759090" y="1155264"/>
            <a:ext cx="4889235"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dirty="0">
                <a:latin typeface="Cambria" panose="02040503050406030204" pitchFamily="18" charset="0"/>
                <a:ea typeface="Cambria" panose="02040503050406030204" pitchFamily="18" charset="0"/>
              </a:rPr>
              <a:t>CREATE PROCEDURE </a:t>
            </a:r>
            <a:r>
              <a:rPr lang="fr-FR" dirty="0" err="1">
                <a:latin typeface="Cambria" panose="02040503050406030204" pitchFamily="18" charset="0"/>
                <a:ea typeface="Cambria" panose="02040503050406030204" pitchFamily="18" charset="0"/>
              </a:rPr>
              <a:t>afficher_Etudiants</a:t>
            </a:r>
            <a:r>
              <a:rPr lang="fr-FR" dirty="0">
                <a:latin typeface="Cambria" panose="02040503050406030204" pitchFamily="18" charset="0"/>
                <a:ea typeface="Cambria" panose="02040503050406030204" pitchFamily="18" charset="0"/>
              </a:rPr>
              <a:t>( )    </a:t>
            </a:r>
          </a:p>
          <a:p>
            <a:r>
              <a:rPr lang="fr-FR" dirty="0">
                <a:latin typeface="Cambria" panose="02040503050406030204" pitchFamily="18" charset="0"/>
                <a:ea typeface="Cambria" panose="02040503050406030204" pitchFamily="18" charset="0"/>
              </a:rPr>
              <a:t>BEGIN</a:t>
            </a:r>
          </a:p>
          <a:p>
            <a:r>
              <a:rPr lang="fr-FR" dirty="0">
                <a:latin typeface="Cambria" panose="02040503050406030204" pitchFamily="18" charset="0"/>
                <a:ea typeface="Cambria" panose="02040503050406030204" pitchFamily="18" charset="0"/>
              </a:rPr>
              <a:t>    SELECT matricule, nom, </a:t>
            </a:r>
            <a:r>
              <a:rPr lang="fr-FR" dirty="0" err="1">
                <a:latin typeface="Cambria" panose="02040503050406030204" pitchFamily="18" charset="0"/>
                <a:ea typeface="Cambria" panose="02040503050406030204" pitchFamily="18" charset="0"/>
              </a:rPr>
              <a:t>prenoms</a:t>
            </a:r>
            <a:r>
              <a:rPr lang="fr-FR" dirty="0">
                <a:latin typeface="Cambria" panose="02040503050406030204" pitchFamily="18" charset="0"/>
                <a:ea typeface="Cambria" panose="02040503050406030204" pitchFamily="18" charset="0"/>
              </a:rPr>
              <a:t>, sigle</a:t>
            </a:r>
          </a:p>
          <a:p>
            <a:r>
              <a:rPr lang="fr-FR" dirty="0">
                <a:latin typeface="Cambria" panose="02040503050406030204" pitchFamily="18" charset="0"/>
                <a:ea typeface="Cambria" panose="02040503050406030204" pitchFamily="18" charset="0"/>
              </a:rPr>
              <a:t>    FROM Etudiant;</a:t>
            </a:r>
          </a:p>
          <a:p>
            <a:r>
              <a:rPr lang="fr-FR" dirty="0">
                <a:latin typeface="Cambria" panose="02040503050406030204" pitchFamily="18" charset="0"/>
                <a:ea typeface="Cambria" panose="02040503050406030204" pitchFamily="18" charset="0"/>
              </a:rPr>
              <a:t>END;</a:t>
            </a:r>
          </a:p>
        </p:txBody>
      </p:sp>
      <p:sp>
        <p:nvSpPr>
          <p:cNvPr id="10" name="Rectangle 9"/>
          <p:cNvSpPr/>
          <p:nvPr/>
        </p:nvSpPr>
        <p:spPr>
          <a:xfrm>
            <a:off x="521724" y="3182815"/>
            <a:ext cx="1043202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latin typeface="Cambria" panose="02040503050406030204" pitchFamily="18" charset="0"/>
                <a:ea typeface="Cambria" panose="02040503050406030204" pitchFamily="18" charset="0"/>
              </a:rPr>
              <a:t>DELIMITER | </a:t>
            </a:r>
            <a:r>
              <a:rPr lang="fr-FR" dirty="0">
                <a:latin typeface="Cambria" panose="02040503050406030204" pitchFamily="18" charset="0"/>
                <a:ea typeface="Cambria" panose="02040503050406030204" pitchFamily="18" charset="0"/>
              </a:rPr>
              <a:t>-- On change le délimiteur</a:t>
            </a:r>
          </a:p>
          <a:p>
            <a:r>
              <a:rPr lang="fr-FR" b="1" dirty="0">
                <a:latin typeface="Cambria" panose="02040503050406030204" pitchFamily="18" charset="0"/>
                <a:ea typeface="Cambria" panose="02040503050406030204" pitchFamily="18" charset="0"/>
              </a:rPr>
              <a:t>CREATE PROCEDURE </a:t>
            </a:r>
            <a:r>
              <a:rPr lang="fr-FR" b="1" dirty="0" err="1">
                <a:latin typeface="Cambria" panose="02040503050406030204" pitchFamily="18" charset="0"/>
                <a:ea typeface="Cambria" panose="02040503050406030204" pitchFamily="18" charset="0"/>
              </a:rPr>
              <a:t>afficher_Etudiants</a:t>
            </a:r>
            <a:r>
              <a:rPr lang="fr-FR" b="1" dirty="0">
                <a:latin typeface="Cambria" panose="02040503050406030204" pitchFamily="18" charset="0"/>
                <a:ea typeface="Cambria" panose="02040503050406030204" pitchFamily="18" charset="0"/>
              </a:rPr>
              <a:t>( )    </a:t>
            </a:r>
          </a:p>
          <a:p>
            <a:r>
              <a:rPr lang="fr-FR" dirty="0">
                <a:latin typeface="Cambria" panose="02040503050406030204" pitchFamily="18" charset="0"/>
                <a:ea typeface="Cambria" panose="02040503050406030204" pitchFamily="18" charset="0"/>
              </a:rPr>
              <a:t> -- toujours pas de paramètres, toujours des parenthèses</a:t>
            </a:r>
          </a:p>
          <a:p>
            <a:r>
              <a:rPr lang="fr-FR" b="1" dirty="0">
                <a:latin typeface="Cambria" panose="02040503050406030204" pitchFamily="18" charset="0"/>
                <a:ea typeface="Cambria" panose="02040503050406030204" pitchFamily="18" charset="0"/>
              </a:rPr>
              <a:t>BEGIN</a:t>
            </a:r>
          </a:p>
          <a:p>
            <a:r>
              <a:rPr lang="fr-FR" dirty="0">
                <a:latin typeface="Cambria" panose="02040503050406030204" pitchFamily="18" charset="0"/>
                <a:ea typeface="Cambria" panose="02040503050406030204" pitchFamily="18" charset="0"/>
              </a:rPr>
              <a:t>    </a:t>
            </a:r>
            <a:r>
              <a:rPr lang="fr-FR" b="1" dirty="0">
                <a:latin typeface="Cambria" panose="02040503050406030204" pitchFamily="18" charset="0"/>
                <a:ea typeface="Cambria" panose="02040503050406030204" pitchFamily="18" charset="0"/>
              </a:rPr>
              <a:t>SELECT matricule, nom, </a:t>
            </a:r>
            <a:r>
              <a:rPr lang="fr-FR" b="1" dirty="0" err="1">
                <a:latin typeface="Cambria" panose="02040503050406030204" pitchFamily="18" charset="0"/>
                <a:ea typeface="Cambria" panose="02040503050406030204" pitchFamily="18" charset="0"/>
              </a:rPr>
              <a:t>prenoms</a:t>
            </a:r>
            <a:r>
              <a:rPr lang="fr-FR" b="1" dirty="0">
                <a:latin typeface="Cambria" panose="02040503050406030204" pitchFamily="18" charset="0"/>
                <a:ea typeface="Cambria" panose="02040503050406030204" pitchFamily="18" charset="0"/>
              </a:rPr>
              <a:t>, sigle</a:t>
            </a:r>
          </a:p>
          <a:p>
            <a:r>
              <a:rPr lang="fr-FR" dirty="0">
                <a:latin typeface="Cambria" panose="02040503050406030204" pitchFamily="18" charset="0"/>
                <a:ea typeface="Cambria" panose="02040503050406030204" pitchFamily="18" charset="0"/>
              </a:rPr>
              <a:t>    </a:t>
            </a:r>
            <a:r>
              <a:rPr lang="fr-FR" b="1" dirty="0">
                <a:latin typeface="Cambria" panose="02040503050406030204" pitchFamily="18" charset="0"/>
                <a:ea typeface="Cambria" panose="02040503050406030204" pitchFamily="18" charset="0"/>
              </a:rPr>
              <a:t>FROM Etudiant;  </a:t>
            </a:r>
            <a:r>
              <a:rPr lang="fr-FR" dirty="0">
                <a:latin typeface="Cambria" panose="02040503050406030204" pitchFamily="18" charset="0"/>
                <a:ea typeface="Cambria" panose="02040503050406030204" pitchFamily="18" charset="0"/>
              </a:rPr>
              <a:t>-- Cette fois, le ; ne nous embêtera pas</a:t>
            </a:r>
          </a:p>
          <a:p>
            <a:r>
              <a:rPr lang="fr-FR" b="1" dirty="0">
                <a:latin typeface="Cambria" panose="02040503050406030204" pitchFamily="18" charset="0"/>
                <a:ea typeface="Cambria" panose="02040503050406030204" pitchFamily="18" charset="0"/>
              </a:rPr>
              <a:t>END|            </a:t>
            </a:r>
            <a:r>
              <a:rPr lang="fr-FR" dirty="0">
                <a:latin typeface="Cambria" panose="02040503050406030204" pitchFamily="18" charset="0"/>
                <a:ea typeface="Cambria" panose="02040503050406030204" pitchFamily="18" charset="0"/>
              </a:rPr>
              <a:t>-- Et on termine bien sûr la commande CREATE PROCEDURE par notre nouveau délimiteur</a:t>
            </a:r>
          </a:p>
        </p:txBody>
      </p:sp>
      <p:sp>
        <p:nvSpPr>
          <p:cNvPr id="11" name="Rectangle 10"/>
          <p:cNvSpPr/>
          <p:nvPr/>
        </p:nvSpPr>
        <p:spPr>
          <a:xfrm>
            <a:off x="6146045" y="1155264"/>
            <a:ext cx="497915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solidFill>
                  <a:srgbClr val="FF0000"/>
                </a:solidFill>
                <a:latin typeface="Cambria" panose="02040503050406030204" pitchFamily="18" charset="0"/>
                <a:ea typeface="Cambria" panose="02040503050406030204" pitchFamily="18" charset="0"/>
              </a:rPr>
              <a:t>DELIMITER |</a:t>
            </a:r>
          </a:p>
          <a:p>
            <a:r>
              <a:rPr lang="fr-FR" dirty="0">
                <a:latin typeface="Cambria" panose="02040503050406030204" pitchFamily="18" charset="0"/>
                <a:ea typeface="Cambria" panose="02040503050406030204" pitchFamily="18" charset="0"/>
              </a:rPr>
              <a:t>CREATE PROCEDURE </a:t>
            </a:r>
            <a:r>
              <a:rPr lang="fr-FR" dirty="0" err="1">
                <a:latin typeface="Cambria" panose="02040503050406030204" pitchFamily="18" charset="0"/>
                <a:ea typeface="Cambria" panose="02040503050406030204" pitchFamily="18" charset="0"/>
              </a:rPr>
              <a:t>afficher_Etudiants</a:t>
            </a:r>
            <a:r>
              <a:rPr lang="fr-FR" dirty="0">
                <a:latin typeface="Cambria" panose="02040503050406030204" pitchFamily="18" charset="0"/>
                <a:ea typeface="Cambria" panose="02040503050406030204" pitchFamily="18" charset="0"/>
              </a:rPr>
              <a:t>()    </a:t>
            </a:r>
          </a:p>
          <a:p>
            <a:r>
              <a:rPr lang="fr-FR" dirty="0">
                <a:latin typeface="Cambria" panose="02040503050406030204" pitchFamily="18" charset="0"/>
                <a:ea typeface="Cambria" panose="02040503050406030204" pitchFamily="18" charset="0"/>
              </a:rPr>
              <a:t>BEGIN</a:t>
            </a:r>
          </a:p>
          <a:p>
            <a:r>
              <a:rPr lang="fr-FR" dirty="0">
                <a:latin typeface="Cambria" panose="02040503050406030204" pitchFamily="18" charset="0"/>
                <a:ea typeface="Cambria" panose="02040503050406030204" pitchFamily="18" charset="0"/>
              </a:rPr>
              <a:t>    SELECT matricule, nom, </a:t>
            </a:r>
            <a:r>
              <a:rPr lang="fr-FR" dirty="0" err="1">
                <a:latin typeface="Cambria" panose="02040503050406030204" pitchFamily="18" charset="0"/>
                <a:ea typeface="Cambria" panose="02040503050406030204" pitchFamily="18" charset="0"/>
              </a:rPr>
              <a:t>prenoms</a:t>
            </a:r>
            <a:r>
              <a:rPr lang="fr-FR" dirty="0">
                <a:latin typeface="Cambria" panose="02040503050406030204" pitchFamily="18" charset="0"/>
                <a:ea typeface="Cambria" panose="02040503050406030204" pitchFamily="18" charset="0"/>
              </a:rPr>
              <a:t>, sigle</a:t>
            </a:r>
          </a:p>
          <a:p>
            <a:r>
              <a:rPr lang="fr-FR" dirty="0">
                <a:latin typeface="Cambria" panose="02040503050406030204" pitchFamily="18" charset="0"/>
                <a:ea typeface="Cambria" panose="02040503050406030204" pitchFamily="18" charset="0"/>
              </a:rPr>
              <a:t>    FROM Etudiant;</a:t>
            </a:r>
          </a:p>
          <a:p>
            <a:r>
              <a:rPr lang="fr-FR" dirty="0">
                <a:latin typeface="Cambria" panose="02040503050406030204" pitchFamily="18" charset="0"/>
                <a:ea typeface="Cambria" panose="02040503050406030204" pitchFamily="18" charset="0"/>
              </a:rPr>
              <a:t>END </a:t>
            </a:r>
            <a:r>
              <a:rPr lang="fr-FR" dirty="0">
                <a:solidFill>
                  <a:srgbClr val="FF0000"/>
                </a:solidFill>
                <a:latin typeface="Cambria" panose="02040503050406030204" pitchFamily="18" charset="0"/>
                <a:ea typeface="Cambria" panose="02040503050406030204" pitchFamily="18" charset="0"/>
              </a:rPr>
              <a:t>|</a:t>
            </a:r>
          </a:p>
        </p:txBody>
      </p:sp>
      <p:sp>
        <p:nvSpPr>
          <p:cNvPr id="4" name="Rectangle 3"/>
          <p:cNvSpPr/>
          <p:nvPr/>
        </p:nvSpPr>
        <p:spPr>
          <a:xfrm>
            <a:off x="4086225" y="5304585"/>
            <a:ext cx="2552700" cy="646331"/>
          </a:xfrm>
          <a:prstGeom prst="rect">
            <a:avLst/>
          </a:prstGeom>
        </p:spPr>
        <p:txBody>
          <a:bodyPr wrap="square">
            <a:spAutoFit/>
          </a:bodyPr>
          <a:lstStyle/>
          <a:p>
            <a:r>
              <a:rPr lang="fr-FR" dirty="0">
                <a:solidFill>
                  <a:srgbClr val="FF0000"/>
                </a:solidFill>
                <a:latin typeface="Cambria" panose="02040503050406030204" pitchFamily="18" charset="0"/>
                <a:ea typeface="Cambria" panose="02040503050406030204" pitchFamily="18" charset="0"/>
              </a:rPr>
              <a:t>DELIMITER //</a:t>
            </a:r>
          </a:p>
          <a:p>
            <a:r>
              <a:rPr lang="fr-FR" dirty="0">
                <a:solidFill>
                  <a:srgbClr val="FF0000"/>
                </a:solidFill>
                <a:latin typeface="Cambria" panose="02040503050406030204" pitchFamily="18" charset="0"/>
                <a:ea typeface="Cambria" panose="02040503050406030204" pitchFamily="18" charset="0"/>
              </a:rPr>
              <a:t>DELIMITER |</a:t>
            </a:r>
          </a:p>
        </p:txBody>
      </p:sp>
      <p:sp>
        <p:nvSpPr>
          <p:cNvPr id="12" name="Multiplication 11"/>
          <p:cNvSpPr/>
          <p:nvPr/>
        </p:nvSpPr>
        <p:spPr>
          <a:xfrm>
            <a:off x="5124450" y="981495"/>
            <a:ext cx="457200" cy="553997"/>
          </a:xfrm>
          <a:prstGeom prst="mathMultiply">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17008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Quelques définitions</a:t>
            </a:r>
          </a:p>
        </p:txBody>
      </p:sp>
      <p:sp>
        <p:nvSpPr>
          <p:cNvPr id="6" name="Espace réservé du pied de page 5"/>
          <p:cNvSpPr>
            <a:spLocks noGrp="1"/>
          </p:cNvSpPr>
          <p:nvPr>
            <p:ph type="ftr" sz="quarter" idx="11"/>
          </p:nvPr>
        </p:nvSpPr>
        <p:spPr/>
        <p:txBody>
          <a:bodyPr/>
          <a:lstStyle/>
          <a:p>
            <a:r>
              <a:rPr lang="fr-FR" sz="1200">
                <a:latin typeface="Cambria" panose="02040503050406030204" pitchFamily="18" charset="0"/>
                <a:ea typeface="Cambria" panose="02040503050406030204" pitchFamily="18" charset="0"/>
              </a:rP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z="1200" smtClean="0">
                <a:latin typeface="Cambria" panose="02040503050406030204" pitchFamily="18" charset="0"/>
                <a:ea typeface="Cambria" panose="02040503050406030204" pitchFamily="18" charset="0"/>
              </a:rPr>
              <a:t>2</a:t>
            </a:fld>
            <a:endParaRPr lang="fr-FR" sz="1200" dirty="0">
              <a:latin typeface="Cambria" panose="02040503050406030204" pitchFamily="18" charset="0"/>
              <a:ea typeface="Cambria" panose="02040503050406030204" pitchFamily="18" charset="0"/>
            </a:endParaRPr>
          </a:p>
        </p:txBody>
      </p:sp>
      <p:sp>
        <p:nvSpPr>
          <p:cNvPr id="2" name="Rectangle 1"/>
          <p:cNvSpPr/>
          <p:nvPr/>
        </p:nvSpPr>
        <p:spPr>
          <a:xfrm>
            <a:off x="598842" y="2282868"/>
            <a:ext cx="9448800" cy="1200329"/>
          </a:xfrm>
          <a:prstGeom prst="rect">
            <a:avLst/>
          </a:prstGeom>
        </p:spPr>
        <p:txBody>
          <a:bodyPr wrap="square">
            <a:spAutoFit/>
          </a:bodyPr>
          <a:lstStyle/>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Une procédure stockée est en fait une </a:t>
            </a:r>
            <a:r>
              <a:rPr lang="fr-FR" b="1" dirty="0">
                <a:latin typeface="Cambria" panose="02040503050406030204" pitchFamily="18" charset="0"/>
                <a:ea typeface="Cambria" panose="02040503050406030204" pitchFamily="18" charset="0"/>
              </a:rPr>
              <a:t>série d'instructions SQL</a:t>
            </a:r>
            <a:r>
              <a:rPr lang="fr-FR" dirty="0">
                <a:latin typeface="Cambria" panose="02040503050406030204" pitchFamily="18" charset="0"/>
                <a:ea typeface="Cambria" panose="02040503050406030204" pitchFamily="18" charset="0"/>
              </a:rPr>
              <a:t> désignée par un </a:t>
            </a:r>
            <a:r>
              <a:rPr lang="fr-FR" b="1" dirty="0">
                <a:latin typeface="Cambria" panose="02040503050406030204" pitchFamily="18" charset="0"/>
                <a:ea typeface="Cambria" panose="02040503050406030204" pitchFamily="18" charset="0"/>
              </a:rPr>
              <a:t>nom</a:t>
            </a:r>
            <a:r>
              <a:rPr lang="fr-FR" dirty="0">
                <a:latin typeface="Cambria" panose="02040503050406030204" pitchFamily="18" charset="0"/>
                <a:ea typeface="Cambria" panose="02040503050406030204" pitchFamily="18" charset="0"/>
              </a:rPr>
              <a:t>. Lorsque l'on crée une procédure stockée, on l'enregistre </a:t>
            </a:r>
            <a:r>
              <a:rPr lang="fr-FR" b="1" dirty="0">
                <a:latin typeface="Cambria" panose="02040503050406030204" pitchFamily="18" charset="0"/>
                <a:ea typeface="Cambria" panose="02040503050406030204" pitchFamily="18" charset="0"/>
              </a:rPr>
              <a:t>dans la base de données</a:t>
            </a:r>
            <a:r>
              <a:rPr lang="fr-FR" dirty="0">
                <a:latin typeface="Cambria" panose="02040503050406030204" pitchFamily="18" charset="0"/>
                <a:ea typeface="Cambria" panose="02040503050406030204" pitchFamily="18" charset="0"/>
              </a:rPr>
              <a:t> que l'on utilise, au même titre qu'une table, par exemple. Une fois la procédure créée, il est possible d'</a:t>
            </a:r>
            <a:r>
              <a:rPr lang="fr-FR" b="1" dirty="0">
                <a:latin typeface="Cambria" panose="02040503050406030204" pitchFamily="18" charset="0"/>
                <a:ea typeface="Cambria" panose="02040503050406030204" pitchFamily="18" charset="0"/>
              </a:rPr>
              <a:t>appeler</a:t>
            </a:r>
            <a:r>
              <a:rPr lang="fr-FR" dirty="0">
                <a:latin typeface="Cambria" panose="02040503050406030204" pitchFamily="18" charset="0"/>
                <a:ea typeface="Cambria" panose="02040503050406030204" pitchFamily="18" charset="0"/>
              </a:rPr>
              <a:t> celle-ci par son nom. Les instructions de la procédure sont alors exécutées.</a:t>
            </a:r>
          </a:p>
        </p:txBody>
      </p:sp>
      <p:sp>
        <p:nvSpPr>
          <p:cNvPr id="4" name="Rectangle 3"/>
          <p:cNvSpPr/>
          <p:nvPr/>
        </p:nvSpPr>
        <p:spPr>
          <a:xfrm>
            <a:off x="677334" y="1233959"/>
            <a:ext cx="8907341" cy="646331"/>
          </a:xfrm>
          <a:prstGeom prst="rect">
            <a:avLst/>
          </a:prstGeom>
        </p:spPr>
        <p:txBody>
          <a:bodyPr wrap="square">
            <a:spAutoFit/>
          </a:bodyPr>
          <a:lstStyle/>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Une requête préparée, c'est en quelque sorte </a:t>
            </a:r>
            <a:r>
              <a:rPr lang="fr-FR" b="1" dirty="0">
                <a:latin typeface="Cambria" panose="02040503050406030204" pitchFamily="18" charset="0"/>
                <a:ea typeface="Cambria" panose="02040503050406030204" pitchFamily="18" charset="0"/>
              </a:rPr>
              <a:t>une requête stockée en mémoire</a:t>
            </a:r>
            <a:r>
              <a:rPr lang="fr-FR" dirty="0">
                <a:latin typeface="Cambria" panose="02040503050406030204" pitchFamily="18" charset="0"/>
                <a:ea typeface="Cambria" panose="02040503050406030204" pitchFamily="18" charset="0"/>
              </a:rPr>
              <a:t> (pour la session courante), et </a:t>
            </a:r>
            <a:r>
              <a:rPr lang="fr-FR" b="1" dirty="0">
                <a:latin typeface="Cambria" panose="02040503050406030204" pitchFamily="18" charset="0"/>
                <a:ea typeface="Cambria" panose="02040503050406030204" pitchFamily="18" charset="0"/>
              </a:rPr>
              <a:t>que l'on peut exécuter</a:t>
            </a:r>
            <a:r>
              <a:rPr lang="fr-FR" dirty="0">
                <a:latin typeface="Cambria" panose="02040503050406030204" pitchFamily="18" charset="0"/>
                <a:ea typeface="Cambria" panose="02040503050406030204" pitchFamily="18" charset="0"/>
              </a:rPr>
              <a:t> à loisir</a:t>
            </a:r>
            <a:endParaRPr lang="fr-FR" spc="-5"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521724" y="4072909"/>
            <a:ext cx="8780443" cy="1200329"/>
          </a:xfrm>
          <a:prstGeom prst="rect">
            <a:avLst/>
          </a:prstGeom>
        </p:spPr>
        <p:txBody>
          <a:bodyPr wrap="square">
            <a:spAutoFit/>
          </a:bodyPr>
          <a:lstStyle/>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Contrairement aux requêtes préparées, qui ne sont gardées en mémoire que pour la session courante, les procédures stockées sont, comme leur nom l'indique, </a:t>
            </a:r>
            <a:r>
              <a:rPr lang="fr-FR" b="1" dirty="0">
                <a:latin typeface="Cambria" panose="02040503050406030204" pitchFamily="18" charset="0"/>
                <a:ea typeface="Cambria" panose="02040503050406030204" pitchFamily="18" charset="0"/>
              </a:rPr>
              <a:t>stockées de manière durable</a:t>
            </a:r>
            <a:r>
              <a:rPr lang="fr-FR" dirty="0">
                <a:latin typeface="Cambria" panose="02040503050406030204" pitchFamily="18" charset="0"/>
                <a:ea typeface="Cambria" panose="02040503050406030204" pitchFamily="18" charset="0"/>
              </a:rPr>
              <a:t>, et font bien </a:t>
            </a:r>
            <a:r>
              <a:rPr lang="fr-FR" b="1" dirty="0">
                <a:latin typeface="Cambria" panose="02040503050406030204" pitchFamily="18" charset="0"/>
                <a:ea typeface="Cambria" panose="02040503050406030204" pitchFamily="18" charset="0"/>
              </a:rPr>
              <a:t>partie intégrante de la base de données</a:t>
            </a:r>
            <a:r>
              <a:rPr lang="fr-FR" dirty="0">
                <a:latin typeface="Cambria" panose="02040503050406030204" pitchFamily="18" charset="0"/>
                <a:ea typeface="Cambria" panose="02040503050406030204" pitchFamily="18" charset="0"/>
              </a:rPr>
              <a:t> dans laquelle elles sont enregistrées.</a:t>
            </a:r>
          </a:p>
        </p:txBody>
      </p:sp>
    </p:spTree>
    <p:extLst>
      <p:ext uri="{BB962C8B-B14F-4D97-AF65-F5344CB8AC3E}">
        <p14:creationId xmlns:p14="http://schemas.microsoft.com/office/powerpoint/2010/main" val="358002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20</a:t>
            </a:fld>
            <a:endParaRPr lang="fr-FR" dirty="0"/>
          </a:p>
        </p:txBody>
      </p:sp>
      <p:sp>
        <p:nvSpPr>
          <p:cNvPr id="4" name="Rectangle 3"/>
          <p:cNvSpPr/>
          <p:nvPr/>
        </p:nvSpPr>
        <p:spPr>
          <a:xfrm>
            <a:off x="901515" y="1155264"/>
            <a:ext cx="2552700" cy="646331"/>
          </a:xfrm>
          <a:prstGeom prst="rect">
            <a:avLst/>
          </a:prstGeom>
        </p:spPr>
        <p:txBody>
          <a:bodyPr wrap="square">
            <a:spAutoFit/>
          </a:bodyPr>
          <a:lstStyle/>
          <a:p>
            <a:pPr marL="285750" indent="-285750">
              <a:buFont typeface="Wingdings" panose="05000000000000000000" pitchFamily="2" charset="2"/>
              <a:buChar char="§"/>
            </a:pPr>
            <a:r>
              <a:rPr lang="fr-FR" dirty="0">
                <a:solidFill>
                  <a:srgbClr val="FF0000"/>
                </a:solidFill>
                <a:latin typeface="Cambria" panose="02040503050406030204" pitchFamily="18" charset="0"/>
                <a:ea typeface="Cambria" panose="02040503050406030204" pitchFamily="18" charset="0"/>
              </a:rPr>
              <a:t>DELIMITER //</a:t>
            </a:r>
          </a:p>
          <a:p>
            <a:pPr marL="285750" indent="-285750">
              <a:buFont typeface="Wingdings" panose="05000000000000000000" pitchFamily="2" charset="2"/>
              <a:buChar char="§"/>
            </a:pPr>
            <a:r>
              <a:rPr lang="fr-FR" dirty="0">
                <a:solidFill>
                  <a:srgbClr val="FF0000"/>
                </a:solidFill>
                <a:latin typeface="Cambria" panose="02040503050406030204" pitchFamily="18" charset="0"/>
                <a:ea typeface="Cambria" panose="02040503050406030204" pitchFamily="18" charset="0"/>
              </a:rPr>
              <a:t>DELIMITER |</a:t>
            </a:r>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2" name="Rectangle 1"/>
          <p:cNvSpPr>
            <a:spLocks noChangeArrowheads="1"/>
          </p:cNvSpPr>
          <p:nvPr/>
        </p:nvSpPr>
        <p:spPr bwMode="auto">
          <a:xfrm>
            <a:off x="993855" y="2274155"/>
            <a:ext cx="50905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DELIMITER  n'agit que pour la </a:t>
            </a:r>
            <a:r>
              <a:rPr kumimoji="0" lang="fr-FR" altLang="fr-FR"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session courante</a:t>
            </a: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
        <p:nvSpPr>
          <p:cNvPr id="8" name="Rectangle 7"/>
          <p:cNvSpPr>
            <a:spLocks noChangeArrowheads="1"/>
          </p:cNvSpPr>
          <p:nvPr/>
        </p:nvSpPr>
        <p:spPr bwMode="auto">
          <a:xfrm>
            <a:off x="993855" y="3069845"/>
            <a:ext cx="287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Utilisation d’une procédure</a:t>
            </a:r>
          </a:p>
        </p:txBody>
      </p:sp>
      <p:sp>
        <p:nvSpPr>
          <p:cNvPr id="9" name="Rectangle 8"/>
          <p:cNvSpPr/>
          <p:nvPr/>
        </p:nvSpPr>
        <p:spPr>
          <a:xfrm>
            <a:off x="993855" y="4065425"/>
            <a:ext cx="4127685" cy="369332"/>
          </a:xfrm>
          <a:prstGeom prst="rect">
            <a:avLst/>
          </a:prstGeom>
        </p:spPr>
        <p:txBody>
          <a:bodyPr wrap="square">
            <a:spAutoFit/>
          </a:bodyPr>
          <a:lstStyle/>
          <a:p>
            <a:pPr marL="285750" indent="-285750">
              <a:buFont typeface="Wingdings" panose="05000000000000000000" pitchFamily="2" charset="2"/>
              <a:buChar char="§"/>
            </a:pPr>
            <a:r>
              <a:rPr lang="fr-FR" dirty="0">
                <a:solidFill>
                  <a:srgbClr val="FF0000"/>
                </a:solidFill>
                <a:latin typeface="Cambria" panose="02040503050406030204" pitchFamily="18" charset="0"/>
                <a:ea typeface="Cambria" panose="02040503050406030204" pitchFamily="18" charset="0"/>
              </a:rPr>
              <a:t>CALL </a:t>
            </a:r>
            <a:r>
              <a:rPr lang="fr-FR" b="1" dirty="0" err="1">
                <a:latin typeface="Cambria" panose="02040503050406030204" pitchFamily="18" charset="0"/>
                <a:ea typeface="Cambria" panose="02040503050406030204" pitchFamily="18" charset="0"/>
              </a:rPr>
              <a:t>afficher_Etudiants</a:t>
            </a:r>
            <a:r>
              <a:rPr lang="fr-FR" b="1" dirty="0">
                <a:latin typeface="Cambria" panose="02040503050406030204" pitchFamily="18" charset="0"/>
                <a:ea typeface="Cambria" panose="02040503050406030204" pitchFamily="18" charset="0"/>
              </a:rPr>
              <a:t>( ) |</a:t>
            </a:r>
            <a:r>
              <a:rPr lang="fr-FR" dirty="0">
                <a:solidFill>
                  <a:srgbClr val="FF0000"/>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63244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21</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3" name="Rectangle 2"/>
          <p:cNvSpPr/>
          <p:nvPr/>
        </p:nvSpPr>
        <p:spPr>
          <a:xfrm>
            <a:off x="981883" y="1155264"/>
            <a:ext cx="4469172"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Les paramètres d’une procédure stockée</a:t>
            </a:r>
          </a:p>
        </p:txBody>
      </p:sp>
      <p:sp>
        <p:nvSpPr>
          <p:cNvPr id="10" name="Rectangle 9"/>
          <p:cNvSpPr/>
          <p:nvPr/>
        </p:nvSpPr>
        <p:spPr>
          <a:xfrm>
            <a:off x="1347033" y="1553908"/>
            <a:ext cx="2484078"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Sens des paramètres :</a:t>
            </a:r>
          </a:p>
        </p:txBody>
      </p:sp>
      <p:sp>
        <p:nvSpPr>
          <p:cNvPr id="11" name="Rectangle 10"/>
          <p:cNvSpPr/>
          <p:nvPr/>
        </p:nvSpPr>
        <p:spPr>
          <a:xfrm>
            <a:off x="677334" y="2258584"/>
            <a:ext cx="9269976" cy="3046988"/>
          </a:xfrm>
          <a:prstGeom prst="rect">
            <a:avLst/>
          </a:prstGeom>
        </p:spPr>
        <p:txBody>
          <a:bodyPr wrap="square">
            <a:spAutoFit/>
          </a:bodyPr>
          <a:lstStyle/>
          <a:p>
            <a:pPr algn="just"/>
            <a:r>
              <a:rPr lang="fr-FR" dirty="0">
                <a:latin typeface="Cambria" panose="02040503050406030204" pitchFamily="18" charset="0"/>
                <a:ea typeface="Cambria" panose="02040503050406030204" pitchFamily="18" charset="0"/>
              </a:rPr>
              <a:t>Un paramètre peut être de trois sens différents : entrant (IN), sortant (OUT), ou les deux (INOUT).</a:t>
            </a:r>
          </a:p>
          <a:p>
            <a:pPr marL="457200" indent="-457200" algn="just">
              <a:buFont typeface="Wingdings" panose="05000000000000000000" pitchFamily="2" charset="2"/>
              <a:buChar char="§"/>
            </a:pPr>
            <a:r>
              <a:rPr lang="fr-FR" sz="2800" b="1" dirty="0">
                <a:latin typeface="Cambria" panose="02040503050406030204" pitchFamily="18" charset="0"/>
                <a:ea typeface="Cambria" panose="02040503050406030204" pitchFamily="18" charset="0"/>
              </a:rPr>
              <a:t>IN</a:t>
            </a:r>
            <a:r>
              <a:rPr lang="fr-FR" dirty="0">
                <a:latin typeface="Cambria" panose="02040503050406030204" pitchFamily="18" charset="0"/>
                <a:ea typeface="Cambria" panose="02040503050406030204" pitchFamily="18" charset="0"/>
              </a:rPr>
              <a:t>: c’est un paramètre “entrant”. C’est-à-dire qu’il s’agit d’un paramètre dont la valeur est fournie à la procédure stockée. Cette valeur sera utilisée pendant la procédure (pour un calcul ou une sélection par exemple).</a:t>
            </a:r>
          </a:p>
          <a:p>
            <a:pPr marL="457200" indent="-457200" algn="just">
              <a:buFont typeface="Wingdings" panose="05000000000000000000" pitchFamily="2" charset="2"/>
              <a:buChar char="§"/>
            </a:pPr>
            <a:r>
              <a:rPr lang="fr-FR" sz="2800" b="1" dirty="0">
                <a:latin typeface="Cambria" panose="02040503050406030204" pitchFamily="18" charset="0"/>
                <a:ea typeface="Cambria" panose="02040503050406030204" pitchFamily="18" charset="0"/>
              </a:rPr>
              <a:t>OUT</a:t>
            </a:r>
            <a:r>
              <a:rPr lang="fr-FR" dirty="0">
                <a:latin typeface="Cambria" panose="02040503050406030204" pitchFamily="18" charset="0"/>
                <a:ea typeface="Cambria" panose="02040503050406030204" pitchFamily="18" charset="0"/>
              </a:rPr>
              <a:t>: il s’agit d’un paramètre “sortant”, dont la valeur va être établie au cours de la procédure et qui pourra ensuite être utilisé en dehors de cette procédure.</a:t>
            </a:r>
          </a:p>
          <a:p>
            <a:pPr marL="457200" indent="-457200" algn="just">
              <a:buFont typeface="Wingdings" panose="05000000000000000000" pitchFamily="2" charset="2"/>
              <a:buChar char="§"/>
            </a:pPr>
            <a:r>
              <a:rPr lang="fr-FR" sz="2800" b="1" dirty="0">
                <a:latin typeface="Cambria" panose="02040503050406030204" pitchFamily="18" charset="0"/>
                <a:ea typeface="Cambria" panose="02040503050406030204" pitchFamily="18" charset="0"/>
              </a:rPr>
              <a:t>INOUT</a:t>
            </a:r>
            <a:r>
              <a:rPr lang="fr-FR" dirty="0">
                <a:latin typeface="Cambria" panose="02040503050406030204" pitchFamily="18" charset="0"/>
                <a:ea typeface="Cambria" panose="02040503050406030204" pitchFamily="18" charset="0"/>
              </a:rPr>
              <a:t>: un tel paramètre sera utilisé pendant la procédure, verra éventuellement sa valeur modifiée par celle-ci, et sera ensuite utilisable en dehors</a:t>
            </a:r>
          </a:p>
        </p:txBody>
      </p:sp>
    </p:spTree>
    <p:extLst>
      <p:ext uri="{BB962C8B-B14F-4D97-AF65-F5344CB8AC3E}">
        <p14:creationId xmlns:p14="http://schemas.microsoft.com/office/powerpoint/2010/main" val="126809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22</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3" name="Rectangle 2"/>
          <p:cNvSpPr/>
          <p:nvPr/>
        </p:nvSpPr>
        <p:spPr>
          <a:xfrm>
            <a:off x="877324" y="1155264"/>
            <a:ext cx="4469172" cy="507831"/>
          </a:xfrm>
          <a:prstGeom prst="rect">
            <a:avLst/>
          </a:prstGeom>
        </p:spPr>
        <p:txBody>
          <a:bodyPr wrap="none">
            <a:spAutoFit/>
          </a:bodyPr>
          <a:lstStyle/>
          <a:p>
            <a:pPr>
              <a:lnSpc>
                <a:spcPct val="150000"/>
              </a:lnSpc>
            </a:pPr>
            <a:r>
              <a:rPr lang="fr-FR" b="1" u="sng" dirty="0">
                <a:latin typeface="Cambria" panose="02040503050406030204" pitchFamily="18" charset="0"/>
                <a:ea typeface="Cambria" panose="02040503050406030204" pitchFamily="18" charset="0"/>
              </a:rPr>
              <a:t>Les paramètres d’une procédure stockée</a:t>
            </a:r>
          </a:p>
        </p:txBody>
      </p:sp>
      <p:sp>
        <p:nvSpPr>
          <p:cNvPr id="10" name="Rectangle 9"/>
          <p:cNvSpPr/>
          <p:nvPr/>
        </p:nvSpPr>
        <p:spPr>
          <a:xfrm>
            <a:off x="877324" y="1642514"/>
            <a:ext cx="1070293" cy="507831"/>
          </a:xfrm>
          <a:prstGeom prst="rect">
            <a:avLst/>
          </a:prstGeom>
        </p:spPr>
        <p:txBody>
          <a:bodyPr wrap="none">
            <a:spAutoFit/>
          </a:bodyPr>
          <a:lstStyle/>
          <a:p>
            <a:pPr>
              <a:lnSpc>
                <a:spcPct val="150000"/>
              </a:lnSpc>
            </a:pPr>
            <a:r>
              <a:rPr lang="fr-FR" b="1" dirty="0">
                <a:latin typeface="Cambria" panose="02040503050406030204" pitchFamily="18" charset="0"/>
                <a:ea typeface="Cambria" panose="02040503050406030204" pitchFamily="18" charset="0"/>
              </a:rPr>
              <a:t>Syntaxe:</a:t>
            </a:r>
          </a:p>
        </p:txBody>
      </p:sp>
      <p:sp>
        <p:nvSpPr>
          <p:cNvPr id="2" name="Rectangle 1"/>
          <p:cNvSpPr/>
          <p:nvPr/>
        </p:nvSpPr>
        <p:spPr>
          <a:xfrm>
            <a:off x="877324" y="2167166"/>
            <a:ext cx="9141887" cy="2585323"/>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Lorsque l’on crée une procédure avec un ou plusieurs paramètres, chaque paramètre est défini par trois éléments.</a:t>
            </a:r>
          </a:p>
          <a:p>
            <a:pPr marL="285750" indent="-285750">
              <a:lnSpc>
                <a:spcPct val="150000"/>
              </a:lnSpc>
              <a:buFont typeface="Wingdings" panose="05000000000000000000" pitchFamily="2" charset="2"/>
              <a:buChar char="§"/>
            </a:pPr>
            <a:r>
              <a:rPr lang="fr-FR" b="1" dirty="0">
                <a:latin typeface="Cambria" panose="02040503050406030204" pitchFamily="18" charset="0"/>
                <a:ea typeface="Cambria" panose="02040503050406030204" pitchFamily="18" charset="0"/>
              </a:rPr>
              <a:t>Son sens </a:t>
            </a:r>
            <a:r>
              <a:rPr lang="fr-FR" dirty="0">
                <a:latin typeface="Cambria" panose="02040503050406030204" pitchFamily="18" charset="0"/>
                <a:ea typeface="Cambria" panose="02040503050406030204" pitchFamily="18" charset="0"/>
              </a:rPr>
              <a:t>: entrant, sortant, ou les deux. Si aucun sens n’est donné, il s’agira d’un paramètre IN par défaut.</a:t>
            </a:r>
          </a:p>
          <a:p>
            <a:pPr marL="285750" indent="-285750">
              <a:lnSpc>
                <a:spcPct val="150000"/>
              </a:lnSpc>
              <a:buFont typeface="Wingdings" panose="05000000000000000000" pitchFamily="2" charset="2"/>
              <a:buChar char="§"/>
            </a:pPr>
            <a:r>
              <a:rPr lang="fr-FR" b="1" dirty="0">
                <a:latin typeface="Cambria" panose="02040503050406030204" pitchFamily="18" charset="0"/>
                <a:ea typeface="Cambria" panose="02040503050406030204" pitchFamily="18" charset="0"/>
              </a:rPr>
              <a:t>Son nom </a:t>
            </a:r>
            <a:r>
              <a:rPr lang="fr-FR" dirty="0">
                <a:latin typeface="Cambria" panose="02040503050406030204" pitchFamily="18" charset="0"/>
                <a:ea typeface="Cambria" panose="02040503050406030204" pitchFamily="18" charset="0"/>
              </a:rPr>
              <a:t>: indispensable pour le désigner à l’intérieur de la procédure.</a:t>
            </a:r>
          </a:p>
          <a:p>
            <a:pPr marL="285750" indent="-285750">
              <a:lnSpc>
                <a:spcPct val="150000"/>
              </a:lnSpc>
              <a:buFont typeface="Wingdings" panose="05000000000000000000" pitchFamily="2" charset="2"/>
              <a:buChar char="§"/>
            </a:pPr>
            <a:r>
              <a:rPr lang="fr-FR" b="1" dirty="0">
                <a:latin typeface="Cambria" panose="02040503050406030204" pitchFamily="18" charset="0"/>
                <a:ea typeface="Cambria" panose="02040503050406030204" pitchFamily="18" charset="0"/>
              </a:rPr>
              <a:t>Son type </a:t>
            </a:r>
            <a:r>
              <a:rPr lang="fr-FR" dirty="0">
                <a:latin typeface="Cambria" panose="02040503050406030204" pitchFamily="18" charset="0"/>
                <a:ea typeface="Cambria" panose="02040503050406030204" pitchFamily="18" charset="0"/>
              </a:rPr>
              <a:t>:INT,VARCHAR(10),.</a:t>
            </a:r>
          </a:p>
        </p:txBody>
      </p:sp>
    </p:spTree>
    <p:extLst>
      <p:ext uri="{BB962C8B-B14F-4D97-AF65-F5344CB8AC3E}">
        <p14:creationId xmlns:p14="http://schemas.microsoft.com/office/powerpoint/2010/main" val="303839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23</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3" name="Rectangle 2"/>
          <p:cNvSpPr/>
          <p:nvPr/>
        </p:nvSpPr>
        <p:spPr>
          <a:xfrm>
            <a:off x="981883" y="1155264"/>
            <a:ext cx="4469172"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Les paramètres d’une procédure stockée</a:t>
            </a:r>
          </a:p>
        </p:txBody>
      </p:sp>
      <p:sp>
        <p:nvSpPr>
          <p:cNvPr id="9" name="Rectangle 8"/>
          <p:cNvSpPr/>
          <p:nvPr/>
        </p:nvSpPr>
        <p:spPr>
          <a:xfrm>
            <a:off x="1216562" y="1602258"/>
            <a:ext cx="4333559" cy="369332"/>
          </a:xfrm>
          <a:prstGeom prst="rect">
            <a:avLst/>
          </a:prstGeom>
        </p:spPr>
        <p:txBody>
          <a:bodyPr wrap="none">
            <a:spAutoFit/>
          </a:bodyPr>
          <a:lstStyle/>
          <a:p>
            <a:r>
              <a:rPr lang="fr-FR" b="1" dirty="0">
                <a:latin typeface="Times New Roman" panose="02020603050405020304" pitchFamily="18" charset="0"/>
              </a:rPr>
              <a:t>Procédure avec un seul paramètre entrant</a:t>
            </a:r>
            <a:endParaRPr lang="fr-FR" b="1" dirty="0"/>
          </a:p>
        </p:txBody>
      </p:sp>
      <p:sp>
        <p:nvSpPr>
          <p:cNvPr id="4" name="Rectangle 3"/>
          <p:cNvSpPr/>
          <p:nvPr/>
        </p:nvSpPr>
        <p:spPr>
          <a:xfrm>
            <a:off x="981883" y="1991392"/>
            <a:ext cx="8466666" cy="2031325"/>
          </a:xfrm>
          <a:prstGeom prst="rect">
            <a:avLst/>
          </a:prstGeom>
        </p:spPr>
        <p:txBody>
          <a:bodyPr wrap="square">
            <a:spAutoFit/>
          </a:bodyPr>
          <a:lstStyle/>
          <a:p>
            <a:r>
              <a:rPr lang="fr-FR" i="1" dirty="0">
                <a:latin typeface="Cambria" panose="02040503050406030204" pitchFamily="18" charset="0"/>
                <a:ea typeface="Cambria" panose="02040503050406030204" pitchFamily="18" charset="0"/>
              </a:rPr>
              <a:t>DELIMITER |</a:t>
            </a:r>
          </a:p>
          <a:p>
            <a:r>
              <a:rPr lang="fr-FR" i="1" dirty="0">
                <a:latin typeface="Cambria" panose="02040503050406030204" pitchFamily="18" charset="0"/>
                <a:ea typeface="Cambria" panose="02040503050406030204" pitchFamily="18" charset="0"/>
              </a:rPr>
              <a:t>CREATE PROCEDURE </a:t>
            </a:r>
            <a:r>
              <a:rPr lang="fr-FR" i="1" dirty="0" err="1">
                <a:latin typeface="Cambria" panose="02040503050406030204" pitchFamily="18" charset="0"/>
                <a:ea typeface="Cambria" panose="02040503050406030204" pitchFamily="18" charset="0"/>
              </a:rPr>
              <a:t>afficher_Etudiant_selon_Univ</a:t>
            </a:r>
            <a:r>
              <a:rPr lang="fr-FR" i="1" dirty="0">
                <a:latin typeface="Cambria" panose="02040503050406030204" pitchFamily="18" charset="0"/>
                <a:ea typeface="Cambria" panose="02040503050406030204" pitchFamily="18" charset="0"/>
              </a:rPr>
              <a:t> (IN </a:t>
            </a:r>
            <a:r>
              <a:rPr lang="fr-FR" i="1" dirty="0" err="1">
                <a:latin typeface="Cambria" panose="02040503050406030204" pitchFamily="18" charset="0"/>
                <a:ea typeface="Cambria" panose="02040503050406030204" pitchFamily="18" charset="0"/>
              </a:rPr>
              <a:t>sigle_etud</a:t>
            </a:r>
            <a:r>
              <a:rPr lang="fr-FR" i="1" dirty="0">
                <a:latin typeface="Cambria" panose="02040503050406030204" pitchFamily="18" charset="0"/>
                <a:ea typeface="Cambria" panose="02040503050406030204" pitchFamily="18" charset="0"/>
              </a:rPr>
              <a:t> </a:t>
            </a:r>
            <a:r>
              <a:rPr lang="fr-FR" i="1" dirty="0" err="1">
                <a:latin typeface="Cambria" panose="02040503050406030204" pitchFamily="18" charset="0"/>
                <a:ea typeface="Cambria" panose="02040503050406030204" pitchFamily="18" charset="0"/>
              </a:rPr>
              <a:t>varchar</a:t>
            </a:r>
            <a:r>
              <a:rPr lang="fr-FR" i="1" dirty="0">
                <a:latin typeface="Cambria" panose="02040503050406030204" pitchFamily="18" charset="0"/>
                <a:ea typeface="Cambria" panose="02040503050406030204" pitchFamily="18" charset="0"/>
              </a:rPr>
              <a:t> (10) )</a:t>
            </a:r>
          </a:p>
          <a:p>
            <a:r>
              <a:rPr lang="fr-FR" i="1" dirty="0">
                <a:latin typeface="Cambria" panose="02040503050406030204" pitchFamily="18" charset="0"/>
                <a:ea typeface="Cambria" panose="02040503050406030204" pitchFamily="18" charset="0"/>
              </a:rPr>
              <a:t>BEGIN </a:t>
            </a:r>
          </a:p>
          <a:p>
            <a:pPr lvl="1"/>
            <a:r>
              <a:rPr lang="fr-FR" i="1" dirty="0">
                <a:latin typeface="Cambria" panose="02040503050406030204" pitchFamily="18" charset="0"/>
                <a:ea typeface="Cambria" panose="02040503050406030204" pitchFamily="18" charset="0"/>
              </a:rPr>
              <a:t>SELECT matricule, nom, </a:t>
            </a:r>
            <a:r>
              <a:rPr lang="fr-FR" i="1" dirty="0" err="1">
                <a:latin typeface="Cambria" panose="02040503050406030204" pitchFamily="18" charset="0"/>
                <a:ea typeface="Cambria" panose="02040503050406030204" pitchFamily="18" charset="0"/>
              </a:rPr>
              <a:t>prenom</a:t>
            </a:r>
            <a:r>
              <a:rPr lang="fr-FR" i="1" dirty="0">
                <a:latin typeface="Cambria" panose="02040503050406030204" pitchFamily="18" charset="0"/>
                <a:ea typeface="Cambria" panose="02040503050406030204" pitchFamily="18" charset="0"/>
              </a:rPr>
              <a:t>, sigle </a:t>
            </a:r>
          </a:p>
          <a:p>
            <a:pPr lvl="1"/>
            <a:r>
              <a:rPr lang="fr-FR" i="1" dirty="0">
                <a:latin typeface="Cambria" panose="02040503050406030204" pitchFamily="18" charset="0"/>
                <a:ea typeface="Cambria" panose="02040503050406030204" pitchFamily="18" charset="0"/>
              </a:rPr>
              <a:t>FROM Etudiant </a:t>
            </a:r>
          </a:p>
          <a:p>
            <a:pPr lvl="1"/>
            <a:r>
              <a:rPr lang="fr-FR" i="1" dirty="0">
                <a:latin typeface="Cambria" panose="02040503050406030204" pitchFamily="18" charset="0"/>
                <a:ea typeface="Cambria" panose="02040503050406030204" pitchFamily="18" charset="0"/>
              </a:rPr>
              <a:t>WHERE sigle = </a:t>
            </a:r>
            <a:r>
              <a:rPr lang="fr-FR" i="1" dirty="0" err="1">
                <a:latin typeface="Cambria" panose="02040503050406030204" pitchFamily="18" charset="0"/>
                <a:ea typeface="Cambria" panose="02040503050406030204" pitchFamily="18" charset="0"/>
              </a:rPr>
              <a:t>sigle_etud</a:t>
            </a:r>
            <a:r>
              <a:rPr lang="fr-FR" i="1" dirty="0">
                <a:latin typeface="Cambria" panose="02040503050406030204" pitchFamily="18" charset="0"/>
                <a:ea typeface="Cambria" panose="02040503050406030204" pitchFamily="18" charset="0"/>
              </a:rPr>
              <a:t>;</a:t>
            </a:r>
          </a:p>
          <a:p>
            <a:pPr lvl="1"/>
            <a:r>
              <a:rPr lang="fr-FR" i="1" dirty="0">
                <a:latin typeface="Cambria" panose="02040503050406030204" pitchFamily="18" charset="0"/>
                <a:ea typeface="Cambria" panose="02040503050406030204" pitchFamily="18" charset="0"/>
              </a:rPr>
              <a:t>END |</a:t>
            </a:r>
          </a:p>
        </p:txBody>
      </p:sp>
      <p:sp>
        <p:nvSpPr>
          <p:cNvPr id="11" name="Rectangle 10"/>
          <p:cNvSpPr/>
          <p:nvPr/>
        </p:nvSpPr>
        <p:spPr>
          <a:xfrm>
            <a:off x="982134" y="4512614"/>
            <a:ext cx="8466666" cy="646331"/>
          </a:xfrm>
          <a:prstGeom prst="rect">
            <a:avLst/>
          </a:prstGeom>
        </p:spPr>
        <p:txBody>
          <a:bodyPr wrap="square">
            <a:spAutoFit/>
          </a:bodyPr>
          <a:lstStyle/>
          <a:p>
            <a:r>
              <a:rPr lang="fr-FR" b="1" i="1" dirty="0">
                <a:latin typeface="Cambria" panose="02040503050406030204" pitchFamily="18" charset="0"/>
                <a:ea typeface="Cambria" panose="02040503050406030204" pitchFamily="18" charset="0"/>
              </a:rPr>
              <a:t>CAS 1: </a:t>
            </a:r>
          </a:p>
          <a:p>
            <a:r>
              <a:rPr lang="fr-FR" i="1" dirty="0">
                <a:latin typeface="Cambria" panose="02040503050406030204" pitchFamily="18" charset="0"/>
                <a:ea typeface="Cambria" panose="02040503050406030204" pitchFamily="18" charset="0"/>
              </a:rPr>
              <a:t>	CALL </a:t>
            </a:r>
            <a:r>
              <a:rPr lang="fr-FR" i="1" dirty="0" err="1">
                <a:latin typeface="Cambria" panose="02040503050406030204" pitchFamily="18" charset="0"/>
                <a:ea typeface="Cambria" panose="02040503050406030204" pitchFamily="18" charset="0"/>
              </a:rPr>
              <a:t>afficher_Etudiant_selon_Univ</a:t>
            </a:r>
            <a:r>
              <a:rPr lang="fr-FR" i="1" dirty="0">
                <a:latin typeface="Cambria" panose="02040503050406030204" pitchFamily="18" charset="0"/>
                <a:ea typeface="Cambria" panose="02040503050406030204" pitchFamily="18" charset="0"/>
              </a:rPr>
              <a:t> (‘UL’); |	</a:t>
            </a:r>
          </a:p>
        </p:txBody>
      </p:sp>
      <p:sp>
        <p:nvSpPr>
          <p:cNvPr id="12" name="Rectangle 11"/>
          <p:cNvSpPr/>
          <p:nvPr/>
        </p:nvSpPr>
        <p:spPr>
          <a:xfrm>
            <a:off x="3216469" y="4199747"/>
            <a:ext cx="129715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Utilisation</a:t>
            </a:r>
          </a:p>
        </p:txBody>
      </p:sp>
      <p:sp>
        <p:nvSpPr>
          <p:cNvPr id="14" name="Rectangle 13"/>
          <p:cNvSpPr/>
          <p:nvPr/>
        </p:nvSpPr>
        <p:spPr>
          <a:xfrm>
            <a:off x="1011517" y="5271838"/>
            <a:ext cx="8466666" cy="923330"/>
          </a:xfrm>
          <a:prstGeom prst="rect">
            <a:avLst/>
          </a:prstGeom>
        </p:spPr>
        <p:txBody>
          <a:bodyPr wrap="square">
            <a:spAutoFit/>
          </a:bodyPr>
          <a:lstStyle/>
          <a:p>
            <a:r>
              <a:rPr lang="fr-FR" b="1" i="1" dirty="0">
                <a:latin typeface="Cambria" panose="02040503050406030204" pitchFamily="18" charset="0"/>
                <a:ea typeface="Cambria" panose="02040503050406030204" pitchFamily="18" charset="0"/>
              </a:rPr>
              <a:t>CAS 2:</a:t>
            </a:r>
          </a:p>
          <a:p>
            <a:pPr lvl="1"/>
            <a:r>
              <a:rPr lang="fr-FR" i="1" dirty="0">
                <a:latin typeface="Cambria" panose="02040503050406030204" pitchFamily="18" charset="0"/>
                <a:ea typeface="Cambria" panose="02040503050406030204" pitchFamily="18" charset="0"/>
              </a:rPr>
              <a:t>SET @</a:t>
            </a:r>
            <a:r>
              <a:rPr lang="fr-FR" i="1" dirty="0" err="1">
                <a:latin typeface="Cambria" panose="02040503050406030204" pitchFamily="18" charset="0"/>
                <a:ea typeface="Cambria" panose="02040503050406030204" pitchFamily="18" charset="0"/>
              </a:rPr>
              <a:t>sigle_etud</a:t>
            </a:r>
            <a:r>
              <a:rPr lang="fr-FR" i="1" dirty="0">
                <a:latin typeface="Cambria" panose="02040503050406030204" pitchFamily="18" charset="0"/>
                <a:ea typeface="Cambria" panose="02040503050406030204" pitchFamily="18" charset="0"/>
              </a:rPr>
              <a:t> :=‘UL’;</a:t>
            </a:r>
          </a:p>
          <a:p>
            <a:pPr lvl="1"/>
            <a:r>
              <a:rPr lang="fr-FR" i="1" dirty="0">
                <a:latin typeface="Cambria" panose="02040503050406030204" pitchFamily="18" charset="0"/>
                <a:ea typeface="Cambria" panose="02040503050406030204" pitchFamily="18" charset="0"/>
              </a:rPr>
              <a:t>CALL </a:t>
            </a:r>
            <a:r>
              <a:rPr lang="fr-FR" i="1" dirty="0" err="1">
                <a:latin typeface="Cambria" panose="02040503050406030204" pitchFamily="18" charset="0"/>
                <a:ea typeface="Cambria" panose="02040503050406030204" pitchFamily="18" charset="0"/>
              </a:rPr>
              <a:t>afficher_Etudiant_selon_Univ</a:t>
            </a:r>
            <a:r>
              <a:rPr lang="fr-FR" i="1" dirty="0">
                <a:latin typeface="Cambria" panose="02040503050406030204" pitchFamily="18" charset="0"/>
                <a:ea typeface="Cambria" panose="02040503050406030204" pitchFamily="18" charset="0"/>
              </a:rPr>
              <a:t> (@sigle_etud ); |</a:t>
            </a:r>
          </a:p>
        </p:txBody>
      </p:sp>
    </p:spTree>
    <p:extLst>
      <p:ext uri="{BB962C8B-B14F-4D97-AF65-F5344CB8AC3E}">
        <p14:creationId xmlns:p14="http://schemas.microsoft.com/office/powerpoint/2010/main" val="35230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Procédures stockées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24</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3" name="Rectangle 2"/>
          <p:cNvSpPr/>
          <p:nvPr/>
        </p:nvSpPr>
        <p:spPr>
          <a:xfrm>
            <a:off x="981883" y="1155264"/>
            <a:ext cx="4469172"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Les paramètres d’une procédure stockée</a:t>
            </a:r>
          </a:p>
        </p:txBody>
      </p:sp>
      <p:sp>
        <p:nvSpPr>
          <p:cNvPr id="9" name="Rectangle 8"/>
          <p:cNvSpPr/>
          <p:nvPr/>
        </p:nvSpPr>
        <p:spPr>
          <a:xfrm>
            <a:off x="1216562" y="1602258"/>
            <a:ext cx="4109138" cy="507831"/>
          </a:xfrm>
          <a:prstGeom prst="rect">
            <a:avLst/>
          </a:prstGeom>
        </p:spPr>
        <p:txBody>
          <a:bodyPr wrap="none">
            <a:spAutoFit/>
          </a:bodyPr>
          <a:lstStyle/>
          <a:p>
            <a:pPr>
              <a:lnSpc>
                <a:spcPct val="150000"/>
              </a:lnSpc>
            </a:pPr>
            <a:r>
              <a:rPr lang="fr-FR" b="1" dirty="0">
                <a:latin typeface="Times New Roman" panose="02020603050405020304" pitchFamily="18" charset="0"/>
              </a:rPr>
              <a:t>Procédure avec deux paramètre entrant</a:t>
            </a:r>
            <a:endParaRPr lang="fr-FR" b="1" dirty="0"/>
          </a:p>
        </p:txBody>
      </p:sp>
      <p:sp>
        <p:nvSpPr>
          <p:cNvPr id="4" name="Rectangle 3"/>
          <p:cNvSpPr/>
          <p:nvPr/>
        </p:nvSpPr>
        <p:spPr>
          <a:xfrm>
            <a:off x="677334" y="2367565"/>
            <a:ext cx="10155766" cy="2949462"/>
          </a:xfrm>
          <a:prstGeom prst="rect">
            <a:avLst/>
          </a:prstGeom>
        </p:spPr>
        <p:txBody>
          <a:bodyPr wrap="square">
            <a:spAutoFit/>
          </a:bodyPr>
          <a:lstStyle/>
          <a:p>
            <a:pPr>
              <a:lnSpc>
                <a:spcPct val="150000"/>
              </a:lnSpc>
            </a:pPr>
            <a:r>
              <a:rPr lang="fr-FR" i="1" dirty="0">
                <a:latin typeface="Cambria" panose="02040503050406030204" pitchFamily="18" charset="0"/>
                <a:ea typeface="Cambria" panose="02040503050406030204" pitchFamily="18" charset="0"/>
              </a:rPr>
              <a:t>DELIMITER |</a:t>
            </a:r>
          </a:p>
          <a:p>
            <a:pPr>
              <a:lnSpc>
                <a:spcPct val="150000"/>
              </a:lnSpc>
            </a:pPr>
            <a:r>
              <a:rPr lang="fr-FR" i="1" dirty="0">
                <a:latin typeface="Cambria" panose="02040503050406030204" pitchFamily="18" charset="0"/>
                <a:ea typeface="Cambria" panose="02040503050406030204" pitchFamily="18" charset="0"/>
              </a:rPr>
              <a:t>CREATE PROCEDURE </a:t>
            </a:r>
            <a:r>
              <a:rPr lang="fr-FR" i="1" dirty="0" err="1">
                <a:latin typeface="Cambria" panose="02040503050406030204" pitchFamily="18" charset="0"/>
                <a:ea typeface="Cambria" panose="02040503050406030204" pitchFamily="18" charset="0"/>
              </a:rPr>
              <a:t>Compte_Etudiant_selon_Univ</a:t>
            </a:r>
            <a:r>
              <a:rPr lang="fr-FR" i="1" dirty="0">
                <a:latin typeface="Cambria" panose="02040503050406030204" pitchFamily="18" charset="0"/>
                <a:ea typeface="Cambria" panose="02040503050406030204" pitchFamily="18" charset="0"/>
              </a:rPr>
              <a:t> (IN </a:t>
            </a:r>
            <a:r>
              <a:rPr lang="fr-FR" i="1" dirty="0" err="1">
                <a:latin typeface="Cambria" panose="02040503050406030204" pitchFamily="18" charset="0"/>
                <a:ea typeface="Cambria" panose="02040503050406030204" pitchFamily="18" charset="0"/>
              </a:rPr>
              <a:t>sigle_etud</a:t>
            </a:r>
            <a:r>
              <a:rPr lang="fr-FR" i="1" dirty="0">
                <a:latin typeface="Cambria" panose="02040503050406030204" pitchFamily="18" charset="0"/>
                <a:ea typeface="Cambria" panose="02040503050406030204" pitchFamily="18" charset="0"/>
              </a:rPr>
              <a:t> </a:t>
            </a:r>
            <a:r>
              <a:rPr lang="fr-FR" i="1" dirty="0" err="1">
                <a:latin typeface="Cambria" panose="02040503050406030204" pitchFamily="18" charset="0"/>
                <a:ea typeface="Cambria" panose="02040503050406030204" pitchFamily="18" charset="0"/>
              </a:rPr>
              <a:t>varchar</a:t>
            </a:r>
            <a:r>
              <a:rPr lang="fr-FR" i="1" dirty="0">
                <a:latin typeface="Cambria" panose="02040503050406030204" pitchFamily="18" charset="0"/>
                <a:ea typeface="Cambria" panose="02040503050406030204" pitchFamily="18" charset="0"/>
              </a:rPr>
              <a:t> (10), OUT  </a:t>
            </a:r>
            <a:r>
              <a:rPr lang="fr-FR" i="1" dirty="0" err="1">
                <a:latin typeface="Cambria" panose="02040503050406030204" pitchFamily="18" charset="0"/>
                <a:ea typeface="Cambria" panose="02040503050406030204" pitchFamily="18" charset="0"/>
              </a:rPr>
              <a:t>nbre_etudiant</a:t>
            </a:r>
            <a:r>
              <a:rPr lang="fr-FR" i="1" dirty="0">
                <a:latin typeface="Cambria" panose="02040503050406030204" pitchFamily="18" charset="0"/>
                <a:ea typeface="Cambria" panose="02040503050406030204" pitchFamily="18" charset="0"/>
              </a:rPr>
              <a:t>  INT)</a:t>
            </a:r>
          </a:p>
          <a:p>
            <a:pPr>
              <a:lnSpc>
                <a:spcPct val="150000"/>
              </a:lnSpc>
            </a:pPr>
            <a:r>
              <a:rPr lang="fr-FR" i="1" dirty="0">
                <a:latin typeface="Cambria" panose="02040503050406030204" pitchFamily="18" charset="0"/>
                <a:ea typeface="Cambria" panose="02040503050406030204" pitchFamily="18" charset="0"/>
              </a:rPr>
              <a:t>BEGIN </a:t>
            </a:r>
          </a:p>
          <a:p>
            <a:pPr lvl="1">
              <a:lnSpc>
                <a:spcPct val="150000"/>
              </a:lnSpc>
            </a:pPr>
            <a:r>
              <a:rPr lang="fr-FR" i="1" dirty="0">
                <a:latin typeface="Cambria" panose="02040503050406030204" pitchFamily="18" charset="0"/>
                <a:ea typeface="Cambria" panose="02040503050406030204" pitchFamily="18" charset="0"/>
              </a:rPr>
              <a:t>SELECT Count(*) INTO </a:t>
            </a:r>
            <a:r>
              <a:rPr lang="fr-FR" i="1" dirty="0" err="1">
                <a:latin typeface="Cambria" panose="02040503050406030204" pitchFamily="18" charset="0"/>
                <a:ea typeface="Cambria" panose="02040503050406030204" pitchFamily="18" charset="0"/>
              </a:rPr>
              <a:t>nbre_etudiant</a:t>
            </a:r>
            <a:r>
              <a:rPr lang="fr-FR" i="1" dirty="0">
                <a:latin typeface="Cambria" panose="02040503050406030204" pitchFamily="18" charset="0"/>
                <a:ea typeface="Cambria" panose="02040503050406030204" pitchFamily="18" charset="0"/>
              </a:rPr>
              <a:t> </a:t>
            </a:r>
          </a:p>
          <a:p>
            <a:pPr lvl="1">
              <a:lnSpc>
                <a:spcPct val="150000"/>
              </a:lnSpc>
            </a:pPr>
            <a:r>
              <a:rPr lang="fr-FR" i="1" dirty="0">
                <a:latin typeface="Cambria" panose="02040503050406030204" pitchFamily="18" charset="0"/>
                <a:ea typeface="Cambria" panose="02040503050406030204" pitchFamily="18" charset="0"/>
              </a:rPr>
              <a:t>FROM Etudiant </a:t>
            </a:r>
          </a:p>
          <a:p>
            <a:pPr lvl="1">
              <a:lnSpc>
                <a:spcPct val="150000"/>
              </a:lnSpc>
            </a:pPr>
            <a:r>
              <a:rPr lang="fr-FR" i="1" dirty="0">
                <a:latin typeface="Cambria" panose="02040503050406030204" pitchFamily="18" charset="0"/>
                <a:ea typeface="Cambria" panose="02040503050406030204" pitchFamily="18" charset="0"/>
              </a:rPr>
              <a:t>WHERE sigle = </a:t>
            </a:r>
            <a:r>
              <a:rPr lang="fr-FR" i="1" dirty="0" err="1">
                <a:latin typeface="Cambria" panose="02040503050406030204" pitchFamily="18" charset="0"/>
                <a:ea typeface="Cambria" panose="02040503050406030204" pitchFamily="18" charset="0"/>
              </a:rPr>
              <a:t>sigle_etud</a:t>
            </a:r>
            <a:r>
              <a:rPr lang="fr-FR" i="1" dirty="0">
                <a:latin typeface="Cambria" panose="02040503050406030204" pitchFamily="18" charset="0"/>
                <a:ea typeface="Cambria" panose="02040503050406030204" pitchFamily="18" charset="0"/>
              </a:rPr>
              <a:t>;</a:t>
            </a:r>
          </a:p>
          <a:p>
            <a:pPr lvl="1">
              <a:lnSpc>
                <a:spcPct val="150000"/>
              </a:lnSpc>
            </a:pPr>
            <a:r>
              <a:rPr lang="fr-FR" i="1" dirty="0">
                <a:latin typeface="Cambria" panose="02040503050406030204" pitchFamily="18" charset="0"/>
                <a:ea typeface="Cambria" panose="02040503050406030204" pitchFamily="18" charset="0"/>
              </a:rPr>
              <a:t>END |</a:t>
            </a:r>
          </a:p>
        </p:txBody>
      </p:sp>
    </p:spTree>
    <p:extLst>
      <p:ext uri="{BB962C8B-B14F-4D97-AF65-F5344CB8AC3E}">
        <p14:creationId xmlns:p14="http://schemas.microsoft.com/office/powerpoint/2010/main" val="410196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25</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2" name="Rectangle 1"/>
          <p:cNvSpPr/>
          <p:nvPr/>
        </p:nvSpPr>
        <p:spPr>
          <a:xfrm>
            <a:off x="521724" y="1378370"/>
            <a:ext cx="9550883" cy="1477328"/>
          </a:xfrm>
          <a:prstGeom prst="rect">
            <a:avLst/>
          </a:prstGeom>
        </p:spPr>
        <p:txBody>
          <a:bodyPr wrap="square">
            <a:spAutoFit/>
          </a:bodyPr>
          <a:lstStyle/>
          <a:p>
            <a:r>
              <a:rPr lang="fr-FR" dirty="0">
                <a:solidFill>
                  <a:srgbClr val="000000"/>
                </a:solidFill>
                <a:latin typeface="Cambria" panose="02040503050406030204" pitchFamily="18" charset="0"/>
                <a:ea typeface="Cambria" panose="02040503050406030204" pitchFamily="18" charset="0"/>
              </a:rPr>
              <a:t>Les  triggers  (ou déclencheurs ) sont des  objets  de la base de données . </a:t>
            </a:r>
            <a:r>
              <a:rPr lang="fr-FR" b="1" dirty="0">
                <a:solidFill>
                  <a:srgbClr val="000000"/>
                </a:solidFill>
                <a:latin typeface="Cambria" panose="02040503050406030204" pitchFamily="18" charset="0"/>
                <a:ea typeface="Cambria" panose="02040503050406030204" pitchFamily="18" charset="0"/>
              </a:rPr>
              <a:t>Attachés  à une table, ils  vont déclencher l'exécution d'une instruction, ou d'un bloc d'instructions , lorsqu'une ou plusieurs  lignes  sont insérées, supprimées  ou modifiées  dans  la </a:t>
            </a:r>
            <a:r>
              <a:rPr lang="fr-FR" dirty="0">
                <a:solidFill>
                  <a:srgbClr val="000000"/>
                </a:solidFill>
                <a:latin typeface="Cambria" panose="02040503050406030204" pitchFamily="18" charset="0"/>
                <a:ea typeface="Cambria" panose="02040503050406030204" pitchFamily="18" charset="0"/>
              </a:rPr>
              <a:t>table à laquelle ils  sont attachés . </a:t>
            </a:r>
          </a:p>
          <a:p>
            <a:r>
              <a:rPr lang="fr-FR" dirty="0">
                <a:solidFill>
                  <a:srgbClr val="000000"/>
                </a:solidFill>
                <a:latin typeface="Cambria" panose="02040503050406030204" pitchFamily="18" charset="0"/>
                <a:ea typeface="Cambria" panose="02040503050406030204" pitchFamily="18" charset="0"/>
              </a:rPr>
              <a:t>Ils sont donc une partie intégrante de la base de données.</a:t>
            </a:r>
            <a:endParaRPr lang="fr-FR" dirty="0">
              <a:latin typeface="Cambria" panose="02040503050406030204" pitchFamily="18" charset="0"/>
              <a:ea typeface="Cambria" panose="02040503050406030204" pitchFamily="18" charset="0"/>
            </a:endParaRPr>
          </a:p>
        </p:txBody>
      </p:sp>
      <p:sp>
        <p:nvSpPr>
          <p:cNvPr id="8" name="Rectangle 7"/>
          <p:cNvSpPr/>
          <p:nvPr/>
        </p:nvSpPr>
        <p:spPr>
          <a:xfrm>
            <a:off x="677334" y="3153745"/>
            <a:ext cx="1584088" cy="523220"/>
          </a:xfrm>
          <a:prstGeom prst="rect">
            <a:avLst/>
          </a:prstGeom>
        </p:spPr>
        <p:txBody>
          <a:bodyPr wrap="none">
            <a:spAutoFit/>
          </a:bodyPr>
          <a:lstStyle/>
          <a:p>
            <a:r>
              <a:rPr lang="fr-FR" sz="2800" b="1" u="sng" dirty="0">
                <a:latin typeface="Cambria" panose="02040503050406030204" pitchFamily="18" charset="0"/>
                <a:ea typeface="Cambria" panose="02040503050406030204" pitchFamily="18" charset="0"/>
              </a:rPr>
              <a:t>Principe</a:t>
            </a:r>
          </a:p>
        </p:txBody>
      </p:sp>
      <p:sp>
        <p:nvSpPr>
          <p:cNvPr id="9" name="Rectangle 8"/>
          <p:cNvSpPr/>
          <p:nvPr/>
        </p:nvSpPr>
        <p:spPr>
          <a:xfrm>
            <a:off x="521724" y="3804322"/>
            <a:ext cx="10070076" cy="1200329"/>
          </a:xfrm>
          <a:prstGeom prst="rect">
            <a:avLst/>
          </a:prstGeom>
        </p:spPr>
        <p:txBody>
          <a:bodyPr wrap="square">
            <a:spAutoFit/>
          </a:bodyPr>
          <a:lstStyle/>
          <a:p>
            <a:r>
              <a:rPr lang="fr-FR" dirty="0">
                <a:solidFill>
                  <a:srgbClr val="000000"/>
                </a:solidFill>
                <a:latin typeface="Cambria" panose="02040503050406030204" pitchFamily="18" charset="0"/>
                <a:ea typeface="Cambria" panose="02040503050406030204" pitchFamily="18" charset="0"/>
              </a:rPr>
              <a:t>A l’image des procédures, les  triggers  servent à exécuter une ou plusieurs  instructions . Mais  à la différence des</a:t>
            </a:r>
          </a:p>
          <a:p>
            <a:r>
              <a:rPr lang="fr-FR" dirty="0">
                <a:solidFill>
                  <a:srgbClr val="000000"/>
                </a:solidFill>
                <a:latin typeface="Cambria" panose="02040503050406030204" pitchFamily="18" charset="0"/>
                <a:ea typeface="Cambria" panose="02040503050406030204" pitchFamily="18" charset="0"/>
              </a:rPr>
              <a:t>procédures , il n'est pas  possible d'appeler un trigger : un trigger doit être déclenché par un événement. </a:t>
            </a:r>
          </a:p>
        </p:txBody>
      </p:sp>
    </p:spTree>
    <p:extLst>
      <p:ext uri="{BB962C8B-B14F-4D97-AF65-F5344CB8AC3E}">
        <p14:creationId xmlns:p14="http://schemas.microsoft.com/office/powerpoint/2010/main" val="369920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26</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8" name="Rectangle 7"/>
          <p:cNvSpPr/>
          <p:nvPr/>
        </p:nvSpPr>
        <p:spPr>
          <a:xfrm>
            <a:off x="677334" y="1122209"/>
            <a:ext cx="2763770" cy="523220"/>
          </a:xfrm>
          <a:prstGeom prst="rect">
            <a:avLst/>
          </a:prstGeom>
        </p:spPr>
        <p:txBody>
          <a:bodyPr wrap="none">
            <a:spAutoFit/>
          </a:bodyPr>
          <a:lstStyle/>
          <a:p>
            <a:r>
              <a:rPr lang="fr-FR" sz="2800" b="1" u="sng" dirty="0">
                <a:latin typeface="Cambria" panose="02040503050406030204" pitchFamily="18" charset="0"/>
                <a:ea typeface="Cambria" panose="02040503050406030204" pitchFamily="18" charset="0"/>
              </a:rPr>
              <a:t>Principe </a:t>
            </a:r>
            <a:r>
              <a:rPr lang="fr-FR" sz="2800" b="1" dirty="0">
                <a:latin typeface="Cambria" panose="02040503050406030204" pitchFamily="18" charset="0"/>
                <a:ea typeface="Cambria" panose="02040503050406030204" pitchFamily="18" charset="0"/>
              </a:rPr>
              <a:t>(suite)</a:t>
            </a:r>
          </a:p>
        </p:txBody>
      </p:sp>
      <p:sp>
        <p:nvSpPr>
          <p:cNvPr id="3" name="Rectangle 2"/>
          <p:cNvSpPr/>
          <p:nvPr/>
        </p:nvSpPr>
        <p:spPr>
          <a:xfrm>
            <a:off x="766235" y="1766261"/>
            <a:ext cx="9200726" cy="1754326"/>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Un trigger est attaché à une table, et peut être déclenché par :</a:t>
            </a:r>
          </a:p>
          <a:p>
            <a:pPr marL="285750"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une insertion dans la table (requête </a:t>
            </a:r>
            <a:r>
              <a:rPr lang="fr-FR" b="1" dirty="0">
                <a:latin typeface="Cambria" panose="02040503050406030204" pitchFamily="18" charset="0"/>
                <a:ea typeface="Cambria" panose="02040503050406030204" pitchFamily="18" charset="0"/>
              </a:rPr>
              <a:t>INSERT</a:t>
            </a:r>
            <a:r>
              <a:rPr lang="fr-FR" dirty="0">
                <a:latin typeface="Cambria" panose="02040503050406030204" pitchFamily="18" charset="0"/>
                <a:ea typeface="Cambria" panose="02040503050406030204" pitchFamily="18" charset="0"/>
              </a:rPr>
              <a:t>) ;</a:t>
            </a:r>
          </a:p>
          <a:p>
            <a:pPr marL="285750"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la suppression d’une partie des données de la table (requête </a:t>
            </a:r>
            <a:r>
              <a:rPr lang="fr-FR" b="1" dirty="0">
                <a:latin typeface="Cambria" panose="02040503050406030204" pitchFamily="18" charset="0"/>
                <a:ea typeface="Cambria" panose="02040503050406030204" pitchFamily="18" charset="0"/>
              </a:rPr>
              <a:t>DELETE</a:t>
            </a:r>
            <a:r>
              <a:rPr lang="fr-FR" dirty="0">
                <a:latin typeface="Cambria" panose="02040503050406030204" pitchFamily="18" charset="0"/>
                <a:ea typeface="Cambria" panose="02040503050406030204" pitchFamily="18" charset="0"/>
              </a:rPr>
              <a:t>) ;</a:t>
            </a:r>
          </a:p>
          <a:p>
            <a:pPr marL="285750"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la modification d’une partie des données de la table (requête </a:t>
            </a:r>
            <a:r>
              <a:rPr lang="fr-FR" b="1" dirty="0">
                <a:latin typeface="Cambria" panose="02040503050406030204" pitchFamily="18" charset="0"/>
                <a:ea typeface="Cambria" panose="02040503050406030204" pitchFamily="18" charset="0"/>
              </a:rPr>
              <a:t>UPDATE</a:t>
            </a:r>
            <a:r>
              <a:rPr lang="fr-FR" dirty="0">
                <a:latin typeface="Cambria" panose="02040503050406030204" pitchFamily="18" charset="0"/>
                <a:ea typeface="Cambria" panose="02040503050406030204" pitchFamily="18" charset="0"/>
              </a:rPr>
              <a:t>).</a:t>
            </a:r>
          </a:p>
        </p:txBody>
      </p:sp>
      <p:sp>
        <p:nvSpPr>
          <p:cNvPr id="4" name="Rectangle 3"/>
          <p:cNvSpPr/>
          <p:nvPr/>
        </p:nvSpPr>
        <p:spPr>
          <a:xfrm>
            <a:off x="677334" y="3634783"/>
            <a:ext cx="8377766" cy="923330"/>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Une fois le trigger déclenché, ses instructions peuvent être exécutées soit juste avant l’exécution de l’événement déclencheur, soit juste après.</a:t>
            </a:r>
          </a:p>
        </p:txBody>
      </p:sp>
      <p:sp>
        <p:nvSpPr>
          <p:cNvPr id="2" name="Rectangle 1"/>
          <p:cNvSpPr/>
          <p:nvPr/>
        </p:nvSpPr>
        <p:spPr>
          <a:xfrm>
            <a:off x="677334" y="4672309"/>
            <a:ext cx="9673165" cy="923330"/>
          </a:xfrm>
          <a:prstGeom prst="rect">
            <a:avLst/>
          </a:prstGeom>
        </p:spPr>
        <p:txBody>
          <a:bodyPr wrap="square">
            <a:spAutoFit/>
          </a:bodyPr>
          <a:lstStyle/>
          <a:p>
            <a:pPr>
              <a:lnSpc>
                <a:spcPct val="150000"/>
              </a:lnSpc>
            </a:pPr>
            <a:r>
              <a:rPr lang="fr-FR" dirty="0">
                <a:solidFill>
                  <a:srgbClr val="000000"/>
                </a:solidFill>
                <a:latin typeface="Cambria" panose="02040503050406030204" pitchFamily="18" charset="0"/>
                <a:ea typeface="Cambria" panose="02040503050406030204" pitchFamily="18" charset="0"/>
              </a:rPr>
              <a:t>Il exécute un </a:t>
            </a:r>
            <a:r>
              <a:rPr lang="fr-FR" b="1" dirty="0">
                <a:solidFill>
                  <a:srgbClr val="000000"/>
                </a:solidFill>
                <a:latin typeface="Cambria" panose="02040503050406030204" pitchFamily="18" charset="0"/>
                <a:ea typeface="Cambria" panose="02040503050406030204" pitchFamily="18" charset="0"/>
              </a:rPr>
              <a:t>traitement pour chaque ligne insérer </a:t>
            </a:r>
            <a:r>
              <a:rPr lang="fr-FR" b="1" dirty="0">
                <a:latin typeface="Cambria" panose="02040503050406030204" pitchFamily="18" charset="0"/>
                <a:ea typeface="Cambria" panose="02040503050406030204" pitchFamily="18" charset="0"/>
              </a:rPr>
              <a:t>, modifiée ou supprimée par l’événement déclencheur</a:t>
            </a:r>
            <a:r>
              <a:rPr lang="fr-FR" b="1" dirty="0">
                <a:solidFill>
                  <a:srgbClr val="000000"/>
                </a:solidFill>
                <a:latin typeface="Cambria" panose="02040503050406030204" pitchFamily="18" charset="0"/>
                <a:ea typeface="Cambria" panose="02040503050406030204" pitchFamily="18" charset="0"/>
              </a:rPr>
              <a:t> </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26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27</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766234" y="785932"/>
            <a:ext cx="956544" cy="461665"/>
          </a:xfrm>
          <a:prstGeom prst="rect">
            <a:avLst/>
          </a:prstGeom>
        </p:spPr>
        <p:txBody>
          <a:bodyPr wrap="none">
            <a:spAutoFit/>
          </a:bodyPr>
          <a:lstStyle/>
          <a:p>
            <a:r>
              <a:rPr lang="fr-FR" sz="2400" b="1" u="sng" dirty="0">
                <a:latin typeface="Cambria" panose="02040503050406030204" pitchFamily="18" charset="0"/>
                <a:ea typeface="Cambria" panose="02040503050406030204" pitchFamily="18" charset="0"/>
              </a:rPr>
              <a:t>Rôles</a:t>
            </a:r>
            <a:endParaRPr lang="fr-FR" b="1" dirty="0">
              <a:latin typeface="Cambria" panose="02040503050406030204" pitchFamily="18" charset="0"/>
              <a:ea typeface="Cambria" panose="02040503050406030204" pitchFamily="18" charset="0"/>
            </a:endParaRPr>
          </a:p>
        </p:txBody>
      </p:sp>
      <p:sp>
        <p:nvSpPr>
          <p:cNvPr id="2" name="Rectangle 1"/>
          <p:cNvSpPr/>
          <p:nvPr/>
        </p:nvSpPr>
        <p:spPr>
          <a:xfrm>
            <a:off x="864359" y="1524596"/>
            <a:ext cx="9727441" cy="2308324"/>
          </a:xfrm>
          <a:prstGeom prst="rect">
            <a:avLst/>
          </a:prstGeom>
        </p:spPr>
        <p:txBody>
          <a:bodyPr wrap="square">
            <a:spAutoFit/>
          </a:bodyPr>
          <a:lstStyle/>
          <a:p>
            <a:pPr marL="285750" indent="-285750">
              <a:buFont typeface="Wingdings" panose="05000000000000000000" pitchFamily="2" charset="2"/>
              <a:buChar char="§"/>
            </a:pPr>
            <a:r>
              <a:rPr lang="fr-FR" b="1" dirty="0">
                <a:solidFill>
                  <a:srgbClr val="000000"/>
                </a:solidFill>
                <a:latin typeface="Cambria" panose="02040503050406030204" pitchFamily="18" charset="0"/>
                <a:ea typeface="Cambria" panose="02040503050406030204" pitchFamily="18" charset="0"/>
              </a:rPr>
              <a:t>Gestion des contraintes et vérifications de données</a:t>
            </a:r>
          </a:p>
          <a:p>
            <a:endParaRPr lang="fr-FR" b="1" dirty="0">
              <a:solidFill>
                <a:srgbClr val="00000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b="1" dirty="0">
                <a:latin typeface="Cambria" panose="02040503050406030204" pitchFamily="18" charset="0"/>
                <a:ea typeface="Cambria" panose="02040503050406030204" pitchFamily="18" charset="0"/>
              </a:rPr>
              <a:t>Intégrité des données (</a:t>
            </a:r>
            <a:r>
              <a:rPr lang="fr-FR" dirty="0">
                <a:latin typeface="Cambria" panose="02040503050406030204" pitchFamily="18" charset="0"/>
                <a:ea typeface="Cambria" panose="02040503050406030204" pitchFamily="18" charset="0"/>
              </a:rPr>
              <a:t>utilisés pour remplacer les options des clés étrangères ON UPDATE RESTRICT|CASCADE|SET NULL et ON DELETE RESTRICT|CASCADE|SET NULL)</a:t>
            </a:r>
            <a:r>
              <a:rPr lang="fr-FR" b="1" dirty="0">
                <a:solidFill>
                  <a:srgbClr val="000000"/>
                </a:solidFill>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
            </a:pPr>
            <a:endParaRPr lang="fr-FR" b="1" dirty="0">
              <a:solidFill>
                <a:srgbClr val="00000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b="1" dirty="0"/>
              <a:t>Historisation des actions </a:t>
            </a:r>
          </a:p>
          <a:p>
            <a:pPr marL="285750" indent="-285750">
              <a:buFont typeface="Wingdings" panose="05000000000000000000" pitchFamily="2" charset="2"/>
              <a:buChar char="§"/>
            </a:pPr>
            <a:endParaRPr lang="fr-FR"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b="1" dirty="0"/>
              <a:t>Mise à jour d’informations qui dépendent d’autres données </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1708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28</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766234" y="785932"/>
            <a:ext cx="1157496"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Création:</a:t>
            </a:r>
            <a:endParaRPr lang="fr-FR" b="1" dirty="0">
              <a:latin typeface="Cambria" panose="02040503050406030204" pitchFamily="18" charset="0"/>
              <a:ea typeface="Cambria" panose="02040503050406030204" pitchFamily="18" charset="0"/>
            </a:endParaRPr>
          </a:p>
        </p:txBody>
      </p:sp>
      <p:sp>
        <p:nvSpPr>
          <p:cNvPr id="3" name="Rectangle 2"/>
          <p:cNvSpPr/>
          <p:nvPr/>
        </p:nvSpPr>
        <p:spPr>
          <a:xfrm>
            <a:off x="1923730" y="1524596"/>
            <a:ext cx="6849208" cy="1754326"/>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DELIMITER |</a:t>
            </a:r>
            <a:endParaRPr lang="fr-FR" b="1" dirty="0">
              <a:solidFill>
                <a:srgbClr val="007021"/>
              </a:solidFill>
              <a:latin typeface="Cambria" panose="02040503050406030204" pitchFamily="18" charset="0"/>
              <a:ea typeface="Cambria" panose="02040503050406030204" pitchFamily="18" charset="0"/>
            </a:endParaRPr>
          </a:p>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CREATE TRIGGER </a:t>
            </a:r>
            <a:r>
              <a:rPr lang="fr-FR" dirty="0" err="1">
                <a:solidFill>
                  <a:srgbClr val="000000"/>
                </a:solidFill>
                <a:latin typeface="Cambria" panose="02040503050406030204" pitchFamily="18" charset="0"/>
                <a:ea typeface="Cambria" panose="02040503050406030204" pitchFamily="18" charset="0"/>
              </a:rPr>
              <a:t>nom_trigger</a:t>
            </a:r>
            <a:r>
              <a:rPr lang="fr-FR" dirty="0">
                <a:solidFill>
                  <a:srgbClr val="000000"/>
                </a:solidFill>
                <a:latin typeface="Cambria" panose="02040503050406030204" pitchFamily="18" charset="0"/>
                <a:ea typeface="Cambria" panose="02040503050406030204" pitchFamily="18" charset="0"/>
              </a:rPr>
              <a:t> </a:t>
            </a:r>
            <a:r>
              <a:rPr lang="fr-FR" dirty="0" err="1">
                <a:solidFill>
                  <a:srgbClr val="000000"/>
                </a:solidFill>
                <a:latin typeface="Cambria" panose="02040503050406030204" pitchFamily="18" charset="0"/>
                <a:ea typeface="Cambria" panose="02040503050406030204" pitchFamily="18" charset="0"/>
              </a:rPr>
              <a:t>moment_trigger</a:t>
            </a:r>
            <a:r>
              <a:rPr lang="fr-FR" dirty="0">
                <a:solidFill>
                  <a:srgbClr val="000000"/>
                </a:solidFill>
                <a:latin typeface="Cambria" panose="02040503050406030204" pitchFamily="18" charset="0"/>
                <a:ea typeface="Cambria" panose="02040503050406030204" pitchFamily="18" charset="0"/>
              </a:rPr>
              <a:t> </a:t>
            </a:r>
            <a:r>
              <a:rPr lang="fr-FR" dirty="0" err="1">
                <a:solidFill>
                  <a:srgbClr val="000000"/>
                </a:solidFill>
                <a:latin typeface="Cambria" panose="02040503050406030204" pitchFamily="18" charset="0"/>
                <a:ea typeface="Cambria" panose="02040503050406030204" pitchFamily="18" charset="0"/>
              </a:rPr>
              <a:t>evenement_trigger</a:t>
            </a:r>
            <a:endParaRPr lang="fr-FR" dirty="0">
              <a:solidFill>
                <a:srgbClr val="000000"/>
              </a:solidFill>
              <a:latin typeface="Cambria" panose="02040503050406030204" pitchFamily="18" charset="0"/>
              <a:ea typeface="Cambria" panose="02040503050406030204" pitchFamily="18" charset="0"/>
            </a:endParaRPr>
          </a:p>
          <a:p>
            <a:r>
              <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ON</a:t>
            </a:r>
            <a:r>
              <a:rPr lang="en-US" dirty="0">
                <a:solidFill>
                  <a:srgbClr val="007021"/>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nom_table</a:t>
            </a:r>
            <a:r>
              <a:rPr lang="en-US" dirty="0">
                <a:solidFill>
                  <a:srgbClr val="000000"/>
                </a:solidFill>
                <a:latin typeface="Cambria" panose="02040503050406030204" pitchFamily="18" charset="0"/>
                <a:ea typeface="Cambria" panose="02040503050406030204" pitchFamily="18" charset="0"/>
              </a:rPr>
              <a:t> </a:t>
            </a:r>
            <a:r>
              <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FOR EACH ROW</a:t>
            </a:r>
          </a:p>
          <a:p>
            <a:r>
              <a:rPr lang="fr-FR" b="1" dirty="0">
                <a:latin typeface="Cambria" panose="02040503050406030204" pitchFamily="18" charset="0"/>
                <a:ea typeface="Cambria" panose="02040503050406030204" pitchFamily="18" charset="0"/>
              </a:rPr>
              <a:t>BEGIN</a:t>
            </a:r>
          </a:p>
          <a:p>
            <a:r>
              <a:rPr lang="fr-FR" dirty="0">
                <a:solidFill>
                  <a:srgbClr val="000000"/>
                </a:solidFill>
                <a:latin typeface="Cambria" panose="02040503050406030204" pitchFamily="18" charset="0"/>
                <a:ea typeface="Cambria" panose="02040503050406030204" pitchFamily="18" charset="0"/>
              </a:rPr>
              <a:t>	</a:t>
            </a:r>
            <a:r>
              <a:rPr lang="fr-FR" dirty="0" err="1">
                <a:solidFill>
                  <a:srgbClr val="000000"/>
                </a:solidFill>
                <a:latin typeface="Cambria" panose="02040503050406030204" pitchFamily="18" charset="0"/>
                <a:ea typeface="Cambria" panose="02040503050406030204" pitchFamily="18" charset="0"/>
              </a:rPr>
              <a:t>corps_trigger</a:t>
            </a:r>
            <a:endParaRPr lang="fr-FR" dirty="0">
              <a:solidFill>
                <a:srgbClr val="000000"/>
              </a:solidFill>
              <a:latin typeface="Cambria" panose="02040503050406030204" pitchFamily="18" charset="0"/>
              <a:ea typeface="Cambria" panose="02040503050406030204" pitchFamily="18" charset="0"/>
            </a:endParaRPr>
          </a:p>
          <a:p>
            <a:r>
              <a:rPr lang="fr-FR" b="1" dirty="0">
                <a:latin typeface="Cambria" panose="02040503050406030204" pitchFamily="18" charset="0"/>
                <a:ea typeface="Cambria" panose="02040503050406030204" pitchFamily="18" charset="0"/>
              </a:rPr>
              <a:t>END |</a:t>
            </a:r>
          </a:p>
        </p:txBody>
      </p:sp>
      <p:sp>
        <p:nvSpPr>
          <p:cNvPr id="4" name="Rectangle 3"/>
          <p:cNvSpPr/>
          <p:nvPr/>
        </p:nvSpPr>
        <p:spPr>
          <a:xfrm>
            <a:off x="521724" y="3943484"/>
            <a:ext cx="2903359" cy="369332"/>
          </a:xfrm>
          <a:prstGeom prst="rect">
            <a:avLst/>
          </a:prstGeom>
        </p:spPr>
        <p:txBody>
          <a:bodyPr wrap="none">
            <a:spAutoFit/>
          </a:bodyPr>
          <a:lstStyle/>
          <a:p>
            <a:r>
              <a:rPr lang="fr-FR" b="1" dirty="0">
                <a:solidFill>
                  <a:srgbClr val="000000"/>
                </a:solidFill>
                <a:latin typeface="Arial" panose="020B0604020202020204" pitchFamily="34" charset="0"/>
              </a:rPr>
              <a:t>Événement déclencheur </a:t>
            </a:r>
            <a:endParaRPr lang="fr-FR" dirty="0"/>
          </a:p>
        </p:txBody>
      </p:sp>
      <p:sp>
        <p:nvSpPr>
          <p:cNvPr id="8" name="Rectangle 7"/>
          <p:cNvSpPr/>
          <p:nvPr/>
        </p:nvSpPr>
        <p:spPr>
          <a:xfrm>
            <a:off x="778139" y="4390478"/>
            <a:ext cx="9182289" cy="1338828"/>
          </a:xfrm>
          <a:prstGeom prst="rect">
            <a:avLst/>
          </a:prstGeom>
        </p:spPr>
        <p:txBody>
          <a:bodyPr wrap="square">
            <a:spAutoFit/>
          </a:bodyPr>
          <a:lstStyle/>
          <a:p>
            <a:pPr>
              <a:lnSpc>
                <a:spcPct val="150000"/>
              </a:lnSpc>
            </a:pPr>
            <a:r>
              <a:rPr lang="fr-FR" dirty="0">
                <a:solidFill>
                  <a:srgbClr val="000000"/>
                </a:solidFill>
                <a:latin typeface="Cambria" panose="02040503050406030204" pitchFamily="18" charset="0"/>
                <a:ea typeface="Cambria" panose="02040503050406030204" pitchFamily="18" charset="0"/>
              </a:rPr>
              <a:t>— L’insertion de lignes (INSERT) dans la table attachée au trigger.</a:t>
            </a:r>
          </a:p>
          <a:p>
            <a:pPr>
              <a:lnSpc>
                <a:spcPct val="150000"/>
              </a:lnSpc>
            </a:pPr>
            <a:r>
              <a:rPr lang="fr-FR" dirty="0">
                <a:solidFill>
                  <a:srgbClr val="000000"/>
                </a:solidFill>
                <a:latin typeface="Cambria" panose="02040503050406030204" pitchFamily="18" charset="0"/>
                <a:ea typeface="Cambria" panose="02040503050406030204" pitchFamily="18" charset="0"/>
              </a:rPr>
              <a:t>— La modification de lignes (UPDATE) de cette table.</a:t>
            </a:r>
          </a:p>
          <a:p>
            <a:pPr>
              <a:lnSpc>
                <a:spcPct val="150000"/>
              </a:lnSpc>
            </a:pPr>
            <a:r>
              <a:rPr lang="fr-FR" dirty="0">
                <a:solidFill>
                  <a:srgbClr val="000000"/>
                </a:solidFill>
                <a:latin typeface="Cambria" panose="02040503050406030204" pitchFamily="18" charset="0"/>
                <a:ea typeface="Cambria" panose="02040503050406030204" pitchFamily="18" charset="0"/>
              </a:rPr>
              <a:t>— La suppression de lignes (DELETE) de la table.</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534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29</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622341" y="857069"/>
            <a:ext cx="1843069"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Avant ou Après:</a:t>
            </a:r>
            <a:endParaRPr lang="fr-FR" b="1" dirty="0">
              <a:latin typeface="Cambria" panose="02040503050406030204" pitchFamily="18" charset="0"/>
              <a:ea typeface="Cambria" panose="02040503050406030204" pitchFamily="18" charset="0"/>
            </a:endParaRPr>
          </a:p>
        </p:txBody>
      </p:sp>
      <p:sp>
        <p:nvSpPr>
          <p:cNvPr id="2" name="Rectangle 1"/>
          <p:cNvSpPr/>
          <p:nvPr/>
        </p:nvSpPr>
        <p:spPr>
          <a:xfrm>
            <a:off x="766234" y="1339930"/>
            <a:ext cx="10061197" cy="1200329"/>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Lorsqu’un trigger est déclenché, ses instructions peuvent être exécutées à deux moments différents. Soit juste avant que l’événement déclencheur n’ait lieu</a:t>
            </a:r>
          </a:p>
          <a:p>
            <a:r>
              <a:rPr lang="fr-FR" dirty="0">
                <a:latin typeface="Cambria" panose="02040503050406030204" pitchFamily="18" charset="0"/>
                <a:ea typeface="Cambria" panose="02040503050406030204" pitchFamily="18" charset="0"/>
              </a:rPr>
              <a:t>(</a:t>
            </a:r>
            <a:r>
              <a:rPr lang="fr-FR" b="1" dirty="0">
                <a:latin typeface="Cambria" panose="02040503050406030204" pitchFamily="18" charset="0"/>
                <a:ea typeface="Cambria" panose="02040503050406030204" pitchFamily="18" charset="0"/>
              </a:rPr>
              <a:t>BEFORE</a:t>
            </a:r>
            <a:r>
              <a:rPr lang="fr-FR" dirty="0">
                <a:latin typeface="Cambria" panose="02040503050406030204" pitchFamily="18" charset="0"/>
                <a:ea typeface="Cambria" panose="02040503050406030204" pitchFamily="18" charset="0"/>
              </a:rPr>
              <a:t>), soit juste après (</a:t>
            </a:r>
            <a:r>
              <a:rPr lang="fr-FR" b="1" dirty="0">
                <a:latin typeface="Cambria" panose="02040503050406030204" pitchFamily="18" charset="0"/>
                <a:ea typeface="Cambria" panose="02040503050406030204" pitchFamily="18" charset="0"/>
              </a:rPr>
              <a:t>AFTER</a:t>
            </a:r>
            <a:r>
              <a:rPr lang="fr-FR" dirty="0">
                <a:latin typeface="Cambria" panose="02040503050406030204" pitchFamily="18" charset="0"/>
                <a:ea typeface="Cambria" panose="02040503050406030204" pitchFamily="18" charset="0"/>
              </a:rPr>
              <a:t>).</a:t>
            </a:r>
          </a:p>
        </p:txBody>
      </p:sp>
      <p:sp>
        <p:nvSpPr>
          <p:cNvPr id="11" name="Rectangle 10"/>
          <p:cNvSpPr/>
          <p:nvPr/>
        </p:nvSpPr>
        <p:spPr>
          <a:xfrm>
            <a:off x="622341" y="2674983"/>
            <a:ext cx="1206228"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Exemple :</a:t>
            </a:r>
            <a:endParaRPr lang="fr-FR" b="1" dirty="0">
              <a:latin typeface="Cambria" panose="02040503050406030204" pitchFamily="18" charset="0"/>
              <a:ea typeface="Cambria" panose="02040503050406030204" pitchFamily="18" charset="0"/>
            </a:endParaRPr>
          </a:p>
        </p:txBody>
      </p:sp>
      <p:sp>
        <p:nvSpPr>
          <p:cNvPr id="10" name="Rectangle 9"/>
          <p:cNvSpPr/>
          <p:nvPr/>
        </p:nvSpPr>
        <p:spPr>
          <a:xfrm>
            <a:off x="660251" y="3300118"/>
            <a:ext cx="7930411" cy="923330"/>
          </a:xfrm>
          <a:prstGeom prst="rect">
            <a:avLst/>
          </a:prstGeom>
        </p:spPr>
        <p:txBody>
          <a:bodyPr wrap="square">
            <a:spAutoFit/>
          </a:bodyPr>
          <a:lstStyle/>
          <a:p>
            <a:r>
              <a:rPr lang="en-US" b="1" dirty="0">
                <a:latin typeface="Cambria" panose="02040503050406030204" pitchFamily="18" charset="0"/>
                <a:ea typeface="Cambria" panose="02040503050406030204" pitchFamily="18" charset="0"/>
              </a:rPr>
              <a:t>CREATE TRIGGER </a:t>
            </a:r>
            <a:r>
              <a:rPr lang="en-US" dirty="0" err="1">
                <a:solidFill>
                  <a:srgbClr val="000000"/>
                </a:solidFill>
                <a:latin typeface="Cambria" panose="02040503050406030204" pitchFamily="18" charset="0"/>
                <a:ea typeface="Cambria" panose="02040503050406030204" pitchFamily="18" charset="0"/>
              </a:rPr>
              <a:t>after_insert_etudiant</a:t>
            </a:r>
            <a:r>
              <a:rPr lang="en-US" dirty="0">
                <a:solidFill>
                  <a:srgbClr val="000000"/>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AFTER INSERT</a:t>
            </a:r>
          </a:p>
          <a:p>
            <a:r>
              <a:rPr lang="en-US" b="1" dirty="0">
                <a:latin typeface="Cambria" panose="02040503050406030204" pitchFamily="18" charset="0"/>
                <a:ea typeface="Cambria" panose="02040503050406030204" pitchFamily="18" charset="0"/>
              </a:rPr>
              <a:t>ON</a:t>
            </a:r>
            <a:r>
              <a:rPr lang="en-US" dirty="0">
                <a:solidFill>
                  <a:srgbClr val="007021"/>
                </a:solidFill>
                <a:latin typeface="Cambria" panose="02040503050406030204" pitchFamily="18" charset="0"/>
                <a:ea typeface="Cambria" panose="02040503050406030204" pitchFamily="18" charset="0"/>
              </a:rPr>
              <a:t> </a:t>
            </a:r>
            <a:r>
              <a:rPr lang="en-US" dirty="0" err="1">
                <a:solidFill>
                  <a:srgbClr val="000000"/>
                </a:solidFill>
                <a:latin typeface="Cambria" panose="02040503050406030204" pitchFamily="18" charset="0"/>
                <a:ea typeface="Cambria" panose="02040503050406030204" pitchFamily="18" charset="0"/>
              </a:rPr>
              <a:t>Etudiant</a:t>
            </a:r>
            <a:r>
              <a:rPr lang="en-US" dirty="0">
                <a:solidFill>
                  <a:srgbClr val="000000"/>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FOR EACH ROW</a:t>
            </a:r>
          </a:p>
          <a:p>
            <a:r>
              <a:rPr lang="fr-FR" dirty="0" err="1">
                <a:solidFill>
                  <a:srgbClr val="000000"/>
                </a:solidFill>
                <a:latin typeface="Cambria" panose="02040503050406030204" pitchFamily="18" charset="0"/>
                <a:ea typeface="Cambria" panose="02040503050406030204" pitchFamily="18" charset="0"/>
              </a:rPr>
              <a:t>corps_trigger</a:t>
            </a:r>
            <a:r>
              <a:rPr lang="fr-FR" dirty="0">
                <a:solidFill>
                  <a:srgbClr val="000000"/>
                </a:solidFill>
                <a:latin typeface="Cambria" panose="02040503050406030204" pitchFamily="18" charset="0"/>
                <a:ea typeface="Cambria" panose="02040503050406030204" pitchFamily="18" charset="0"/>
              </a:rPr>
              <a:t>;</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295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Quelques définitions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a:t>
            </a:fld>
            <a:endParaRPr lang="fr-FR" dirty="0"/>
          </a:p>
        </p:txBody>
      </p:sp>
      <p:sp>
        <p:nvSpPr>
          <p:cNvPr id="8" name="Rectangle 7"/>
          <p:cNvSpPr/>
          <p:nvPr/>
        </p:nvSpPr>
        <p:spPr>
          <a:xfrm>
            <a:off x="677334" y="927992"/>
            <a:ext cx="9491235" cy="2862322"/>
          </a:xfrm>
          <a:prstGeom prst="rect">
            <a:avLst/>
          </a:prstGeom>
        </p:spPr>
        <p:txBody>
          <a:bodyPr wrap="square">
            <a:spAutoFit/>
          </a:bodyPr>
          <a:lstStyle/>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Les vues sont des objets de la base de données, constitués d'un nom et d'une requête de sélection.</a:t>
            </a:r>
          </a:p>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Une vue est en principe une fenêtre dynamique sur une base de données, dont une partie est instanciée lors d’une question;</a:t>
            </a:r>
          </a:p>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Ce qui est stocké est la requête, et non pas les résultats de celle-ci. On ne gagne absolument rien en termes de performances en utilisant une vue plutôt qu'en faisant une requête directement sur les tables.</a:t>
            </a:r>
          </a:p>
          <a:p>
            <a:pPr marL="285750" indent="-285750" algn="just">
              <a:buFont typeface="Wingdings" panose="05000000000000000000" pitchFamily="2" charset="2"/>
              <a:buChar char="§"/>
            </a:pPr>
            <a:endParaRPr lang="fr-FR"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Une fois qu'une vue est définie, on peut l'utiliser comme on le ferait avec une table qui serait constituée des données sélectionnées par la requête définissant la vue.</a:t>
            </a:r>
          </a:p>
        </p:txBody>
      </p:sp>
      <p:sp>
        <p:nvSpPr>
          <p:cNvPr id="4" name="Rectangle 3"/>
          <p:cNvSpPr/>
          <p:nvPr/>
        </p:nvSpPr>
        <p:spPr>
          <a:xfrm>
            <a:off x="677334" y="4010037"/>
            <a:ext cx="10051627" cy="2031325"/>
          </a:xfrm>
          <a:prstGeom prst="rect">
            <a:avLst/>
          </a:prstGeom>
        </p:spPr>
        <p:txBody>
          <a:bodyPr wrap="square">
            <a:spAutoFit/>
          </a:bodyPr>
          <a:lstStyle/>
          <a:p>
            <a:pPr marL="285750" indent="-285750" algn="just">
              <a:buFont typeface="Wingdings" panose="05000000000000000000" pitchFamily="2" charset="2"/>
              <a:buChar char="§"/>
            </a:pPr>
            <a:r>
              <a:rPr lang="fr-FR" dirty="0">
                <a:latin typeface="Cambria" panose="02040503050406030204" pitchFamily="18" charset="0"/>
                <a:ea typeface="Cambria" panose="02040503050406030204" pitchFamily="18" charset="0"/>
              </a:rPr>
              <a:t>Une table temporaire est une table qui n'existe que dans la session qui l'a créée. En dehors de cela, c'est une table presque normale. On peut exécuter sur ces tables toutes les opérations que l'on exécute sur une table classique : insérer des données, les modifier, les supprimer, et bien sûr les sélectionner;</a:t>
            </a:r>
          </a:p>
          <a:p>
            <a:pPr marL="285750" indent="-285750" algn="just">
              <a:buFont typeface="Wingdings" panose="05000000000000000000" pitchFamily="2" charset="2"/>
              <a:buChar char="§"/>
            </a:pPr>
            <a:r>
              <a:rPr lang="fr-FR" altLang="fr-FR" dirty="0">
                <a:latin typeface="Cambria" panose="02040503050406030204" pitchFamily="18" charset="0"/>
                <a:ea typeface="Cambria" panose="02040503050406030204" pitchFamily="18" charset="0"/>
              </a:rPr>
              <a:t> Pour créer une table temporaire, on peut utiliser tout simplement </a:t>
            </a:r>
            <a:r>
              <a:rPr lang="fr-FR" altLang="fr-FR" b="1" dirty="0">
                <a:latin typeface="Cambria" panose="02040503050406030204" pitchFamily="18" charset="0"/>
                <a:ea typeface="Cambria" panose="02040503050406030204" pitchFamily="18" charset="0"/>
              </a:rPr>
              <a:t>CREATE TABLE  </a:t>
            </a:r>
            <a:r>
              <a:rPr lang="fr-FR" altLang="fr-FR" dirty="0">
                <a:latin typeface="Cambria" panose="02040503050406030204" pitchFamily="18" charset="0"/>
                <a:ea typeface="Cambria" panose="02040503050406030204" pitchFamily="18" charset="0"/>
              </a:rPr>
              <a:t>en ajoutant </a:t>
            </a:r>
            <a:r>
              <a:rPr lang="fr-FR" altLang="fr-FR" b="1" dirty="0">
                <a:latin typeface="Cambria" panose="02040503050406030204" pitchFamily="18" charset="0"/>
                <a:ea typeface="Cambria" panose="02040503050406030204" pitchFamily="18" charset="0"/>
              </a:rPr>
              <a:t>TEMPORARY</a:t>
            </a:r>
            <a:r>
              <a:rPr lang="fr-FR" altLang="fr-FR" dirty="0">
                <a:latin typeface="Cambria" panose="02040503050406030204" pitchFamily="18" charset="0"/>
                <a:ea typeface="Cambria" panose="02040503050406030204" pitchFamily="18" charset="0"/>
              </a:rPr>
              <a:t>, pour préciser qu'il s'agit d'une table temporaire. </a:t>
            </a:r>
          </a:p>
          <a:p>
            <a:pPr marL="285750" indent="-285750" algn="just">
              <a:buFont typeface="Wingdings" panose="05000000000000000000" pitchFamily="2" charset="2"/>
              <a:buChar char="§"/>
            </a:pP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041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30</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766234" y="785932"/>
            <a:ext cx="829714"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Règle:</a:t>
            </a:r>
            <a:endParaRPr lang="fr-FR" b="1" dirty="0">
              <a:latin typeface="Cambria" panose="02040503050406030204" pitchFamily="18" charset="0"/>
              <a:ea typeface="Cambria" panose="02040503050406030204" pitchFamily="18" charset="0"/>
            </a:endParaRPr>
          </a:p>
        </p:txBody>
      </p:sp>
      <p:sp>
        <p:nvSpPr>
          <p:cNvPr id="2" name="Rectangle 1"/>
          <p:cNvSpPr/>
          <p:nvPr/>
        </p:nvSpPr>
        <p:spPr>
          <a:xfrm>
            <a:off x="1181091" y="1681028"/>
            <a:ext cx="9004985" cy="646331"/>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Avec deux moments possibles(</a:t>
            </a:r>
            <a:r>
              <a:rPr lang="fr-FR" dirty="0" err="1">
                <a:latin typeface="Cambria" panose="02040503050406030204" pitchFamily="18" charset="0"/>
                <a:ea typeface="Cambria" panose="02040503050406030204" pitchFamily="18" charset="0"/>
              </a:rPr>
              <a:t>before</a:t>
            </a:r>
            <a:r>
              <a:rPr lang="fr-FR" dirty="0">
                <a:latin typeface="Cambria" panose="02040503050406030204" pitchFamily="18" charset="0"/>
                <a:ea typeface="Cambria" panose="02040503050406030204" pitchFamily="18" charset="0"/>
              </a:rPr>
              <a:t> ou </a:t>
            </a:r>
            <a:r>
              <a:rPr lang="fr-FR" dirty="0" err="1">
                <a:latin typeface="Cambria" panose="02040503050406030204" pitchFamily="18" charset="0"/>
                <a:ea typeface="Cambria" panose="02040503050406030204" pitchFamily="18" charset="0"/>
              </a:rPr>
              <a:t>after</a:t>
            </a:r>
            <a:r>
              <a:rPr lang="fr-FR" dirty="0">
                <a:latin typeface="Cambria" panose="02040503050406030204" pitchFamily="18" charset="0"/>
                <a:ea typeface="Cambria" panose="02040503050406030204" pitchFamily="18" charset="0"/>
              </a:rPr>
              <a:t>) et trois évènements déclencheurs (insert, update, </a:t>
            </a:r>
            <a:r>
              <a:rPr lang="fr-FR" dirty="0" err="1">
                <a:latin typeface="Cambria" panose="02040503050406030204" pitchFamily="18" charset="0"/>
                <a:ea typeface="Cambria" panose="02040503050406030204" pitchFamily="18" charset="0"/>
              </a:rPr>
              <a:t>delete</a:t>
            </a:r>
            <a:r>
              <a:rPr lang="fr-FR" dirty="0">
                <a:latin typeface="Cambria" panose="02040503050406030204" pitchFamily="18" charset="0"/>
                <a:ea typeface="Cambria" panose="02040503050406030204" pitchFamily="18" charset="0"/>
              </a:rPr>
              <a:t>), on déduit donc un </a:t>
            </a:r>
            <a:r>
              <a:rPr lang="fr-FR" b="1" dirty="0">
                <a:latin typeface="Cambria" panose="02040503050406030204" pitchFamily="18" charset="0"/>
                <a:ea typeface="Cambria" panose="02040503050406030204" pitchFamily="18" charset="0"/>
              </a:rPr>
              <a:t>maximum de six triggers par table.</a:t>
            </a:r>
            <a:endParaRPr lang="fr-FR" dirty="0">
              <a:latin typeface="Cambria" panose="02040503050406030204" pitchFamily="18" charset="0"/>
              <a:ea typeface="Cambria" panose="02040503050406030204" pitchFamily="18" charset="0"/>
            </a:endParaRPr>
          </a:p>
        </p:txBody>
      </p:sp>
      <p:sp>
        <p:nvSpPr>
          <p:cNvPr id="11" name="Rectangle 10"/>
          <p:cNvSpPr/>
          <p:nvPr/>
        </p:nvSpPr>
        <p:spPr>
          <a:xfrm>
            <a:off x="660251" y="2930786"/>
            <a:ext cx="2674130"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Conseil de nomination :</a:t>
            </a:r>
            <a:endParaRPr lang="fr-FR" b="1" dirty="0">
              <a:latin typeface="Cambria" panose="02040503050406030204" pitchFamily="18" charset="0"/>
              <a:ea typeface="Cambria" panose="02040503050406030204" pitchFamily="18" charset="0"/>
            </a:endParaRPr>
          </a:p>
        </p:txBody>
      </p:sp>
      <p:sp>
        <p:nvSpPr>
          <p:cNvPr id="10" name="Rectangle 9"/>
          <p:cNvSpPr/>
          <p:nvPr/>
        </p:nvSpPr>
        <p:spPr>
          <a:xfrm>
            <a:off x="660251" y="3300118"/>
            <a:ext cx="7930411" cy="369332"/>
          </a:xfrm>
          <a:prstGeom prst="rect">
            <a:avLst/>
          </a:prstGeom>
        </p:spPr>
        <p:txBody>
          <a:bodyPr wrap="square">
            <a:spAutoFit/>
          </a:bodyPr>
          <a:lstStyle/>
          <a:p>
            <a:r>
              <a:rPr lang="fr-FR" b="1" i="1" dirty="0" err="1">
                <a:solidFill>
                  <a:srgbClr val="FF0000"/>
                </a:solidFill>
                <a:latin typeface="Cambria" panose="02040503050406030204" pitchFamily="18" charset="0"/>
                <a:ea typeface="Cambria" panose="02040503050406030204" pitchFamily="18" charset="0"/>
              </a:rPr>
              <a:t>nom_trigger</a:t>
            </a:r>
            <a:r>
              <a:rPr lang="fr-FR" b="1" i="1" dirty="0">
                <a:solidFill>
                  <a:srgbClr val="FF0000"/>
                </a:solidFill>
                <a:latin typeface="Cambria" panose="02040503050406030204" pitchFamily="18" charset="0"/>
                <a:ea typeface="Cambria" panose="02040503050406030204" pitchFamily="18" charset="0"/>
              </a:rPr>
              <a:t> = </a:t>
            </a:r>
            <a:r>
              <a:rPr lang="fr-FR" b="1" i="1" dirty="0" err="1">
                <a:solidFill>
                  <a:srgbClr val="FF0000"/>
                </a:solidFill>
                <a:latin typeface="Cambria" panose="02040503050406030204" pitchFamily="18" charset="0"/>
                <a:ea typeface="Cambria" panose="02040503050406030204" pitchFamily="18" charset="0"/>
              </a:rPr>
              <a:t>moment_evenement_table</a:t>
            </a:r>
            <a:endParaRPr lang="fr-FR"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660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31</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674496" y="1468838"/>
            <a:ext cx="1478610"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OLD &amp; NEW:</a:t>
            </a:r>
            <a:endParaRPr lang="fr-FR" b="1" dirty="0">
              <a:latin typeface="Cambria" panose="02040503050406030204" pitchFamily="18" charset="0"/>
              <a:ea typeface="Cambria" panose="02040503050406030204" pitchFamily="18" charset="0"/>
            </a:endParaRPr>
          </a:p>
        </p:txBody>
      </p:sp>
      <p:sp>
        <p:nvSpPr>
          <p:cNvPr id="2" name="Rectangle 1"/>
          <p:cNvSpPr/>
          <p:nvPr/>
        </p:nvSpPr>
        <p:spPr>
          <a:xfrm>
            <a:off x="530603" y="2022836"/>
            <a:ext cx="10061197" cy="1702967"/>
          </a:xfrm>
          <a:prstGeom prst="rect">
            <a:avLst/>
          </a:prstGeom>
        </p:spPr>
        <p:txBody>
          <a:bodyPr wrap="square">
            <a:spAutoFit/>
          </a:bodyPr>
          <a:lstStyle/>
          <a:p>
            <a:pPr marL="285750" indent="-285750">
              <a:lnSpc>
                <a:spcPct val="150000"/>
              </a:lnSpc>
              <a:buFont typeface="Wingdings" panose="05000000000000000000" pitchFamily="2" charset="2"/>
              <a:buChar char="§"/>
            </a:pPr>
            <a:r>
              <a:rPr lang="fr-FR"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OLD</a:t>
            </a:r>
            <a:r>
              <a:rPr lang="fr-FR" dirty="0">
                <a:latin typeface="Cambria" panose="02040503050406030204" pitchFamily="18" charset="0"/>
                <a:ea typeface="Cambria" panose="02040503050406030204" pitchFamily="18" charset="0"/>
              </a:rPr>
              <a:t> : représente les valeurs des colonnes de la ligne traitée </a:t>
            </a:r>
            <a:r>
              <a:rPr lang="fr-FR" b="1" dirty="0">
                <a:latin typeface="Cambria" panose="02040503050406030204" pitchFamily="18" charset="0"/>
                <a:ea typeface="Cambria" panose="02040503050406030204" pitchFamily="18" charset="0"/>
              </a:rPr>
              <a:t>avant qu’elle ne soit modifiée</a:t>
            </a:r>
          </a:p>
          <a:p>
            <a:pPr>
              <a:lnSpc>
                <a:spcPct val="150000"/>
              </a:lnSpc>
            </a:pPr>
            <a:r>
              <a:rPr lang="fr-FR" dirty="0">
                <a:latin typeface="Cambria" panose="02040503050406030204" pitchFamily="18" charset="0"/>
                <a:ea typeface="Cambria" panose="02040503050406030204" pitchFamily="18" charset="0"/>
              </a:rPr>
              <a:t>par l’événement déclencheur. Ces valeurs peuvent être </a:t>
            </a:r>
            <a:r>
              <a:rPr lang="fr-FR" b="1" dirty="0">
                <a:latin typeface="Cambria" panose="02040503050406030204" pitchFamily="18" charset="0"/>
                <a:ea typeface="Cambria" panose="02040503050406030204" pitchFamily="18" charset="0"/>
              </a:rPr>
              <a:t>lues, mais pas modifiées.</a:t>
            </a:r>
          </a:p>
          <a:p>
            <a:pPr marL="285750" indent="-285750">
              <a:lnSpc>
                <a:spcPct val="150000"/>
              </a:lnSpc>
              <a:buFont typeface="Wingdings" panose="05000000000000000000" pitchFamily="2" charset="2"/>
              <a:buChar char="§"/>
            </a:pPr>
            <a:r>
              <a:rPr lang="fr-FR"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NEW</a:t>
            </a:r>
            <a:r>
              <a:rPr lang="fr-FR" dirty="0">
                <a:latin typeface="Cambria" panose="02040503050406030204" pitchFamily="18" charset="0"/>
                <a:ea typeface="Cambria" panose="02040503050406030204" pitchFamily="18" charset="0"/>
              </a:rPr>
              <a:t> : représente les valeurs des colonnes de la ligne traitée </a:t>
            </a:r>
            <a:r>
              <a:rPr lang="fr-FR" b="1" dirty="0">
                <a:latin typeface="Cambria" panose="02040503050406030204" pitchFamily="18" charset="0"/>
                <a:ea typeface="Cambria" panose="02040503050406030204" pitchFamily="18" charset="0"/>
              </a:rPr>
              <a:t>après qu’elle a été modifiée</a:t>
            </a:r>
          </a:p>
          <a:p>
            <a:pPr>
              <a:lnSpc>
                <a:spcPct val="150000"/>
              </a:lnSpc>
            </a:pPr>
            <a:r>
              <a:rPr lang="fr-FR" dirty="0">
                <a:latin typeface="Cambria" panose="02040503050406030204" pitchFamily="18" charset="0"/>
                <a:ea typeface="Cambria" panose="02040503050406030204" pitchFamily="18" charset="0"/>
              </a:rPr>
              <a:t>par l’événement déclencheur. Ces valeurs peuvent être </a:t>
            </a:r>
            <a:r>
              <a:rPr lang="fr-FR" b="1" dirty="0">
                <a:latin typeface="Cambria" panose="02040503050406030204" pitchFamily="18" charset="0"/>
                <a:ea typeface="Cambria" panose="02040503050406030204" pitchFamily="18" charset="0"/>
              </a:rPr>
              <a:t>lues et modifiées.</a:t>
            </a:r>
            <a:endParaRPr lang="fr-FR" dirty="0">
              <a:latin typeface="Cambria" panose="02040503050406030204" pitchFamily="18" charset="0"/>
              <a:ea typeface="Cambria" panose="02040503050406030204" pitchFamily="18" charset="0"/>
            </a:endParaRPr>
          </a:p>
        </p:txBody>
      </p:sp>
      <p:sp>
        <p:nvSpPr>
          <p:cNvPr id="3" name="ZoneTexte 2"/>
          <p:cNvSpPr txBox="1"/>
          <p:nvPr/>
        </p:nvSpPr>
        <p:spPr>
          <a:xfrm>
            <a:off x="585596" y="4357463"/>
            <a:ext cx="8964385" cy="923330"/>
          </a:xfrm>
          <a:prstGeom prst="rect">
            <a:avLst/>
          </a:prstGeom>
          <a:noFill/>
        </p:spPr>
        <p:txBody>
          <a:bodyPr wrap="square" rtlCol="0">
            <a:spAutoFit/>
          </a:bodyPr>
          <a:lstStyle/>
          <a:p>
            <a:r>
              <a:rPr lang="fr-FR" dirty="0">
                <a:latin typeface="Cambria" panose="02040503050406030204" pitchFamily="18" charset="0"/>
                <a:ea typeface="Cambria" panose="02040503050406030204" pitchFamily="18" charset="0"/>
              </a:rPr>
              <a:t>Au cours d’une insertion dans une table, toutes les valeurs sont des données NEW, tandis que au cours d’une modification, la donnée qui disparait et dite OLD et celle qui la remplace est dite NEW.</a:t>
            </a:r>
          </a:p>
        </p:txBody>
      </p:sp>
    </p:spTree>
    <p:extLst>
      <p:ext uri="{BB962C8B-B14F-4D97-AF65-F5344CB8AC3E}">
        <p14:creationId xmlns:p14="http://schemas.microsoft.com/office/powerpoint/2010/main" val="2527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32</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3352680" y="2092218"/>
            <a:ext cx="1559851"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Suppression:</a:t>
            </a:r>
            <a:endParaRPr lang="fr-FR" b="1" dirty="0">
              <a:latin typeface="Cambria" panose="02040503050406030204" pitchFamily="18" charset="0"/>
              <a:ea typeface="Cambria" panose="02040503050406030204" pitchFamily="18" charset="0"/>
            </a:endParaRPr>
          </a:p>
        </p:txBody>
      </p:sp>
      <p:sp>
        <p:nvSpPr>
          <p:cNvPr id="4" name="Rectangle 3"/>
          <p:cNvSpPr/>
          <p:nvPr/>
        </p:nvSpPr>
        <p:spPr>
          <a:xfrm>
            <a:off x="3764456" y="2966749"/>
            <a:ext cx="3108608"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DROP TRIGGER </a:t>
            </a:r>
            <a:r>
              <a:rPr lang="fr-FR" dirty="0" err="1">
                <a:solidFill>
                  <a:srgbClr val="000000"/>
                </a:solidFill>
                <a:latin typeface="Cambria" panose="02040503050406030204" pitchFamily="18" charset="0"/>
                <a:ea typeface="Cambria" panose="02040503050406030204" pitchFamily="18" charset="0"/>
              </a:rPr>
              <a:t>nom_trigger</a:t>
            </a:r>
            <a:r>
              <a:rPr lang="fr-FR" dirty="0">
                <a:solidFill>
                  <a:srgbClr val="000000"/>
                </a:solidFill>
                <a:latin typeface="Cambria" panose="02040503050406030204" pitchFamily="18" charset="0"/>
                <a:ea typeface="Cambria" panose="02040503050406030204" pitchFamily="18" charset="0"/>
              </a:rPr>
              <a:t>;</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478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Triggers ou déclencheurs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33</a:t>
            </a:fld>
            <a:endParaRPr lang="fr-FR" dirty="0"/>
          </a:p>
        </p:txBody>
      </p:sp>
      <p:sp>
        <p:nvSpPr>
          <p:cNvPr id="13" name="ZoneTexte 12"/>
          <p:cNvSpPr txBox="1"/>
          <p:nvPr/>
        </p:nvSpPr>
        <p:spPr>
          <a:xfrm>
            <a:off x="9791700" y="1155264"/>
            <a:ext cx="800100" cy="369332"/>
          </a:xfrm>
          <a:prstGeom prst="rect">
            <a:avLst/>
          </a:prstGeom>
          <a:noFill/>
        </p:spPr>
        <p:txBody>
          <a:bodyPr wrap="square" rtlCol="0">
            <a:spAutoFit/>
          </a:bodyPr>
          <a:lstStyle/>
          <a:p>
            <a:endParaRPr lang="fr-FR" dirty="0"/>
          </a:p>
        </p:txBody>
      </p:sp>
      <p:sp>
        <p:nvSpPr>
          <p:cNvPr id="9" name="Rectangle 8"/>
          <p:cNvSpPr/>
          <p:nvPr/>
        </p:nvSpPr>
        <p:spPr>
          <a:xfrm>
            <a:off x="766234" y="785932"/>
            <a:ext cx="2248180" cy="369332"/>
          </a:xfrm>
          <a:prstGeom prst="rect">
            <a:avLst/>
          </a:prstGeom>
        </p:spPr>
        <p:txBody>
          <a:bodyPr wrap="none">
            <a:spAutoFit/>
          </a:bodyPr>
          <a:lstStyle/>
          <a:p>
            <a:r>
              <a:rPr lang="fr-FR" b="1" u="sng" dirty="0">
                <a:latin typeface="Cambria" panose="02040503050406030204" pitchFamily="18" charset="0"/>
                <a:ea typeface="Cambria" panose="02040503050406030204" pitchFamily="18" charset="0"/>
              </a:rPr>
              <a:t>Exemple de trigger:</a:t>
            </a:r>
            <a:endParaRPr lang="fr-FR" b="1" dirty="0">
              <a:latin typeface="Cambria" panose="02040503050406030204" pitchFamily="18" charset="0"/>
              <a:ea typeface="Cambria" panose="02040503050406030204" pitchFamily="18" charset="0"/>
            </a:endParaRPr>
          </a:p>
        </p:txBody>
      </p:sp>
      <p:sp>
        <p:nvSpPr>
          <p:cNvPr id="2" name="Rectangle 1"/>
          <p:cNvSpPr/>
          <p:nvPr/>
        </p:nvSpPr>
        <p:spPr>
          <a:xfrm>
            <a:off x="2636761" y="1524596"/>
            <a:ext cx="9299423" cy="3139321"/>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DELIMITER |</a:t>
            </a:r>
          </a:p>
          <a:p>
            <a:r>
              <a:rPr lang="en-US" dirty="0">
                <a:latin typeface="Cambria" panose="02040503050406030204" pitchFamily="18" charset="0"/>
                <a:ea typeface="Cambria" panose="02040503050406030204" pitchFamily="18" charset="0"/>
              </a:rPr>
              <a:t>CREATE TRIGGER </a:t>
            </a:r>
            <a:r>
              <a:rPr lang="en-US" dirty="0" err="1">
                <a:latin typeface="Cambria" panose="02040503050406030204" pitchFamily="18" charset="0"/>
                <a:ea typeface="Cambria" panose="02040503050406030204" pitchFamily="18" charset="0"/>
              </a:rPr>
              <a:t>before_update_etudiant</a:t>
            </a:r>
            <a:r>
              <a:rPr lang="en-US" dirty="0">
                <a:latin typeface="Cambria" panose="02040503050406030204" pitchFamily="18" charset="0"/>
                <a:ea typeface="Cambria" panose="02040503050406030204" pitchFamily="18" charset="0"/>
              </a:rPr>
              <a:t> BEFORE UPDATE</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Etudiant</a:t>
            </a:r>
            <a:r>
              <a:rPr lang="en-US" dirty="0">
                <a:latin typeface="Cambria" panose="02040503050406030204" pitchFamily="18" charset="0"/>
                <a:ea typeface="Cambria" panose="02040503050406030204" pitchFamily="18" charset="0"/>
              </a:rPr>
              <a:t> FOR EACH ROW</a:t>
            </a:r>
          </a:p>
          <a:p>
            <a:r>
              <a:rPr lang="fr-FR" dirty="0">
                <a:latin typeface="Cambria" panose="02040503050406030204" pitchFamily="18" charset="0"/>
                <a:ea typeface="Cambria" panose="02040503050406030204" pitchFamily="18" charset="0"/>
              </a:rPr>
              <a:t>BEGIN</a:t>
            </a:r>
          </a:p>
          <a:p>
            <a:pPr lvl="1"/>
            <a:r>
              <a:rPr lang="fr-FR" dirty="0">
                <a:latin typeface="Cambria" panose="02040503050406030204" pitchFamily="18" charset="0"/>
                <a:ea typeface="Cambria" panose="02040503050406030204" pitchFamily="18" charset="0"/>
              </a:rPr>
              <a:t>IF </a:t>
            </a:r>
            <a:r>
              <a:rPr lang="fr-FR" dirty="0" err="1">
                <a:latin typeface="Cambria" panose="02040503050406030204" pitchFamily="18" charset="0"/>
                <a:ea typeface="Cambria" panose="02040503050406030204" pitchFamily="18" charset="0"/>
              </a:rPr>
              <a:t>NEW.sexe</a:t>
            </a:r>
            <a:r>
              <a:rPr lang="fr-FR" dirty="0">
                <a:latin typeface="Cambria" panose="02040503050406030204" pitchFamily="18" charset="0"/>
                <a:ea typeface="Cambria" panose="02040503050406030204" pitchFamily="18" charset="0"/>
              </a:rPr>
              <a:t> IS NOT NULL</a:t>
            </a:r>
          </a:p>
          <a:p>
            <a:pPr lvl="1"/>
            <a:r>
              <a:rPr lang="fr-FR" dirty="0">
                <a:latin typeface="Cambria" panose="02040503050406030204" pitchFamily="18" charset="0"/>
                <a:ea typeface="Cambria" panose="02040503050406030204" pitchFamily="18" charset="0"/>
              </a:rPr>
              <a:t>	AND </a:t>
            </a:r>
            <a:r>
              <a:rPr lang="fr-FR" dirty="0" err="1">
                <a:latin typeface="Cambria" panose="02040503050406030204" pitchFamily="18" charset="0"/>
                <a:ea typeface="Cambria" panose="02040503050406030204" pitchFamily="18" charset="0"/>
              </a:rPr>
              <a:t>NEW.sexe</a:t>
            </a:r>
            <a:r>
              <a:rPr lang="fr-FR" dirty="0">
                <a:latin typeface="Cambria" panose="02040503050406030204" pitchFamily="18" charset="0"/>
                <a:ea typeface="Cambria" panose="02040503050406030204" pitchFamily="18" charset="0"/>
              </a:rPr>
              <a:t> != 'M'</a:t>
            </a:r>
          </a:p>
          <a:p>
            <a:pPr lvl="1"/>
            <a:r>
              <a:rPr lang="fr-FR" dirty="0">
                <a:latin typeface="Cambria" panose="02040503050406030204" pitchFamily="18" charset="0"/>
                <a:ea typeface="Cambria" panose="02040503050406030204" pitchFamily="18" charset="0"/>
              </a:rPr>
              <a:t>	AND </a:t>
            </a:r>
            <a:r>
              <a:rPr lang="fr-FR" dirty="0" err="1">
                <a:latin typeface="Cambria" panose="02040503050406030204" pitchFamily="18" charset="0"/>
                <a:ea typeface="Cambria" panose="02040503050406030204" pitchFamily="18" charset="0"/>
              </a:rPr>
              <a:t>NEW.sexe</a:t>
            </a:r>
            <a:r>
              <a:rPr lang="fr-FR" dirty="0">
                <a:latin typeface="Cambria" panose="02040503050406030204" pitchFamily="18" charset="0"/>
                <a:ea typeface="Cambria" panose="02040503050406030204" pitchFamily="18" charset="0"/>
              </a:rPr>
              <a:t> != 'F'</a:t>
            </a:r>
          </a:p>
          <a:p>
            <a:pPr lvl="1"/>
            <a:r>
              <a:rPr lang="fr-FR" dirty="0">
                <a:latin typeface="Cambria" panose="02040503050406030204" pitchFamily="18" charset="0"/>
                <a:ea typeface="Cambria" panose="02040503050406030204" pitchFamily="18" charset="0"/>
              </a:rPr>
              <a:t>THEN</a:t>
            </a:r>
          </a:p>
          <a:p>
            <a:pPr lvl="1"/>
            <a:r>
              <a:rPr lang="fr-FR" dirty="0">
                <a:latin typeface="Cambria" panose="02040503050406030204" pitchFamily="18" charset="0"/>
                <a:ea typeface="Cambria" panose="02040503050406030204" pitchFamily="18" charset="0"/>
              </a:rPr>
              <a:t>	SET </a:t>
            </a:r>
            <a:r>
              <a:rPr lang="fr-FR" dirty="0" err="1">
                <a:latin typeface="Cambria" panose="02040503050406030204" pitchFamily="18" charset="0"/>
                <a:ea typeface="Cambria" panose="02040503050406030204" pitchFamily="18" charset="0"/>
              </a:rPr>
              <a:t>NEW.sexe</a:t>
            </a:r>
            <a:r>
              <a:rPr lang="fr-FR" dirty="0">
                <a:latin typeface="Cambria" panose="02040503050406030204" pitchFamily="18" charset="0"/>
                <a:ea typeface="Cambria" panose="02040503050406030204" pitchFamily="18" charset="0"/>
              </a:rPr>
              <a:t> = ‘NULL’ ;</a:t>
            </a:r>
          </a:p>
          <a:p>
            <a:r>
              <a:rPr lang="fr-FR" dirty="0">
                <a:latin typeface="Cambria" panose="02040503050406030204" pitchFamily="18" charset="0"/>
                <a:ea typeface="Cambria" panose="02040503050406030204" pitchFamily="18" charset="0"/>
              </a:rPr>
              <a:t>	END IF ;</a:t>
            </a:r>
          </a:p>
          <a:p>
            <a:r>
              <a:rPr lang="fr-FR" dirty="0">
                <a:latin typeface="Cambria" panose="02040503050406030204" pitchFamily="18" charset="0"/>
                <a:ea typeface="Cambria" panose="02040503050406030204" pitchFamily="18" charset="0"/>
              </a:rPr>
              <a:t>END |</a:t>
            </a:r>
          </a:p>
        </p:txBody>
      </p:sp>
      <p:sp>
        <p:nvSpPr>
          <p:cNvPr id="10" name="ZoneTexte 9">
            <a:extLst>
              <a:ext uri="{FF2B5EF4-FFF2-40B4-BE49-F238E27FC236}">
                <a16:creationId xmlns:a16="http://schemas.microsoft.com/office/drawing/2014/main" id="{5412D405-08E3-42B2-AB98-2A0F4AF7C49A}"/>
              </a:ext>
            </a:extLst>
          </p:cNvPr>
          <p:cNvSpPr txBox="1"/>
          <p:nvPr/>
        </p:nvSpPr>
        <p:spPr>
          <a:xfrm>
            <a:off x="1382486" y="5148738"/>
            <a:ext cx="700767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Update </a:t>
            </a:r>
            <a:r>
              <a:rPr lang="fr-FR" dirty="0" err="1"/>
              <a:t>etudiant</a:t>
            </a:r>
            <a:endParaRPr lang="fr-FR" dirty="0"/>
          </a:p>
          <a:p>
            <a:r>
              <a:rPr lang="fr-FR" dirty="0"/>
              <a:t>Set genre=‘A’</a:t>
            </a:r>
          </a:p>
          <a:p>
            <a:r>
              <a:rPr lang="fr-FR" dirty="0" err="1"/>
              <a:t>Where</a:t>
            </a:r>
            <a:r>
              <a:rPr lang="fr-FR" dirty="0"/>
              <a:t> </a:t>
            </a:r>
            <a:r>
              <a:rPr lang="fr-FR" dirty="0" err="1"/>
              <a:t>id_etudiant</a:t>
            </a:r>
            <a:r>
              <a:rPr lang="fr-FR" dirty="0"/>
              <a:t>=‘1’;</a:t>
            </a:r>
          </a:p>
        </p:txBody>
      </p:sp>
    </p:spTree>
    <p:extLst>
      <p:ext uri="{BB962C8B-B14F-4D97-AF65-F5344CB8AC3E}">
        <p14:creationId xmlns:p14="http://schemas.microsoft.com/office/powerpoint/2010/main" val="30570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Tables temporaires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4</a:t>
            </a:fld>
            <a:endParaRPr lang="fr-FR" dirty="0"/>
          </a:p>
        </p:txBody>
      </p:sp>
      <p:sp>
        <p:nvSpPr>
          <p:cNvPr id="2" name="Rectangle 1"/>
          <p:cNvSpPr/>
          <p:nvPr/>
        </p:nvSpPr>
        <p:spPr>
          <a:xfrm>
            <a:off x="677334" y="1071966"/>
            <a:ext cx="4459605" cy="3108543"/>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Exemple:</a:t>
            </a:r>
          </a:p>
          <a:p>
            <a:endParaRPr lang="fr-FR" dirty="0">
              <a:latin typeface="Cambria" panose="02040503050406030204" pitchFamily="18" charset="0"/>
              <a:ea typeface="Cambria" panose="02040503050406030204" pitchFamily="18" charset="0"/>
            </a:endParaRPr>
          </a:p>
          <a:p>
            <a:r>
              <a:rPr lang="fr-FR" sz="1600" dirty="0">
                <a:latin typeface="Cambria" panose="02040503050406030204" pitchFamily="18" charset="0"/>
                <a:ea typeface="Cambria" panose="02040503050406030204" pitchFamily="18" charset="0"/>
              </a:rPr>
              <a:t>CREATE TEMPORARY TABLE </a:t>
            </a:r>
            <a:r>
              <a:rPr lang="fr-FR" sz="1600" dirty="0" err="1">
                <a:latin typeface="Cambria" panose="02040503050406030204" pitchFamily="18" charset="0"/>
                <a:ea typeface="Cambria" panose="02040503050406030204" pitchFamily="18" charset="0"/>
              </a:rPr>
              <a:t>Tmp_ETUDIANT</a:t>
            </a:r>
            <a:endParaRPr lang="fr-FR" sz="1600" dirty="0">
              <a:latin typeface="Cambria" panose="02040503050406030204" pitchFamily="18" charset="0"/>
              <a:ea typeface="Cambria" panose="02040503050406030204" pitchFamily="18" charset="0"/>
            </a:endParaRPr>
          </a:p>
          <a:p>
            <a:pPr lvl="1"/>
            <a:r>
              <a:rPr lang="fr-FR" sz="1600" dirty="0">
                <a:latin typeface="Cambria" panose="02040503050406030204" pitchFamily="18" charset="0"/>
                <a:ea typeface="Cambria" panose="02040503050406030204" pitchFamily="18" charset="0"/>
              </a:rPr>
              <a:t>(`Matricule` </a:t>
            </a:r>
            <a:r>
              <a:rPr lang="fr-FR" sz="1600" dirty="0" err="1">
                <a:latin typeface="Cambria" panose="02040503050406030204" pitchFamily="18" charset="0"/>
                <a:ea typeface="Cambria" panose="02040503050406030204" pitchFamily="18" charset="0"/>
              </a:rPr>
              <a:t>varchar</a:t>
            </a:r>
            <a:r>
              <a:rPr lang="fr-FR" sz="1600" dirty="0">
                <a:latin typeface="Cambria" panose="02040503050406030204" pitchFamily="18" charset="0"/>
                <a:ea typeface="Cambria" panose="02040503050406030204" pitchFamily="18" charset="0"/>
              </a:rPr>
              <a:t>(10) NOT NULL, </a:t>
            </a:r>
          </a:p>
          <a:p>
            <a:pPr lvl="1"/>
            <a:r>
              <a:rPr lang="fr-FR" sz="1600" dirty="0">
                <a:latin typeface="Cambria" panose="02040503050406030204" pitchFamily="18" charset="0"/>
                <a:ea typeface="Cambria" panose="02040503050406030204" pitchFamily="18" charset="0"/>
              </a:rPr>
              <a:t> `Nom` </a:t>
            </a:r>
            <a:r>
              <a:rPr lang="fr-FR" sz="1600" dirty="0" err="1">
                <a:latin typeface="Cambria" panose="02040503050406030204" pitchFamily="18" charset="0"/>
                <a:ea typeface="Cambria" panose="02040503050406030204" pitchFamily="18" charset="0"/>
              </a:rPr>
              <a:t>varchar</a:t>
            </a:r>
            <a:r>
              <a:rPr lang="fr-FR" sz="1600" dirty="0">
                <a:latin typeface="Cambria" panose="02040503050406030204" pitchFamily="18" charset="0"/>
                <a:ea typeface="Cambria" panose="02040503050406030204" pitchFamily="18" charset="0"/>
              </a:rPr>
              <a:t>(40) NOT NULL, </a:t>
            </a:r>
          </a:p>
          <a:p>
            <a:pPr lvl="1"/>
            <a:r>
              <a:rPr lang="fr-FR" sz="1600" dirty="0">
                <a:latin typeface="Cambria" panose="02040503050406030204" pitchFamily="18" charset="0"/>
                <a:ea typeface="Cambria" panose="02040503050406030204" pitchFamily="18" charset="0"/>
              </a:rPr>
              <a:t> `</a:t>
            </a:r>
            <a:r>
              <a:rPr lang="fr-FR" sz="1600" dirty="0" err="1">
                <a:latin typeface="Cambria" panose="02040503050406030204" pitchFamily="18" charset="0"/>
                <a:ea typeface="Cambria" panose="02040503050406030204" pitchFamily="18" charset="0"/>
              </a:rPr>
              <a:t>Prenoms</a:t>
            </a:r>
            <a:r>
              <a:rPr lang="fr-FR" sz="1600" dirty="0">
                <a:latin typeface="Cambria" panose="02040503050406030204" pitchFamily="18" charset="0"/>
                <a:ea typeface="Cambria" panose="02040503050406030204" pitchFamily="18" charset="0"/>
              </a:rPr>
              <a:t>` </a:t>
            </a:r>
            <a:r>
              <a:rPr lang="fr-FR" sz="1600" dirty="0" err="1">
                <a:latin typeface="Cambria" panose="02040503050406030204" pitchFamily="18" charset="0"/>
                <a:ea typeface="Cambria" panose="02040503050406030204" pitchFamily="18" charset="0"/>
              </a:rPr>
              <a:t>varchar</a:t>
            </a:r>
            <a:r>
              <a:rPr lang="fr-FR" sz="1600" dirty="0">
                <a:latin typeface="Cambria" panose="02040503050406030204" pitchFamily="18" charset="0"/>
                <a:ea typeface="Cambria" panose="02040503050406030204" pitchFamily="18" charset="0"/>
              </a:rPr>
              <a:t>(60) DEFAULT NULL,  `</a:t>
            </a:r>
            <a:r>
              <a:rPr lang="fr-FR" sz="1600" dirty="0" err="1">
                <a:latin typeface="Cambria" panose="02040503050406030204" pitchFamily="18" charset="0"/>
                <a:ea typeface="Cambria" panose="02040503050406030204" pitchFamily="18" charset="0"/>
              </a:rPr>
              <a:t>DateNaissance</a:t>
            </a:r>
            <a:r>
              <a:rPr lang="fr-FR" sz="1600" dirty="0">
                <a:latin typeface="Cambria" panose="02040503050406030204" pitchFamily="18" charset="0"/>
                <a:ea typeface="Cambria" panose="02040503050406030204" pitchFamily="18" charset="0"/>
              </a:rPr>
              <a:t>` date DEFAULT NULL,  `</a:t>
            </a:r>
            <a:r>
              <a:rPr lang="fr-FR" sz="1600" dirty="0" err="1">
                <a:latin typeface="Cambria" panose="02040503050406030204" pitchFamily="18" charset="0"/>
                <a:ea typeface="Cambria" panose="02040503050406030204" pitchFamily="18" charset="0"/>
              </a:rPr>
              <a:t>Universite</a:t>
            </a:r>
            <a:r>
              <a:rPr lang="fr-FR" sz="1600" dirty="0">
                <a:latin typeface="Cambria" panose="02040503050406030204" pitchFamily="18" charset="0"/>
                <a:ea typeface="Cambria" panose="02040503050406030204" pitchFamily="18" charset="0"/>
              </a:rPr>
              <a:t>` </a:t>
            </a:r>
            <a:r>
              <a:rPr lang="fr-FR" sz="1600" dirty="0" err="1">
                <a:latin typeface="Cambria" panose="02040503050406030204" pitchFamily="18" charset="0"/>
                <a:ea typeface="Cambria" panose="02040503050406030204" pitchFamily="18" charset="0"/>
              </a:rPr>
              <a:t>varchar</a:t>
            </a:r>
            <a:r>
              <a:rPr lang="fr-FR" sz="1600" dirty="0">
                <a:latin typeface="Cambria" panose="02040503050406030204" pitchFamily="18" charset="0"/>
                <a:ea typeface="Cambria" panose="02040503050406030204" pitchFamily="18" charset="0"/>
              </a:rPr>
              <a:t>(10) DEFAULT NULL,  PRIMARY KEY (`Matricule`),  KEY `</a:t>
            </a:r>
            <a:r>
              <a:rPr lang="fr-FR" sz="1600" dirty="0" err="1">
                <a:latin typeface="Cambria" panose="02040503050406030204" pitchFamily="18" charset="0"/>
                <a:ea typeface="Cambria" panose="02040503050406030204" pitchFamily="18" charset="0"/>
              </a:rPr>
              <a:t>fk_CodeUniv</a:t>
            </a:r>
            <a:r>
              <a:rPr lang="fr-FR" sz="1600" dirty="0">
                <a:latin typeface="Cambria" panose="02040503050406030204" pitchFamily="18" charset="0"/>
                <a:ea typeface="Cambria" panose="02040503050406030204" pitchFamily="18" charset="0"/>
              </a:rPr>
              <a:t>` (`</a:t>
            </a:r>
            <a:r>
              <a:rPr lang="fr-FR" sz="1600" dirty="0" err="1">
                <a:latin typeface="Cambria" panose="02040503050406030204" pitchFamily="18" charset="0"/>
                <a:ea typeface="Cambria" panose="02040503050406030204" pitchFamily="18" charset="0"/>
              </a:rPr>
              <a:t>Universite</a:t>
            </a:r>
            <a:r>
              <a:rPr lang="fr-FR" sz="1600" dirty="0">
                <a:latin typeface="Cambria" panose="02040503050406030204" pitchFamily="18" charset="0"/>
                <a:ea typeface="Cambria" panose="02040503050406030204" pitchFamily="18" charset="0"/>
              </a:rPr>
              <a:t>`)</a:t>
            </a:r>
          </a:p>
          <a:p>
            <a:pPr lvl="1"/>
            <a:r>
              <a:rPr lang="fr-FR" sz="1600" dirty="0">
                <a:latin typeface="Cambria" panose="02040503050406030204" pitchFamily="18" charset="0"/>
                <a:ea typeface="Cambria" panose="02040503050406030204" pitchFamily="18" charset="0"/>
              </a:rPr>
              <a:t>);</a:t>
            </a:r>
          </a:p>
          <a:p>
            <a:r>
              <a:rPr lang="fr-FR" sz="1600" dirty="0">
                <a:latin typeface="Cambria" panose="02040503050406030204" pitchFamily="18" charset="0"/>
                <a:ea typeface="Cambria" panose="02040503050406030204" pitchFamily="18" charset="0"/>
              </a:rPr>
              <a:t>DESCRIBE </a:t>
            </a:r>
            <a:r>
              <a:rPr lang="fr-FR" sz="1600" dirty="0" err="1">
                <a:latin typeface="Cambria" panose="02040503050406030204" pitchFamily="18" charset="0"/>
                <a:ea typeface="Cambria" panose="02040503050406030204" pitchFamily="18" charset="0"/>
              </a:rPr>
              <a:t>Tmp_ETUDIANT</a:t>
            </a:r>
            <a:r>
              <a:rPr lang="fr-FR" sz="1600" dirty="0">
                <a:latin typeface="Cambria" panose="02040503050406030204" pitchFamily="18" charset="0"/>
                <a:ea typeface="Cambria" panose="02040503050406030204" pitchFamily="18" charset="0"/>
              </a:rPr>
              <a:t>;</a:t>
            </a:r>
          </a:p>
        </p:txBody>
      </p:sp>
      <p:sp>
        <p:nvSpPr>
          <p:cNvPr id="3" name="Rectangle 1"/>
          <p:cNvSpPr>
            <a:spLocks noChangeArrowheads="1"/>
          </p:cNvSpPr>
          <p:nvPr/>
        </p:nvSpPr>
        <p:spPr bwMode="auto">
          <a:xfrm>
            <a:off x="591609" y="4165149"/>
            <a:ext cx="101621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Cambria" panose="02040503050406030204" pitchFamily="18" charset="0"/>
                <a:ea typeface="Cambria" panose="02040503050406030204" pitchFamily="18" charset="0"/>
              </a:rPr>
              <a:t>Visiblement, la table a bien été créée</a:t>
            </a: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fr-FR" altLang="fr-FR" dirty="0">
                <a:latin typeface="Cambria" panose="02040503050406030204" pitchFamily="18" charset="0"/>
                <a:ea typeface="Cambria" panose="02040503050406030204" pitchFamily="18" charset="0"/>
              </a:rPr>
              <a:t>Par contre, si l'on tente de vérifier cela en utilisant </a:t>
            </a:r>
            <a:r>
              <a:rPr lang="fr-FR" altLang="fr-FR" b="1" dirty="0">
                <a:latin typeface="Cambria" panose="02040503050406030204" pitchFamily="18" charset="0"/>
                <a:ea typeface="Cambria" panose="02040503050406030204" pitchFamily="18" charset="0"/>
              </a:rPr>
              <a:t>SHOW TABLES</a:t>
            </a:r>
            <a:r>
              <a:rPr lang="fr-FR" altLang="fr-FR" dirty="0">
                <a:latin typeface="Cambria" panose="02040503050406030204" pitchFamily="18" charset="0"/>
                <a:ea typeface="Cambria" panose="02040503050406030204" pitchFamily="18" charset="0"/>
              </a:rPr>
              <a:t>  plutôt que </a:t>
            </a:r>
            <a:r>
              <a:rPr lang="fr-FR" altLang="fr-FR" b="1" dirty="0">
                <a:latin typeface="Cambria" panose="02040503050406030204" pitchFamily="18" charset="0"/>
                <a:ea typeface="Cambria" panose="02040503050406030204" pitchFamily="18" charset="0"/>
              </a:rPr>
              <a:t>DESCRIBE </a:t>
            </a:r>
            <a:r>
              <a:rPr lang="fr-FR" b="1" dirty="0" err="1">
                <a:latin typeface="Cambria" panose="02040503050406030204" pitchFamily="18" charset="0"/>
                <a:ea typeface="Cambria" panose="02040503050406030204" pitchFamily="18" charset="0"/>
              </a:rPr>
              <a:t>Tmp_ETUDIANT</a:t>
            </a:r>
            <a:r>
              <a:rPr lang="fr-FR" altLang="fr-FR" dirty="0">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Cambria" panose="02040503050406030204" pitchFamily="18" charset="0"/>
                <a:ea typeface="Cambria" panose="02040503050406030204" pitchFamily="18" charset="0"/>
              </a:rPr>
              <a:t> on ne trouvera pas la nouvelle table temporaire dans la liste des tables. Et pour cause, seules les tables permanentes (et les vues) sont listées par cette commande. </a:t>
            </a:r>
          </a:p>
        </p:txBody>
      </p:sp>
      <p:sp>
        <p:nvSpPr>
          <p:cNvPr id="8" name="ZoneTexte 7">
            <a:extLst>
              <a:ext uri="{FF2B5EF4-FFF2-40B4-BE49-F238E27FC236}">
                <a16:creationId xmlns:a16="http://schemas.microsoft.com/office/drawing/2014/main" id="{E135FF74-817B-4051-BBCD-E812D3387A6F}"/>
              </a:ext>
            </a:extLst>
          </p:cNvPr>
          <p:cNvSpPr txBox="1"/>
          <p:nvPr/>
        </p:nvSpPr>
        <p:spPr>
          <a:xfrm>
            <a:off x="5062768" y="708270"/>
            <a:ext cx="7141778"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u="sng"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Connexion à la </a:t>
            </a:r>
            <a:r>
              <a:rPr lang="fr-FR" u="sng"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Mysql</a:t>
            </a:r>
            <a:r>
              <a:rPr lang="fr-FR" u="sng"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t>
            </a:r>
          </a:p>
          <a:p>
            <a:r>
              <a:rPr lang="fr-FR"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Mysql</a:t>
            </a:r>
            <a:r>
              <a:rPr lang="fr-FR"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–h localhost –u root</a:t>
            </a:r>
          </a:p>
          <a:p>
            <a:r>
              <a:rPr lang="fr-FR" u="sng"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Droits sur les bases de données:</a:t>
            </a:r>
          </a:p>
          <a:p>
            <a:r>
              <a:rPr lang="fr-FR"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GRANT ALL PRIVILEGES ON *.* TO '</a:t>
            </a:r>
            <a:r>
              <a:rPr lang="fr-FR"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root'@'localhost</a:t>
            </a:r>
            <a:r>
              <a:rPr lang="fr-FR"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IDENTIFIED BY '';</a:t>
            </a:r>
          </a:p>
        </p:txBody>
      </p:sp>
    </p:spTree>
    <p:extLst>
      <p:ext uri="{BB962C8B-B14F-4D97-AF65-F5344CB8AC3E}">
        <p14:creationId xmlns:p14="http://schemas.microsoft.com/office/powerpoint/2010/main" val="161197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Tables temporaires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5</a:t>
            </a:fld>
            <a:endParaRPr lang="fr-FR" dirty="0"/>
          </a:p>
        </p:txBody>
      </p:sp>
      <p:sp>
        <p:nvSpPr>
          <p:cNvPr id="3" name="Rectangle 1"/>
          <p:cNvSpPr>
            <a:spLocks noChangeArrowheads="1"/>
          </p:cNvSpPr>
          <p:nvPr/>
        </p:nvSpPr>
        <p:spPr bwMode="auto">
          <a:xfrm>
            <a:off x="943636" y="1536862"/>
            <a:ext cx="101621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atin typeface="Cambria" panose="02040503050406030204" pitchFamily="18" charset="0"/>
                <a:ea typeface="Cambria" panose="02040503050406030204" pitchFamily="18" charset="0"/>
              </a:rPr>
              <a:t>Modification:</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fr-FR" altLang="fr-FR" dirty="0">
                <a:latin typeface="Cambria" panose="02040503050406030204" pitchFamily="18" charset="0"/>
                <a:ea typeface="Cambria" panose="02040503050406030204" pitchFamily="18" charset="0"/>
              </a:rPr>
              <a:t>ALTER TABLE </a:t>
            </a:r>
            <a:r>
              <a:rPr lang="fr-FR" dirty="0" err="1">
                <a:latin typeface="Cambria" panose="02040503050406030204" pitchFamily="18" charset="0"/>
                <a:ea typeface="Cambria" panose="02040503050406030204" pitchFamily="18" charset="0"/>
              </a:rPr>
              <a:t>Tmp_ETUDIANT</a:t>
            </a:r>
            <a:r>
              <a:rPr lang="fr-FR" altLang="fr-FR" dirty="0">
                <a:latin typeface="Cambria" panose="02040503050406030204" pitchFamily="18" charset="0"/>
                <a:ea typeface="Cambria" panose="02040503050406030204" pitchFamily="18" charset="0"/>
              </a:rPr>
              <a:t> </a:t>
            </a:r>
            <a:r>
              <a:rPr lang="fr-FR" altLang="fr-FR" dirty="0" err="1">
                <a:latin typeface="Cambria" panose="02040503050406030204" pitchFamily="18" charset="0"/>
                <a:ea typeface="Cambria" panose="02040503050406030204" pitchFamily="18" charset="0"/>
              </a:rPr>
              <a:t>add</a:t>
            </a:r>
            <a:r>
              <a:rPr lang="fr-FR" altLang="fr-FR" dirty="0">
                <a:latin typeface="Cambria" panose="02040503050406030204" pitchFamily="18" charset="0"/>
                <a:ea typeface="Cambria" panose="02040503050406030204" pitchFamily="18" charset="0"/>
              </a:rPr>
              <a:t> COLUMN </a:t>
            </a:r>
            <a:r>
              <a:rPr lang="fr-FR" altLang="fr-FR" dirty="0" err="1">
                <a:latin typeface="Cambria" panose="02040503050406030204" pitchFamily="18" charset="0"/>
                <a:ea typeface="Cambria" panose="02040503050406030204" pitchFamily="18" charset="0"/>
              </a:rPr>
              <a:t>lieu_denaissance</a:t>
            </a:r>
            <a:r>
              <a:rPr lang="fr-FR" altLang="fr-FR" dirty="0">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fr-FR" altLang="fr-FR" b="1" dirty="0">
                <a:latin typeface="Cambria" panose="02040503050406030204" pitchFamily="18" charset="0"/>
                <a:ea typeface="Cambria" panose="02040503050406030204" pitchFamily="18" charset="0"/>
              </a:rPr>
              <a:t>Suppression: (</a:t>
            </a:r>
            <a:r>
              <a:rPr lang="fr-FR" altLang="fr-FR" dirty="0">
                <a:solidFill>
                  <a:srgbClr val="FF0000"/>
                </a:solidFill>
                <a:latin typeface="Cambria" panose="02040503050406030204" pitchFamily="18" charset="0"/>
                <a:ea typeface="Cambria" panose="02040503050406030204" pitchFamily="18" charset="0"/>
              </a:rPr>
              <a:t>TEMPORARY </a:t>
            </a:r>
            <a:r>
              <a:rPr lang="fr-FR" altLang="fr-FR" dirty="0">
                <a:latin typeface="Cambria" panose="02040503050406030204" pitchFamily="18" charset="0"/>
                <a:ea typeface="Cambria" panose="02040503050406030204" pitchFamily="18" charset="0"/>
              </a:rPr>
              <a:t>est facultatif)</a:t>
            </a:r>
            <a:endParaRPr lang="fr-FR" altLang="fr-FR" b="1"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fr-FR" altLang="fr-FR" dirty="0">
                <a:latin typeface="Cambria" panose="02040503050406030204" pitchFamily="18" charset="0"/>
                <a:ea typeface="Cambria" panose="02040503050406030204" pitchFamily="18" charset="0"/>
              </a:rPr>
              <a:t>DROP </a:t>
            </a:r>
            <a:r>
              <a:rPr lang="fr-FR" altLang="fr-FR" dirty="0">
                <a:solidFill>
                  <a:srgbClr val="FF0000"/>
                </a:solidFill>
                <a:latin typeface="Cambria" panose="02040503050406030204" pitchFamily="18" charset="0"/>
                <a:ea typeface="Cambria" panose="02040503050406030204" pitchFamily="18" charset="0"/>
              </a:rPr>
              <a:t>TEMPORARY</a:t>
            </a:r>
            <a:r>
              <a:rPr lang="fr-FR" altLang="fr-FR" dirty="0">
                <a:latin typeface="Cambria" panose="02040503050406030204" pitchFamily="18" charset="0"/>
                <a:ea typeface="Cambria" panose="02040503050406030204" pitchFamily="18" charset="0"/>
              </a:rPr>
              <a:t> TABLE </a:t>
            </a:r>
            <a:r>
              <a:rPr lang="fr-FR" dirty="0" err="1">
                <a:latin typeface="Cambria" panose="02040503050406030204" pitchFamily="18" charset="0"/>
                <a:ea typeface="Cambria" panose="02040503050406030204" pitchFamily="18" charset="0"/>
              </a:rPr>
              <a:t>Tmp_ETUDIANT</a:t>
            </a:r>
            <a:r>
              <a:rPr lang="fr-FR" altLang="fr-FR" dirty="0">
                <a:latin typeface="Cambria" panose="02040503050406030204" pitchFamily="18" charset="0"/>
                <a:ea typeface="Cambria" panose="02040503050406030204" pitchFamily="18" charset="0"/>
              </a:rPr>
              <a:t>;</a:t>
            </a:r>
          </a:p>
        </p:txBody>
      </p:sp>
      <p:sp>
        <p:nvSpPr>
          <p:cNvPr id="9" name="Rectangle 3"/>
          <p:cNvSpPr>
            <a:spLocks noChangeArrowheads="1"/>
          </p:cNvSpPr>
          <p:nvPr/>
        </p:nvSpPr>
        <p:spPr bwMode="auto">
          <a:xfrm>
            <a:off x="1134533" y="3966054"/>
            <a:ext cx="82837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Notez que l'immense majorité des tables temporaires étant créées pour stocker des données venant d'autres tables, on utilise souvent </a:t>
            </a:r>
            <a:r>
              <a:rPr kumimoji="0" lang="fr-FR" altLang="fr-FR"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INSERT INTO ... SELECT</a:t>
            </a:r>
            <a:r>
              <a:rPr kumimoji="0" lang="fr-FR" altLang="fr-FR"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pour l'insertion des données. </a:t>
            </a:r>
          </a:p>
        </p:txBody>
      </p:sp>
    </p:spTree>
    <p:extLst>
      <p:ext uri="{BB962C8B-B14F-4D97-AF65-F5344CB8AC3E}">
        <p14:creationId xmlns:p14="http://schemas.microsoft.com/office/powerpoint/2010/main" val="391242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6</a:t>
            </a:fld>
            <a:endParaRPr lang="fr-FR" dirty="0"/>
          </a:p>
        </p:txBody>
      </p:sp>
      <p:sp>
        <p:nvSpPr>
          <p:cNvPr id="8" name="Rectangle 7"/>
          <p:cNvSpPr/>
          <p:nvPr/>
        </p:nvSpPr>
        <p:spPr>
          <a:xfrm>
            <a:off x="677333" y="1365792"/>
            <a:ext cx="9491235" cy="369332"/>
          </a:xfrm>
          <a:prstGeom prst="rect">
            <a:avLst/>
          </a:prstGeom>
        </p:spPr>
        <p:txBody>
          <a:bodyPr wrap="square">
            <a:spAutoFit/>
          </a:bodyPr>
          <a:lstStyle/>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Création d’une vue</a:t>
            </a:r>
          </a:p>
        </p:txBody>
      </p:sp>
      <p:sp>
        <p:nvSpPr>
          <p:cNvPr id="9" name="Rectangle 8"/>
          <p:cNvSpPr/>
          <p:nvPr/>
        </p:nvSpPr>
        <p:spPr>
          <a:xfrm>
            <a:off x="1657834" y="1726072"/>
            <a:ext cx="6096000" cy="369332"/>
          </a:xfrm>
          <a:prstGeom prst="rect">
            <a:avLst/>
          </a:prstGeom>
        </p:spPr>
        <p:txBody>
          <a:bodyPr>
            <a:spAutoFit/>
          </a:bodyPr>
          <a:lstStyle/>
          <a:p>
            <a:r>
              <a:rPr lang="fr-FR" dirty="0">
                <a:solidFill>
                  <a:srgbClr val="FF0000"/>
                </a:solidFill>
                <a:latin typeface="Cambria" panose="02040503050406030204" pitchFamily="18" charset="0"/>
                <a:ea typeface="Cambria" panose="02040503050406030204" pitchFamily="18" charset="0"/>
              </a:rPr>
              <a:t>CREATE [OR REPLACE] VIEW </a:t>
            </a:r>
            <a:r>
              <a:rPr lang="fr-FR" dirty="0" err="1">
                <a:solidFill>
                  <a:srgbClr val="FF0000"/>
                </a:solidFill>
                <a:latin typeface="Cambria" panose="02040503050406030204" pitchFamily="18" charset="0"/>
                <a:ea typeface="Cambria" panose="02040503050406030204" pitchFamily="18" charset="0"/>
              </a:rPr>
              <a:t>nom_vue</a:t>
            </a:r>
            <a:r>
              <a:rPr lang="fr-FR" dirty="0">
                <a:solidFill>
                  <a:srgbClr val="FF0000"/>
                </a:solidFill>
                <a:latin typeface="Cambria" panose="02040503050406030204" pitchFamily="18" charset="0"/>
                <a:ea typeface="Cambria" panose="02040503050406030204" pitchFamily="18" charset="0"/>
              </a:rPr>
              <a:t> AS </a:t>
            </a:r>
            <a:r>
              <a:rPr lang="fr-FR" dirty="0" err="1">
                <a:solidFill>
                  <a:srgbClr val="FF0000"/>
                </a:solidFill>
                <a:latin typeface="Cambria" panose="02040503050406030204" pitchFamily="18" charset="0"/>
                <a:ea typeface="Cambria" panose="02040503050406030204" pitchFamily="18" charset="0"/>
              </a:rPr>
              <a:t>requete_select</a:t>
            </a:r>
            <a:r>
              <a:rPr lang="fr-FR" dirty="0">
                <a:solidFill>
                  <a:srgbClr val="FF0000"/>
                </a:solidFill>
                <a:latin typeface="Cambria" panose="02040503050406030204" pitchFamily="18" charset="0"/>
                <a:ea typeface="Cambria" panose="02040503050406030204" pitchFamily="18" charset="0"/>
              </a:rPr>
              <a:t>;</a:t>
            </a:r>
          </a:p>
        </p:txBody>
      </p:sp>
      <p:sp>
        <p:nvSpPr>
          <p:cNvPr id="2" name="Rectangle 1"/>
          <p:cNvSpPr/>
          <p:nvPr/>
        </p:nvSpPr>
        <p:spPr>
          <a:xfrm>
            <a:off x="1095974" y="2435703"/>
            <a:ext cx="7219720" cy="1754326"/>
          </a:xfrm>
          <a:prstGeom prst="rect">
            <a:avLst/>
          </a:prstGeom>
        </p:spPr>
        <p:txBody>
          <a:bodyPr wrap="square">
            <a:spAutoFit/>
          </a:bodyPr>
          <a:lstStyle/>
          <a:p>
            <a:r>
              <a:rPr lang="fr-FR" b="1" u="sng" dirty="0">
                <a:latin typeface="Cambria" panose="02040503050406030204" pitchFamily="18" charset="0"/>
                <a:ea typeface="Cambria" panose="02040503050406030204" pitchFamily="18" charset="0"/>
              </a:rPr>
              <a:t>Exemple:</a:t>
            </a:r>
          </a:p>
          <a:p>
            <a:endParaRPr lang="fr-FR" dirty="0">
              <a:latin typeface="Cambria" panose="02040503050406030204" pitchFamily="18" charset="0"/>
              <a:ea typeface="Cambria" panose="02040503050406030204" pitchFamily="18" charset="0"/>
            </a:endParaRPr>
          </a:p>
          <a:p>
            <a:r>
              <a:rPr lang="fr-FR" dirty="0">
                <a:latin typeface="Cambria" panose="02040503050406030204" pitchFamily="18" charset="0"/>
                <a:ea typeface="Cambria" panose="02040503050406030204" pitchFamily="18" charset="0"/>
              </a:rPr>
              <a:t>CREATE OR REPLACE VIEW </a:t>
            </a:r>
            <a:r>
              <a:rPr lang="fr-FR" dirty="0" err="1">
                <a:latin typeface="Cambria" panose="02040503050406030204" pitchFamily="18" charset="0"/>
                <a:ea typeface="Cambria" panose="02040503050406030204" pitchFamily="18" charset="0"/>
              </a:rPr>
              <a:t>Liste_Etudiant_UKUL</a:t>
            </a:r>
            <a:r>
              <a:rPr lang="fr-FR" dirty="0">
                <a:latin typeface="Cambria" panose="02040503050406030204" pitchFamily="18" charset="0"/>
                <a:ea typeface="Cambria" panose="02040503050406030204" pitchFamily="18" charset="0"/>
              </a:rPr>
              <a:t> AS</a:t>
            </a:r>
          </a:p>
          <a:p>
            <a:r>
              <a:rPr lang="fr-FR" dirty="0">
                <a:latin typeface="Cambria" panose="02040503050406030204" pitchFamily="18" charset="0"/>
                <a:ea typeface="Cambria" panose="02040503050406030204" pitchFamily="18" charset="0"/>
              </a:rPr>
              <a:t>SELECT Matricule, Nom, </a:t>
            </a:r>
            <a:r>
              <a:rPr lang="fr-FR" dirty="0" err="1">
                <a:latin typeface="Cambria" panose="02040503050406030204" pitchFamily="18" charset="0"/>
                <a:ea typeface="Cambria" panose="02040503050406030204" pitchFamily="18" charset="0"/>
              </a:rPr>
              <a:t>Prenoms</a:t>
            </a:r>
            <a:r>
              <a:rPr lang="fr-FR" dirty="0">
                <a:latin typeface="Cambria" panose="02040503050406030204" pitchFamily="18" charset="0"/>
                <a:ea typeface="Cambria" panose="02040503050406030204" pitchFamily="18" charset="0"/>
              </a:rPr>
              <a:t>, </a:t>
            </a:r>
            <a:r>
              <a:rPr lang="fr-FR" dirty="0" err="1">
                <a:latin typeface="Cambria" panose="02040503050406030204" pitchFamily="18" charset="0"/>
                <a:ea typeface="Cambria" panose="02040503050406030204" pitchFamily="18" charset="0"/>
              </a:rPr>
              <a:t>DateNaissance</a:t>
            </a:r>
            <a:r>
              <a:rPr lang="fr-FR" dirty="0">
                <a:latin typeface="Cambria" panose="02040503050406030204" pitchFamily="18" charset="0"/>
                <a:ea typeface="Cambria" panose="02040503050406030204" pitchFamily="18" charset="0"/>
              </a:rPr>
              <a:t> </a:t>
            </a:r>
          </a:p>
          <a:p>
            <a:r>
              <a:rPr lang="fr-FR" dirty="0">
                <a:latin typeface="Cambria" panose="02040503050406030204" pitchFamily="18" charset="0"/>
                <a:ea typeface="Cambria" panose="02040503050406030204" pitchFamily="18" charset="0"/>
              </a:rPr>
              <a:t>FROM </a:t>
            </a:r>
            <a:r>
              <a:rPr lang="fr-FR" dirty="0" err="1">
                <a:latin typeface="Cambria" panose="02040503050406030204" pitchFamily="18" charset="0"/>
                <a:ea typeface="Cambria" panose="02040503050406030204" pitchFamily="18" charset="0"/>
              </a:rPr>
              <a:t>etudiant</a:t>
            </a:r>
            <a:r>
              <a:rPr lang="fr-FR" dirty="0">
                <a:latin typeface="Cambria" panose="02040503050406030204" pitchFamily="18" charset="0"/>
                <a:ea typeface="Cambria" panose="02040503050406030204" pitchFamily="18" charset="0"/>
              </a:rPr>
              <a:t> </a:t>
            </a:r>
          </a:p>
          <a:p>
            <a:r>
              <a:rPr lang="fr-FR" dirty="0">
                <a:latin typeface="Cambria" panose="02040503050406030204" pitchFamily="18" charset="0"/>
                <a:ea typeface="Cambria" panose="02040503050406030204" pitchFamily="18" charset="0"/>
              </a:rPr>
              <a:t>WHERE sigle in ('UL','UK); </a:t>
            </a:r>
          </a:p>
        </p:txBody>
      </p:sp>
    </p:spTree>
    <p:extLst>
      <p:ext uri="{BB962C8B-B14F-4D97-AF65-F5344CB8AC3E}">
        <p14:creationId xmlns:p14="http://schemas.microsoft.com/office/powerpoint/2010/main" val="269326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7</a:t>
            </a:fld>
            <a:endParaRPr lang="fr-FR" dirty="0"/>
          </a:p>
        </p:txBody>
      </p:sp>
      <p:sp>
        <p:nvSpPr>
          <p:cNvPr id="2" name="Rectangle 1"/>
          <p:cNvSpPr/>
          <p:nvPr/>
        </p:nvSpPr>
        <p:spPr>
          <a:xfrm>
            <a:off x="1026305" y="946538"/>
            <a:ext cx="7219720" cy="1908215"/>
          </a:xfrm>
          <a:prstGeom prst="rect">
            <a:avLst/>
          </a:prstGeom>
        </p:spPr>
        <p:txBody>
          <a:bodyPr wrap="square">
            <a:spAutoFit/>
          </a:bodyPr>
          <a:lstStyle/>
          <a:p>
            <a:r>
              <a:rPr lang="fr-FR" b="1" u="sng" dirty="0">
                <a:latin typeface="Cambria" panose="02040503050406030204" pitchFamily="18" charset="0"/>
                <a:ea typeface="Cambria" panose="02040503050406030204" pitchFamily="18" charset="0"/>
              </a:rPr>
              <a:t>Exemple:</a:t>
            </a:r>
          </a:p>
          <a:p>
            <a:endParaRPr lang="fr-FR" b="1" u="sng"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b="1" i="1" dirty="0">
                <a:latin typeface="Cambria" panose="02040503050406030204" pitchFamily="18" charset="0"/>
                <a:ea typeface="Cambria" panose="02040503050406030204" pitchFamily="18" charset="0"/>
              </a:rPr>
              <a:t>Sans nomination des colonnes</a:t>
            </a:r>
          </a:p>
          <a:p>
            <a:pPr lvl="1"/>
            <a:r>
              <a:rPr lang="fr-FR" sz="1600" i="1" dirty="0">
                <a:solidFill>
                  <a:srgbClr val="FF0000"/>
                </a:solidFill>
                <a:latin typeface="Cambria" panose="02040503050406030204" pitchFamily="18" charset="0"/>
                <a:ea typeface="Cambria" panose="02040503050406030204" pitchFamily="18" charset="0"/>
              </a:rPr>
              <a:t>CREATE VIEW </a:t>
            </a:r>
            <a:r>
              <a:rPr lang="fr-FR" sz="1600" i="1" dirty="0" err="1">
                <a:latin typeface="Cambria" panose="02040503050406030204" pitchFamily="18" charset="0"/>
                <a:ea typeface="Cambria" panose="02040503050406030204" pitchFamily="18" charset="0"/>
              </a:rPr>
              <a:t>Liste_Etudiant_UKUL</a:t>
            </a:r>
            <a:r>
              <a:rPr lang="fr-FR" sz="1600" i="1" dirty="0">
                <a:latin typeface="Cambria" panose="02040503050406030204" pitchFamily="18" charset="0"/>
                <a:ea typeface="Cambria" panose="02040503050406030204" pitchFamily="18" charset="0"/>
              </a:rPr>
              <a:t> </a:t>
            </a:r>
            <a:r>
              <a:rPr lang="fr-FR" sz="1600" i="1" dirty="0">
                <a:solidFill>
                  <a:srgbClr val="FF0000"/>
                </a:solidFill>
                <a:latin typeface="Cambria" panose="02040503050406030204" pitchFamily="18" charset="0"/>
                <a:ea typeface="Cambria" panose="02040503050406030204" pitchFamily="18" charset="0"/>
              </a:rPr>
              <a:t>AS</a:t>
            </a:r>
          </a:p>
          <a:p>
            <a:pPr lvl="1"/>
            <a:r>
              <a:rPr lang="fr-FR" sz="1600" i="1" dirty="0">
                <a:latin typeface="Cambria" panose="02040503050406030204" pitchFamily="18" charset="0"/>
                <a:ea typeface="Cambria" panose="02040503050406030204" pitchFamily="18" charset="0"/>
              </a:rPr>
              <a:t>SELECT Matricule, Nom, </a:t>
            </a:r>
            <a:r>
              <a:rPr lang="fr-FR" sz="1600" i="1" dirty="0" err="1">
                <a:latin typeface="Cambria" panose="02040503050406030204" pitchFamily="18" charset="0"/>
                <a:ea typeface="Cambria" panose="02040503050406030204" pitchFamily="18" charset="0"/>
              </a:rPr>
              <a:t>Prenoms</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DateNaissance</a:t>
            </a:r>
            <a:r>
              <a:rPr lang="fr-FR" sz="1600" i="1" dirty="0">
                <a:latin typeface="Cambria" panose="02040503050406030204" pitchFamily="18" charset="0"/>
                <a:ea typeface="Cambria" panose="02040503050406030204" pitchFamily="18" charset="0"/>
              </a:rPr>
              <a:t> </a:t>
            </a:r>
          </a:p>
          <a:p>
            <a:pPr lvl="1"/>
            <a:r>
              <a:rPr lang="fr-FR" sz="1600" i="1" dirty="0">
                <a:latin typeface="Cambria" panose="02040503050406030204" pitchFamily="18" charset="0"/>
                <a:ea typeface="Cambria" panose="02040503050406030204" pitchFamily="18" charset="0"/>
              </a:rPr>
              <a:t>FROM </a:t>
            </a:r>
            <a:r>
              <a:rPr lang="fr-FR" sz="1600" i="1" dirty="0" err="1">
                <a:latin typeface="Cambria" panose="02040503050406030204" pitchFamily="18" charset="0"/>
                <a:ea typeface="Cambria" panose="02040503050406030204" pitchFamily="18" charset="0"/>
              </a:rPr>
              <a:t>etudiant</a:t>
            </a:r>
            <a:r>
              <a:rPr lang="fr-FR" sz="1600" i="1" dirty="0">
                <a:latin typeface="Cambria" panose="02040503050406030204" pitchFamily="18" charset="0"/>
                <a:ea typeface="Cambria" panose="02040503050406030204" pitchFamily="18" charset="0"/>
              </a:rPr>
              <a:t> </a:t>
            </a:r>
          </a:p>
          <a:p>
            <a:pPr lvl="1"/>
            <a:r>
              <a:rPr lang="fr-FR" sz="1600" i="1" dirty="0">
                <a:latin typeface="Cambria" panose="02040503050406030204" pitchFamily="18" charset="0"/>
                <a:ea typeface="Cambria" panose="02040503050406030204" pitchFamily="18" charset="0"/>
              </a:rPr>
              <a:t>WHERE sigle in ('UL','UK); </a:t>
            </a:r>
          </a:p>
        </p:txBody>
      </p:sp>
      <p:sp>
        <p:nvSpPr>
          <p:cNvPr id="10" name="Rectangle 9"/>
          <p:cNvSpPr/>
          <p:nvPr/>
        </p:nvSpPr>
        <p:spPr>
          <a:xfrm>
            <a:off x="943574" y="2939132"/>
            <a:ext cx="10490780" cy="1631216"/>
          </a:xfrm>
          <a:prstGeom prst="rect">
            <a:avLst/>
          </a:prstGeom>
        </p:spPr>
        <p:txBody>
          <a:bodyPr wrap="square">
            <a:spAutoFit/>
          </a:bodyPr>
          <a:lstStyle/>
          <a:p>
            <a:pPr marL="285750" indent="-285750">
              <a:buFont typeface="Wingdings" panose="05000000000000000000" pitchFamily="2" charset="2"/>
              <a:buChar char="§"/>
            </a:pPr>
            <a:r>
              <a:rPr lang="fr-FR" b="1" i="1" dirty="0">
                <a:latin typeface="Cambria" panose="02040503050406030204" pitchFamily="18" charset="0"/>
                <a:ea typeface="Cambria" panose="02040503050406030204" pitchFamily="18" charset="0"/>
              </a:rPr>
              <a:t>Avec nomination des colonnes</a:t>
            </a:r>
            <a:endParaRPr lang="fr-FR" dirty="0">
              <a:latin typeface="Cambria" panose="02040503050406030204" pitchFamily="18" charset="0"/>
              <a:ea typeface="Cambria" panose="02040503050406030204" pitchFamily="18" charset="0"/>
            </a:endParaRPr>
          </a:p>
          <a:p>
            <a:pPr lvl="1"/>
            <a:r>
              <a:rPr lang="fr-FR" sz="1600" i="1" dirty="0">
                <a:solidFill>
                  <a:srgbClr val="FF0000"/>
                </a:solidFill>
                <a:latin typeface="Cambria" panose="02040503050406030204" pitchFamily="18" charset="0"/>
                <a:ea typeface="Cambria" panose="02040503050406030204" pitchFamily="18" charset="0"/>
              </a:rPr>
              <a:t>CREATE VIEW </a:t>
            </a:r>
            <a:r>
              <a:rPr lang="fr-FR" sz="1600" i="1" dirty="0" err="1">
                <a:latin typeface="Cambria" panose="02040503050406030204" pitchFamily="18" charset="0"/>
                <a:ea typeface="Cambria" panose="02040503050406030204" pitchFamily="18" charset="0"/>
              </a:rPr>
              <a:t>Liste_Etudiant_UKUL</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L_matricule</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L_Nom</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L_prenoms</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L_DateNaissance</a:t>
            </a:r>
            <a:r>
              <a:rPr lang="fr-FR" sz="1600" i="1" dirty="0">
                <a:latin typeface="Cambria" panose="02040503050406030204" pitchFamily="18" charset="0"/>
                <a:ea typeface="Cambria" panose="02040503050406030204" pitchFamily="18" charset="0"/>
              </a:rPr>
              <a:t>) </a:t>
            </a:r>
          </a:p>
          <a:p>
            <a:pPr lvl="1"/>
            <a:r>
              <a:rPr lang="fr-FR" sz="1600" i="1" dirty="0">
                <a:solidFill>
                  <a:srgbClr val="FF0000"/>
                </a:solidFill>
                <a:latin typeface="Cambria" panose="02040503050406030204" pitchFamily="18" charset="0"/>
                <a:ea typeface="Cambria" panose="02040503050406030204" pitchFamily="18" charset="0"/>
              </a:rPr>
              <a:t>AS</a:t>
            </a:r>
          </a:p>
          <a:p>
            <a:pPr lvl="1"/>
            <a:r>
              <a:rPr lang="fr-FR" sz="1600" i="1" dirty="0">
                <a:latin typeface="Cambria" panose="02040503050406030204" pitchFamily="18" charset="0"/>
                <a:ea typeface="Cambria" panose="02040503050406030204" pitchFamily="18" charset="0"/>
              </a:rPr>
              <a:t>SELECT Matricule, Nom, </a:t>
            </a:r>
            <a:r>
              <a:rPr lang="fr-FR" sz="1600" i="1" dirty="0" err="1">
                <a:latin typeface="Cambria" panose="02040503050406030204" pitchFamily="18" charset="0"/>
                <a:ea typeface="Cambria" panose="02040503050406030204" pitchFamily="18" charset="0"/>
              </a:rPr>
              <a:t>Prenoms</a:t>
            </a:r>
            <a:r>
              <a:rPr lang="fr-FR" sz="1600" i="1" dirty="0">
                <a:latin typeface="Cambria" panose="02040503050406030204" pitchFamily="18" charset="0"/>
                <a:ea typeface="Cambria" panose="02040503050406030204" pitchFamily="18" charset="0"/>
              </a:rPr>
              <a:t>, </a:t>
            </a:r>
            <a:r>
              <a:rPr lang="fr-FR" sz="1600" i="1" dirty="0" err="1">
                <a:latin typeface="Cambria" panose="02040503050406030204" pitchFamily="18" charset="0"/>
                <a:ea typeface="Cambria" panose="02040503050406030204" pitchFamily="18" charset="0"/>
              </a:rPr>
              <a:t>DateNaissance</a:t>
            </a:r>
            <a:r>
              <a:rPr lang="fr-FR" sz="1600" i="1" dirty="0">
                <a:latin typeface="Cambria" panose="02040503050406030204" pitchFamily="18" charset="0"/>
                <a:ea typeface="Cambria" panose="02040503050406030204" pitchFamily="18" charset="0"/>
              </a:rPr>
              <a:t> </a:t>
            </a:r>
          </a:p>
          <a:p>
            <a:pPr lvl="1"/>
            <a:r>
              <a:rPr lang="fr-FR" sz="1600" i="1" dirty="0">
                <a:latin typeface="Cambria" panose="02040503050406030204" pitchFamily="18" charset="0"/>
                <a:ea typeface="Cambria" panose="02040503050406030204" pitchFamily="18" charset="0"/>
              </a:rPr>
              <a:t>FROM </a:t>
            </a:r>
            <a:r>
              <a:rPr lang="fr-FR" sz="1600" i="1" dirty="0" err="1">
                <a:latin typeface="Cambria" panose="02040503050406030204" pitchFamily="18" charset="0"/>
                <a:ea typeface="Cambria" panose="02040503050406030204" pitchFamily="18" charset="0"/>
              </a:rPr>
              <a:t>etudiant</a:t>
            </a:r>
            <a:r>
              <a:rPr lang="fr-FR" sz="1600" i="1" dirty="0">
                <a:latin typeface="Cambria" panose="02040503050406030204" pitchFamily="18" charset="0"/>
                <a:ea typeface="Cambria" panose="02040503050406030204" pitchFamily="18" charset="0"/>
              </a:rPr>
              <a:t> </a:t>
            </a:r>
          </a:p>
          <a:p>
            <a:pPr lvl="1"/>
            <a:r>
              <a:rPr lang="fr-FR" sz="1600" i="1" dirty="0">
                <a:latin typeface="Cambria" panose="02040503050406030204" pitchFamily="18" charset="0"/>
                <a:ea typeface="Cambria" panose="02040503050406030204" pitchFamily="18" charset="0"/>
              </a:rPr>
              <a:t>WHERE sigle in ('UL','UK);</a:t>
            </a:r>
            <a:r>
              <a:rPr lang="fr-FR" dirty="0">
                <a:latin typeface="Cambria" panose="02040503050406030204" pitchFamily="18" charset="0"/>
                <a:ea typeface="Cambria" panose="02040503050406030204" pitchFamily="18" charset="0"/>
              </a:rPr>
              <a:t> </a:t>
            </a:r>
          </a:p>
        </p:txBody>
      </p:sp>
      <p:sp>
        <p:nvSpPr>
          <p:cNvPr id="3" name="Rectangle 2"/>
          <p:cNvSpPr/>
          <p:nvPr/>
        </p:nvSpPr>
        <p:spPr>
          <a:xfrm>
            <a:off x="778140" y="4747061"/>
            <a:ext cx="10023210" cy="615553"/>
          </a:xfrm>
          <a:prstGeom prst="rect">
            <a:avLst/>
          </a:prstGeom>
        </p:spPr>
        <p:txBody>
          <a:bodyPr wrap="square">
            <a:spAutoFit/>
          </a:bodyPr>
          <a:lstStyle/>
          <a:p>
            <a:r>
              <a:rPr lang="fr-FR" sz="1600" i="1" dirty="0">
                <a:latin typeface="Cambria" panose="02040503050406030204" pitchFamily="18" charset="0"/>
                <a:ea typeface="Cambria" panose="02040503050406030204" pitchFamily="18" charset="0"/>
              </a:rPr>
              <a:t>Les colonnes de la vue doivent être de simples références à des colonnes, et non pas des expressions.</a:t>
            </a:r>
          </a:p>
          <a:p>
            <a:r>
              <a:rPr lang="fr-FR" sz="1600" dirty="0">
                <a:latin typeface="Cambria" panose="02040503050406030204" pitchFamily="18" charset="0"/>
                <a:ea typeface="Cambria" panose="02040503050406030204" pitchFamily="18" charset="0"/>
              </a:rPr>
              <a:t>La même colonne ne peut pas être </a:t>
            </a:r>
            <a:r>
              <a:rPr lang="fr-FR" dirty="0">
                <a:latin typeface="Cambria" panose="02040503050406030204" pitchFamily="18" charset="0"/>
                <a:ea typeface="Cambria" panose="02040503050406030204" pitchFamily="18" charset="0"/>
              </a:rPr>
              <a:t>référencée</a:t>
            </a:r>
            <a:r>
              <a:rPr lang="fr-FR" sz="1600" dirty="0">
                <a:latin typeface="Cambria" panose="02040503050406030204" pitchFamily="18" charset="0"/>
                <a:ea typeface="Cambria" panose="02040503050406030204" pitchFamily="18" charset="0"/>
              </a:rPr>
              <a:t> deux fois dans la vue.</a:t>
            </a:r>
            <a:endParaRPr lang="fr-FR"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1947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8</a:t>
            </a:fld>
            <a:endParaRPr lang="fr-FR" dirty="0"/>
          </a:p>
        </p:txBody>
      </p:sp>
      <p:sp>
        <p:nvSpPr>
          <p:cNvPr id="11" name="Rectangle 10"/>
          <p:cNvSpPr/>
          <p:nvPr/>
        </p:nvSpPr>
        <p:spPr>
          <a:xfrm>
            <a:off x="749401" y="1087550"/>
            <a:ext cx="8350785" cy="1077218"/>
          </a:xfrm>
          <a:prstGeom prst="rect">
            <a:avLst/>
          </a:prstGeom>
        </p:spPr>
        <p:txBody>
          <a:bodyPr wrap="square">
            <a:spAutoFit/>
          </a:bodyPr>
          <a:lstStyle/>
          <a:p>
            <a:r>
              <a:rPr lang="fr-FR" sz="1600" b="1" dirty="0">
                <a:latin typeface="Cambria" panose="02040503050406030204" pitchFamily="18" charset="0"/>
                <a:ea typeface="Cambria" panose="02040503050406030204" pitchFamily="18" charset="0"/>
              </a:rPr>
              <a:t>MODIFICATION :</a:t>
            </a:r>
          </a:p>
          <a:p>
            <a:endParaRPr lang="fr-FR" sz="1600" b="1" dirty="0">
              <a:latin typeface="Cambria" panose="02040503050406030204" pitchFamily="18" charset="0"/>
              <a:ea typeface="Cambria" panose="02040503050406030204" pitchFamily="18" charset="0"/>
            </a:endParaRPr>
          </a:p>
          <a:p>
            <a:r>
              <a:rPr lang="fr-FR" sz="1600" dirty="0">
                <a:latin typeface="Cambria" panose="02040503050406030204" pitchFamily="18" charset="0"/>
                <a:ea typeface="Cambria" panose="02040503050406030204" pitchFamily="18" charset="0"/>
              </a:rPr>
              <a:t>ALTER VIEW </a:t>
            </a:r>
            <a:r>
              <a:rPr lang="fr-FR" sz="1600" dirty="0" err="1">
                <a:latin typeface="Cambria" panose="02040503050406030204" pitchFamily="18" charset="0"/>
                <a:ea typeface="Cambria" panose="02040503050406030204" pitchFamily="18" charset="0"/>
              </a:rPr>
              <a:t>nom_vue</a:t>
            </a:r>
            <a:r>
              <a:rPr lang="fr-FR" sz="1600" dirty="0">
                <a:latin typeface="Cambria" panose="02040503050406030204" pitchFamily="18" charset="0"/>
                <a:ea typeface="Cambria" panose="02040503050406030204" pitchFamily="18" charset="0"/>
              </a:rPr>
              <a:t> [(</a:t>
            </a:r>
            <a:r>
              <a:rPr lang="fr-FR" sz="1600" dirty="0" err="1">
                <a:latin typeface="Cambria" panose="02040503050406030204" pitchFamily="18" charset="0"/>
                <a:ea typeface="Cambria" panose="02040503050406030204" pitchFamily="18" charset="0"/>
              </a:rPr>
              <a:t>liste_colonnes</a:t>
            </a:r>
            <a:r>
              <a:rPr lang="fr-FR" sz="1600" dirty="0">
                <a:latin typeface="Cambria" panose="02040503050406030204" pitchFamily="18" charset="0"/>
                <a:ea typeface="Cambria" panose="02040503050406030204" pitchFamily="18" charset="0"/>
              </a:rPr>
              <a:t>)]</a:t>
            </a:r>
          </a:p>
          <a:p>
            <a:r>
              <a:rPr lang="fr-FR" sz="1600" dirty="0">
                <a:latin typeface="Cambria" panose="02040503050406030204" pitchFamily="18" charset="0"/>
                <a:ea typeface="Cambria" panose="02040503050406030204" pitchFamily="18" charset="0"/>
              </a:rPr>
              <a:t>AS </a:t>
            </a:r>
            <a:r>
              <a:rPr lang="fr-FR" sz="1600" dirty="0" err="1">
                <a:latin typeface="Cambria" panose="02040503050406030204" pitchFamily="18" charset="0"/>
                <a:ea typeface="Cambria" panose="02040503050406030204" pitchFamily="18" charset="0"/>
              </a:rPr>
              <a:t>requete_select</a:t>
            </a:r>
            <a:endParaRPr lang="fr-FR" sz="1600" dirty="0">
              <a:latin typeface="Cambria" panose="02040503050406030204" pitchFamily="18" charset="0"/>
              <a:ea typeface="Cambria" panose="02040503050406030204" pitchFamily="18" charset="0"/>
            </a:endParaRPr>
          </a:p>
        </p:txBody>
      </p:sp>
      <p:sp>
        <p:nvSpPr>
          <p:cNvPr id="2" name="Rectangle 1"/>
          <p:cNvSpPr>
            <a:spLocks noChangeArrowheads="1"/>
          </p:cNvSpPr>
          <p:nvPr/>
        </p:nvSpPr>
        <p:spPr bwMode="auto">
          <a:xfrm>
            <a:off x="521724" y="2138041"/>
            <a:ext cx="8963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Lors de la création d'une vue, on peut ajouter une option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latin typeface="Cambria" panose="02040503050406030204" pitchFamily="18" charset="0"/>
                <a:ea typeface="Cambria" panose="02040503050406030204" pitchFamily="18" charset="0"/>
              </a:rPr>
              <a:t>	</a:t>
            </a:r>
            <a:r>
              <a:rPr kumimoji="0" lang="fr-FR" altLang="fr-FR"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WITH [LOCAL | CASCADED] CHECK OPTION</a:t>
            </a:r>
            <a:r>
              <a:rPr kumimoji="0" lang="fr-FR" altLang="fr-FR" sz="1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kumimoji="0" lang="fr-FR" altLang="fr-FR" sz="36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3" name="Rectangle 2"/>
          <p:cNvSpPr>
            <a:spLocks noChangeArrowheads="1"/>
          </p:cNvSpPr>
          <p:nvPr/>
        </p:nvSpPr>
        <p:spPr bwMode="auto">
          <a:xfrm>
            <a:off x="521724" y="3055929"/>
            <a:ext cx="97155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Lorsque cette option est spécifiée, les modifications et insertions ne sont acceptées que si les données répondent aux conditions de la vue (</a:t>
            </a:r>
            <a:r>
              <a:rPr kumimoji="0" lang="fr-FR" altLang="fr-FR"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c'est-à-dire</a:t>
            </a:r>
            <a:r>
              <a:rPr kumimoji="0" lang="fr-FR" altLang="fr-FR"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aux conditions données par la clause </a:t>
            </a:r>
            <a:r>
              <a:rPr lang="fr-FR" altLang="fr-FR" sz="1200" b="1" dirty="0">
                <a:latin typeface="Cambria" panose="02040503050406030204" pitchFamily="18" charset="0"/>
                <a:ea typeface="Cambria" panose="02040503050406030204" pitchFamily="18" charset="0"/>
              </a:rPr>
              <a:t>WHERE  de la requête définissant la vue). </a:t>
            </a:r>
          </a:p>
        </p:txBody>
      </p:sp>
      <p:sp>
        <p:nvSpPr>
          <p:cNvPr id="4" name="Rectangle 3"/>
          <p:cNvSpPr>
            <a:spLocks noChangeArrowheads="1"/>
          </p:cNvSpPr>
          <p:nvPr/>
        </p:nvSpPr>
        <p:spPr bwMode="auto">
          <a:xfrm>
            <a:off x="521724" y="4329151"/>
            <a:ext cx="100605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fr-FR" altLang="fr-FR" b="1" dirty="0">
                <a:latin typeface="Cambria" panose="02040503050406030204" pitchFamily="18" charset="0"/>
                <a:ea typeface="Cambria" panose="02040503050406030204" pitchFamily="18" charset="0"/>
              </a:rPr>
              <a:t>LOCAL</a:t>
            </a:r>
            <a:r>
              <a:rPr lang="fr-FR" altLang="fr-FR" dirty="0">
                <a:latin typeface="Cambria" panose="02040503050406030204" pitchFamily="18" charset="0"/>
                <a:ea typeface="Cambria" panose="02040503050406030204" pitchFamily="18" charset="0"/>
              </a:rPr>
              <a:t>  : seules les conditions de la vue même sont vérifiées.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fr-FR" altLang="fr-FR" b="1" dirty="0">
                <a:latin typeface="Cambria" panose="02040503050406030204" pitchFamily="18" charset="0"/>
                <a:ea typeface="Cambria" panose="02040503050406030204" pitchFamily="18" charset="0"/>
              </a:rPr>
              <a:t>CASCADED</a:t>
            </a:r>
            <a:r>
              <a:rPr lang="fr-FR" altLang="fr-FR" dirty="0">
                <a:latin typeface="Cambria" panose="02040503050406030204" pitchFamily="18" charset="0"/>
                <a:ea typeface="Cambria" panose="02040503050406030204" pitchFamily="18" charset="0"/>
              </a:rPr>
              <a:t>  : les conditions des vues sous-jacentes éventuelles sont également vérifiées. C'est l'option par défaut</a:t>
            </a:r>
            <a:r>
              <a:rPr kumimoji="0" lang="fr-FR" altLang="fr-FR" sz="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kumimoji="0" lang="fr-FR" altLang="fr-FR"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24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Vues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9</a:t>
            </a:fld>
            <a:endParaRPr lang="fr-FR" dirty="0"/>
          </a:p>
        </p:txBody>
      </p:sp>
      <p:sp>
        <p:nvSpPr>
          <p:cNvPr id="10" name="Rectangle 1"/>
          <p:cNvSpPr>
            <a:spLocks noChangeArrowheads="1"/>
          </p:cNvSpPr>
          <p:nvPr/>
        </p:nvSpPr>
        <p:spPr bwMode="auto">
          <a:xfrm>
            <a:off x="930376" y="1555880"/>
            <a:ext cx="83436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fr-FR" altLang="fr-FR" b="1" u="sng" dirty="0">
                <a:latin typeface="Cambria" panose="02040503050406030204" pitchFamily="18" charset="0"/>
                <a:ea typeface="Cambria" panose="02040503050406030204" pitchFamily="18" charset="0"/>
              </a:rPr>
              <a:t>Suppression</a:t>
            </a:r>
          </a:p>
          <a:p>
            <a:pPr defTabSz="914400" eaLnBrk="0" fontAlgn="base" hangingPunct="0">
              <a:spcBef>
                <a:spcPct val="0"/>
              </a:spcBef>
              <a:spcAft>
                <a:spcPct val="0"/>
              </a:spcAft>
            </a:pPr>
            <a:endParaRPr lang="fr-FR" altLang="fr-FR" b="1" u="sng" dirty="0">
              <a:latin typeface="Cambria" panose="02040503050406030204" pitchFamily="18" charset="0"/>
              <a:ea typeface="Cambria" panose="02040503050406030204" pitchFamily="18" charset="0"/>
            </a:endParaRPr>
          </a:p>
          <a:p>
            <a:pPr defTabSz="914400" eaLnBrk="0" fontAlgn="base" hangingPunct="0">
              <a:spcBef>
                <a:spcPct val="0"/>
              </a:spcBef>
              <a:spcAft>
                <a:spcPct val="0"/>
              </a:spcAft>
            </a:pPr>
            <a:endParaRPr lang="fr-FR" altLang="fr-FR" b="1" u="sng" dirty="0">
              <a:latin typeface="Cambria" panose="02040503050406030204" pitchFamily="18" charset="0"/>
              <a:ea typeface="Cambria" panose="02040503050406030204" pitchFamily="18" charset="0"/>
            </a:endParaRPr>
          </a:p>
          <a:p>
            <a:pPr defTabSz="914400" eaLnBrk="0" fontAlgn="base" hangingPunct="0">
              <a:spcBef>
                <a:spcPct val="0"/>
              </a:spcBef>
              <a:spcAft>
                <a:spcPct val="0"/>
              </a:spcAft>
            </a:pPr>
            <a:r>
              <a:rPr lang="fr-FR" altLang="fr-FR" b="1" dirty="0">
                <a:latin typeface="Cambria" panose="02040503050406030204" pitchFamily="18" charset="0"/>
                <a:ea typeface="Cambria" panose="02040503050406030204" pitchFamily="18" charset="0"/>
              </a:rPr>
              <a:t>Pour supprimer une vue, on utilise simplement </a:t>
            </a:r>
          </a:p>
          <a:p>
            <a:pPr defTabSz="914400" eaLnBrk="0" fontAlgn="base" hangingPunct="0">
              <a:spcBef>
                <a:spcPct val="0"/>
              </a:spcBef>
              <a:spcAft>
                <a:spcPct val="0"/>
              </a:spcAft>
            </a:pPr>
            <a:r>
              <a:rPr lang="fr-FR" altLang="fr-FR" b="1" dirty="0">
                <a:solidFill>
                  <a:srgbClr val="FF0000"/>
                </a:solidFill>
                <a:latin typeface="Cambria" panose="02040503050406030204" pitchFamily="18" charset="0"/>
                <a:ea typeface="Cambria" panose="02040503050406030204" pitchFamily="18" charset="0"/>
              </a:rPr>
              <a:t>DROP VIEW [IF EXISTS] </a:t>
            </a:r>
            <a:r>
              <a:rPr lang="fr-FR" altLang="fr-FR" b="1" dirty="0" err="1">
                <a:solidFill>
                  <a:srgbClr val="FF0000"/>
                </a:solidFill>
                <a:latin typeface="Cambria" panose="02040503050406030204" pitchFamily="18" charset="0"/>
                <a:ea typeface="Cambria" panose="02040503050406030204" pitchFamily="18" charset="0"/>
              </a:rPr>
              <a:t>nom_vue</a:t>
            </a:r>
            <a:r>
              <a:rPr lang="fr-FR" altLang="fr-FR" b="1" dirty="0">
                <a:solidFill>
                  <a:srgbClr val="FF0000"/>
                </a:solidFill>
                <a:latin typeface="Cambria" panose="02040503050406030204" pitchFamily="18" charset="0"/>
                <a:ea typeface="Cambria" panose="02040503050406030204" pitchFamily="18" charset="0"/>
              </a:rPr>
              <a:t>;</a:t>
            </a:r>
          </a:p>
        </p:txBody>
      </p:sp>
      <p:sp>
        <p:nvSpPr>
          <p:cNvPr id="2" name="Rectangle 1"/>
          <p:cNvSpPr/>
          <p:nvPr/>
        </p:nvSpPr>
        <p:spPr>
          <a:xfrm>
            <a:off x="807336" y="3419153"/>
            <a:ext cx="7783327" cy="1287468"/>
          </a:xfrm>
          <a:prstGeom prst="rect">
            <a:avLst/>
          </a:prstGeom>
        </p:spPr>
        <p:txBody>
          <a:bodyPr wrap="square">
            <a:spAutoFit/>
          </a:bodyPr>
          <a:lstStyle/>
          <a:p>
            <a:pPr>
              <a:lnSpc>
                <a:spcPct val="150000"/>
              </a:lnSpc>
            </a:pPr>
            <a:r>
              <a:rPr lang="fr-FR" dirty="0">
                <a:latin typeface="Cambria" panose="02040503050406030204" pitchFamily="18" charset="0"/>
                <a:ea typeface="Cambria" panose="02040503050406030204" pitchFamily="18" charset="0"/>
              </a:rPr>
              <a:t>Il est possible de supprimer des données à partir d'une vue si et seulement si :</a:t>
            </a:r>
          </a:p>
          <a:p>
            <a:pPr lvl="1">
              <a:lnSpc>
                <a:spcPct val="150000"/>
              </a:lnSpc>
              <a:buFont typeface="Arial" panose="020B0604020202020204" pitchFamily="34" charset="0"/>
              <a:buChar char="•"/>
            </a:pPr>
            <a:r>
              <a:rPr lang="fr-FR" dirty="0">
                <a:latin typeface="Cambria" panose="02040503050406030204" pitchFamily="18" charset="0"/>
                <a:ea typeface="Cambria" panose="02040503050406030204" pitchFamily="18" charset="0"/>
              </a:rPr>
              <a:t>il est possible de modifier des données à partir de cette vue ;</a:t>
            </a:r>
          </a:p>
          <a:p>
            <a:pPr lvl="1">
              <a:lnSpc>
                <a:spcPct val="150000"/>
              </a:lnSpc>
              <a:buFont typeface="Arial" panose="020B0604020202020204" pitchFamily="34" charset="0"/>
              <a:buChar char="•"/>
            </a:pPr>
            <a:r>
              <a:rPr lang="fr-FR" dirty="0">
                <a:latin typeface="Cambria" panose="02040503050406030204" pitchFamily="18" charset="0"/>
                <a:ea typeface="Cambria" panose="02040503050406030204" pitchFamily="18" charset="0"/>
              </a:rPr>
              <a:t>cette vue est "</a:t>
            </a:r>
            <a:r>
              <a:rPr lang="fr-FR" dirty="0" err="1">
                <a:latin typeface="Cambria" panose="02040503050406030204" pitchFamily="18" charset="0"/>
                <a:ea typeface="Cambria" panose="02040503050406030204" pitchFamily="18" charset="0"/>
              </a:rPr>
              <a:t>mono-table</a:t>
            </a:r>
            <a:r>
              <a:rPr lang="fr-FR" dirty="0">
                <a:latin typeface="Cambria" panose="02040503050406030204" pitchFamily="18" charset="0"/>
                <a:ea typeface="Cambria" panose="02040503050406030204" pitchFamily="18" charset="0"/>
              </a:rPr>
              <a:t>" (une seule table sous-jacente).</a:t>
            </a:r>
          </a:p>
        </p:txBody>
      </p:sp>
    </p:spTree>
    <p:extLst>
      <p:ext uri="{BB962C8B-B14F-4D97-AF65-F5344CB8AC3E}">
        <p14:creationId xmlns:p14="http://schemas.microsoft.com/office/powerpoint/2010/main" val="165616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12468</TotalTime>
  <Words>3918</Words>
  <Application>Microsoft Office PowerPoint</Application>
  <PresentationFormat>Grand écran</PresentationFormat>
  <Paragraphs>443</Paragraphs>
  <Slides>33</Slides>
  <Notes>33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Arial</vt:lpstr>
      <vt:lpstr>Calibri</vt:lpstr>
      <vt:lpstr>Cambria</vt:lpstr>
      <vt:lpstr>Times New Roman</vt:lpstr>
      <vt:lpstr>Trebuchet MS</vt:lpstr>
      <vt:lpstr>Wingdings</vt:lpstr>
      <vt:lpstr>Wingdings 3</vt:lpstr>
      <vt:lpstr>Facette</vt:lpstr>
      <vt:lpstr>VUES ET PROCEDURES STOCKEES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839</cp:revision>
  <dcterms:created xsi:type="dcterms:W3CDTF">2019-04-15T05:24:52Z</dcterms:created>
  <dcterms:modified xsi:type="dcterms:W3CDTF">2021-06-10T15:04:21Z</dcterms:modified>
</cp:coreProperties>
</file>