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5"/>
  </p:notesMasterIdLst>
  <p:sldIdLst>
    <p:sldId id="296" r:id="rId2"/>
    <p:sldId id="308" r:id="rId3"/>
    <p:sldId id="295" r:id="rId4"/>
    <p:sldId id="256" r:id="rId5"/>
    <p:sldId id="258" r:id="rId6"/>
    <p:sldId id="259" r:id="rId7"/>
    <p:sldId id="260" r:id="rId8"/>
    <p:sldId id="262" r:id="rId9"/>
    <p:sldId id="264" r:id="rId10"/>
    <p:sldId id="263" r:id="rId11"/>
    <p:sldId id="265" r:id="rId12"/>
    <p:sldId id="261" r:id="rId13"/>
    <p:sldId id="267" r:id="rId14"/>
    <p:sldId id="269" r:id="rId15"/>
    <p:sldId id="268" r:id="rId16"/>
    <p:sldId id="270" r:id="rId17"/>
    <p:sldId id="271" r:id="rId18"/>
    <p:sldId id="266" r:id="rId19"/>
    <p:sldId id="272" r:id="rId20"/>
    <p:sldId id="274" r:id="rId21"/>
    <p:sldId id="273" r:id="rId22"/>
    <p:sldId id="276" r:id="rId23"/>
    <p:sldId id="277" r:id="rId24"/>
    <p:sldId id="282" r:id="rId25"/>
    <p:sldId id="278" r:id="rId26"/>
    <p:sldId id="279" r:id="rId27"/>
    <p:sldId id="280" r:id="rId28"/>
    <p:sldId id="281" r:id="rId29"/>
    <p:sldId id="283" r:id="rId30"/>
    <p:sldId id="284" r:id="rId31"/>
    <p:sldId id="297" r:id="rId32"/>
    <p:sldId id="298" r:id="rId33"/>
    <p:sldId id="299" r:id="rId34"/>
    <p:sldId id="300" r:id="rId35"/>
    <p:sldId id="285" r:id="rId36"/>
    <p:sldId id="286" r:id="rId37"/>
    <p:sldId id="287" r:id="rId38"/>
    <p:sldId id="288" r:id="rId39"/>
    <p:sldId id="289" r:id="rId40"/>
    <p:sldId id="290" r:id="rId41"/>
    <p:sldId id="291" r:id="rId42"/>
    <p:sldId id="301" r:id="rId43"/>
    <p:sldId id="293" r:id="rId44"/>
    <p:sldId id="302" r:id="rId45"/>
    <p:sldId id="294" r:id="rId46"/>
    <p:sldId id="303" r:id="rId47"/>
    <p:sldId id="305" r:id="rId48"/>
    <p:sldId id="310" r:id="rId49"/>
    <p:sldId id="311" r:id="rId50"/>
    <p:sldId id="312" r:id="rId51"/>
    <p:sldId id="309" r:id="rId52"/>
    <p:sldId id="306" r:id="rId53"/>
    <p:sldId id="30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79"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AF15-260A-44E3-9BE2-99289B7C2A6D}" type="datetimeFigureOut">
              <a:rPr lang="fr-FR" smtClean="0"/>
              <a:t>09/03/2023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C9FA5-867D-4C2F-BBC5-B7ADF01E2E0E}" type="slidenum">
              <a:rPr lang="fr-FR" smtClean="0"/>
              <a:t>‹N°›</a:t>
            </a:fld>
            <a:endParaRPr lang="fr-FR"/>
          </a:p>
        </p:txBody>
      </p:sp>
    </p:spTree>
    <p:extLst>
      <p:ext uri="{BB962C8B-B14F-4D97-AF65-F5344CB8AC3E}">
        <p14:creationId xmlns:p14="http://schemas.microsoft.com/office/powerpoint/2010/main" val="63800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Ce savoir-être consiste à appréhender les composants fondamentaux du référentiel d'accès à la complexité. Il ne s'agit pas de comprendre en analysant chaque partie du système, mais bien d'avoir une vision globale des sous-systèmes appartenant au système à considérer et de leurs interactions récurrentes.</a:t>
            </a:r>
          </a:p>
          <a:p>
            <a:r>
              <a:rPr lang="fr-FR" sz="1200" kern="1200" dirty="0">
                <a:solidFill>
                  <a:schemeClr val="tx1"/>
                </a:solidFill>
                <a:effectLst/>
                <a:latin typeface="+mn-lt"/>
                <a:ea typeface="+mn-ea"/>
                <a:cs typeface="+mn-cs"/>
              </a:rPr>
              <a:t>Pour appréhender la complexité, la systémique fait appel à un certain nombre de concepts spécifiques dont voici quelques-uns :</a:t>
            </a:r>
          </a:p>
          <a:p>
            <a:r>
              <a:rPr lang="fr-FR" sz="1200" b="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Système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concept constitue le socle sur lequel repose la Systémique. Plusieurs définitions peuvent en être données et nous retiendrons ici : </a:t>
            </a:r>
          </a:p>
          <a:p>
            <a:r>
              <a:rPr lang="fr-FR" sz="1200" kern="1200" dirty="0">
                <a:solidFill>
                  <a:schemeClr val="tx1"/>
                </a:solidFill>
                <a:effectLst/>
                <a:latin typeface="+mn-lt"/>
                <a:ea typeface="+mn-ea"/>
                <a:cs typeface="+mn-cs"/>
              </a:rPr>
              <a:t>-  la définition "large" donnée par Jacques </a:t>
            </a:r>
            <a:r>
              <a:rPr lang="fr-FR" sz="1200" kern="1200" dirty="0" err="1">
                <a:solidFill>
                  <a:schemeClr val="tx1"/>
                </a:solidFill>
                <a:effectLst/>
                <a:latin typeface="+mn-lt"/>
                <a:ea typeface="+mn-ea"/>
                <a:cs typeface="+mn-cs"/>
              </a:rPr>
              <a:t>Lesourne</a:t>
            </a:r>
            <a:r>
              <a:rPr lang="fr-FR" sz="1200" kern="1200" dirty="0">
                <a:solidFill>
                  <a:schemeClr val="tx1"/>
                </a:solidFill>
                <a:effectLst/>
                <a:latin typeface="+mn-lt"/>
                <a:ea typeface="+mn-ea"/>
                <a:cs typeface="+mn-cs"/>
              </a:rPr>
              <a:t> : Un système est un ensemble d'éléments en interaction dynamique.</a:t>
            </a:r>
          </a:p>
          <a:p>
            <a:r>
              <a:rPr lang="fr-FR" sz="1200" kern="1200" dirty="0">
                <a:solidFill>
                  <a:schemeClr val="tx1"/>
                </a:solidFill>
                <a:effectLst/>
                <a:latin typeface="+mn-lt"/>
                <a:ea typeface="+mn-ea"/>
                <a:cs typeface="+mn-cs"/>
              </a:rPr>
              <a:t>-  la définition "étroite" donnée par Joël de Rosnay : Un système est un ensemble d'éléments en interaction dynamique, organisé en fonction d'un but. Cette définition met l'accent sur la finalité ou le but poursuivi par le système.</a:t>
            </a:r>
          </a:p>
          <a:p>
            <a:r>
              <a:rPr lang="fr-FR" sz="1200" kern="1200" dirty="0">
                <a:solidFill>
                  <a:schemeClr val="tx1"/>
                </a:solidFill>
                <a:effectLst/>
                <a:latin typeface="+mn-lt"/>
                <a:ea typeface="+mn-ea"/>
                <a:cs typeface="+mn-cs"/>
              </a:rPr>
              <a:t>Les chercheurs ont proposé de nombreuses typologies des systèmes :</a:t>
            </a:r>
          </a:p>
          <a:p>
            <a:r>
              <a:rPr lang="fr-FR" sz="1200" kern="1200" dirty="0">
                <a:solidFill>
                  <a:schemeClr val="tx1"/>
                </a:solidFill>
                <a:effectLst/>
                <a:latin typeface="+mn-lt"/>
                <a:ea typeface="+mn-ea"/>
                <a:cs typeface="+mn-cs"/>
              </a:rPr>
              <a:t>- systèmes ouverts ou systèmes fermés sur leur environnement, - systèmes naturels ou artificiels ou sociaux, - systèmes organisés hiérarchiquement ou systèmes en réseau, - Systèmes Hyper Complexes.</a:t>
            </a:r>
          </a:p>
          <a:p>
            <a:r>
              <a:rPr lang="fr-FR" sz="1200" kern="1200" dirty="0">
                <a:solidFill>
                  <a:schemeClr val="tx1"/>
                </a:solidFill>
                <a:effectLst/>
                <a:latin typeface="+mn-lt"/>
                <a:ea typeface="+mn-ea"/>
                <a:cs typeface="+mn-cs"/>
              </a:rPr>
              <a:t> </a:t>
            </a:r>
          </a:p>
          <a:p>
            <a:pPr lvl="0"/>
            <a:r>
              <a:rPr lang="fr-FR" sz="1200" b="1" kern="1200" dirty="0">
                <a:solidFill>
                  <a:schemeClr val="tx1"/>
                </a:solidFill>
                <a:effectLst/>
                <a:latin typeface="+mn-lt"/>
                <a:ea typeface="+mn-ea"/>
                <a:cs typeface="+mn-cs"/>
              </a:rPr>
              <a:t>Globalité</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Et aussi on ne peut connaître le tout et les parties sans les considérer dans leur ensemble.</a:t>
            </a:r>
          </a:p>
          <a:p>
            <a:pPr lvl="0"/>
            <a:r>
              <a:rPr lang="fr-FR" sz="1200" kern="1200" dirty="0">
                <a:solidFill>
                  <a:schemeClr val="tx1"/>
                </a:solidFill>
                <a:effectLst/>
                <a:latin typeface="+mn-lt"/>
                <a:ea typeface="+mn-ea"/>
                <a:cs typeface="+mn-cs"/>
              </a:rPr>
              <a:t>La globalité exprime à la fois l'interdépendance des éléments du système et la cohérence de l'ensemble. </a:t>
            </a:r>
          </a:p>
          <a:p>
            <a:pPr lvl="0"/>
            <a:r>
              <a:rPr lang="fr-FR" sz="1200" kern="1200" dirty="0">
                <a:solidFill>
                  <a:schemeClr val="tx1"/>
                </a:solidFill>
                <a:effectLst/>
                <a:latin typeface="+mn-lt"/>
                <a:ea typeface="+mn-ea"/>
                <a:cs typeface="+mn-cs"/>
              </a:rPr>
              <a:t>Cette </a:t>
            </a:r>
            <a:r>
              <a:rPr lang="fr-FR" sz="1200" b="1" kern="1200" dirty="0">
                <a:solidFill>
                  <a:schemeClr val="tx1"/>
                </a:solidFill>
                <a:effectLst/>
                <a:latin typeface="+mn-lt"/>
                <a:ea typeface="+mn-ea"/>
                <a:cs typeface="+mn-cs"/>
              </a:rPr>
              <a:t>"attitude holistique"</a:t>
            </a:r>
            <a:r>
              <a:rPr lang="fr-FR" sz="1200" kern="1200" dirty="0">
                <a:solidFill>
                  <a:schemeClr val="tx1"/>
                </a:solidFill>
                <a:effectLst/>
                <a:latin typeface="+mn-lt"/>
                <a:ea typeface="+mn-ea"/>
                <a:cs typeface="+mn-cs"/>
              </a:rPr>
              <a:t> est la voie d'entrée dans la démarche systémique, selon laquelle tous les aspects d'un problème sont abordés </a:t>
            </a:r>
            <a:r>
              <a:rPr lang="fr-FR" sz="1200" i="1" kern="1200" dirty="0">
                <a:solidFill>
                  <a:schemeClr val="tx1"/>
                </a:solidFill>
                <a:effectLst/>
                <a:latin typeface="+mn-lt"/>
                <a:ea typeface="+mn-ea"/>
                <a:cs typeface="+mn-cs"/>
              </a:rPr>
              <a:t>"à la fois"</a:t>
            </a:r>
            <a:r>
              <a:rPr lang="fr-FR" sz="1200" kern="1200" dirty="0">
                <a:solidFill>
                  <a:schemeClr val="tx1"/>
                </a:solidFill>
                <a:effectLst/>
                <a:latin typeface="+mn-lt"/>
                <a:ea typeface="+mn-ea"/>
                <a:cs typeface="+mn-cs"/>
              </a:rPr>
              <a:t> d'un point de vue général (</a:t>
            </a:r>
            <a:r>
              <a:rPr lang="fr-FR" sz="1200" i="1" kern="1200" dirty="0">
                <a:solidFill>
                  <a:schemeClr val="tx1"/>
                </a:solidFill>
                <a:effectLst/>
                <a:latin typeface="+mn-lt"/>
                <a:ea typeface="+mn-ea"/>
                <a:cs typeface="+mn-cs"/>
              </a:rPr>
              <a:t>"global"</a:t>
            </a:r>
            <a:r>
              <a:rPr lang="fr-FR" sz="1200" kern="1200" dirty="0">
                <a:solidFill>
                  <a:schemeClr val="tx1"/>
                </a:solidFill>
                <a:effectLst/>
                <a:latin typeface="+mn-lt"/>
                <a:ea typeface="+mn-ea"/>
                <a:cs typeface="+mn-cs"/>
              </a:rPr>
              <a:t>) et </a:t>
            </a:r>
            <a:r>
              <a:rPr lang="fr-FR" sz="1200" i="1" kern="1200" dirty="0">
                <a:solidFill>
                  <a:schemeClr val="tx1"/>
                </a:solidFill>
                <a:effectLst/>
                <a:latin typeface="+mn-lt"/>
                <a:ea typeface="+mn-ea"/>
                <a:cs typeface="+mn-cs"/>
              </a:rPr>
              <a:t>"local" </a:t>
            </a:r>
            <a:r>
              <a:rPr lang="fr-FR" sz="1200" kern="1200" dirty="0">
                <a:solidFill>
                  <a:schemeClr val="tx1"/>
                </a:solidFill>
                <a:effectLst/>
                <a:latin typeface="+mn-lt"/>
                <a:ea typeface="+mn-ea"/>
                <a:cs typeface="+mn-cs"/>
              </a:rPr>
              <a:t>(d'approfondissement des détails) ; </a:t>
            </a:r>
          </a:p>
          <a:p>
            <a:pPr lvl="0"/>
            <a:r>
              <a:rPr lang="fr-FR" sz="1200" kern="1200" dirty="0">
                <a:solidFill>
                  <a:schemeClr val="tx1"/>
                </a:solidFill>
                <a:effectLst/>
                <a:latin typeface="+mn-lt"/>
                <a:ea typeface="+mn-ea"/>
                <a:cs typeface="+mn-cs"/>
              </a:rPr>
              <a:t>Le tout est un ensemble non réductible à la somme de ses éléments du fait des interactions multiples et variées qui le parcourent. On peut donc le considérer comme une globalité et non comme une totalité. Ceci nous conduit à repérer, dans un ensemble, le système pertinent qui nous intéressera afin d'éviter de se laisser engloutir par la complexité.</a:t>
            </a:r>
          </a:p>
          <a:p>
            <a:r>
              <a:rPr lang="fr-FR" sz="1200" kern="1200" dirty="0">
                <a:solidFill>
                  <a:schemeClr val="tx1"/>
                </a:solidFill>
                <a:effectLst/>
                <a:latin typeface="+mn-lt"/>
                <a:ea typeface="+mn-ea"/>
                <a:cs typeface="+mn-cs"/>
              </a:rPr>
              <a:t> </a:t>
            </a:r>
          </a:p>
          <a:p>
            <a:pPr lvl="0"/>
            <a:r>
              <a:rPr lang="fr-FR" sz="1200" b="1" kern="1200" dirty="0">
                <a:solidFill>
                  <a:schemeClr val="tx1"/>
                </a:solidFill>
                <a:effectLst/>
                <a:latin typeface="+mn-lt"/>
                <a:ea typeface="+mn-ea"/>
                <a:cs typeface="+mn-cs"/>
              </a:rPr>
              <a:t>Rétroaction</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un système ouvert, on (identifie) note :</a:t>
            </a:r>
          </a:p>
          <a:p>
            <a:pPr lvl="0"/>
            <a:r>
              <a:rPr lang="fr-FR" sz="1200" kern="1200" dirty="0">
                <a:solidFill>
                  <a:schemeClr val="tx1"/>
                </a:solidFill>
                <a:effectLst/>
                <a:latin typeface="+mn-lt"/>
                <a:ea typeface="+mn-ea"/>
                <a:cs typeface="+mn-cs"/>
              </a:rPr>
              <a:t>Les entrées qui reflètent l’action de l’environnement sur le système ;</a:t>
            </a:r>
          </a:p>
          <a:p>
            <a:pPr lvl="0"/>
            <a:r>
              <a:rPr lang="fr-FR" sz="1200" kern="1200" dirty="0">
                <a:solidFill>
                  <a:schemeClr val="tx1"/>
                </a:solidFill>
                <a:effectLst/>
                <a:latin typeface="+mn-lt"/>
                <a:ea typeface="+mn-ea"/>
                <a:cs typeface="+mn-cs"/>
              </a:rPr>
              <a:t>Les sorties qui représentent l’action du système ;</a:t>
            </a:r>
          </a:p>
          <a:p>
            <a:pPr lvl="0"/>
            <a:r>
              <a:rPr lang="fr-FR" sz="1200" kern="1200" dirty="0">
                <a:solidFill>
                  <a:schemeClr val="tx1"/>
                </a:solidFill>
                <a:effectLst/>
                <a:latin typeface="+mn-lt"/>
                <a:ea typeface="+mn-ea"/>
                <a:cs typeface="+mn-cs"/>
              </a:rPr>
              <a:t>La rétroaction qui consiste à renvoyer à l’entrée du système des informations des informations directement dépendantes de la sortie. </a:t>
            </a:r>
          </a:p>
          <a:p>
            <a:r>
              <a:rPr lang="fr-FR" sz="1200" kern="1200" dirty="0">
                <a:solidFill>
                  <a:schemeClr val="tx1"/>
                </a:solidFill>
                <a:effectLst/>
                <a:latin typeface="+mn-lt"/>
                <a:ea typeface="+mn-ea"/>
                <a:cs typeface="+mn-cs"/>
              </a:rPr>
              <a:t>On appelle alors boucle de rétroaction (feed-back en anglais) tout mécanisme permettant de renvoyer à l'entrée du système des informations directement dépendantes de la sortie.</a:t>
            </a:r>
          </a:p>
          <a:p>
            <a:r>
              <a:rPr lang="fr-FR" sz="1200" kern="1200" dirty="0">
                <a:solidFill>
                  <a:schemeClr val="tx1"/>
                </a:solidFill>
                <a:effectLst/>
                <a:latin typeface="+mn-lt"/>
                <a:ea typeface="+mn-ea"/>
                <a:cs typeface="+mn-cs"/>
              </a:rPr>
              <a:t>Il existe 2 types de boucles de rétroaction :</a:t>
            </a:r>
          </a:p>
          <a:p>
            <a:pPr lvl="0"/>
            <a:r>
              <a:rPr lang="fr-FR" sz="1200" kern="1200" dirty="0">
                <a:solidFill>
                  <a:schemeClr val="tx1"/>
                </a:solidFill>
                <a:effectLst/>
                <a:latin typeface="+mn-lt"/>
                <a:ea typeface="+mn-ea"/>
                <a:cs typeface="+mn-cs"/>
              </a:rPr>
              <a:t>les boucles positives (ou explosives), sur lesquelles repose la dynamique du changement. La </a:t>
            </a:r>
            <a:r>
              <a:rPr lang="fr-FR" sz="1200" kern="1200" dirty="0" err="1">
                <a:solidFill>
                  <a:schemeClr val="tx1"/>
                </a:solidFill>
                <a:effectLst/>
                <a:latin typeface="+mn-lt"/>
                <a:ea typeface="+mn-ea"/>
                <a:cs typeface="+mn-cs"/>
              </a:rPr>
              <a:t>ré-injection</a:t>
            </a:r>
            <a:r>
              <a:rPr lang="fr-FR" sz="1200" kern="1200" dirty="0">
                <a:solidFill>
                  <a:schemeClr val="tx1"/>
                </a:solidFill>
                <a:effectLst/>
                <a:latin typeface="+mn-lt"/>
                <a:ea typeface="+mn-ea"/>
                <a:cs typeface="+mn-cs"/>
              </a:rPr>
              <a:t> sur l'entrée des résultats de la sortie contribue à faciliter et à amplifier la transformation en cours. Les effets sont cumulatifs (effet "boule de neige") aboutissant soit à une expansion indéfinie ("explosion"), soit à un blocage total de l'activité.</a:t>
            </a:r>
          </a:p>
          <a:p>
            <a:pPr lvl="0"/>
            <a:r>
              <a:rPr lang="fr-FR" sz="1200" kern="1200" dirty="0">
                <a:solidFill>
                  <a:schemeClr val="tx1"/>
                </a:solidFill>
                <a:effectLst/>
                <a:latin typeface="+mn-lt"/>
                <a:ea typeface="+mn-ea"/>
                <a:cs typeface="+mn-cs"/>
              </a:rPr>
              <a:t>les boucles négatives (ou stabilisatrices), sur lesquelles reposent l'équilibre et la stabilité. La rétroaction agit en sens opposé de l'écart à l'équilibre (valeur de consigne) de la variable de sortie. Si la rétroaction est efficace, il y a stabilisation du système qui se montre comme étant finalisé, c'est-à-dire "tendu vers la réalisation d'un but".</a:t>
            </a:r>
          </a:p>
          <a:p>
            <a:pPr lvl="0"/>
            <a:r>
              <a:rPr lang="fr-FR" sz="1200" b="1" kern="1200" dirty="0" err="1">
                <a:solidFill>
                  <a:schemeClr val="tx1"/>
                </a:solidFill>
                <a:effectLst/>
                <a:latin typeface="+mn-lt"/>
                <a:ea typeface="+mn-ea"/>
                <a:cs typeface="+mn-cs"/>
              </a:rPr>
              <a:t>Equifinalité</a:t>
            </a:r>
            <a:r>
              <a:rPr lang="fr-FR" sz="1200" b="1"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mêmes conséquences peuvent avoir des organes (origines) différentes ;</a:t>
            </a:r>
          </a:p>
          <a:p>
            <a:pPr lvl="0"/>
            <a:r>
              <a:rPr lang="fr-FR" sz="1200" kern="1200" dirty="0">
                <a:solidFill>
                  <a:schemeClr val="tx1"/>
                </a:solidFill>
                <a:effectLst/>
                <a:latin typeface="+mn-lt"/>
                <a:ea typeface="+mn-ea"/>
                <a:cs typeface="+mn-cs"/>
              </a:rPr>
              <a:t>Le système peut avoir un comportement anti-intuitif</a:t>
            </a:r>
          </a:p>
          <a:p>
            <a:pPr lvl="0"/>
            <a:r>
              <a:rPr lang="fr-FR" sz="1200" kern="1200" dirty="0">
                <a:solidFill>
                  <a:schemeClr val="tx1"/>
                </a:solidFill>
                <a:effectLst/>
                <a:latin typeface="+mn-lt"/>
                <a:ea typeface="+mn-ea"/>
                <a:cs typeface="+mn-cs"/>
              </a:rPr>
              <a:t>Les causes et les effets ne sont pas nécessairement corrélatifs ;</a:t>
            </a:r>
          </a:p>
          <a:p>
            <a:pPr lvl="0"/>
            <a:r>
              <a:rPr lang="fr-FR" sz="1200" kern="1200" dirty="0">
                <a:solidFill>
                  <a:schemeClr val="tx1"/>
                </a:solidFill>
                <a:effectLst/>
                <a:latin typeface="+mn-lt"/>
                <a:ea typeface="+mn-ea"/>
                <a:cs typeface="+mn-cs"/>
              </a:rPr>
              <a:t>Le système est doté d’au moins d’un projet identifiable ;</a:t>
            </a:r>
          </a:p>
          <a:p>
            <a:pPr lvl="0"/>
            <a:r>
              <a:rPr lang="fr-FR" sz="1200" kern="1200" dirty="0">
                <a:solidFill>
                  <a:schemeClr val="tx1"/>
                </a:solidFill>
                <a:effectLst/>
                <a:latin typeface="+mn-lt"/>
                <a:ea typeface="+mn-ea"/>
                <a:cs typeface="+mn-cs"/>
              </a:rPr>
              <a:t>Le système décide de son activité, se coordonne, s’auto – organise, s’auto – finalise.</a:t>
            </a:r>
          </a:p>
          <a:p>
            <a:r>
              <a:rPr lang="fr-FR" sz="1200" kern="1200" dirty="0">
                <a:solidFill>
                  <a:schemeClr val="tx1"/>
                </a:solidFill>
                <a:effectLst/>
                <a:latin typeface="+mn-lt"/>
                <a:ea typeface="+mn-ea"/>
                <a:cs typeface="+mn-cs"/>
              </a:rPr>
              <a:t> </a:t>
            </a:r>
          </a:p>
          <a:p>
            <a:pPr lvl="0"/>
            <a:r>
              <a:rPr lang="fr-FR" sz="1200" b="1" kern="1200" dirty="0">
                <a:solidFill>
                  <a:schemeClr val="tx1"/>
                </a:solidFill>
                <a:effectLst/>
                <a:latin typeface="+mn-lt"/>
                <a:ea typeface="+mn-ea"/>
                <a:cs typeface="+mn-cs"/>
              </a:rPr>
              <a:t>L’information</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L'information circulante, indissociable des flux périssables de matière et d'énergie, est présente en permanence dans les échanges, entre et au sein des systèmes.</a:t>
            </a:r>
          </a:p>
          <a:p>
            <a:pPr lvl="0"/>
            <a:r>
              <a:rPr lang="fr-FR" sz="1200" kern="1200" dirty="0">
                <a:solidFill>
                  <a:schemeClr val="tx1"/>
                </a:solidFill>
                <a:effectLst/>
                <a:latin typeface="+mn-lt"/>
                <a:ea typeface="+mn-ea"/>
                <a:cs typeface="+mn-cs"/>
              </a:rPr>
              <a:t>L'information structurante, incluse dans les mémoires du système (par exemple les brins d'ADN du chromosome d'une cellule vivante) fournit les recettes de gouvernance.</a:t>
            </a:r>
          </a:p>
          <a:p>
            <a:r>
              <a:rPr lang="fr-FR" sz="1200" kern="1200" dirty="0">
                <a:solidFill>
                  <a:schemeClr val="tx1"/>
                </a:solidFill>
                <a:effectLst/>
                <a:latin typeface="+mn-lt"/>
                <a:ea typeface="+mn-ea"/>
                <a:cs typeface="+mn-cs"/>
              </a:rPr>
              <a:t> </a:t>
            </a:r>
          </a:p>
          <a:p>
            <a:pPr lvl="0"/>
            <a:r>
              <a:rPr lang="fr-FR" sz="1200" b="1" kern="1200" dirty="0">
                <a:solidFill>
                  <a:schemeClr val="tx1"/>
                </a:solidFill>
                <a:effectLst/>
                <a:latin typeface="+mn-lt"/>
                <a:ea typeface="+mn-ea"/>
                <a:cs typeface="+mn-cs"/>
              </a:rPr>
              <a:t>La boîte noire et la boîte blanche</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C'est une technique d’observation qui consiste à considérer sélectivement :</a:t>
            </a:r>
          </a:p>
          <a:p>
            <a:pPr lvl="0"/>
            <a:r>
              <a:rPr lang="fr-FR" sz="1200" kern="1200" dirty="0">
                <a:solidFill>
                  <a:schemeClr val="tx1"/>
                </a:solidFill>
                <a:effectLst/>
                <a:latin typeface="+mn-lt"/>
                <a:ea typeface="+mn-ea"/>
                <a:cs typeface="+mn-cs"/>
              </a:rPr>
              <a:t>soit l'aspect externe uniquement, en ignorant la constitution du système (vision en boîte noire ou opaque), pour ne considérer que ses entrées et sorties et les effets de son action sur l’environnement ;</a:t>
            </a:r>
          </a:p>
          <a:p>
            <a:pPr lvl="0"/>
            <a:r>
              <a:rPr lang="fr-FR" sz="1200" kern="1200" dirty="0">
                <a:solidFill>
                  <a:schemeClr val="tx1"/>
                </a:solidFill>
                <a:effectLst/>
                <a:latin typeface="+mn-lt"/>
                <a:ea typeface="+mn-ea"/>
                <a:cs typeface="+mn-cs"/>
              </a:rPr>
              <a:t>soit l'aspect interne seulement, en regardant l'ensemble des éléments en interaction mutuelle (vision en boîte blanche ou transparente) pour mettre en évidence le fonctionnement du système.</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5</a:t>
            </a:fld>
            <a:endParaRPr lang="fr-FR"/>
          </a:p>
        </p:txBody>
      </p:sp>
    </p:spTree>
    <p:extLst>
      <p:ext uri="{BB962C8B-B14F-4D97-AF65-F5344CB8AC3E}">
        <p14:creationId xmlns:p14="http://schemas.microsoft.com/office/powerpoint/2010/main" val="300861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14</a:t>
            </a:fld>
            <a:endParaRPr lang="fr-FR"/>
          </a:p>
        </p:txBody>
      </p:sp>
    </p:spTree>
    <p:extLst>
      <p:ext uri="{BB962C8B-B14F-4D97-AF65-F5344CB8AC3E}">
        <p14:creationId xmlns:p14="http://schemas.microsoft.com/office/powerpoint/2010/main" val="84648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est également intégré dans le cycle de vie de SI et traduit les orientations majeures : les décisions à prendre tout au long du cycle de vie, la planification et surtout la validation des résultats à produire à l’issue de chaque étape du cycle de vie.</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15</a:t>
            </a:fld>
            <a:endParaRPr lang="fr-FR"/>
          </a:p>
        </p:txBody>
      </p:sp>
    </p:spTree>
    <p:extLst>
      <p:ext uri="{BB962C8B-B14F-4D97-AF65-F5344CB8AC3E}">
        <p14:creationId xmlns:p14="http://schemas.microsoft.com/office/powerpoint/2010/main" val="357195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MERISE préconise qu’au niveau conceptuel, les études des données et des traitements, soient effectuées par 2 équipes différentes jusqu’à la phase de validation.</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16</a:t>
            </a:fld>
            <a:endParaRPr lang="fr-FR"/>
          </a:p>
        </p:txBody>
      </p:sp>
    </p:spTree>
    <p:extLst>
      <p:ext uri="{BB962C8B-B14F-4D97-AF65-F5344CB8AC3E}">
        <p14:creationId xmlns:p14="http://schemas.microsoft.com/office/powerpoint/2010/main" val="23349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MERISE préconise qu’au niveau conceptuel, les études des données et des traitements, soient effectuées par 2 équipes différentes jusqu’à la phase de validation.</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17</a:t>
            </a:fld>
            <a:endParaRPr lang="fr-FR"/>
          </a:p>
        </p:txBody>
      </p:sp>
    </p:spTree>
    <p:extLst>
      <p:ext uri="{BB962C8B-B14F-4D97-AF65-F5344CB8AC3E}">
        <p14:creationId xmlns:p14="http://schemas.microsoft.com/office/powerpoint/2010/main" val="2102278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u="sng" kern="1200" dirty="0">
                <a:solidFill>
                  <a:schemeClr val="tx1"/>
                </a:solidFill>
                <a:effectLst/>
                <a:latin typeface="+mn-lt"/>
                <a:ea typeface="+mn-ea"/>
                <a:cs typeface="+mn-cs"/>
              </a:rPr>
              <a:t>Objectifs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connaissance du domaine étudié en détail</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Recenser l’ensemble (exhaustif) des objectifs poursuivis par le domaine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Collecter les documents traités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Et déduire après critiques, les objectifs de l’automatisation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Fonctions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Recueil de l’existant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Synthèse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Critiques de l’existant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Recueil de l’existant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se résume en la collecte des informations comme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Informations générales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Objectifs de l’organisation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Organigramme de l’organisation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Délimitation du champ d’étude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Calendrier de visite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collecte des informations s’effectue par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L’enquête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collecte des informations permettent la production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Des objectifs et des contraintes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 la liste des règles de gestion, d’organisation et techniques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Du dictionnaire des données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Démarche</a:t>
            </a:r>
            <a:endParaRPr lang="fr-FR" sz="1100" kern="1200" dirty="0">
              <a:solidFill>
                <a:schemeClr val="tx1"/>
              </a:solidFill>
              <a:effectLst/>
              <a:latin typeface="+mn-lt"/>
              <a:ea typeface="+mn-ea"/>
              <a:cs typeface="+mn-cs"/>
            </a:endParaRPr>
          </a:p>
          <a:p>
            <a:pPr lvl="0"/>
            <a:r>
              <a:rPr lang="fr-FR" sz="1200" u="sng" kern="1200" dirty="0">
                <a:solidFill>
                  <a:schemeClr val="tx1"/>
                </a:solidFill>
                <a:effectLst/>
                <a:latin typeface="+mn-lt"/>
                <a:ea typeface="+mn-ea"/>
                <a:cs typeface="+mn-cs"/>
              </a:rPr>
              <a:t>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 de direction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L’interview de direction consiste à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connaissance du problème posé</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Recenser les objectifs poursuivis par le demandeur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Localiser les postes de travail concernés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Délimiter le champ de l’étude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Décrire les interfaces avec d’autres projets.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 de poste de travail</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Elle consiste en un entretien avec les responsables de chaque poste. Elle aura pour objectifs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 recenser et de décrire les tâches exécutées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D’observer la circulation des informations entre les différents postes de travail</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D’inventorier les ressources utilisées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Chercher à connaître les supports des informations échangées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en compte les problèmes rencontrés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Apprendre le langage de travail des utilisateurs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déroulement de l’interview</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préparation de l’interview</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faut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Bien choisir son interlocuteur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rendez-vous au moins 2 jours à l’avance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Préparer la liste des points à aborder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Lancement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Arriver toujours à l’heure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Avoir une tenue correcte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Etre à deux si possible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Toujours se présenter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Rappeler le but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Préciser la prise de note avec compte rendu transmis à l’utilisateur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Pendant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Savoir poser les questions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Vérifier que votre interlocuteur ne sorte pas du cadre du sujet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Reformuler pour montrer que vous avez compris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Ne pas dépasser le temps imparti</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Demander les documents concernant les thèmes abordés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fin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Conclure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Remercier votre interlocuteur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un prochain rendez-vous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distinguons deux modes d’observation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 par événement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L’événement est suivi depuis son entrée dans le système d’information jusqu’à sa sortie en déterminant par station les tâches effectuées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 par poste de travail</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Chaque poste de travail est étudié. Il faut alors faire le tour de tous les postes concernés pour construire le diagramme de circulation des informations.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L’enquête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Elaborer des questionnaires sur les informations que l’on souhaiterait obtenir, les faire remplir par les utilisateurs puis procéder au dépouillage.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 des traitements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Inventorier les procédures des traitements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Dresser les diagrammes de circulation des flux de chaque procédure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Déduire le MCT (Modèle Conceptuel des Traitements) à partir du modèle organisationnel en faisant abstraction de l’organisation en place.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 des données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Lister les rubriques contenues dans les documents en prenant soin de supprimer les synonymes et les </a:t>
            </a:r>
            <a:r>
              <a:rPr lang="fr-FR" sz="1200" kern="1200" dirty="0" err="1">
                <a:solidFill>
                  <a:schemeClr val="tx1"/>
                </a:solidFill>
                <a:effectLst/>
                <a:latin typeface="+mn-lt"/>
                <a:ea typeface="+mn-ea"/>
                <a:cs typeface="+mn-cs"/>
              </a:rPr>
              <a:t>polysèmes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Constituer le dictionnaire des données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Déduire le modèle conceptuel des données.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Analyse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L’analyse du système existant  conduit à construire :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logico-physique :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modèle conceptuel des communications (MCC) qui représente les échanges de flux d’informations entre les différents acteurs du SI et les acteurs extérieurs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schéma de circulation des documents (SCD) qui représente les échanges d’informations entre les acteurs du SI ainsi que les tâches qui produisent les documents.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organisationnel :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modèle organisationnel des traitements qui permet de préciser par rapport à l’étape précédente si les tâches sont automatisées ou manuelles, les événements déclencheurs et les conditions d’émission des objets externes.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conceptuel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MCD (modèle conceptuel des données) et le MCT (modèle conceptuel des traitements)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passage de la modélisation du système existant à la modélisation du système futur implique une critique du système existant :</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Faire une critique objective du système existant</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Proposer des objectifs afin d’améliorer la situation actuelle</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Modéliser éventuellement ces objectifs afin d’améliorer la situation actuelle.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Une réflexion sur les évolutions possibles en tenant compte des nouveaux objectifs assignés débouche sur un nouveau système (ou l’ancien amélioré) appelé système futur dont l</a:t>
            </a:r>
            <a:r>
              <a:rPr lang="fr-FR" sz="1200" kern="1200" dirty="0">
                <a:solidFill>
                  <a:schemeClr val="tx1"/>
                </a:solidFill>
                <a:effectLst/>
                <a:latin typeface="+mn-lt"/>
                <a:ea typeface="+mn-ea"/>
                <a:cs typeface="+mn-cs"/>
              </a:rPr>
              <a:t>’analyse conduit à construire : </a:t>
            </a:r>
            <a:endParaRPr lang="fr-FR" sz="1100" kern="1200" dirty="0">
              <a:solidFill>
                <a:schemeClr val="tx1"/>
              </a:solidFill>
              <a:effectLst/>
              <a:latin typeface="+mn-lt"/>
              <a:ea typeface="+mn-ea"/>
              <a:cs typeface="+mn-cs"/>
            </a:endParaRP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18</a:t>
            </a:fld>
            <a:endParaRPr lang="fr-FR"/>
          </a:p>
        </p:txBody>
      </p:sp>
    </p:spTree>
    <p:extLst>
      <p:ext uri="{BB962C8B-B14F-4D97-AF65-F5344CB8AC3E}">
        <p14:creationId xmlns:p14="http://schemas.microsoft.com/office/powerpoint/2010/main" val="310059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Dans une entité, on met les informations nécessaires et suffisantes pour caractériser cette entité. Ces informations sont appelées </a:t>
            </a:r>
            <a:r>
              <a:rPr lang="fr-FR" b="1" dirty="0">
                <a:latin typeface="Calibri" panose="020F0502020204030204" pitchFamily="34" charset="0"/>
                <a:ea typeface="Calibri" panose="020F0502020204030204" pitchFamily="34" charset="0"/>
                <a:cs typeface="Times New Roman" panose="02020603050405020304" pitchFamily="18" charset="0"/>
              </a:rPr>
              <a:t>propriétés</a:t>
            </a:r>
            <a:r>
              <a:rPr lang="fr-F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0"/>
              </a:spcAft>
            </a:pPr>
            <a:r>
              <a:rPr lang="fr-FR" sz="1200" kern="1200" dirty="0">
                <a:solidFill>
                  <a:schemeClr val="tx1"/>
                </a:solidFill>
                <a:effectLst/>
                <a:latin typeface="+mn-lt"/>
                <a:ea typeface="+mn-ea"/>
                <a:cs typeface="+mn-cs"/>
              </a:rPr>
              <a:t>Une  propriété  est  dite  simple  ou  encore  atomique  si  chacune  des  valeurs  qu’elle regroupe  n’est  pas  décomposable.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19</a:t>
            </a:fld>
            <a:endParaRPr lang="fr-FR"/>
          </a:p>
        </p:txBody>
      </p:sp>
    </p:spTree>
    <p:extLst>
      <p:ext uri="{BB962C8B-B14F-4D97-AF65-F5344CB8AC3E}">
        <p14:creationId xmlns:p14="http://schemas.microsoft.com/office/powerpoint/2010/main" val="146389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C’est un lien entre deux entités (ou plus). On doit lui donner un nom, souvent un verbe, qui caractérise le type de relation entre les entités. Une association possède parfois des propriétés.</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r>
              <a:rPr lang="fr-FR" sz="1200" b="1" kern="1200" dirty="0">
                <a:solidFill>
                  <a:schemeClr val="tx1"/>
                </a:solidFill>
                <a:effectLst/>
                <a:latin typeface="+mn-lt"/>
                <a:ea typeface="+mn-ea"/>
                <a:cs typeface="+mn-cs"/>
              </a:rPr>
              <a:t>Une relation décrit un lien entre deux ou plusieurs entités.</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Chaque relation possède un nom, généralement un verbe à l'infinitif. </a:t>
            </a:r>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Bien qu'une relation n'ait pas d'identifiant propre, elle est implicitement identifiée par les identifiants des entités auxquelles elle est liée.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t>
            </a:r>
            <a:r>
              <a:rPr lang="fr-FR" sz="1200" b="1" kern="1200" dirty="0">
                <a:solidFill>
                  <a:schemeClr val="tx1"/>
                </a:solidFill>
                <a:effectLst/>
                <a:latin typeface="+mn-lt"/>
                <a:ea typeface="+mn-ea"/>
                <a:cs typeface="+mn-cs"/>
              </a:rPr>
              <a:t>Nous distinguons deux types de relations:</a:t>
            </a:r>
            <a:endParaRPr lang="fr-FR" sz="12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relations binaires, qui sont liées à 2 entités;</a:t>
            </a:r>
            <a:endParaRPr lang="fr-FR" sz="12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relations ternaires, qui sont liées à 3 entités.</a:t>
            </a:r>
          </a:p>
          <a:p>
            <a:pPr lvl="0"/>
            <a:endParaRPr lang="fr-FR" sz="1200" b="1"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Les cardinalités permettent de caractériser le lien qui existe entre une entité et la relation à laquelle elle est reliée. La cardinalité d'une relation est composé d'un couple comportant une borne maximale et une borne minimale, intervalle dans lequel la cardinalité d'une entité peut prendre sa valeur:  </a:t>
            </a:r>
          </a:p>
          <a:p>
            <a:pPr lvl="0"/>
            <a:r>
              <a:rPr lang="fr-FR" sz="1200" kern="1200" dirty="0">
                <a:solidFill>
                  <a:schemeClr val="tx1"/>
                </a:solidFill>
                <a:effectLst/>
                <a:latin typeface="+mn-lt"/>
                <a:ea typeface="+mn-ea"/>
                <a:cs typeface="+mn-cs"/>
              </a:rPr>
              <a:t>la  borne minimale  (généralement  0  ou  1)  décrit  le  nombre minimum  de  fois  qu'une entité peut participer à une relation  </a:t>
            </a:r>
          </a:p>
          <a:p>
            <a:pPr lvl="0"/>
            <a:r>
              <a:rPr lang="fr-FR" sz="1200" kern="1200" dirty="0">
                <a:solidFill>
                  <a:schemeClr val="tx1"/>
                </a:solidFill>
                <a:effectLst/>
                <a:latin typeface="+mn-lt"/>
                <a:ea typeface="+mn-ea"/>
                <a:cs typeface="+mn-cs"/>
              </a:rPr>
              <a:t>la borne maximale  (généralement 1 ou n) décrit  le nombre maximum de  fois qu'une entité peut participer à une relation </a:t>
            </a:r>
          </a:p>
          <a:p>
            <a:r>
              <a:rPr lang="fr-FR" sz="1200" kern="1200" dirty="0">
                <a:solidFill>
                  <a:schemeClr val="tx1"/>
                </a:solidFill>
                <a:effectLst/>
                <a:latin typeface="+mn-lt"/>
                <a:ea typeface="+mn-ea"/>
                <a:cs typeface="+mn-cs"/>
              </a:rPr>
              <a:t>Un  couple  de  cardinalités  placé  entre  une  entité  E  et  une  association  A  représenté  le nombre minimal et maximal d’occurrences de  l’association A qui peuvent être « ancrées » à une occurrence de l’association E. Le tableau ci-après récapitule les valeurs que peut prendre ce couple. </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20</a:t>
            </a:fld>
            <a:endParaRPr lang="fr-FR"/>
          </a:p>
        </p:txBody>
      </p:sp>
    </p:spTree>
    <p:extLst>
      <p:ext uri="{BB962C8B-B14F-4D97-AF65-F5344CB8AC3E}">
        <p14:creationId xmlns:p14="http://schemas.microsoft.com/office/powerpoint/2010/main" val="274794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u="sng" kern="1200" dirty="0">
                <a:solidFill>
                  <a:schemeClr val="tx1"/>
                </a:solidFill>
                <a:effectLst/>
                <a:latin typeface="+mn-lt"/>
                <a:ea typeface="+mn-ea"/>
                <a:cs typeface="+mn-cs"/>
              </a:rPr>
              <a:t>Objectifs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connaissance du domaine étudié en détail</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Recenser l’ensemble (exhaustif) des objectifs poursuivis par le domaine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Collecter les documents traités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Et déduire après critiques, les objectifs de l’automatisation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Fonctions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Recueil de l’existant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Synthèse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Critiques de l’existant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Recueil de l’existant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se résume en la collecte des informations comme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Informations générales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Objectifs de l’organisation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Organigramme de l’organisation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Délimitation du champ d’étude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Calendrier de visite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collecte des informations s’effectue par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L’enquête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collecte des informations permettent la production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Des objectifs et des contraintes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 la liste des règles de gestion, d’organisation et techniques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Du dictionnaire des données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6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Démarche</a:t>
            </a:r>
            <a:endParaRPr lang="fr-FR" sz="1100" kern="1200" dirty="0">
              <a:solidFill>
                <a:schemeClr val="tx1"/>
              </a:solidFill>
              <a:effectLst/>
              <a:latin typeface="+mn-lt"/>
              <a:ea typeface="+mn-ea"/>
              <a:cs typeface="+mn-cs"/>
            </a:endParaRPr>
          </a:p>
          <a:p>
            <a:pPr lvl="0"/>
            <a:r>
              <a:rPr lang="fr-FR" sz="1200" u="sng" kern="1200" dirty="0">
                <a:solidFill>
                  <a:schemeClr val="tx1"/>
                </a:solidFill>
                <a:effectLst/>
                <a:latin typeface="+mn-lt"/>
                <a:ea typeface="+mn-ea"/>
                <a:cs typeface="+mn-cs"/>
              </a:rPr>
              <a:t>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 de direction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L’interview de direction consiste à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connaissance du problème posé</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Recenser les objectifs poursuivis par le demandeur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Localiser les postes de travail concernés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Délimiter le champ de l’étude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Décrire les interfaces avec d’autres projets.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L’interview de poste de travail</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Elle consiste en un entretien avec les responsables de chaque poste. Elle aura pour objectifs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 recenser et de décrire les tâches exécutées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D’observer la circulation des informations entre les différents postes de travail</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D’inventorier les ressources utilisées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Chercher à connaître les supports des informations échangées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en compte les problèmes rencontrés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Apprendre le langage de travail des utilisateurs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déroulement de l’interview</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préparation de l’interview</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faut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Bien choisir son interlocuteur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rendez-vous au moins 2 jours à l’avance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Préparer la liste des points à aborder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Lancement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Arriver toujours à l’heure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Avoir une tenue correcte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Etre à deux si possible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Toujours se présenter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Rappeler le but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Préciser la prise de note avec compte rendu transmis à l’utilisateur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Pendant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Savoir poser les questions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Vérifier que votre interlocuteur ne sorte pas du cadre du sujet</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Reformuler pour montrer que vous avez compris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Ne pas dépasser le temps imparti</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Demander les documents concernant les thèmes abordés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fin de l’interview</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Conclure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Remercier votre interlocuteur</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Prendre un prochain rendez-vous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distinguons deux modes d’observation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 par événement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L’événement est suivi depuis son entrée dans le système d’information jusqu’à sa sortie en déterminant par station les tâches effectuées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L’observation par poste de travail</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Chaque poste de travail est étudié. Il faut alors faire le tour de tous les postes concernés pour construire le diagramme de circulation des informations.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L’enquête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Elaborer des questionnaires sur les informations que l’on souhaiterait obtenir, les faire remplir par les utilisateurs puis procéder au dépouillage.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 des traitements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Inventorier les procédures des traitements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Dresser les diagrammes de circulation des flux de chaque procédure</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Déduire le MCT (Modèle Conceptuel des Traitements) à partir du modèle organisationnel en faisant abstraction de l’organisation en place.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synthèse des données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Lister les rubriques contenues dans les documents en prenant soin de supprimer les synonymes et les </a:t>
            </a:r>
            <a:r>
              <a:rPr lang="fr-FR" sz="1200" kern="1200" dirty="0" err="1">
                <a:solidFill>
                  <a:schemeClr val="tx1"/>
                </a:solidFill>
                <a:effectLst/>
                <a:latin typeface="+mn-lt"/>
                <a:ea typeface="+mn-ea"/>
                <a:cs typeface="+mn-cs"/>
              </a:rPr>
              <a:t>polysèmes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Constituer le dictionnaire des données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Déduire le modèle conceptuel des données.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Analyse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L’analyse du système existant  conduit à construire :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logico-physique :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modèle conceptuel des communications (MCC) qui représente les échanges de flux d’informations entre les différents acteurs du SI et les acteurs extérieurs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schéma de circulation des documents (SCD) qui représente les échanges d’informations entre les acteurs du SI ainsi que les tâches qui produisent les documents.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organisationnel :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modèle organisationnel des traitements qui permet de préciser par rapport à l’étape précédente si les tâches sont automatisées ou manuelles, les événements déclencheurs et les conditions d’émission des objets externes.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Au niveau conceptuel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MCD (modèle conceptuel des données) et le MCT (modèle conceptuel des traitements)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passage de la modélisation du système existant à la modélisation du système futur implique une critique du système existant :</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Faire une critique objective du système existant</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Proposer des objectifs afin d’améliorer la situation actuelle</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Modéliser éventuellement ces objectifs afin d’améliorer la situation actuelle.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Une réflexion sur les évolutions possibles en tenant compte des nouveaux objectifs assignés débouche sur un nouveau système (ou l’ancien amélioré) appelé système futur dont l</a:t>
            </a:r>
            <a:r>
              <a:rPr lang="fr-FR" sz="1200" kern="1200" dirty="0">
                <a:solidFill>
                  <a:schemeClr val="tx1"/>
                </a:solidFill>
                <a:effectLst/>
                <a:latin typeface="+mn-lt"/>
                <a:ea typeface="+mn-ea"/>
                <a:cs typeface="+mn-cs"/>
              </a:rPr>
              <a:t>’analyse conduit à construire : </a:t>
            </a:r>
            <a:endParaRPr lang="fr-FR" sz="1100" kern="1200" dirty="0">
              <a:solidFill>
                <a:schemeClr val="tx1"/>
              </a:solidFill>
              <a:effectLst/>
              <a:latin typeface="+mn-lt"/>
              <a:ea typeface="+mn-ea"/>
              <a:cs typeface="+mn-cs"/>
            </a:endParaRP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21</a:t>
            </a:fld>
            <a:endParaRPr lang="fr-FR"/>
          </a:p>
        </p:txBody>
      </p:sp>
    </p:spTree>
    <p:extLst>
      <p:ext uri="{BB962C8B-B14F-4D97-AF65-F5344CB8AC3E}">
        <p14:creationId xmlns:p14="http://schemas.microsoft.com/office/powerpoint/2010/main" val="19113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22</a:t>
            </a:fld>
            <a:endParaRPr lang="fr-FR"/>
          </a:p>
        </p:txBody>
      </p:sp>
    </p:spTree>
    <p:extLst>
      <p:ext uri="{BB962C8B-B14F-4D97-AF65-F5344CB8AC3E}">
        <p14:creationId xmlns:p14="http://schemas.microsoft.com/office/powerpoint/2010/main" val="94380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23</a:t>
            </a:fld>
            <a:endParaRPr lang="fr-FR"/>
          </a:p>
        </p:txBody>
      </p:sp>
    </p:spTree>
    <p:extLst>
      <p:ext uri="{BB962C8B-B14F-4D97-AF65-F5344CB8AC3E}">
        <p14:creationId xmlns:p14="http://schemas.microsoft.com/office/powerpoint/2010/main" val="300432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Etymologiquement, l’information est un élément de connaissance susceptible d’être codé pour être conservé, traité ou communiqué.</a:t>
            </a:r>
          </a:p>
          <a:p>
            <a:r>
              <a:rPr lang="fr-FR" sz="1200" kern="1200" dirty="0">
                <a:solidFill>
                  <a:schemeClr val="tx1"/>
                </a:solidFill>
                <a:effectLst/>
                <a:latin typeface="+mn-lt"/>
                <a:ea typeface="+mn-ea"/>
                <a:cs typeface="+mn-cs"/>
              </a:rPr>
              <a:t>Pour R. </a:t>
            </a:r>
            <a:r>
              <a:rPr lang="fr-FR" sz="1200" kern="1200" dirty="0" err="1">
                <a:solidFill>
                  <a:schemeClr val="tx1"/>
                </a:solidFill>
                <a:effectLst/>
                <a:latin typeface="+mn-lt"/>
                <a:ea typeface="+mn-ea"/>
                <a:cs typeface="+mn-cs"/>
              </a:rPr>
              <a:t>Reix</a:t>
            </a:r>
            <a:r>
              <a:rPr lang="fr-FR" sz="1200" kern="1200" dirty="0">
                <a:solidFill>
                  <a:schemeClr val="tx1"/>
                </a:solidFill>
                <a:effectLst/>
                <a:latin typeface="+mn-lt"/>
                <a:ea typeface="+mn-ea"/>
                <a:cs typeface="+mn-cs"/>
              </a:rPr>
              <a:t>, "informer c'est fournir des représentations pour résoudre des problèmes ; ces représentations doivent être adaptées au contexte d'utilisation".</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Il est nécessité ici de faire une distinction entre signal et information : le gestionnaire effectue toujours une représentation d’une situation réelle sans connaissance parfaite des « états du monde ».</a:t>
            </a:r>
          </a:p>
          <a:p>
            <a:r>
              <a:rPr lang="fr-FR" sz="1200" kern="1200" dirty="0">
                <a:solidFill>
                  <a:schemeClr val="tx1"/>
                </a:solidFill>
                <a:effectLst/>
                <a:latin typeface="+mn-lt"/>
                <a:ea typeface="+mn-ea"/>
                <a:cs typeface="+mn-cs"/>
              </a:rPr>
              <a:t>Pour </a:t>
            </a:r>
            <a:r>
              <a:rPr lang="fr-FR" sz="1200" kern="1200" dirty="0" err="1">
                <a:solidFill>
                  <a:schemeClr val="tx1"/>
                </a:solidFill>
                <a:effectLst/>
                <a:latin typeface="+mn-lt"/>
                <a:ea typeface="+mn-ea"/>
                <a:cs typeface="+mn-cs"/>
              </a:rPr>
              <a:t>Reix</a:t>
            </a:r>
            <a:r>
              <a:rPr lang="fr-FR" sz="1200" kern="1200" dirty="0">
                <a:solidFill>
                  <a:schemeClr val="tx1"/>
                </a:solidFill>
                <a:effectLst/>
                <a:latin typeface="+mn-lt"/>
                <a:ea typeface="+mn-ea"/>
                <a:cs typeface="+mn-cs"/>
              </a:rPr>
              <a:t>, l'information "est ce qui nous apporte une connaissance, qui modifie notre vision du monde, qui réduit notre incertitude ; c'est un renseignement".</a:t>
            </a:r>
          </a:p>
          <a:p>
            <a:r>
              <a:rPr lang="fr-FR" sz="1200" kern="1200" dirty="0">
                <a:solidFill>
                  <a:schemeClr val="tx1"/>
                </a:solidFill>
                <a:effectLst/>
                <a:latin typeface="+mn-lt"/>
                <a:ea typeface="+mn-ea"/>
                <a:cs typeface="+mn-cs"/>
              </a:rPr>
              <a:t>L'information comprend deux dimensions : une dimension technique et une dimension sémantique. La pertinence de l’information s’aperçoit à travers : </a:t>
            </a:r>
          </a:p>
          <a:p>
            <a:pPr lvl="0"/>
            <a:r>
              <a:rPr lang="fr-FR" sz="1200" i="1" u="sng" kern="1200" dirty="0">
                <a:solidFill>
                  <a:schemeClr val="tx1"/>
                </a:solidFill>
                <a:effectLst/>
                <a:latin typeface="+mn-lt"/>
                <a:ea typeface="+mn-ea"/>
                <a:cs typeface="+mn-cs"/>
              </a:rPr>
              <a:t>la qualité</a:t>
            </a:r>
            <a:r>
              <a:rPr lang="fr-FR" sz="1200" kern="1200" dirty="0">
                <a:solidFill>
                  <a:schemeClr val="tx1"/>
                </a:solidFill>
                <a:effectLst/>
                <a:latin typeface="+mn-lt"/>
                <a:ea typeface="+mn-ea"/>
                <a:cs typeface="+mn-cs"/>
              </a:rPr>
              <a:t> : l’accessibilité, la fiabilité, l’exactitude, la richesse de la forme</a:t>
            </a:r>
          </a:p>
          <a:p>
            <a:pPr lvl="0"/>
            <a:r>
              <a:rPr lang="fr-FR" sz="1200" i="1" u="sng" kern="1200" dirty="0">
                <a:solidFill>
                  <a:schemeClr val="tx1"/>
                </a:solidFill>
                <a:effectLst/>
                <a:latin typeface="+mn-lt"/>
                <a:ea typeface="+mn-ea"/>
                <a:cs typeface="+mn-cs"/>
              </a:rPr>
              <a:t>le délai</a:t>
            </a:r>
            <a:r>
              <a:rPr lang="fr-FR" sz="1200" kern="1200" dirty="0">
                <a:solidFill>
                  <a:schemeClr val="tx1"/>
                </a:solidFill>
                <a:effectLst/>
                <a:latin typeface="+mn-lt"/>
                <a:ea typeface="+mn-ea"/>
                <a:cs typeface="+mn-cs"/>
              </a:rPr>
              <a:t> : l’actualité, la ponctualité</a:t>
            </a:r>
          </a:p>
          <a:p>
            <a:pPr lvl="0"/>
            <a:r>
              <a:rPr lang="fr-FR" sz="1200" i="1" u="sng" kern="1200" dirty="0">
                <a:solidFill>
                  <a:schemeClr val="tx1"/>
                </a:solidFill>
                <a:effectLst/>
                <a:latin typeface="+mn-lt"/>
                <a:ea typeface="+mn-ea"/>
                <a:cs typeface="+mn-cs"/>
              </a:rPr>
              <a:t>Quantité</a:t>
            </a:r>
            <a:r>
              <a:rPr lang="fr-FR" sz="1200" kern="1200" dirty="0">
                <a:solidFill>
                  <a:schemeClr val="tx1"/>
                </a:solidFill>
                <a:effectLst/>
                <a:latin typeface="+mn-lt"/>
                <a:ea typeface="+mn-ea"/>
                <a:cs typeface="+mn-cs"/>
              </a:rPr>
              <a:t> : l’exhaustivité, le degré de finesse et de précision</a:t>
            </a:r>
          </a:p>
          <a:p>
            <a:r>
              <a:rPr lang="fr-FR" sz="1200" kern="1200" dirty="0">
                <a:solidFill>
                  <a:schemeClr val="tx1"/>
                </a:solidFill>
                <a:effectLst/>
                <a:latin typeface="+mn-lt"/>
                <a:ea typeface="+mn-ea"/>
                <a:cs typeface="+mn-cs"/>
              </a:rPr>
              <a:t>Exemple : </a:t>
            </a:r>
            <a:r>
              <a:rPr lang="fr-FR" sz="1200" b="1" kern="1200" dirty="0">
                <a:solidFill>
                  <a:schemeClr val="tx1"/>
                </a:solidFill>
                <a:effectLst/>
                <a:latin typeface="+mn-lt"/>
                <a:ea typeface="+mn-ea"/>
                <a:cs typeface="+mn-cs"/>
              </a:rPr>
              <a:t>Le Syrie est en guerre depuis cinq ans. (Information)</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Mme ABITOR en concert dédicace. (N’est pas une information)</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6</a:t>
            </a:fld>
            <a:endParaRPr lang="fr-FR"/>
          </a:p>
        </p:txBody>
      </p:sp>
    </p:spTree>
    <p:extLst>
      <p:ext uri="{BB962C8B-B14F-4D97-AF65-F5344CB8AC3E}">
        <p14:creationId xmlns:p14="http://schemas.microsoft.com/office/powerpoint/2010/main" val="1383502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24</a:t>
            </a:fld>
            <a:endParaRPr lang="fr-FR"/>
          </a:p>
        </p:txBody>
      </p:sp>
    </p:spTree>
    <p:extLst>
      <p:ext uri="{BB962C8B-B14F-4D97-AF65-F5344CB8AC3E}">
        <p14:creationId xmlns:p14="http://schemas.microsoft.com/office/powerpoint/2010/main" val="4142661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Un client peut passer une ou plusieurs commandes donc nous avons 1,n.</a:t>
            </a:r>
          </a:p>
          <a:p>
            <a:r>
              <a:rPr lang="fr-FR" sz="1200" kern="1200" dirty="0">
                <a:solidFill>
                  <a:schemeClr val="tx1"/>
                </a:solidFill>
                <a:effectLst/>
                <a:latin typeface="+mn-lt"/>
                <a:ea typeface="+mn-ea"/>
                <a:cs typeface="+mn-cs"/>
              </a:rPr>
              <a:t>Une commande ne concerne qu’un seul client donc nous avons 1,1.</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Une facture ne concerne qu’une seule commande donc 1,1.</a:t>
            </a:r>
          </a:p>
          <a:p>
            <a:r>
              <a:rPr lang="fr-FR" sz="1200" kern="1200" dirty="0">
                <a:solidFill>
                  <a:schemeClr val="tx1"/>
                </a:solidFill>
                <a:effectLst/>
                <a:latin typeface="+mn-lt"/>
                <a:ea typeface="+mn-ea"/>
                <a:cs typeface="+mn-cs"/>
              </a:rPr>
              <a:t>Il doit y avoir une commande pour créer une facture et il peut y avoir plusieurs commande a facturé donc 0,n.</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Une commande est relié à un ou plusieurs historiques de statut donc 1,n.</a:t>
            </a:r>
          </a:p>
          <a:p>
            <a:r>
              <a:rPr lang="fr-FR" sz="1200" kern="1200" dirty="0">
                <a:solidFill>
                  <a:schemeClr val="tx1"/>
                </a:solidFill>
                <a:effectLst/>
                <a:latin typeface="+mn-lt"/>
                <a:ea typeface="+mn-ea"/>
                <a:cs typeface="+mn-cs"/>
              </a:rPr>
              <a:t>L’historique de statut peut être lié à une seule commandes donc 0,1.</a:t>
            </a:r>
          </a:p>
          <a:p>
            <a:pPr lvl="0"/>
            <a:endParaRPr lang="fr-FR" sz="1200" kern="1200" dirty="0">
              <a:solidFill>
                <a:schemeClr val="tx1"/>
              </a:solidFill>
              <a:effectLst/>
              <a:latin typeface="+mn-lt"/>
              <a:ea typeface="+mn-ea"/>
              <a:cs typeface="+mn-cs"/>
            </a:endParaRPr>
          </a:p>
          <a:p>
            <a:pPr lvl="0"/>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Exercice d’application</a:t>
            </a:r>
            <a:r>
              <a:rPr lang="fr-FR" sz="1200" kern="1200" dirty="0">
                <a:solidFill>
                  <a:schemeClr val="tx1"/>
                </a:solidFill>
                <a:effectLst/>
                <a:latin typeface="+mn-lt"/>
                <a:ea typeface="+mn-ea"/>
                <a:cs typeface="+mn-cs"/>
              </a:rPr>
              <a:t> : Etude des cardinalités - Mariages</a:t>
            </a:r>
          </a:p>
          <a:p>
            <a:r>
              <a:rPr lang="fr-FR" sz="1200" kern="1200" dirty="0">
                <a:solidFill>
                  <a:schemeClr val="tx1"/>
                </a:solidFill>
                <a:effectLst/>
                <a:latin typeface="+mn-lt"/>
                <a:ea typeface="+mn-ea"/>
                <a:cs typeface="+mn-cs"/>
              </a:rPr>
              <a:t>Traduire à l'aide du modèle entité-association les différentes situations maritales évoquées ci-dessous :</a:t>
            </a:r>
          </a:p>
          <a:p>
            <a:pPr lvl="0"/>
            <a:r>
              <a:rPr lang="fr-FR" sz="1200" b="1" kern="1200" dirty="0">
                <a:solidFill>
                  <a:schemeClr val="tx1"/>
                </a:solidFill>
                <a:effectLst/>
                <a:latin typeface="+mn-lt"/>
                <a:ea typeface="+mn-ea"/>
                <a:cs typeface="+mn-cs"/>
              </a:rPr>
              <a:t>Option classique</a:t>
            </a:r>
            <a:r>
              <a:rPr lang="fr-FR" sz="1200" kern="1200" dirty="0">
                <a:solidFill>
                  <a:schemeClr val="tx1"/>
                </a:solidFill>
                <a:effectLst/>
                <a:latin typeface="+mn-lt"/>
                <a:ea typeface="+mn-ea"/>
                <a:cs typeface="+mn-cs"/>
              </a:rPr>
              <a:t> : un homme est marié avec au plus une femme et une femme avec au plus un homme.</a:t>
            </a:r>
          </a:p>
          <a:p>
            <a:pPr lvl="0"/>
            <a:r>
              <a:rPr lang="fr-FR" sz="1200" b="1" kern="1200" dirty="0">
                <a:solidFill>
                  <a:schemeClr val="tx1"/>
                </a:solidFill>
                <a:effectLst/>
                <a:latin typeface="+mn-lt"/>
                <a:ea typeface="+mn-ea"/>
                <a:cs typeface="+mn-cs"/>
              </a:rPr>
              <a:t>Option nouvelle tendance</a:t>
            </a:r>
            <a:r>
              <a:rPr lang="fr-FR" sz="1200" kern="1200" dirty="0">
                <a:solidFill>
                  <a:schemeClr val="tx1"/>
                </a:solidFill>
                <a:effectLst/>
                <a:latin typeface="+mn-lt"/>
                <a:ea typeface="+mn-ea"/>
                <a:cs typeface="+mn-cs"/>
              </a:rPr>
              <a:t> : une personne est mariée avec au plus une autre personne.</a:t>
            </a:r>
          </a:p>
          <a:p>
            <a:pPr lvl="0"/>
            <a:r>
              <a:rPr lang="fr-FR" sz="1200" b="1" kern="1200" dirty="0">
                <a:solidFill>
                  <a:schemeClr val="tx1"/>
                </a:solidFill>
                <a:effectLst/>
                <a:latin typeface="+mn-lt"/>
                <a:ea typeface="+mn-ea"/>
                <a:cs typeface="+mn-cs"/>
              </a:rPr>
              <a:t>Polyandrie</a:t>
            </a:r>
            <a:r>
              <a:rPr lang="fr-FR" sz="1200" kern="1200" dirty="0">
                <a:solidFill>
                  <a:schemeClr val="tx1"/>
                </a:solidFill>
                <a:effectLst/>
                <a:latin typeface="+mn-lt"/>
                <a:ea typeface="+mn-ea"/>
                <a:cs typeface="+mn-cs"/>
              </a:rPr>
              <a:t> : tout homme est marié avec une et une seule femme et une femme avec plusieurs hommes.</a:t>
            </a:r>
          </a:p>
          <a:p>
            <a:pPr lvl="0"/>
            <a:r>
              <a:rPr lang="fr-FR" sz="1200" b="1" kern="1200" dirty="0">
                <a:solidFill>
                  <a:schemeClr val="tx1"/>
                </a:solidFill>
                <a:effectLst/>
                <a:latin typeface="+mn-lt"/>
                <a:ea typeface="+mn-ea"/>
                <a:cs typeface="+mn-cs"/>
              </a:rPr>
              <a:t>Option hippie</a:t>
            </a:r>
            <a:r>
              <a:rPr lang="fr-FR" sz="1200" kern="1200" dirty="0">
                <a:solidFill>
                  <a:schemeClr val="tx1"/>
                </a:solidFill>
                <a:effectLst/>
                <a:latin typeface="+mn-lt"/>
                <a:ea typeface="+mn-ea"/>
                <a:cs typeface="+mn-cs"/>
              </a:rPr>
              <a:t>: toute personne est mariée avec une autre personne au moins.</a:t>
            </a:r>
          </a:p>
          <a:p>
            <a:pPr lvl="0"/>
            <a:r>
              <a:rPr lang="fr-FR" sz="1200" b="1" kern="1200" dirty="0">
                <a:solidFill>
                  <a:schemeClr val="tx1"/>
                </a:solidFill>
                <a:effectLst/>
                <a:latin typeface="+mn-lt"/>
                <a:ea typeface="+mn-ea"/>
                <a:cs typeface="+mn-cs"/>
              </a:rPr>
              <a:t>Option harem</a:t>
            </a:r>
            <a:r>
              <a:rPr lang="fr-FR" sz="1200" kern="1200" dirty="0">
                <a:solidFill>
                  <a:schemeClr val="tx1"/>
                </a:solidFill>
                <a:effectLst/>
                <a:latin typeface="+mn-lt"/>
                <a:ea typeface="+mn-ea"/>
                <a:cs typeface="+mn-cs"/>
              </a:rPr>
              <a:t> : un homme est marié avec aucune, une ou plusieurs femmes, mais une femme avec au plus un homme.</a:t>
            </a:r>
          </a:p>
          <a:p>
            <a:r>
              <a:rPr lang="fr-FR" sz="1200" kern="1200" dirty="0">
                <a:solidFill>
                  <a:schemeClr val="tx1"/>
                </a:solidFill>
                <a:effectLst/>
                <a:latin typeface="+mn-lt"/>
                <a:ea typeface="+mn-ea"/>
                <a:cs typeface="+mn-cs"/>
              </a:rPr>
              <a:t> </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25</a:t>
            </a:fld>
            <a:endParaRPr lang="fr-FR"/>
          </a:p>
        </p:txBody>
      </p:sp>
    </p:spTree>
    <p:extLst>
      <p:ext uri="{BB962C8B-B14F-4D97-AF65-F5344CB8AC3E}">
        <p14:creationId xmlns:p14="http://schemas.microsoft.com/office/powerpoint/2010/main" val="1341442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Un client peut passer une ou plusieurs commandes donc nous avons 1,n.</a:t>
            </a:r>
          </a:p>
          <a:p>
            <a:r>
              <a:rPr lang="fr-FR" sz="1200" kern="1200" dirty="0">
                <a:solidFill>
                  <a:schemeClr val="tx1"/>
                </a:solidFill>
                <a:effectLst/>
                <a:latin typeface="+mn-lt"/>
                <a:ea typeface="+mn-ea"/>
                <a:cs typeface="+mn-cs"/>
              </a:rPr>
              <a:t>Une commande ne concerne qu’un seul client donc nous avons 1,1.</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Une facture ne concerne qu’une seule commande donc 1,1.</a:t>
            </a:r>
          </a:p>
          <a:p>
            <a:r>
              <a:rPr lang="fr-FR" sz="1200" kern="1200" dirty="0">
                <a:solidFill>
                  <a:schemeClr val="tx1"/>
                </a:solidFill>
                <a:effectLst/>
                <a:latin typeface="+mn-lt"/>
                <a:ea typeface="+mn-ea"/>
                <a:cs typeface="+mn-cs"/>
              </a:rPr>
              <a:t>Il doit y avoir une commande pour créer une facture et il peut y avoir plusieurs commande a facturé donc 0,n.</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Une commande est relié à un ou plusieurs historiques de statut donc 1,n.</a:t>
            </a:r>
          </a:p>
          <a:p>
            <a:r>
              <a:rPr lang="fr-FR" sz="1200" kern="1200" dirty="0">
                <a:solidFill>
                  <a:schemeClr val="tx1"/>
                </a:solidFill>
                <a:effectLst/>
                <a:latin typeface="+mn-lt"/>
                <a:ea typeface="+mn-ea"/>
                <a:cs typeface="+mn-cs"/>
              </a:rPr>
              <a:t>L’historique de statut peut être lié à une seule commandes donc 0,1.</a:t>
            </a:r>
          </a:p>
          <a:p>
            <a:pPr lvl="0"/>
            <a:endParaRPr lang="fr-FR" sz="1200" kern="1200" dirty="0">
              <a:solidFill>
                <a:schemeClr val="tx1"/>
              </a:solidFill>
              <a:effectLst/>
              <a:latin typeface="+mn-lt"/>
              <a:ea typeface="+mn-ea"/>
              <a:cs typeface="+mn-cs"/>
            </a:endParaRPr>
          </a:p>
          <a:p>
            <a:pPr lvl="0"/>
            <a:endParaRPr lang="fr-FR" sz="1200" kern="1200" dirty="0">
              <a:solidFill>
                <a:schemeClr val="tx1"/>
              </a:solidFill>
              <a:effectLst/>
              <a:latin typeface="+mn-lt"/>
              <a:ea typeface="+mn-ea"/>
              <a:cs typeface="+mn-cs"/>
            </a:endParaRPr>
          </a:p>
          <a:p>
            <a:r>
              <a:rPr lang="fr-FR" sz="1200" b="1" u="sng" kern="1200" dirty="0">
                <a:solidFill>
                  <a:schemeClr val="tx1"/>
                </a:solidFill>
                <a:effectLst/>
                <a:latin typeface="+mn-lt"/>
                <a:ea typeface="+mn-ea"/>
                <a:cs typeface="+mn-cs"/>
              </a:rPr>
              <a:t>Exercice d’application</a:t>
            </a:r>
            <a:r>
              <a:rPr lang="fr-FR" sz="1200" kern="1200" dirty="0">
                <a:solidFill>
                  <a:schemeClr val="tx1"/>
                </a:solidFill>
                <a:effectLst/>
                <a:latin typeface="+mn-lt"/>
                <a:ea typeface="+mn-ea"/>
                <a:cs typeface="+mn-cs"/>
              </a:rPr>
              <a:t> : Etude des cardinalités - Mariages</a:t>
            </a:r>
          </a:p>
          <a:p>
            <a:r>
              <a:rPr lang="fr-FR" sz="1200" kern="1200" dirty="0">
                <a:solidFill>
                  <a:schemeClr val="tx1"/>
                </a:solidFill>
                <a:effectLst/>
                <a:latin typeface="+mn-lt"/>
                <a:ea typeface="+mn-ea"/>
                <a:cs typeface="+mn-cs"/>
              </a:rPr>
              <a:t>Traduire à l'aide du modèle entité-association les différentes situations maritales évoquées ci-dessous :</a:t>
            </a:r>
          </a:p>
          <a:p>
            <a:pPr lvl="0"/>
            <a:r>
              <a:rPr lang="fr-FR" sz="1200" b="1" kern="1200" dirty="0">
                <a:solidFill>
                  <a:schemeClr val="tx1"/>
                </a:solidFill>
                <a:effectLst/>
                <a:latin typeface="+mn-lt"/>
                <a:ea typeface="+mn-ea"/>
                <a:cs typeface="+mn-cs"/>
              </a:rPr>
              <a:t>Option classique</a:t>
            </a:r>
            <a:r>
              <a:rPr lang="fr-FR" sz="1200" kern="1200" dirty="0">
                <a:solidFill>
                  <a:schemeClr val="tx1"/>
                </a:solidFill>
                <a:effectLst/>
                <a:latin typeface="+mn-lt"/>
                <a:ea typeface="+mn-ea"/>
                <a:cs typeface="+mn-cs"/>
              </a:rPr>
              <a:t> : un homme est marié avec au plus une femme et une femme avec au plus un homme.</a:t>
            </a:r>
          </a:p>
          <a:p>
            <a:pPr lvl="0"/>
            <a:r>
              <a:rPr lang="fr-FR" sz="1200" b="1" kern="1200" dirty="0">
                <a:solidFill>
                  <a:schemeClr val="tx1"/>
                </a:solidFill>
                <a:effectLst/>
                <a:latin typeface="+mn-lt"/>
                <a:ea typeface="+mn-ea"/>
                <a:cs typeface="+mn-cs"/>
              </a:rPr>
              <a:t>Option nouvelle tendance</a:t>
            </a:r>
            <a:r>
              <a:rPr lang="fr-FR" sz="1200" kern="1200" dirty="0">
                <a:solidFill>
                  <a:schemeClr val="tx1"/>
                </a:solidFill>
                <a:effectLst/>
                <a:latin typeface="+mn-lt"/>
                <a:ea typeface="+mn-ea"/>
                <a:cs typeface="+mn-cs"/>
              </a:rPr>
              <a:t> : une personne est mariée avec au plus une autre personne.</a:t>
            </a:r>
          </a:p>
          <a:p>
            <a:pPr lvl="0"/>
            <a:r>
              <a:rPr lang="fr-FR" sz="1200" b="1" kern="1200" dirty="0">
                <a:solidFill>
                  <a:schemeClr val="tx1"/>
                </a:solidFill>
                <a:effectLst/>
                <a:latin typeface="+mn-lt"/>
                <a:ea typeface="+mn-ea"/>
                <a:cs typeface="+mn-cs"/>
              </a:rPr>
              <a:t>Polyandrie</a:t>
            </a:r>
            <a:r>
              <a:rPr lang="fr-FR" sz="1200" kern="1200" dirty="0">
                <a:solidFill>
                  <a:schemeClr val="tx1"/>
                </a:solidFill>
                <a:effectLst/>
                <a:latin typeface="+mn-lt"/>
                <a:ea typeface="+mn-ea"/>
                <a:cs typeface="+mn-cs"/>
              </a:rPr>
              <a:t> : tout homme est marié avec une et une seule femme et une femme avec plusieurs hommes.</a:t>
            </a:r>
          </a:p>
          <a:p>
            <a:pPr lvl="0"/>
            <a:r>
              <a:rPr lang="fr-FR" sz="1200" b="1" kern="1200" dirty="0">
                <a:solidFill>
                  <a:schemeClr val="tx1"/>
                </a:solidFill>
                <a:effectLst/>
                <a:latin typeface="+mn-lt"/>
                <a:ea typeface="+mn-ea"/>
                <a:cs typeface="+mn-cs"/>
              </a:rPr>
              <a:t>Option hippie</a:t>
            </a:r>
            <a:r>
              <a:rPr lang="fr-FR" sz="1200" kern="1200" dirty="0">
                <a:solidFill>
                  <a:schemeClr val="tx1"/>
                </a:solidFill>
                <a:effectLst/>
                <a:latin typeface="+mn-lt"/>
                <a:ea typeface="+mn-ea"/>
                <a:cs typeface="+mn-cs"/>
              </a:rPr>
              <a:t>: toute personne est mariée avec une autre personne au moins.</a:t>
            </a:r>
          </a:p>
          <a:p>
            <a:pPr lvl="0"/>
            <a:r>
              <a:rPr lang="fr-FR" sz="1200" b="1" kern="1200" dirty="0">
                <a:solidFill>
                  <a:schemeClr val="tx1"/>
                </a:solidFill>
                <a:effectLst/>
                <a:latin typeface="+mn-lt"/>
                <a:ea typeface="+mn-ea"/>
                <a:cs typeface="+mn-cs"/>
              </a:rPr>
              <a:t>Option harem</a:t>
            </a:r>
            <a:r>
              <a:rPr lang="fr-FR" sz="1200" kern="1200" dirty="0">
                <a:solidFill>
                  <a:schemeClr val="tx1"/>
                </a:solidFill>
                <a:effectLst/>
                <a:latin typeface="+mn-lt"/>
                <a:ea typeface="+mn-ea"/>
                <a:cs typeface="+mn-cs"/>
              </a:rPr>
              <a:t> : un homme est marié avec aucune, une ou plusieurs femmes, mais une femme avec au plus un homme.</a:t>
            </a:r>
          </a:p>
          <a:p>
            <a:r>
              <a:rPr lang="fr-FR" sz="1200" kern="1200" dirty="0">
                <a:solidFill>
                  <a:schemeClr val="tx1"/>
                </a:solidFill>
                <a:effectLst/>
                <a:latin typeface="+mn-lt"/>
                <a:ea typeface="+mn-ea"/>
                <a:cs typeface="+mn-cs"/>
              </a:rPr>
              <a:t> </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26</a:t>
            </a:fld>
            <a:endParaRPr lang="fr-FR"/>
          </a:p>
        </p:txBody>
      </p:sp>
    </p:spTree>
    <p:extLst>
      <p:ext uri="{BB962C8B-B14F-4D97-AF65-F5344CB8AC3E}">
        <p14:creationId xmlns:p14="http://schemas.microsoft.com/office/powerpoint/2010/main" val="402854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Les données qui figurent dans le MCD (et donc dans le dictionnaire des données) doivent être, dans la plupart des cas, </a:t>
            </a:r>
            <a:r>
              <a:rPr lang="fr-FR" sz="1200" b="1" kern="1200" dirty="0">
                <a:solidFill>
                  <a:schemeClr val="tx1"/>
                </a:solidFill>
                <a:effectLst/>
                <a:latin typeface="+mn-lt"/>
                <a:ea typeface="+mn-ea"/>
                <a:cs typeface="+mn-cs"/>
              </a:rPr>
              <a:t>élémentaires</a:t>
            </a:r>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Elles ne doivent pas être </a:t>
            </a:r>
            <a:r>
              <a:rPr lang="fr-FR" sz="1200" b="1" kern="1200" dirty="0">
                <a:solidFill>
                  <a:schemeClr val="tx1"/>
                </a:solidFill>
                <a:effectLst/>
                <a:latin typeface="+mn-lt"/>
                <a:ea typeface="+mn-ea"/>
                <a:cs typeface="+mn-cs"/>
              </a:rPr>
              <a:t>calculées</a:t>
            </a:r>
            <a:r>
              <a:rPr lang="fr-FR" sz="1200" kern="1200" dirty="0">
                <a:solidFill>
                  <a:schemeClr val="tx1"/>
                </a:solidFill>
                <a:effectLst/>
                <a:latin typeface="+mn-lt"/>
                <a:ea typeface="+mn-ea"/>
                <a:cs typeface="+mn-cs"/>
              </a:rPr>
              <a:t> : les données calculées doivent être obtenues, par le calcul, à partir de données élémentaires qui, elles, sont conservées en base. Cependant, il existe quelques cas où il s'avère pertinent de conserver, pour des raisons d'optimisation, une donnée calculée, le montant d'une commande par exemple. On ne conservera cependant pas les données calculées intermédiaires sauf en cas d'obligation légale (c'est le cas pour un montant HT par exemple, où les composantes peuvent d'ailleurs avoir un prix variable dans le temps). En effet, cela évite de refaire les calculs plusieurs fois pour un résultat qui restera fixe.</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Elles ne doivent pas être </a:t>
            </a:r>
            <a:r>
              <a:rPr lang="fr-FR" sz="1200" b="1" kern="1200" dirty="0">
                <a:solidFill>
                  <a:schemeClr val="tx1"/>
                </a:solidFill>
                <a:effectLst/>
                <a:latin typeface="+mn-lt"/>
                <a:ea typeface="+mn-ea"/>
                <a:cs typeface="+mn-cs"/>
              </a:rPr>
              <a:t>composées</a:t>
            </a:r>
            <a:r>
              <a:rPr lang="fr-FR" sz="1200" kern="1200" dirty="0">
                <a:solidFill>
                  <a:schemeClr val="tx1"/>
                </a:solidFill>
                <a:effectLst/>
                <a:latin typeface="+mn-lt"/>
                <a:ea typeface="+mn-ea"/>
                <a:cs typeface="+mn-cs"/>
              </a:rPr>
              <a:t> : les données composées doivent être obtenues par la concaténation de données élémentaires conservées en base. Par exemple une adresse est obtenue à partir d'une rue, d'une ville et d'un code postal : ce sont ces trois dernières données qui sont conservées et donc qui figureront dans le MCD (et dans le dictionnaire des données).</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Lorsque l'on n'effectue jamais de calcul sur une donnée numérique, celle-ci doit être de type AN (c'est le cas par exemple pour un numéro de téléphone).</a:t>
            </a:r>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27</a:t>
            </a:fld>
            <a:endParaRPr lang="fr-FR"/>
          </a:p>
        </p:txBody>
      </p:sp>
    </p:spTree>
    <p:extLst>
      <p:ext uri="{BB962C8B-B14F-4D97-AF65-F5344CB8AC3E}">
        <p14:creationId xmlns:p14="http://schemas.microsoft.com/office/powerpoint/2010/main" val="3503642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28</a:t>
            </a:fld>
            <a:endParaRPr lang="fr-FR"/>
          </a:p>
        </p:txBody>
      </p:sp>
    </p:spTree>
    <p:extLst>
      <p:ext uri="{BB962C8B-B14F-4D97-AF65-F5344CB8AC3E}">
        <p14:creationId xmlns:p14="http://schemas.microsoft.com/office/powerpoint/2010/main" val="2220834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29</a:t>
            </a:fld>
            <a:endParaRPr lang="fr-FR"/>
          </a:p>
        </p:txBody>
      </p:sp>
    </p:spTree>
    <p:extLst>
      <p:ext uri="{BB962C8B-B14F-4D97-AF65-F5344CB8AC3E}">
        <p14:creationId xmlns:p14="http://schemas.microsoft.com/office/powerpoint/2010/main" val="33047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30</a:t>
            </a:fld>
            <a:endParaRPr lang="fr-FR"/>
          </a:p>
        </p:txBody>
      </p:sp>
    </p:spTree>
    <p:extLst>
      <p:ext uri="{BB962C8B-B14F-4D97-AF65-F5344CB8AC3E}">
        <p14:creationId xmlns:p14="http://schemas.microsoft.com/office/powerpoint/2010/main" val="189045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35</a:t>
            </a:fld>
            <a:endParaRPr lang="fr-FR"/>
          </a:p>
        </p:txBody>
      </p:sp>
    </p:spTree>
    <p:extLst>
      <p:ext uri="{BB962C8B-B14F-4D97-AF65-F5344CB8AC3E}">
        <p14:creationId xmlns:p14="http://schemas.microsoft.com/office/powerpoint/2010/main" val="38043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36</a:t>
            </a:fld>
            <a:endParaRPr lang="fr-FR"/>
          </a:p>
        </p:txBody>
      </p:sp>
    </p:spTree>
    <p:extLst>
      <p:ext uri="{BB962C8B-B14F-4D97-AF65-F5344CB8AC3E}">
        <p14:creationId xmlns:p14="http://schemas.microsoft.com/office/powerpoint/2010/main" val="1387640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37</a:t>
            </a:fld>
            <a:endParaRPr lang="fr-FR"/>
          </a:p>
        </p:txBody>
      </p:sp>
    </p:spTree>
    <p:extLst>
      <p:ext uri="{BB962C8B-B14F-4D97-AF65-F5344CB8AC3E}">
        <p14:creationId xmlns:p14="http://schemas.microsoft.com/office/powerpoint/2010/main" val="37684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Finalité du S.I</a:t>
            </a:r>
          </a:p>
          <a:p>
            <a:pPr lvl="0"/>
            <a:r>
              <a:rPr lang="fr-FR" sz="1200" kern="1200" dirty="0">
                <a:solidFill>
                  <a:schemeClr val="tx1"/>
                </a:solidFill>
                <a:effectLst/>
                <a:latin typeface="+mn-lt"/>
                <a:ea typeface="+mn-ea"/>
                <a:cs typeface="+mn-cs"/>
              </a:rPr>
              <a:t>Le SI met à la disposition du SP des informations nécessaire à sa mission de pilotage,</a:t>
            </a:r>
          </a:p>
          <a:p>
            <a:pPr lvl="0"/>
            <a:r>
              <a:rPr lang="fr-FR" sz="1200" kern="1200" dirty="0">
                <a:solidFill>
                  <a:schemeClr val="tx1"/>
                </a:solidFill>
                <a:effectLst/>
                <a:latin typeface="+mn-lt"/>
                <a:ea typeface="+mn-ea"/>
                <a:cs typeface="+mn-cs"/>
              </a:rPr>
              <a:t>Il transmet au SO l’information de pilotage élaboré,</a:t>
            </a:r>
          </a:p>
          <a:p>
            <a:pPr lvl="0"/>
            <a:r>
              <a:rPr lang="fr-FR" sz="1200" kern="1200" dirty="0">
                <a:solidFill>
                  <a:schemeClr val="tx1"/>
                </a:solidFill>
                <a:effectLst/>
                <a:latin typeface="+mn-lt"/>
                <a:ea typeface="+mn-ea"/>
                <a:cs typeface="+mn-cs"/>
              </a:rPr>
              <a:t>Il effectue pour le compte du SO le traitement d’information contenue dans les processus opératoires de ce dernier,</a:t>
            </a:r>
          </a:p>
          <a:p>
            <a:pPr lvl="0"/>
            <a:r>
              <a:rPr lang="fr-FR" sz="1200" kern="1200" dirty="0">
                <a:solidFill>
                  <a:schemeClr val="tx1"/>
                </a:solidFill>
                <a:effectLst/>
                <a:latin typeface="+mn-lt"/>
                <a:ea typeface="+mn-ea"/>
                <a:cs typeface="+mn-cs"/>
              </a:rPr>
              <a:t>Il communique avec son environnement.</a:t>
            </a:r>
          </a:p>
          <a:p>
            <a:r>
              <a:rPr lang="fr-FR"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Objectifs du SI</a:t>
            </a:r>
          </a:p>
          <a:p>
            <a:pPr lvl="0"/>
            <a:r>
              <a:rPr lang="fr-FR" sz="1200" kern="1200" dirty="0">
                <a:solidFill>
                  <a:schemeClr val="tx1"/>
                </a:solidFill>
                <a:effectLst/>
                <a:latin typeface="+mn-lt"/>
                <a:ea typeface="+mn-ea"/>
                <a:cs typeface="+mn-cs"/>
              </a:rPr>
              <a:t>Le SI est un outil de système de gestion et doit fournir une représentation pertinente du réel perçu ;</a:t>
            </a:r>
          </a:p>
          <a:p>
            <a:pPr lvl="0"/>
            <a:r>
              <a:rPr lang="fr-FR" sz="1200" kern="1200" dirty="0">
                <a:solidFill>
                  <a:schemeClr val="tx1"/>
                </a:solidFill>
                <a:effectLst/>
                <a:latin typeface="+mn-lt"/>
                <a:ea typeface="+mn-ea"/>
                <a:cs typeface="+mn-cs"/>
              </a:rPr>
              <a:t>Le SI est un outil de communication de l’organisation ;</a:t>
            </a:r>
          </a:p>
          <a:p>
            <a:pPr lvl="0"/>
            <a:r>
              <a:rPr lang="fr-FR" sz="1200" kern="1200" dirty="0">
                <a:solidFill>
                  <a:schemeClr val="tx1"/>
                </a:solidFill>
                <a:effectLst/>
                <a:latin typeface="+mn-lt"/>
                <a:ea typeface="+mn-ea"/>
                <a:cs typeface="+mn-cs"/>
              </a:rPr>
              <a:t>Il assure la communication entre les organisations ;</a:t>
            </a:r>
          </a:p>
          <a:p>
            <a:pPr lvl="0"/>
            <a:r>
              <a:rPr lang="fr-FR" sz="1200" kern="1200" dirty="0">
                <a:solidFill>
                  <a:schemeClr val="tx1"/>
                </a:solidFill>
                <a:effectLst/>
                <a:latin typeface="+mn-lt"/>
                <a:ea typeface="+mn-ea"/>
                <a:cs typeface="+mn-cs"/>
              </a:rPr>
              <a:t>Il est la mémoire de l’organisation, il comporte une base d’information, un modèle de données, et un processus d’informations.</a:t>
            </a: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Fonction du SI</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assignons 3 missions essentielles au système d’information : </a:t>
            </a:r>
          </a:p>
          <a:p>
            <a:pPr lvl="0"/>
            <a:r>
              <a:rPr lang="fr-FR" sz="1200" b="1" kern="1200" dirty="0">
                <a:solidFill>
                  <a:schemeClr val="tx1"/>
                </a:solidFill>
                <a:effectLst/>
                <a:latin typeface="+mn-lt"/>
                <a:ea typeface="+mn-ea"/>
                <a:cs typeface="+mn-cs"/>
              </a:rPr>
              <a:t>La génération de l’information :</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Définition de la sémantique des données (pour chaque information il faut lui donner un nom et une définition) de l’entreprise. Il faut aussi définir les évènements perçus « d’intérêt pour l’entreprise » ainsi que les réactions que l’entreprise devra avoir en réponse à ces évènements ;</a:t>
            </a:r>
          </a:p>
          <a:p>
            <a:pPr lvl="0"/>
            <a:r>
              <a:rPr lang="fr-FR" sz="1200" kern="1200" dirty="0">
                <a:solidFill>
                  <a:schemeClr val="tx1"/>
                </a:solidFill>
                <a:effectLst/>
                <a:latin typeface="+mn-lt"/>
                <a:ea typeface="+mn-ea"/>
                <a:cs typeface="+mn-cs"/>
              </a:rPr>
              <a:t>Le SI se charge des traitements  formalisés et répétitifs pour le compte du SP ou du SO</a:t>
            </a:r>
          </a:p>
          <a:p>
            <a:pPr lvl="0"/>
            <a:r>
              <a:rPr lang="fr-FR" sz="1200" b="1" kern="1200" dirty="0">
                <a:solidFill>
                  <a:schemeClr val="tx1"/>
                </a:solidFill>
                <a:effectLst/>
                <a:latin typeface="+mn-lt"/>
                <a:ea typeface="+mn-ea"/>
                <a:cs typeface="+mn-cs"/>
              </a:rPr>
              <a:t>La mémorisation des informations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mémoire joue un rôle central et comporte : </a:t>
            </a:r>
          </a:p>
          <a:p>
            <a:pPr lvl="0"/>
            <a:r>
              <a:rPr lang="fr-FR" sz="1200" kern="1200" dirty="0">
                <a:solidFill>
                  <a:schemeClr val="tx1"/>
                </a:solidFill>
                <a:effectLst/>
                <a:latin typeface="+mn-lt"/>
                <a:ea typeface="+mn-ea"/>
                <a:cs typeface="+mn-cs"/>
              </a:rPr>
              <a:t>Un aspect statique</a:t>
            </a:r>
          </a:p>
          <a:p>
            <a:pPr lvl="0"/>
            <a:r>
              <a:rPr lang="fr-FR" sz="1200" kern="1200" dirty="0">
                <a:solidFill>
                  <a:schemeClr val="tx1"/>
                </a:solidFill>
                <a:effectLst/>
                <a:latin typeface="+mn-lt"/>
                <a:ea typeface="+mn-ea"/>
                <a:cs typeface="+mn-cs"/>
              </a:rPr>
              <a:t>Les informations de bases : les faits survenus dans l’univers de l’organisation ;</a:t>
            </a:r>
          </a:p>
          <a:p>
            <a:pPr lvl="0"/>
            <a:r>
              <a:rPr lang="fr-FR" sz="1200" kern="1200" dirty="0">
                <a:solidFill>
                  <a:schemeClr val="tx1"/>
                </a:solidFill>
                <a:effectLst/>
                <a:latin typeface="+mn-lt"/>
                <a:ea typeface="+mn-ea"/>
                <a:cs typeface="+mn-cs"/>
              </a:rPr>
              <a:t>Les modèles de données : les structures de données, les règles et les composantes de l’univers de l’organisation (intérieur et l’extérieur)</a:t>
            </a:r>
          </a:p>
          <a:p>
            <a:pPr lvl="0"/>
            <a:r>
              <a:rPr lang="fr-FR" sz="1200" kern="1200" dirty="0">
                <a:solidFill>
                  <a:schemeClr val="tx1"/>
                </a:solidFill>
                <a:effectLst/>
                <a:latin typeface="+mn-lt"/>
                <a:ea typeface="+mn-ea"/>
                <a:cs typeface="+mn-cs"/>
              </a:rPr>
              <a:t>Un aspect dynamique</a:t>
            </a:r>
          </a:p>
          <a:p>
            <a:r>
              <a:rPr lang="fr-FR" sz="1200" kern="1200" dirty="0">
                <a:solidFill>
                  <a:schemeClr val="tx1"/>
                </a:solidFill>
                <a:effectLst/>
                <a:latin typeface="+mn-lt"/>
                <a:ea typeface="+mn-ea"/>
                <a:cs typeface="+mn-cs"/>
              </a:rPr>
              <a:t>C’est le processus d’information, c’est-à-dire le système qui traite l’information.</a:t>
            </a:r>
          </a:p>
          <a:p>
            <a:pPr lvl="0"/>
            <a:r>
              <a:rPr lang="fr-FR" sz="1200" b="1" kern="1200" dirty="0">
                <a:solidFill>
                  <a:schemeClr val="tx1"/>
                </a:solidFill>
                <a:effectLst/>
                <a:latin typeface="+mn-lt"/>
                <a:ea typeface="+mn-ea"/>
                <a:cs typeface="+mn-cs"/>
              </a:rPr>
              <a:t>La communication et la diffusion de l’information :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Outil de communication, le SI assure : </a:t>
            </a:r>
          </a:p>
          <a:p>
            <a:pPr lvl="0"/>
            <a:r>
              <a:rPr lang="fr-FR" sz="1200" kern="1200" dirty="0">
                <a:solidFill>
                  <a:schemeClr val="tx1"/>
                </a:solidFill>
                <a:effectLst/>
                <a:latin typeface="+mn-lt"/>
                <a:ea typeface="+mn-ea"/>
                <a:cs typeface="+mn-cs"/>
              </a:rPr>
              <a:t>La communication formelle dans l’organisation (entre le SP et le SO)</a:t>
            </a:r>
          </a:p>
          <a:p>
            <a:pPr lvl="0"/>
            <a:r>
              <a:rPr lang="fr-FR" sz="1200" kern="1200" dirty="0">
                <a:solidFill>
                  <a:schemeClr val="tx1"/>
                </a:solidFill>
                <a:effectLst/>
                <a:latin typeface="+mn-lt"/>
                <a:ea typeface="+mn-ea"/>
                <a:cs typeface="+mn-cs"/>
              </a:rPr>
              <a:t>La communication entre les organisations.</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7</a:t>
            </a:fld>
            <a:endParaRPr lang="fr-FR"/>
          </a:p>
        </p:txBody>
      </p:sp>
    </p:spTree>
    <p:extLst>
      <p:ext uri="{BB962C8B-B14F-4D97-AF65-F5344CB8AC3E}">
        <p14:creationId xmlns:p14="http://schemas.microsoft.com/office/powerpoint/2010/main" val="2508438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38</a:t>
            </a:fld>
            <a:endParaRPr lang="fr-FR"/>
          </a:p>
        </p:txBody>
      </p:sp>
    </p:spTree>
    <p:extLst>
      <p:ext uri="{BB962C8B-B14F-4D97-AF65-F5344CB8AC3E}">
        <p14:creationId xmlns:p14="http://schemas.microsoft.com/office/powerpoint/2010/main" val="3450329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Transformation en tables des :</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Entités et associations si on produit le MPD directement à partir du MCD</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Schémas relationnels si on produit un MLD</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Dépend de la base de données cible</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Types de données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Domaines des propriétés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Les attributs qui permettent d’indexer les tables sont des clés primaires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Les attributs (non clés primaires) qui font référence aux clés primaires d’autres tables sont des attributs secondaires.</a:t>
            </a:r>
            <a:endParaRPr lang="fr-FR" sz="105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39</a:t>
            </a:fld>
            <a:endParaRPr lang="fr-FR"/>
          </a:p>
        </p:txBody>
      </p:sp>
    </p:spTree>
    <p:extLst>
      <p:ext uri="{BB962C8B-B14F-4D97-AF65-F5344CB8AC3E}">
        <p14:creationId xmlns:p14="http://schemas.microsoft.com/office/powerpoint/2010/main" val="3721695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Transformation en tables des :</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Entités et associations si on produit le MPD directement à partir du MCD</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Schémas relationnels si on produit un MLD</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Dépend de la base de données cible</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Types de données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Domaines des propriétés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Les attributs qui permettent d’indexer les tables sont des clés primaires</a:t>
            </a:r>
            <a:endParaRPr lang="fr-FR"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sz="1100" dirty="0">
                <a:latin typeface="Calibri" panose="020F0502020204030204" pitchFamily="34" charset="0"/>
                <a:ea typeface="Calibri" panose="020F0502020204030204" pitchFamily="34" charset="0"/>
                <a:cs typeface="Times New Roman" panose="02020603050405020304" pitchFamily="18" charset="0"/>
              </a:rPr>
              <a:t>– Les attributs (non clés primaires) qui font référence aux clés primaires d’autres tables sont des attributs secondaires.</a:t>
            </a:r>
            <a:endParaRPr lang="fr-FR" sz="105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40</a:t>
            </a:fld>
            <a:endParaRPr lang="fr-FR"/>
          </a:p>
        </p:txBody>
      </p:sp>
    </p:spTree>
    <p:extLst>
      <p:ext uri="{BB962C8B-B14F-4D97-AF65-F5344CB8AC3E}">
        <p14:creationId xmlns:p14="http://schemas.microsoft.com/office/powerpoint/2010/main" val="7287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diagrammes de flux répondent à la question : Que fait le système ?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ce sens, ce sont des modèles FONCTIONNELS (qui décrivent les fonctions) et peut être présenté processus par processus.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i="1" u="sng" kern="1200" dirty="0">
                <a:solidFill>
                  <a:schemeClr val="tx1"/>
                </a:solidFill>
                <a:effectLst/>
                <a:latin typeface="+mn-lt"/>
                <a:ea typeface="+mn-ea"/>
                <a:cs typeface="+mn-cs"/>
              </a:rPr>
              <a:t>Vocabulaire associé aux modèles de flux   </a:t>
            </a:r>
            <a:endParaRPr lang="fr-FR" sz="11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Domaine d'étude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domaine d'étude est un sous -ensemble cohérent de l'entreprise ou de l'organisme, bien délimité  et formant le contenu du sujet à étudier.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Domaine d’étude</a:t>
            </a:r>
          </a:p>
          <a:p>
            <a:r>
              <a:rPr lang="fr-FR" sz="1200" dirty="0">
                <a:effectLst/>
              </a:rPr>
              <a:t>Dans les modèles de flux, le domaine d'étude est représenté par un rectangle à trait plein. Le nom du domaine est placé à l’intérieur du rectangle.</a:t>
            </a:r>
            <a:r>
              <a:rPr lang="fr-FR" dirty="0">
                <a:effectLst/>
              </a:rPr>
              <a:t> </a:t>
            </a:r>
            <a:r>
              <a:rPr lang="fr-FR" sz="1100" kern="1200" dirty="0">
                <a:solidFill>
                  <a:schemeClr val="tx1"/>
                </a:solidFill>
                <a:effectLst/>
                <a:latin typeface="+mn-lt"/>
                <a:ea typeface="+mn-ea"/>
                <a:cs typeface="+mn-cs"/>
              </a:rPr>
              <a:t>                                                                                      </a:t>
            </a:r>
          </a:p>
          <a:p>
            <a:r>
              <a:rPr lang="fr-CA" sz="1200"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Domaine connexe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domaine connexe est un composant du système d’information interagissant avec le domaine d’étude. C’est un acteur interne à l’entreprise, mais externe au domaine d’étude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 modèle de flux, un domaine connexe est représenté par un rectangle (ou un rond). Le nom du  domaine connexe est placé à l’intérieur du rectangle.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activité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L’activité est un ensemble de traitements homogènes qui transforment ou manipulent des données. Une activité peut souvent être vue comme un sous -domaine  d’étude, un morceau du domaine d’étude.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Chaque activité peut être éclatée. Cet éclatement se traduit alors par l’élaboration d’un nouveau diagramme qui décompose ce processus éclaté en plusieurs processus plus élémentaires.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Acteurs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Représenté par un cercle ou ellipse en trait plein (acteur interne) ou en trait discontinu (acteur externe) dans lequel est inscrit le nom de l’acteur le nom de l’acteur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L’acteur représenté une unité active intervenant dans le fonctionnement d’un système opérant. Il peut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Etre stimulé par des </a:t>
            </a:r>
            <a:r>
              <a:rPr lang="fr-FR" sz="1200" kern="1200" dirty="0" err="1">
                <a:solidFill>
                  <a:schemeClr val="tx1"/>
                </a:solidFill>
                <a:effectLst/>
                <a:latin typeface="+mn-lt"/>
                <a:ea typeface="+mn-ea"/>
                <a:cs typeface="+mn-cs"/>
              </a:rPr>
              <a:t>ﬂux</a:t>
            </a:r>
            <a:r>
              <a:rPr lang="fr-FR" sz="1200" kern="1200" dirty="0">
                <a:solidFill>
                  <a:schemeClr val="tx1"/>
                </a:solidFill>
                <a:effectLst/>
                <a:latin typeface="+mn-lt"/>
                <a:ea typeface="+mn-ea"/>
                <a:cs typeface="+mn-cs"/>
              </a:rPr>
              <a:t> d’information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Transformer et émettre des </a:t>
            </a:r>
            <a:r>
              <a:rPr lang="fr-FR" sz="1200" kern="1200" dirty="0" err="1">
                <a:solidFill>
                  <a:schemeClr val="tx1"/>
                </a:solidFill>
                <a:effectLst/>
                <a:latin typeface="+mn-lt"/>
                <a:ea typeface="+mn-ea"/>
                <a:cs typeface="+mn-cs"/>
              </a:rPr>
              <a:t>ﬂux</a:t>
            </a:r>
            <a:r>
              <a:rPr lang="fr-FR" sz="1200" kern="1200" dirty="0">
                <a:solidFill>
                  <a:schemeClr val="tx1"/>
                </a:solidFill>
                <a:effectLst/>
                <a:latin typeface="+mn-lt"/>
                <a:ea typeface="+mn-ea"/>
                <a:cs typeface="+mn-cs"/>
              </a:rPr>
              <a:t> d’information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Un acteur « fait quelque chose », il est actif</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Ex : Service comptabilité, Guichet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Un acteur est un rôle plutôt qu’une personne physique (« Direction » et pas « Jean-Claude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Il peut être pertinent de modéliser séparément deux fonctions assumées par une même personne physique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distingue les acteurs internes et externes</a:t>
            </a:r>
            <a:endParaRPr lang="fr-FR" sz="11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Acteur externe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acteur externe est un élément émetteur ou récepteur de données, situé hors du système d'information étudié.  </a:t>
            </a:r>
            <a:endParaRPr lang="fr-FR" sz="11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Acteur interne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Acteurs faisant partie du système d’information étudié</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Ex : guichet, service informatique...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Si le système est complexe, on peut considérer un acteur interne comme un sous-domaine et détailler ce sous-domaine dans un nouveau MCC</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Flux de données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flux est un transfert d’informations entre composants du système. Le composant peut être un domaine, une activité ou un acteur externe.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les modèles de flux, un flux de données est représenté graphiquement par une flèche orientée du composant émetteur du flux vers le composant récepteur. Le libellé du flux est inscrit en regard de la flèche tracée.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existe2 types principaux de diagrammes de flux :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modèle de contexte (MC) où le domaine d’étude est vu comme une boite noire. On ne représente que les flux extérieurs au domaine.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diagramme de contexte a pour but de représenter les flux d'informations entre l'organisation et les acteurs externes selon une représentation standard dans laquelle chaque objet port un nom: </a:t>
            </a:r>
            <a:endParaRPr lang="fr-FR" sz="14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modèle de flux de données (DFD) ou encore modèle de flux conceptuels (MFC) où l’on détaille les activités du domaine d’étude. On représente aussi  les flux internes au domaine.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diagramme (appelé aussi </a:t>
            </a:r>
            <a:r>
              <a:rPr lang="fr-FR" sz="1200" b="1" kern="1200" dirty="0">
                <a:solidFill>
                  <a:schemeClr val="tx1"/>
                </a:solidFill>
                <a:effectLst/>
                <a:latin typeface="+mn-lt"/>
                <a:ea typeface="+mn-ea"/>
                <a:cs typeface="+mn-cs"/>
              </a:rPr>
              <a:t>modèle conceptuel de la communication</a:t>
            </a:r>
            <a:r>
              <a:rPr lang="fr-FR" sz="1200" kern="1200" dirty="0">
                <a:solidFill>
                  <a:schemeClr val="tx1"/>
                </a:solidFill>
                <a:effectLst/>
                <a:latin typeface="+mn-lt"/>
                <a:ea typeface="+mn-ea"/>
                <a:cs typeface="+mn-cs"/>
              </a:rPr>
              <a:t>) permet de compléter le diagramme de contexte en décomposant l'organisation en une série d'acteurs internes.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 </a:t>
            </a:r>
            <a:r>
              <a:rPr lang="fr-FR" sz="1200" b="1" i="1" u="heavy" kern="1200" dirty="0">
                <a:solidFill>
                  <a:schemeClr val="tx1"/>
                </a:solidFill>
                <a:effectLst/>
                <a:latin typeface="+mn-lt"/>
                <a:ea typeface="+mn-ea"/>
                <a:cs typeface="+mn-cs"/>
              </a:rPr>
              <a:t>Graphe des flux</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obtenu à partir du diagramme de flux en prenant soins de gommer tout ce qui est de nature organisationnel puis en ordonnançant bien les flux, dans leur ordre d’apparition.</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Graphe des flux bruts (GFB) : est issu du diagramme des flux.</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Graphes des flux nets GFN) : c’est le graphe des flux brut dans lequel on a exclu les flux de nature organisationnel.</a:t>
            </a:r>
            <a:endParaRPr lang="fr-FR" sz="1100" kern="1200" dirty="0">
              <a:solidFill>
                <a:schemeClr val="tx1"/>
              </a:solidFill>
              <a:effectLst/>
              <a:latin typeface="+mn-lt"/>
              <a:ea typeface="+mn-ea"/>
              <a:cs typeface="+mn-cs"/>
            </a:endParaRPr>
          </a:p>
          <a:p>
            <a:endParaRPr lang="fr-FR" sz="1100" kern="1200" dirty="0">
              <a:solidFill>
                <a:schemeClr val="tx1"/>
              </a:solidFill>
              <a:effectLst/>
              <a:latin typeface="+mn-lt"/>
              <a:ea typeface="+mn-ea"/>
              <a:cs typeface="+mn-cs"/>
            </a:endParaRPr>
          </a:p>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41</a:t>
            </a:fld>
            <a:endParaRPr lang="fr-FR"/>
          </a:p>
        </p:txBody>
      </p:sp>
    </p:spTree>
    <p:extLst>
      <p:ext uri="{BB962C8B-B14F-4D97-AF65-F5344CB8AC3E}">
        <p14:creationId xmlns:p14="http://schemas.microsoft.com/office/powerpoint/2010/main" val="3385024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diagrammes de flux répondent à la question : Que fait le système ?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ce sens, ce sont des modèles FONCTIONNELS (qui décrivent les fonctions) et peut être présenté processus par processus.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i="1" u="sng" kern="1200" dirty="0">
                <a:solidFill>
                  <a:schemeClr val="tx1"/>
                </a:solidFill>
                <a:effectLst/>
                <a:latin typeface="+mn-lt"/>
                <a:ea typeface="+mn-ea"/>
                <a:cs typeface="+mn-cs"/>
              </a:rPr>
              <a:t>Vocabulaire associé aux modèles de flux   </a:t>
            </a:r>
            <a:endParaRPr lang="fr-FR" sz="110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Domaine d'étude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domaine d'étude est un sous -ensemble cohérent de l'entreprise ou de l'organisme, bien délimité  et formant le contenu du sujet à étudier.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Domaine d’étude</a:t>
            </a:r>
          </a:p>
          <a:p>
            <a:r>
              <a:rPr lang="fr-FR" sz="1200" dirty="0">
                <a:effectLst/>
              </a:rPr>
              <a:t>Dans les modèles de flux, le domaine d'étude est représenté par un rectangle à trait plein. Le nom du domaine est placé à l’intérieur du rectangle.</a:t>
            </a:r>
            <a:r>
              <a:rPr lang="fr-FR" dirty="0">
                <a:effectLst/>
              </a:rPr>
              <a:t> </a:t>
            </a:r>
            <a:r>
              <a:rPr lang="fr-FR" sz="1100" kern="1200" dirty="0">
                <a:solidFill>
                  <a:schemeClr val="tx1"/>
                </a:solidFill>
                <a:effectLst/>
                <a:latin typeface="+mn-lt"/>
                <a:ea typeface="+mn-ea"/>
                <a:cs typeface="+mn-cs"/>
              </a:rPr>
              <a:t>                                                                                      </a:t>
            </a:r>
          </a:p>
          <a:p>
            <a:r>
              <a:rPr lang="fr-CA" sz="1200"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Domaine connexe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domaine connexe est un composant du système d’information interagissant avec le domaine d’étude. C’est un acteur interne à l’entreprise, mais externe au domaine d’étude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 modèle de flux, un domaine connexe est représenté par un rectangle (ou un rond). Le nom du  domaine connexe est placé à l’intérieur du rectangle.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activité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L’activité est un ensemble de traitements homogènes qui transforment ou manipulent des données. Une activité peut souvent être vue comme un sous -domaine  d’étude, un morceau du domaine d’étude.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Chaque activité peut être éclatée. Cet éclatement se traduit alors par l’élaboration d’un nouveau diagramme qui décompose ce processus éclaté en plusieurs processus plus élémentaires.</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Acteurs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Représenté par un cercle ou ellipse en trait plein (acteur interne) ou en trait discontinu (acteur externe) dans lequel est inscrit le nom de l’acteur le nom de l’acteur</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L’acteur représenté une unité active intervenant dans le fonctionnement d’un système opérant. Il peut</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Etre stimulé par des </a:t>
            </a:r>
            <a:r>
              <a:rPr lang="fr-FR" sz="1200" kern="1200" dirty="0" err="1">
                <a:solidFill>
                  <a:schemeClr val="tx1"/>
                </a:solidFill>
                <a:effectLst/>
                <a:latin typeface="+mn-lt"/>
                <a:ea typeface="+mn-ea"/>
                <a:cs typeface="+mn-cs"/>
              </a:rPr>
              <a:t>ﬂux</a:t>
            </a:r>
            <a:r>
              <a:rPr lang="fr-FR" sz="1200" kern="1200" dirty="0">
                <a:solidFill>
                  <a:schemeClr val="tx1"/>
                </a:solidFill>
                <a:effectLst/>
                <a:latin typeface="+mn-lt"/>
                <a:ea typeface="+mn-ea"/>
                <a:cs typeface="+mn-cs"/>
              </a:rPr>
              <a:t> d’information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Transformer et émettre des </a:t>
            </a:r>
            <a:r>
              <a:rPr lang="fr-FR" sz="1200" kern="1200" dirty="0" err="1">
                <a:solidFill>
                  <a:schemeClr val="tx1"/>
                </a:solidFill>
                <a:effectLst/>
                <a:latin typeface="+mn-lt"/>
                <a:ea typeface="+mn-ea"/>
                <a:cs typeface="+mn-cs"/>
              </a:rPr>
              <a:t>ﬂux</a:t>
            </a:r>
            <a:r>
              <a:rPr lang="fr-FR" sz="1200" kern="1200" dirty="0">
                <a:solidFill>
                  <a:schemeClr val="tx1"/>
                </a:solidFill>
                <a:effectLst/>
                <a:latin typeface="+mn-lt"/>
                <a:ea typeface="+mn-ea"/>
                <a:cs typeface="+mn-cs"/>
              </a:rPr>
              <a:t> d’information</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Un acteur « fait quelque chose », il est actif</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Ex : Service comptabilité, Guichet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Un acteur est un rôle plutôt qu’une personne physique (« Direction » et pas « Jean-Claude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Il peut être pertinent de modéliser séparément deux fonctions assumées par une même personne physique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distingue les acteurs internes et externes</a:t>
            </a:r>
            <a:endParaRPr lang="fr-FR" sz="11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Acteur externe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acteur externe est un élément émetteur ou récepteur de données, situé hors du système d'information étudié.  </a:t>
            </a:r>
            <a:endParaRPr lang="fr-FR" sz="11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Acteur interne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Acteurs faisant partie du système d’information étudié</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Ex : guichet, service informatique...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Si le système est complexe, on peut considérer un acteur interne comme un sous-domaine et détailler ce sous-domaine dans un nouveau MCC</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Flux de données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flux est un transfert d’informations entre composants du système. Le composant peut être un domaine, une activité ou un acteur externe.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les modèles de flux, un flux de données est représenté graphiquement par une flèche orientée du composant émetteur du flux vers le composant récepteur. Le libellé du flux est inscrit en regard de la flèche tracée.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existe2 types principaux de diagrammes de flux :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modèle de contexte (MC) où le domaine d’étude est vu comme une boite noire. On ne représente que les flux extérieurs au domaine.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diagramme de contexte a pour but de représenter les flux d'informations entre l'organisation et les acteurs externes selon une représentation standard dans laquelle chaque objet port un nom: </a:t>
            </a:r>
            <a:endParaRPr lang="fr-FR" sz="14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modèle de flux de données (DFD) ou encore modèle de flux conceptuels (MFC) où l’on détaille les activités du domaine d’étude. On représente aussi  les flux internes au domaine.</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diagramme (appelé aussi </a:t>
            </a:r>
            <a:r>
              <a:rPr lang="fr-FR" sz="1200" b="1" kern="1200" dirty="0">
                <a:solidFill>
                  <a:schemeClr val="tx1"/>
                </a:solidFill>
                <a:effectLst/>
                <a:latin typeface="+mn-lt"/>
                <a:ea typeface="+mn-ea"/>
                <a:cs typeface="+mn-cs"/>
              </a:rPr>
              <a:t>modèle conceptuel de la communication</a:t>
            </a:r>
            <a:r>
              <a:rPr lang="fr-FR" sz="1200" kern="1200" dirty="0">
                <a:solidFill>
                  <a:schemeClr val="tx1"/>
                </a:solidFill>
                <a:effectLst/>
                <a:latin typeface="+mn-lt"/>
                <a:ea typeface="+mn-ea"/>
                <a:cs typeface="+mn-cs"/>
              </a:rPr>
              <a:t>) permet de compléter le diagramme de contexte en décomposant l'organisation en une série d'acteurs internes. </a:t>
            </a:r>
            <a:endParaRPr lang="fr-FR" sz="11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1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 </a:t>
            </a:r>
            <a:r>
              <a:rPr lang="fr-FR" sz="1200" b="1" i="1" u="heavy" kern="1200" dirty="0">
                <a:solidFill>
                  <a:schemeClr val="tx1"/>
                </a:solidFill>
                <a:effectLst/>
                <a:latin typeface="+mn-lt"/>
                <a:ea typeface="+mn-ea"/>
                <a:cs typeface="+mn-cs"/>
              </a:rPr>
              <a:t>Graphe des flux</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obtenu à partir du diagramme de flux en prenant soins de gommer tout ce qui est de nature organisationnel puis en ordonnançant bien les flux, dans leur ordre d’apparition.</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Graphe des flux bruts (GFB) : est issu du diagramme des flux.</a:t>
            </a:r>
            <a:endParaRPr lang="fr-FR" sz="110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Graphes des flux nets GFN) : c’est le graphe des flux brut dans lequel on a exclu les flux de nature organisationnel.</a:t>
            </a:r>
            <a:endParaRPr lang="fr-FR" sz="1100" kern="1200" dirty="0">
              <a:solidFill>
                <a:schemeClr val="tx1"/>
              </a:solidFill>
              <a:effectLst/>
              <a:latin typeface="+mn-lt"/>
              <a:ea typeface="+mn-ea"/>
              <a:cs typeface="+mn-cs"/>
            </a:endParaRPr>
          </a:p>
          <a:p>
            <a:endParaRPr lang="fr-FR" sz="1100" kern="1200" dirty="0">
              <a:solidFill>
                <a:schemeClr val="tx1"/>
              </a:solidFill>
              <a:effectLst/>
              <a:latin typeface="+mn-lt"/>
              <a:ea typeface="+mn-ea"/>
              <a:cs typeface="+mn-cs"/>
            </a:endParaRPr>
          </a:p>
          <a:p>
            <a:pPr lvl="0"/>
            <a:endParaRPr lang="fr-FR" sz="11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42</a:t>
            </a:fld>
            <a:endParaRPr lang="fr-FR"/>
          </a:p>
        </p:txBody>
      </p:sp>
    </p:spTree>
    <p:extLst>
      <p:ext uri="{BB962C8B-B14F-4D97-AF65-F5344CB8AC3E}">
        <p14:creationId xmlns:p14="http://schemas.microsoft.com/office/powerpoint/2010/main" val="2034099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i="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pPr lvl="0"/>
            <a:r>
              <a:rPr lang="x-none" sz="1200" b="1" u="sng" kern="1200" dirty="0">
                <a:solidFill>
                  <a:schemeClr val="tx1"/>
                </a:solidFill>
                <a:effectLst/>
                <a:latin typeface="+mn-lt"/>
                <a:ea typeface="+mn-ea"/>
                <a:cs typeface="+mn-cs"/>
              </a:rPr>
              <a:t>L’acteur</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acteur est une personne morale ou physique capable d’émettre ou de recevoir des informations.</a:t>
            </a:r>
          </a:p>
          <a:p>
            <a:pPr lvl="0"/>
            <a:r>
              <a:rPr lang="x-none" sz="1200" b="1" u="sng" kern="1200" dirty="0">
                <a:solidFill>
                  <a:schemeClr val="tx1"/>
                </a:solidFill>
                <a:effectLst/>
                <a:latin typeface="+mn-lt"/>
                <a:ea typeface="+mn-ea"/>
                <a:cs typeface="+mn-cs"/>
              </a:rPr>
              <a:t>L’événement </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L’événement matérialise un fait, qui en se produisant, doit déclencher une réaction du système.</a:t>
            </a:r>
          </a:p>
          <a:p>
            <a:pPr lvl="0"/>
            <a:r>
              <a:rPr lang="x-none" sz="1200" b="1" u="sng" kern="1200" dirty="0">
                <a:solidFill>
                  <a:schemeClr val="tx1"/>
                </a:solidFill>
                <a:effectLst/>
                <a:latin typeface="+mn-lt"/>
                <a:ea typeface="+mn-ea"/>
                <a:cs typeface="+mn-cs"/>
              </a:rPr>
              <a:t>L'opération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réponse à l’arrivée d’un événement est le déclenchement d’un ensemble de traitements appelé opération qui est un ensemble d’actions élémentaires. Lors de son exécution une </a:t>
            </a:r>
            <a:r>
              <a:rPr lang="fr-FR" sz="1200" u="sng" kern="1200" dirty="0">
                <a:solidFill>
                  <a:schemeClr val="tx1"/>
                </a:solidFill>
                <a:effectLst/>
                <a:latin typeface="+mn-lt"/>
                <a:ea typeface="+mn-ea"/>
                <a:cs typeface="+mn-cs"/>
              </a:rPr>
              <a:t>opération ne peut pas être interrompue par l’attente d’un événement externe</a:t>
            </a:r>
            <a:r>
              <a:rPr lang="fr-FR" sz="1200" kern="1200" dirty="0">
                <a:solidFill>
                  <a:schemeClr val="tx1"/>
                </a:solidFill>
                <a:effectLst/>
                <a:latin typeface="+mn-lt"/>
                <a:ea typeface="+mn-ea"/>
                <a:cs typeface="+mn-cs"/>
              </a:rPr>
              <a:t>.</a:t>
            </a:r>
          </a:p>
          <a:p>
            <a:pPr lvl="0"/>
            <a:r>
              <a:rPr lang="x-none" sz="1200" b="1" u="sng" kern="1200" dirty="0">
                <a:solidFill>
                  <a:schemeClr val="tx1"/>
                </a:solidFill>
                <a:effectLst/>
                <a:latin typeface="+mn-lt"/>
                <a:ea typeface="+mn-ea"/>
                <a:cs typeface="+mn-cs"/>
              </a:rPr>
              <a:t>Le résultat</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produit par une opération et peut être un événement pour une autre opération. </a:t>
            </a:r>
          </a:p>
          <a:p>
            <a:pPr lvl="0"/>
            <a:r>
              <a:rPr lang="x-none" sz="1200" b="1" u="sng" kern="1200" dirty="0">
                <a:solidFill>
                  <a:schemeClr val="tx1"/>
                </a:solidFill>
                <a:effectLst/>
                <a:latin typeface="+mn-lt"/>
                <a:ea typeface="+mn-ea"/>
                <a:cs typeface="+mn-cs"/>
              </a:rPr>
              <a:t>La synchronisation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synchronisation d’une opération est composée de deux éléments :</a:t>
            </a:r>
          </a:p>
          <a:p>
            <a:pPr lvl="0"/>
            <a:r>
              <a:rPr lang="fr-FR" sz="1200" kern="1200" dirty="0">
                <a:solidFill>
                  <a:schemeClr val="tx1"/>
                </a:solidFill>
                <a:effectLst/>
                <a:latin typeface="+mn-lt"/>
                <a:ea typeface="+mn-ea"/>
                <a:cs typeface="+mn-cs"/>
              </a:rPr>
              <a:t>d’une part la </a:t>
            </a:r>
            <a:r>
              <a:rPr lang="fr-FR" sz="1200" u="sng" kern="1200" dirty="0">
                <a:solidFill>
                  <a:schemeClr val="tx1"/>
                </a:solidFill>
                <a:effectLst/>
                <a:latin typeface="+mn-lt"/>
                <a:ea typeface="+mn-ea"/>
                <a:cs typeface="+mn-cs"/>
              </a:rPr>
              <a:t>liste des événements</a:t>
            </a:r>
            <a:r>
              <a:rPr lang="fr-FR" sz="1200" kern="1200" dirty="0">
                <a:solidFill>
                  <a:schemeClr val="tx1"/>
                </a:solidFill>
                <a:effectLst/>
                <a:latin typeface="+mn-lt"/>
                <a:ea typeface="+mn-ea"/>
                <a:cs typeface="+mn-cs"/>
              </a:rPr>
              <a:t> (internes ou externes) qui doivent être arrivés avant de déclencher l’opération. </a:t>
            </a:r>
          </a:p>
          <a:p>
            <a:pPr lvl="0"/>
            <a:r>
              <a:rPr lang="fr-FR" sz="1200" kern="1200" dirty="0">
                <a:solidFill>
                  <a:schemeClr val="tx1"/>
                </a:solidFill>
                <a:effectLst/>
                <a:latin typeface="+mn-lt"/>
                <a:ea typeface="+mn-ea"/>
                <a:cs typeface="+mn-cs"/>
              </a:rPr>
              <a:t>et d’autre part </a:t>
            </a:r>
            <a:r>
              <a:rPr lang="fr-FR" sz="1200" u="sng" kern="1200" dirty="0">
                <a:solidFill>
                  <a:schemeClr val="tx1"/>
                </a:solidFill>
                <a:effectLst/>
                <a:latin typeface="+mn-lt"/>
                <a:ea typeface="+mn-ea"/>
                <a:cs typeface="+mn-cs"/>
              </a:rPr>
              <a:t>la règle</a:t>
            </a:r>
            <a:r>
              <a:rPr lang="fr-FR" sz="1200" kern="1200" dirty="0">
                <a:solidFill>
                  <a:schemeClr val="tx1"/>
                </a:solidFill>
                <a:effectLst/>
                <a:latin typeface="+mn-lt"/>
                <a:ea typeface="+mn-ea"/>
                <a:cs typeface="+mn-cs"/>
              </a:rPr>
              <a:t> sous forme d’une proposition logique qui précise de quelle manière les événements participent au déclenchement de l’opération.</a:t>
            </a:r>
          </a:p>
          <a:p>
            <a:pPr lvl="0"/>
            <a:r>
              <a:rPr lang="x-none" sz="1200" b="1" u="sng" kern="1200" dirty="0">
                <a:solidFill>
                  <a:schemeClr val="tx1"/>
                </a:solidFill>
                <a:effectLst/>
                <a:latin typeface="+mn-lt"/>
                <a:ea typeface="+mn-ea"/>
                <a:cs typeface="+mn-cs"/>
              </a:rPr>
              <a:t>Les règles d’émission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sont des conditions (généralement des propositions logiques) traduisant les règles de gestion auxquelles est soumise l’émission des résultats d’une opération.</a:t>
            </a:r>
          </a:p>
          <a:p>
            <a:pPr lvl="0"/>
            <a:r>
              <a:rPr lang="x-none" sz="1200" b="1" u="sng" kern="1200" dirty="0">
                <a:solidFill>
                  <a:schemeClr val="tx1"/>
                </a:solidFill>
                <a:effectLst/>
                <a:latin typeface="+mn-lt"/>
                <a:ea typeface="+mn-ea"/>
                <a:cs typeface="+mn-cs"/>
              </a:rPr>
              <a:t>Processus</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un sous – ensemble cohérent d’un domaine incluant un ensemble structuré d’événements, d’opérations et de résultats consécutifs qui concourent à un même objectif.</a:t>
            </a:r>
          </a:p>
          <a:p>
            <a:pPr lvl="0"/>
            <a:r>
              <a:rPr lang="x-none" sz="1200" b="1" u="sng" kern="1200" dirty="0">
                <a:solidFill>
                  <a:schemeClr val="tx1"/>
                </a:solidFill>
                <a:effectLst/>
                <a:latin typeface="+mn-lt"/>
                <a:ea typeface="+mn-ea"/>
                <a:cs typeface="+mn-cs"/>
              </a:rPr>
              <a:t>Règles de gestion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sont générales à toute l’organisation s’appliquant à une ou plusieurs opérations. Elles déterminent les conditions de fonctionnement dans le domaine étudié en faisant abstraction des contraintes d’organisation.</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43</a:t>
            </a:fld>
            <a:endParaRPr lang="fr-FR"/>
          </a:p>
        </p:txBody>
      </p:sp>
    </p:spTree>
    <p:extLst>
      <p:ext uri="{BB962C8B-B14F-4D97-AF65-F5344CB8AC3E}">
        <p14:creationId xmlns:p14="http://schemas.microsoft.com/office/powerpoint/2010/main" val="1128354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i="1" u="none" strike="noStrike" kern="1200" dirty="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a:p>
            <a:pPr lvl="0"/>
            <a:r>
              <a:rPr lang="x-none" sz="1200" b="1" u="sng" kern="1200" dirty="0">
                <a:solidFill>
                  <a:schemeClr val="tx1"/>
                </a:solidFill>
                <a:effectLst/>
                <a:latin typeface="+mn-lt"/>
                <a:ea typeface="+mn-ea"/>
                <a:cs typeface="+mn-cs"/>
              </a:rPr>
              <a:t>L’acteur</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 acteur est une personne morale ou physique capable d’émettre ou de recevoir des informations.</a:t>
            </a:r>
          </a:p>
          <a:p>
            <a:pPr lvl="0"/>
            <a:r>
              <a:rPr lang="x-none" sz="1200" b="1" u="sng" kern="1200" dirty="0">
                <a:solidFill>
                  <a:schemeClr val="tx1"/>
                </a:solidFill>
                <a:effectLst/>
                <a:latin typeface="+mn-lt"/>
                <a:ea typeface="+mn-ea"/>
                <a:cs typeface="+mn-cs"/>
              </a:rPr>
              <a:t>L’événement </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L’événement matérialise un fait, qui en se produisant, doit déclencher une réaction du système.</a:t>
            </a:r>
          </a:p>
          <a:p>
            <a:pPr lvl="0"/>
            <a:r>
              <a:rPr lang="x-none" sz="1200" b="1" u="sng" kern="1200" dirty="0">
                <a:solidFill>
                  <a:schemeClr val="tx1"/>
                </a:solidFill>
                <a:effectLst/>
                <a:latin typeface="+mn-lt"/>
                <a:ea typeface="+mn-ea"/>
                <a:cs typeface="+mn-cs"/>
              </a:rPr>
              <a:t>L'opération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réponse à l’arrivée d’un événement est le déclenchement d’un ensemble de traitements appelé opération qui est un ensemble d’actions élémentaires. Lors de son exécution une </a:t>
            </a:r>
            <a:r>
              <a:rPr lang="fr-FR" sz="1200" u="sng" kern="1200" dirty="0">
                <a:solidFill>
                  <a:schemeClr val="tx1"/>
                </a:solidFill>
                <a:effectLst/>
                <a:latin typeface="+mn-lt"/>
                <a:ea typeface="+mn-ea"/>
                <a:cs typeface="+mn-cs"/>
              </a:rPr>
              <a:t>opération ne peut pas être interrompue par l’attente d’un événement externe</a:t>
            </a:r>
            <a:r>
              <a:rPr lang="fr-FR" sz="1200" kern="1200" dirty="0">
                <a:solidFill>
                  <a:schemeClr val="tx1"/>
                </a:solidFill>
                <a:effectLst/>
                <a:latin typeface="+mn-lt"/>
                <a:ea typeface="+mn-ea"/>
                <a:cs typeface="+mn-cs"/>
              </a:rPr>
              <a:t>.</a:t>
            </a:r>
          </a:p>
          <a:p>
            <a:pPr lvl="0"/>
            <a:r>
              <a:rPr lang="x-none" sz="1200" b="1" u="sng" kern="1200" dirty="0">
                <a:solidFill>
                  <a:schemeClr val="tx1"/>
                </a:solidFill>
                <a:effectLst/>
                <a:latin typeface="+mn-lt"/>
                <a:ea typeface="+mn-ea"/>
                <a:cs typeface="+mn-cs"/>
              </a:rPr>
              <a:t>Le résultat</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produit par une opération et peut être un événement pour une autre opération. </a:t>
            </a:r>
          </a:p>
          <a:p>
            <a:pPr lvl="0"/>
            <a:r>
              <a:rPr lang="x-none" sz="1200" b="1" u="sng" kern="1200" dirty="0">
                <a:solidFill>
                  <a:schemeClr val="tx1"/>
                </a:solidFill>
                <a:effectLst/>
                <a:latin typeface="+mn-lt"/>
                <a:ea typeface="+mn-ea"/>
                <a:cs typeface="+mn-cs"/>
              </a:rPr>
              <a:t>La synchronisation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synchronisation d’une opération est composée de deux éléments :</a:t>
            </a:r>
          </a:p>
          <a:p>
            <a:pPr lvl="0"/>
            <a:r>
              <a:rPr lang="fr-FR" sz="1200" kern="1200" dirty="0">
                <a:solidFill>
                  <a:schemeClr val="tx1"/>
                </a:solidFill>
                <a:effectLst/>
                <a:latin typeface="+mn-lt"/>
                <a:ea typeface="+mn-ea"/>
                <a:cs typeface="+mn-cs"/>
              </a:rPr>
              <a:t>d’une part la </a:t>
            </a:r>
            <a:r>
              <a:rPr lang="fr-FR" sz="1200" u="sng" kern="1200" dirty="0">
                <a:solidFill>
                  <a:schemeClr val="tx1"/>
                </a:solidFill>
                <a:effectLst/>
                <a:latin typeface="+mn-lt"/>
                <a:ea typeface="+mn-ea"/>
                <a:cs typeface="+mn-cs"/>
              </a:rPr>
              <a:t>liste des événements</a:t>
            </a:r>
            <a:r>
              <a:rPr lang="fr-FR" sz="1200" kern="1200" dirty="0">
                <a:solidFill>
                  <a:schemeClr val="tx1"/>
                </a:solidFill>
                <a:effectLst/>
                <a:latin typeface="+mn-lt"/>
                <a:ea typeface="+mn-ea"/>
                <a:cs typeface="+mn-cs"/>
              </a:rPr>
              <a:t> (internes ou externes) qui doivent être arrivés avant de déclencher l’opération. </a:t>
            </a:r>
          </a:p>
          <a:p>
            <a:pPr lvl="0"/>
            <a:r>
              <a:rPr lang="fr-FR" sz="1200" kern="1200" dirty="0">
                <a:solidFill>
                  <a:schemeClr val="tx1"/>
                </a:solidFill>
                <a:effectLst/>
                <a:latin typeface="+mn-lt"/>
                <a:ea typeface="+mn-ea"/>
                <a:cs typeface="+mn-cs"/>
              </a:rPr>
              <a:t>et d’autre part </a:t>
            </a:r>
            <a:r>
              <a:rPr lang="fr-FR" sz="1200" u="sng" kern="1200" dirty="0">
                <a:solidFill>
                  <a:schemeClr val="tx1"/>
                </a:solidFill>
                <a:effectLst/>
                <a:latin typeface="+mn-lt"/>
                <a:ea typeface="+mn-ea"/>
                <a:cs typeface="+mn-cs"/>
              </a:rPr>
              <a:t>la règle</a:t>
            </a:r>
            <a:r>
              <a:rPr lang="fr-FR" sz="1200" kern="1200" dirty="0">
                <a:solidFill>
                  <a:schemeClr val="tx1"/>
                </a:solidFill>
                <a:effectLst/>
                <a:latin typeface="+mn-lt"/>
                <a:ea typeface="+mn-ea"/>
                <a:cs typeface="+mn-cs"/>
              </a:rPr>
              <a:t> sous forme d’une proposition logique qui précise de quelle manière les événements participent au déclenchement de l’opération.</a:t>
            </a:r>
          </a:p>
          <a:p>
            <a:pPr lvl="0"/>
            <a:r>
              <a:rPr lang="x-none" sz="1200" b="1" u="sng" kern="1200" dirty="0">
                <a:solidFill>
                  <a:schemeClr val="tx1"/>
                </a:solidFill>
                <a:effectLst/>
                <a:latin typeface="+mn-lt"/>
                <a:ea typeface="+mn-ea"/>
                <a:cs typeface="+mn-cs"/>
              </a:rPr>
              <a:t>Les règles d’émission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sont des conditions (généralement des propositions logiques) traduisant les règles de gestion auxquelles est soumise l’émission des résultats d’une opération.</a:t>
            </a:r>
          </a:p>
          <a:p>
            <a:pPr lvl="0"/>
            <a:r>
              <a:rPr lang="x-none" sz="1200" b="1" u="sng" kern="1200" dirty="0">
                <a:solidFill>
                  <a:schemeClr val="tx1"/>
                </a:solidFill>
                <a:effectLst/>
                <a:latin typeface="+mn-lt"/>
                <a:ea typeface="+mn-ea"/>
                <a:cs typeface="+mn-cs"/>
              </a:rPr>
              <a:t>Processus</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un sous – ensemble cohérent d’un domaine incluant un ensemble structuré d’événements, d’opérations et de résultats consécutifs qui concourent à un même objectif.</a:t>
            </a:r>
          </a:p>
          <a:p>
            <a:pPr lvl="0"/>
            <a:r>
              <a:rPr lang="x-none" sz="1200" b="1" u="sng" kern="1200" dirty="0">
                <a:solidFill>
                  <a:schemeClr val="tx1"/>
                </a:solidFill>
                <a:effectLst/>
                <a:latin typeface="+mn-lt"/>
                <a:ea typeface="+mn-ea"/>
                <a:cs typeface="+mn-cs"/>
              </a:rPr>
              <a:t>Règles de gestion</a:t>
            </a:r>
            <a:endParaRPr lang="fr-FR" sz="1200" b="1" u="sng"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Ce sont générales à toute l’organisation s’appliquant à une ou plusieurs opérations. Elles déterminent les conditions de fonctionnement dans le domaine étudié en faisant abstraction des contraintes d’organisation.</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44</a:t>
            </a:fld>
            <a:endParaRPr lang="fr-FR"/>
          </a:p>
        </p:txBody>
      </p:sp>
    </p:spTree>
    <p:extLst>
      <p:ext uri="{BB962C8B-B14F-4D97-AF65-F5344CB8AC3E}">
        <p14:creationId xmlns:p14="http://schemas.microsoft.com/office/powerpoint/2010/main" val="1254467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présentation des "opérations" du M.C.T. sous une forme détaillée, puisque l'</a:t>
            </a:r>
            <a:r>
              <a:rPr lang="fr-FR" sz="1200" b="1" kern="1200" dirty="0">
                <a:solidFill>
                  <a:schemeClr val="tx1"/>
                </a:solidFill>
                <a:effectLst/>
                <a:latin typeface="+mn-lt"/>
                <a:ea typeface="+mn-ea"/>
                <a:cs typeface="+mn-cs"/>
              </a:rPr>
              <a:t>organisation interne</a:t>
            </a:r>
            <a:r>
              <a:rPr lang="fr-FR" sz="1200" kern="1200" dirty="0">
                <a:solidFill>
                  <a:schemeClr val="tx1"/>
                </a:solidFill>
                <a:effectLst/>
                <a:latin typeface="+mn-lt"/>
                <a:ea typeface="+mn-ea"/>
                <a:cs typeface="+mn-cs"/>
              </a:rPr>
              <a:t> de l'entreprise est ici prise en compte. </a:t>
            </a:r>
          </a:p>
          <a:p>
            <a:r>
              <a:rPr lang="fr-FR" sz="1200" kern="1200" dirty="0">
                <a:solidFill>
                  <a:schemeClr val="tx1"/>
                </a:solidFill>
                <a:effectLst/>
                <a:latin typeface="+mn-lt"/>
                <a:ea typeface="+mn-ea"/>
                <a:cs typeface="+mn-cs"/>
              </a:rPr>
              <a:t>Cette représentation équivaut, en quelque sorte, à un "zoom avant" sur le M.C.T. Dans la pratique, il s'agit d'une étape longue et minutieuse. </a:t>
            </a:r>
          </a:p>
          <a:p>
            <a:r>
              <a:rPr lang="fr-FR" sz="1200" kern="1200" dirty="0">
                <a:solidFill>
                  <a:schemeClr val="tx1"/>
                </a:solidFill>
                <a:effectLst/>
                <a:latin typeface="+mn-lt"/>
                <a:ea typeface="+mn-ea"/>
                <a:cs typeface="+mn-cs"/>
              </a:rPr>
              <a:t>Chaque "opération" du M.C.T. se trouve donc subdivisée ici en "procédures fonctionnelles" ("P.F.") qui sont, elles aussi, interruptibles. </a:t>
            </a:r>
            <a:br>
              <a:rPr lang="fr-FR" sz="1200" kern="1200" dirty="0">
                <a:solidFill>
                  <a:schemeClr val="tx1"/>
                </a:solidFill>
                <a:effectLst/>
                <a:latin typeface="+mn-lt"/>
                <a:ea typeface="+mn-ea"/>
                <a:cs typeface="+mn-cs"/>
              </a:rPr>
            </a:br>
            <a:r>
              <a:rPr lang="fr-FR" sz="1200" b="1" u="sng" kern="1200" dirty="0">
                <a:solidFill>
                  <a:schemeClr val="tx1"/>
                </a:solidFill>
                <a:effectLst/>
                <a:latin typeface="+mn-lt"/>
                <a:ea typeface="+mn-ea"/>
                <a:cs typeface="+mn-cs"/>
              </a:rPr>
              <a:t>Remarque</a:t>
            </a:r>
            <a:r>
              <a:rPr lang="fr-FR" sz="1200" b="1" kern="1200" dirty="0">
                <a:solidFill>
                  <a:schemeClr val="tx1"/>
                </a:solidFill>
                <a:effectLst/>
                <a:latin typeface="+mn-lt"/>
                <a:ea typeface="+mn-ea"/>
                <a:cs typeface="+mn-cs"/>
              </a:rPr>
              <a:t> : Certains auteurs remplacent "procédures fonctionnelles" par le terme de "phase".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MOT = MCT + lieu + moment + nature</a:t>
            </a:r>
          </a:p>
          <a:p>
            <a:r>
              <a:rPr lang="fr-FR" sz="1200" kern="1200" dirty="0">
                <a:solidFill>
                  <a:schemeClr val="tx1"/>
                </a:solidFill>
                <a:effectLst/>
                <a:latin typeface="+mn-lt"/>
                <a:ea typeface="+mn-ea"/>
                <a:cs typeface="+mn-cs"/>
              </a:rPr>
              <a:t>– Lieu</a:t>
            </a:r>
          </a:p>
          <a:p>
            <a:r>
              <a:rPr lang="fr-FR" sz="1200" kern="1200" dirty="0">
                <a:solidFill>
                  <a:schemeClr val="tx1"/>
                </a:solidFill>
                <a:effectLst/>
                <a:latin typeface="+mn-lt"/>
                <a:ea typeface="+mn-ea"/>
                <a:cs typeface="+mn-cs"/>
              </a:rPr>
              <a:t>      – Qui exécute ? Acteurs (MCC)</a:t>
            </a:r>
          </a:p>
          <a:p>
            <a:r>
              <a:rPr lang="fr-FR" sz="1200" kern="1200" dirty="0">
                <a:solidFill>
                  <a:schemeClr val="tx1"/>
                </a:solidFill>
                <a:effectLst/>
                <a:latin typeface="+mn-lt"/>
                <a:ea typeface="+mn-ea"/>
                <a:cs typeface="+mn-cs"/>
              </a:rPr>
              <a:t>– Moment</a:t>
            </a:r>
          </a:p>
          <a:p>
            <a:r>
              <a:rPr lang="fr-FR" sz="1200" kern="1200" dirty="0">
                <a:solidFill>
                  <a:schemeClr val="tx1"/>
                </a:solidFill>
                <a:effectLst/>
                <a:latin typeface="+mn-lt"/>
                <a:ea typeface="+mn-ea"/>
                <a:cs typeface="+mn-cs"/>
              </a:rPr>
              <a:t>      – Quand exécute-t-on l’opération ?</a:t>
            </a:r>
          </a:p>
          <a:p>
            <a:r>
              <a:rPr lang="fr-FR" sz="1200" kern="1200" dirty="0">
                <a:solidFill>
                  <a:schemeClr val="tx1"/>
                </a:solidFill>
                <a:effectLst/>
                <a:latin typeface="+mn-lt"/>
                <a:ea typeface="+mn-ea"/>
                <a:cs typeface="+mn-cs"/>
              </a:rPr>
              <a:t>      – Agencement temporel</a:t>
            </a:r>
          </a:p>
          <a:p>
            <a:r>
              <a:rPr lang="fr-FR" sz="1200" kern="1200" dirty="0">
                <a:solidFill>
                  <a:schemeClr val="tx1"/>
                </a:solidFill>
                <a:effectLst/>
                <a:latin typeface="+mn-lt"/>
                <a:ea typeface="+mn-ea"/>
                <a:cs typeface="+mn-cs"/>
              </a:rPr>
              <a:t>– Nature</a:t>
            </a:r>
          </a:p>
          <a:p>
            <a:r>
              <a:rPr lang="fr-FR" sz="1200" kern="1200" dirty="0">
                <a:solidFill>
                  <a:schemeClr val="tx1"/>
                </a:solidFill>
                <a:effectLst/>
                <a:latin typeface="+mn-lt"/>
                <a:ea typeface="+mn-ea"/>
                <a:cs typeface="+mn-cs"/>
              </a:rPr>
              <a:t>      – Manuelle</a:t>
            </a:r>
          </a:p>
          <a:p>
            <a:r>
              <a:rPr lang="fr-FR" sz="1200" kern="1200" dirty="0">
                <a:solidFill>
                  <a:schemeClr val="tx1"/>
                </a:solidFill>
                <a:effectLst/>
                <a:latin typeface="+mn-lt"/>
                <a:ea typeface="+mn-ea"/>
                <a:cs typeface="+mn-cs"/>
              </a:rPr>
              <a:t>      – Automatique</a:t>
            </a:r>
          </a:p>
          <a:p>
            <a:r>
              <a:rPr lang="fr-FR" sz="1200" kern="1200" dirty="0">
                <a:solidFill>
                  <a:schemeClr val="tx1"/>
                </a:solidFill>
                <a:effectLst/>
                <a:latin typeface="+mn-lt"/>
                <a:ea typeface="+mn-ea"/>
                <a:cs typeface="+mn-cs"/>
              </a:rPr>
              <a:t>      – Interactive</a:t>
            </a:r>
          </a:p>
          <a:p>
            <a:pPr lvl="0"/>
            <a:r>
              <a:rPr lang="fr-FR" sz="1200" b="1" u="sng" kern="1200" dirty="0">
                <a:solidFill>
                  <a:schemeClr val="tx1"/>
                </a:solidFill>
                <a:effectLst/>
                <a:latin typeface="+mn-lt"/>
                <a:ea typeface="+mn-ea"/>
                <a:cs typeface="+mn-cs"/>
              </a:rPr>
              <a:t>Procédures fonctionnelles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PF est un ensemble d'actions d'une opération conceptuelle affecté à un poste de travail. Une PF est interruptible.</a:t>
            </a:r>
          </a:p>
          <a:p>
            <a:r>
              <a:rPr lang="fr-FR" sz="1200" kern="1200" dirty="0">
                <a:solidFill>
                  <a:schemeClr val="tx1"/>
                </a:solidFill>
                <a:effectLst/>
                <a:latin typeface="+mn-lt"/>
                <a:ea typeface="+mn-ea"/>
                <a:cs typeface="+mn-cs"/>
              </a:rPr>
              <a:t>Il est fréquent d'affecter les actions d'une opération à plusieurs postes de travail. Pour simplifier l'organisation, on découpe chaque opération en procédures fonctionnelles (PF) pour lesquelles on précise le poste de travail, la nature et le déroulement.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45</a:t>
            </a:fld>
            <a:endParaRPr lang="fr-FR"/>
          </a:p>
        </p:txBody>
      </p:sp>
    </p:spTree>
    <p:extLst>
      <p:ext uri="{BB962C8B-B14F-4D97-AF65-F5344CB8AC3E}">
        <p14:creationId xmlns:p14="http://schemas.microsoft.com/office/powerpoint/2010/main" val="81837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présentation des "opérations" du M.C.T. sous une forme détaillée, puisque l'</a:t>
            </a:r>
            <a:r>
              <a:rPr lang="fr-FR" sz="1200" b="1" kern="1200" dirty="0">
                <a:solidFill>
                  <a:schemeClr val="tx1"/>
                </a:solidFill>
                <a:effectLst/>
                <a:latin typeface="+mn-lt"/>
                <a:ea typeface="+mn-ea"/>
                <a:cs typeface="+mn-cs"/>
              </a:rPr>
              <a:t>organisation interne</a:t>
            </a:r>
            <a:r>
              <a:rPr lang="fr-FR" sz="1200" kern="1200" dirty="0">
                <a:solidFill>
                  <a:schemeClr val="tx1"/>
                </a:solidFill>
                <a:effectLst/>
                <a:latin typeface="+mn-lt"/>
                <a:ea typeface="+mn-ea"/>
                <a:cs typeface="+mn-cs"/>
              </a:rPr>
              <a:t> de l'entreprise est ici prise en compte. </a:t>
            </a:r>
          </a:p>
          <a:p>
            <a:r>
              <a:rPr lang="fr-FR" sz="1200" kern="1200" dirty="0">
                <a:solidFill>
                  <a:schemeClr val="tx1"/>
                </a:solidFill>
                <a:effectLst/>
                <a:latin typeface="+mn-lt"/>
                <a:ea typeface="+mn-ea"/>
                <a:cs typeface="+mn-cs"/>
              </a:rPr>
              <a:t>Cette représentation équivaut, en quelque sorte, à un "zoom avant" sur le M.C.T. Dans la pratique, il s'agit d'une étape longue et minutieuse. </a:t>
            </a:r>
          </a:p>
          <a:p>
            <a:r>
              <a:rPr lang="fr-FR" sz="1200" kern="1200" dirty="0">
                <a:solidFill>
                  <a:schemeClr val="tx1"/>
                </a:solidFill>
                <a:effectLst/>
                <a:latin typeface="+mn-lt"/>
                <a:ea typeface="+mn-ea"/>
                <a:cs typeface="+mn-cs"/>
              </a:rPr>
              <a:t>Chaque "opération" du M.C.T. se trouve donc subdivisée ici en "procédures fonctionnelles" ("P.F.") qui sont, elles aussi, interruptibles. </a:t>
            </a:r>
            <a:br>
              <a:rPr lang="fr-FR" sz="1200" kern="1200" dirty="0">
                <a:solidFill>
                  <a:schemeClr val="tx1"/>
                </a:solidFill>
                <a:effectLst/>
                <a:latin typeface="+mn-lt"/>
                <a:ea typeface="+mn-ea"/>
                <a:cs typeface="+mn-cs"/>
              </a:rPr>
            </a:br>
            <a:r>
              <a:rPr lang="fr-FR" sz="1200" b="1" u="sng" kern="1200" dirty="0">
                <a:solidFill>
                  <a:schemeClr val="tx1"/>
                </a:solidFill>
                <a:effectLst/>
                <a:latin typeface="+mn-lt"/>
                <a:ea typeface="+mn-ea"/>
                <a:cs typeface="+mn-cs"/>
              </a:rPr>
              <a:t>Remarque</a:t>
            </a:r>
            <a:r>
              <a:rPr lang="fr-FR" sz="1200" b="1" kern="1200" dirty="0">
                <a:solidFill>
                  <a:schemeClr val="tx1"/>
                </a:solidFill>
                <a:effectLst/>
                <a:latin typeface="+mn-lt"/>
                <a:ea typeface="+mn-ea"/>
                <a:cs typeface="+mn-cs"/>
              </a:rPr>
              <a:t> : Certains auteurs remplacent "procédures fonctionnelles" par le terme de "phase".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MOT = MCT + lieu + moment + nature</a:t>
            </a:r>
          </a:p>
          <a:p>
            <a:r>
              <a:rPr lang="fr-FR" sz="1200" kern="1200" dirty="0">
                <a:solidFill>
                  <a:schemeClr val="tx1"/>
                </a:solidFill>
                <a:effectLst/>
                <a:latin typeface="+mn-lt"/>
                <a:ea typeface="+mn-ea"/>
                <a:cs typeface="+mn-cs"/>
              </a:rPr>
              <a:t>– Lieu</a:t>
            </a:r>
          </a:p>
          <a:p>
            <a:r>
              <a:rPr lang="fr-FR" sz="1200" kern="1200" dirty="0">
                <a:solidFill>
                  <a:schemeClr val="tx1"/>
                </a:solidFill>
                <a:effectLst/>
                <a:latin typeface="+mn-lt"/>
                <a:ea typeface="+mn-ea"/>
                <a:cs typeface="+mn-cs"/>
              </a:rPr>
              <a:t>      – Qui exécute ? Acteurs (MCC)</a:t>
            </a:r>
          </a:p>
          <a:p>
            <a:r>
              <a:rPr lang="fr-FR" sz="1200" kern="1200" dirty="0">
                <a:solidFill>
                  <a:schemeClr val="tx1"/>
                </a:solidFill>
                <a:effectLst/>
                <a:latin typeface="+mn-lt"/>
                <a:ea typeface="+mn-ea"/>
                <a:cs typeface="+mn-cs"/>
              </a:rPr>
              <a:t>– Moment</a:t>
            </a:r>
          </a:p>
          <a:p>
            <a:r>
              <a:rPr lang="fr-FR" sz="1200" kern="1200" dirty="0">
                <a:solidFill>
                  <a:schemeClr val="tx1"/>
                </a:solidFill>
                <a:effectLst/>
                <a:latin typeface="+mn-lt"/>
                <a:ea typeface="+mn-ea"/>
                <a:cs typeface="+mn-cs"/>
              </a:rPr>
              <a:t>      – Quand exécute-t-on l’opération ?</a:t>
            </a:r>
          </a:p>
          <a:p>
            <a:r>
              <a:rPr lang="fr-FR" sz="1200" kern="1200" dirty="0">
                <a:solidFill>
                  <a:schemeClr val="tx1"/>
                </a:solidFill>
                <a:effectLst/>
                <a:latin typeface="+mn-lt"/>
                <a:ea typeface="+mn-ea"/>
                <a:cs typeface="+mn-cs"/>
              </a:rPr>
              <a:t>      – Agencement temporel</a:t>
            </a:r>
          </a:p>
          <a:p>
            <a:r>
              <a:rPr lang="fr-FR" sz="1200" kern="1200" dirty="0">
                <a:solidFill>
                  <a:schemeClr val="tx1"/>
                </a:solidFill>
                <a:effectLst/>
                <a:latin typeface="+mn-lt"/>
                <a:ea typeface="+mn-ea"/>
                <a:cs typeface="+mn-cs"/>
              </a:rPr>
              <a:t>– Nature</a:t>
            </a:r>
          </a:p>
          <a:p>
            <a:r>
              <a:rPr lang="fr-FR" sz="1200" kern="1200" dirty="0">
                <a:solidFill>
                  <a:schemeClr val="tx1"/>
                </a:solidFill>
                <a:effectLst/>
                <a:latin typeface="+mn-lt"/>
                <a:ea typeface="+mn-ea"/>
                <a:cs typeface="+mn-cs"/>
              </a:rPr>
              <a:t>      – Manuelle</a:t>
            </a:r>
          </a:p>
          <a:p>
            <a:r>
              <a:rPr lang="fr-FR" sz="1200" kern="1200" dirty="0">
                <a:solidFill>
                  <a:schemeClr val="tx1"/>
                </a:solidFill>
                <a:effectLst/>
                <a:latin typeface="+mn-lt"/>
                <a:ea typeface="+mn-ea"/>
                <a:cs typeface="+mn-cs"/>
              </a:rPr>
              <a:t>      – Automatique</a:t>
            </a:r>
          </a:p>
          <a:p>
            <a:r>
              <a:rPr lang="fr-FR" sz="1200" kern="1200" dirty="0">
                <a:solidFill>
                  <a:schemeClr val="tx1"/>
                </a:solidFill>
                <a:effectLst/>
                <a:latin typeface="+mn-lt"/>
                <a:ea typeface="+mn-ea"/>
                <a:cs typeface="+mn-cs"/>
              </a:rPr>
              <a:t>      – Interactive</a:t>
            </a:r>
          </a:p>
          <a:p>
            <a:pPr lvl="0"/>
            <a:r>
              <a:rPr lang="fr-FR" sz="1200" b="1" u="sng" kern="1200" dirty="0">
                <a:solidFill>
                  <a:schemeClr val="tx1"/>
                </a:solidFill>
                <a:effectLst/>
                <a:latin typeface="+mn-lt"/>
                <a:ea typeface="+mn-ea"/>
                <a:cs typeface="+mn-cs"/>
              </a:rPr>
              <a:t>Procédures fonctionnelles </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Une PF est un ensemble d'actions d'une opération conceptuelle affecté à un poste de travail. Une PF est interruptible.</a:t>
            </a:r>
          </a:p>
          <a:p>
            <a:r>
              <a:rPr lang="fr-FR" sz="1200" kern="1200" dirty="0">
                <a:solidFill>
                  <a:schemeClr val="tx1"/>
                </a:solidFill>
                <a:effectLst/>
                <a:latin typeface="+mn-lt"/>
                <a:ea typeface="+mn-ea"/>
                <a:cs typeface="+mn-cs"/>
              </a:rPr>
              <a:t>Il est fréquent d'affecter les actions d'une opération à plusieurs postes de travail. Pour simplifier l'organisation, on découpe chaque opération en procédures fonctionnelles (PF) pour lesquelles on précise le poste de travail, la nature et le déroulement.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46</a:t>
            </a:fld>
            <a:endParaRPr lang="fr-FR"/>
          </a:p>
        </p:txBody>
      </p:sp>
    </p:spTree>
    <p:extLst>
      <p:ext uri="{BB962C8B-B14F-4D97-AF65-F5344CB8AC3E}">
        <p14:creationId xmlns:p14="http://schemas.microsoft.com/office/powerpoint/2010/main" val="57087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u="sng" kern="1200" dirty="0">
                <a:solidFill>
                  <a:schemeClr val="tx1"/>
                </a:solidFill>
                <a:effectLst/>
                <a:latin typeface="+mn-lt"/>
                <a:ea typeface="+mn-ea"/>
                <a:cs typeface="+mn-cs"/>
              </a:rPr>
              <a:t>Informatisation du SI</a:t>
            </a:r>
            <a:endParaRPr lang="fr-FR" sz="10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raison de l’informatisation :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Vitesse du traitement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Meilleure sécurité des données;</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Meilleure traçabilité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Exactitude dans les résultats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Simplification des tâches répétitives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Augmentation de la productivité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Accès rapide aux données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Optimisation l’utilisation des ressources (efficience).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origines de la demande d’informatisation :</a:t>
            </a:r>
            <a:endParaRPr lang="fr-FR" sz="105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Peuvent demander l’informatisation du SI :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décideurs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informaticiens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cadres supérieurs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chefs de services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pressions extérieures.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 degré d’informatisation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L’informatisation du système d’information, comporte deux préoccupations majeures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compréhension et l’explicitation du SI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construction du logiciel.</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la conception nous distinguons 2 niveaux : </a:t>
            </a:r>
            <a:endParaRPr lang="fr-FR" sz="105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Le système d’information organisationnelle (SIO) qui est le résultat de l’activité de l’entreprise (Informations, tâches humaines/Informatisées) ;</a:t>
            </a:r>
            <a:endParaRPr lang="fr-FR" sz="105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Le système d’information informatisé (SII) qui est constitué uniquement par le contenu informatisé (Logiciels, bases de données).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r>
              <a:rPr lang="fr-FR" dirty="0">
                <a:effectLst/>
              </a:rPr>
              <a:t> </a:t>
            </a:r>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br>
              <a:rPr lang="fr-FR" dirty="0">
                <a:effectLst/>
              </a:rPr>
            </a:br>
            <a:r>
              <a:rPr lang="fr-FR" sz="1200" b="1" u="sng" kern="1200" dirty="0">
                <a:solidFill>
                  <a:schemeClr val="tx1"/>
                </a:solidFill>
                <a:effectLst/>
                <a:latin typeface="+mn-lt"/>
                <a:ea typeface="+mn-ea"/>
                <a:cs typeface="+mn-cs"/>
              </a:rPr>
              <a:t>Le système d’information opérationnel (SIO)</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SIO exprime l’activité organisée associée au fonctionnement du système d’information.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SIO est essentiellement orienté vers l’utilisateur et fait appel à des descriptions de sciences de gestion.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Concevoir un nouveau système d’information, c’est amplifier certaines fonctions du système naturel qui est le SIO, par l’utilisation de l’outil informatique.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cela, il faut au préalable comprendre le fonctionnement du système naturel, choisir les fonctions à informatiser, imaginer le fonctionnement du futur système puis concevoir, spécifier et réaliser le SII.</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conception du SII ne peut s’effectuer en dehors du SIO puisque faisant partie de celui-ci.</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Le système d’information informatisé (SII)</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Sous système du SIO, il est constitué uniquement par le contenu informatisé.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SII est plus l’affaire des informaticiens.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qu’un sous-système soit automatisable, il faut qu’il soit formalisable, c’est-à-dire la connaissance des entrées déterminent les sorties.</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Aspect statique et dynamique du SI</a:t>
            </a:r>
            <a:endParaRPr lang="fr-FR" sz="10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Aspect statique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représenté par les données « c’est ce qui est », du fait que les données présentent dans leur signification une certaine stabilité et une invariance dans le temps.</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Aspect dynamique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représenté par les traitements « ce qui se fait ». Les traitements représentent une plus grande variabilité en fonction de l’évolution des besoins. Cette séparation des données et traitements est essentiellement artificielle, car les données n’ont d’usage qu’à travers les traitements, les traitements ne pouvant fonctionner sans données.</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Critères d'un bon système informatique</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Productivité (en rationalisant le processus d'informatisation)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Établissement d'une ligne directrice des informatisations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Planification et suivi des performances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Efficacité des études informatiques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Utilisation judicieuse des technologies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Qualité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Conformité de la réalisation par rapport aux besoins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Documentation correcte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Adaptabilité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Fiabilité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Facilité d'utilisation.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Rentabilité (i.e. gain pour l'organisation relativement au coût de l'informatisation).</a:t>
            </a:r>
            <a:endParaRPr lang="fr-FR" sz="105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8</a:t>
            </a:fld>
            <a:endParaRPr lang="fr-FR"/>
          </a:p>
        </p:txBody>
      </p:sp>
    </p:spTree>
    <p:extLst>
      <p:ext uri="{BB962C8B-B14F-4D97-AF65-F5344CB8AC3E}">
        <p14:creationId xmlns:p14="http://schemas.microsoft.com/office/powerpoint/2010/main" val="102396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u="sng" kern="1200" dirty="0">
                <a:solidFill>
                  <a:schemeClr val="tx1"/>
                </a:solidFill>
                <a:effectLst/>
                <a:latin typeface="+mn-lt"/>
                <a:ea typeface="+mn-ea"/>
                <a:cs typeface="+mn-cs"/>
              </a:rPr>
              <a:t>Informatisation du SI</a:t>
            </a:r>
            <a:endParaRPr lang="fr-FR" sz="10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raison de l’informatisation :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Vitesse du traitement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Meilleure sécurité des données;</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Meilleure traçabilité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Exactitude dans les résultats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Simplification des tâches répétitives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Augmentation de la productivité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Accès rapide aux données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Optimisation l’utilisation des ressources (efficience).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Les origines de la demande d’informatisation :</a:t>
            </a:r>
            <a:endParaRPr lang="fr-FR" sz="105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Peuvent demander l’informatisation du SI :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décideurs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informaticiens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cadres supérieurs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chefs de services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pressions extérieures.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Le degré d’informatisation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L’informatisation du système d’information, comporte deux préoccupations majeures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compréhension et l’explicitation du SI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construction du logiciel.</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Dans la conception nous distinguons 2 niveaux : </a:t>
            </a:r>
            <a:endParaRPr lang="fr-FR" sz="105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Le système d’information organisationnelle (SIO) qui est le résultat de l’activité de l’entreprise (Informations, tâches humaines/Informatisées) ;</a:t>
            </a:r>
            <a:endParaRPr lang="fr-FR" sz="1050" kern="1200" dirty="0">
              <a:solidFill>
                <a:schemeClr val="tx1"/>
              </a:solidFill>
              <a:effectLst/>
              <a:latin typeface="+mn-lt"/>
              <a:ea typeface="+mn-ea"/>
              <a:cs typeface="+mn-cs"/>
            </a:endParaRPr>
          </a:p>
          <a:p>
            <a:pPr lvl="2"/>
            <a:r>
              <a:rPr lang="fr-FR" sz="1200" kern="1200" dirty="0">
                <a:solidFill>
                  <a:schemeClr val="tx1"/>
                </a:solidFill>
                <a:effectLst/>
                <a:latin typeface="+mn-lt"/>
                <a:ea typeface="+mn-ea"/>
                <a:cs typeface="+mn-cs"/>
              </a:rPr>
              <a:t>Le système d’information informatisé (SII) qui est constitué uniquement par le contenu informatisé (Logiciels, bases de données).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r>
              <a:rPr lang="fr-FR" dirty="0">
                <a:effectLst/>
              </a:rPr>
              <a:t> </a:t>
            </a:r>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br>
              <a:rPr lang="fr-FR" dirty="0">
                <a:effectLst/>
              </a:rPr>
            </a:br>
            <a:r>
              <a:rPr lang="fr-FR" sz="1200" b="1" u="sng" kern="1200" dirty="0">
                <a:solidFill>
                  <a:schemeClr val="tx1"/>
                </a:solidFill>
                <a:effectLst/>
                <a:latin typeface="+mn-lt"/>
                <a:ea typeface="+mn-ea"/>
                <a:cs typeface="+mn-cs"/>
              </a:rPr>
              <a:t>Le système d’information opérationnel (SIO)</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SIO exprime l’activité organisée associée au fonctionnement du système d’information.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SIO est essentiellement orienté vers l’utilisateur et fait appel à des descriptions de sciences de gestion.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Concevoir un nouveau système d’information, c’est amplifier certaines fonctions du système naturel qui est le SIO, par l’utilisation de l’outil informatique.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cela, il faut au préalable comprendre le fonctionnement du système naturel, choisir les fonctions à informatiser, imaginer le fonctionnement du futur système puis concevoir, spécifier et réaliser le SII.</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 conception du SII ne peut s’effectuer en dehors du SIO puisque faisant partie de celui-ci.</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Le système d’information informatisé (SII)</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Sous système du SIO, il est constitué uniquement par le contenu informatisé.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SII est plus l’affaire des informaticiens.</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qu’un sous-système soit automatisable, il faut qu’il soit formalisable, c’est-à-dire la connaissance des entrées déterminent les sorties.</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Aspect statique et dynamique du SI</a:t>
            </a:r>
            <a:endParaRPr lang="fr-FR" sz="100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Aspect statique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représenté par les données « c’est ce qui est », du fait que les données présentent dans leur signification une certaine stabilité et une invariance dans le temps.</a:t>
            </a:r>
            <a:endParaRPr lang="fr-FR" sz="1050" kern="1200" dirty="0">
              <a:solidFill>
                <a:schemeClr val="tx1"/>
              </a:solidFill>
              <a:effectLst/>
              <a:latin typeface="+mn-lt"/>
              <a:ea typeface="+mn-ea"/>
              <a:cs typeface="+mn-cs"/>
            </a:endParaRPr>
          </a:p>
          <a:p>
            <a:pPr lvl="0"/>
            <a:r>
              <a:rPr lang="fr-FR" sz="1200" b="1" kern="1200" dirty="0">
                <a:solidFill>
                  <a:schemeClr val="tx1"/>
                </a:solidFill>
                <a:effectLst/>
                <a:latin typeface="+mn-lt"/>
                <a:ea typeface="+mn-ea"/>
                <a:cs typeface="+mn-cs"/>
              </a:rPr>
              <a:t>Aspect dynamique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Il est représenté par les traitements « ce qui se fait ». Les traitements représentent une plus grande variabilité en fonction de l’évolution des besoins. Cette séparation des données et traitements est essentiellement artificielle, car les données n’ont d’usage qu’à travers les traitements, les traitements ne pouvant fonctionner sans données.</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Critères d'un bon système informatique</a:t>
            </a:r>
            <a:endParaRPr lang="fr-FR" sz="10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Productivité (en rationalisant le processus d'informatisation)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Établissement d'une ligne directrice des informatisations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Planification et suivi des performances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Efficacité des études informatiques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Utilisation judicieuse des technologies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Qualité</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Conformité de la réalisation par rapport aux besoins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Documentation correcte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Adaptabilité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Fiabilité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Facilité d'utilisation.</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Rentabilité (i.e. gain pour l'organisation relativement au coût de l'informatisation).</a:t>
            </a:r>
            <a:endParaRPr lang="fr-FR" sz="105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9</a:t>
            </a:fld>
            <a:endParaRPr lang="fr-FR"/>
          </a:p>
        </p:txBody>
      </p:sp>
    </p:spTree>
    <p:extLst>
      <p:ext uri="{BB962C8B-B14F-4D97-AF65-F5344CB8AC3E}">
        <p14:creationId xmlns:p14="http://schemas.microsoft.com/office/powerpoint/2010/main" val="378533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10</a:t>
            </a:fld>
            <a:endParaRPr lang="fr-FR"/>
          </a:p>
        </p:txBody>
      </p:sp>
    </p:spTree>
    <p:extLst>
      <p:ext uri="{BB962C8B-B14F-4D97-AF65-F5344CB8AC3E}">
        <p14:creationId xmlns:p14="http://schemas.microsoft.com/office/powerpoint/2010/main" val="360365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 </a:t>
            </a:r>
          </a:p>
          <a:p>
            <a:pPr lvl="0"/>
            <a:r>
              <a:rPr lang="fr-FR" sz="1200" b="1" u="sng" kern="1200" dirty="0">
                <a:solidFill>
                  <a:schemeClr val="tx1"/>
                </a:solidFill>
                <a:effectLst/>
                <a:latin typeface="+mn-lt"/>
                <a:ea typeface="+mn-ea"/>
                <a:cs typeface="+mn-cs"/>
              </a:rPr>
              <a:t>Le besoin de méthode</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Réaliser un SI informatisé, c’est : </a:t>
            </a:r>
          </a:p>
          <a:p>
            <a:pPr lvl="0"/>
            <a:r>
              <a:rPr lang="fr-FR" sz="1200" kern="1200" dirty="0">
                <a:solidFill>
                  <a:schemeClr val="tx1"/>
                </a:solidFill>
                <a:effectLst/>
                <a:latin typeface="+mn-lt"/>
                <a:ea typeface="+mn-ea"/>
                <a:cs typeface="+mn-cs"/>
              </a:rPr>
              <a:t>Spécifier le problème</a:t>
            </a:r>
          </a:p>
          <a:p>
            <a:pPr lvl="0"/>
            <a:r>
              <a:rPr lang="fr-FR" sz="1200" kern="1200" dirty="0">
                <a:solidFill>
                  <a:schemeClr val="tx1"/>
                </a:solidFill>
                <a:effectLst/>
                <a:latin typeface="+mn-lt"/>
                <a:ea typeface="+mn-ea"/>
                <a:cs typeface="+mn-cs"/>
              </a:rPr>
              <a:t>Concevoir</a:t>
            </a:r>
          </a:p>
          <a:p>
            <a:pPr lvl="0"/>
            <a:r>
              <a:rPr lang="fr-FR" sz="1200" kern="1200" dirty="0">
                <a:solidFill>
                  <a:schemeClr val="tx1"/>
                </a:solidFill>
                <a:effectLst/>
                <a:latin typeface="+mn-lt"/>
                <a:ea typeface="+mn-ea"/>
                <a:cs typeface="+mn-cs"/>
              </a:rPr>
              <a:t>Développer</a:t>
            </a:r>
          </a:p>
          <a:p>
            <a:pPr lvl="0"/>
            <a:r>
              <a:rPr lang="fr-FR" sz="1200" kern="1200" dirty="0">
                <a:solidFill>
                  <a:schemeClr val="tx1"/>
                </a:solidFill>
                <a:effectLst/>
                <a:latin typeface="+mn-lt"/>
                <a:ea typeface="+mn-ea"/>
                <a:cs typeface="+mn-cs"/>
              </a:rPr>
              <a:t>Implémenter</a:t>
            </a:r>
          </a:p>
          <a:p>
            <a:pPr lvl="0"/>
            <a:r>
              <a:rPr lang="fr-FR" sz="1200" kern="1200" dirty="0">
                <a:solidFill>
                  <a:schemeClr val="tx1"/>
                </a:solidFill>
                <a:effectLst/>
                <a:latin typeface="+mn-lt"/>
                <a:ea typeface="+mn-ea"/>
                <a:cs typeface="+mn-cs"/>
              </a:rPr>
              <a:t>Maintenir</a:t>
            </a:r>
          </a:p>
          <a:p>
            <a:r>
              <a:rPr lang="fr-FR" sz="1200" kern="1200" dirty="0">
                <a:solidFill>
                  <a:schemeClr val="tx1"/>
                </a:solidFill>
                <a:effectLst/>
                <a:latin typeface="+mn-lt"/>
                <a:ea typeface="+mn-ea"/>
                <a:cs typeface="+mn-cs"/>
              </a:rPr>
              <a:t>Avant les années 1970, pour concevoir des SI, c’est encore approche empirique qui était utilisée.</a:t>
            </a:r>
          </a:p>
          <a:p>
            <a:r>
              <a:rPr lang="fr-FR" sz="1200" kern="1200" dirty="0">
                <a:solidFill>
                  <a:schemeClr val="tx1"/>
                </a:solidFill>
                <a:effectLst/>
                <a:latin typeface="+mn-lt"/>
                <a:ea typeface="+mn-ea"/>
                <a:cs typeface="+mn-cs"/>
              </a:rPr>
              <a:t>Les raisons suivantes ont conduit à la définition et à l’utilisation d’une méthode :</a:t>
            </a:r>
          </a:p>
          <a:p>
            <a:pPr lvl="0"/>
            <a:r>
              <a:rPr lang="fr-FR" sz="1200" kern="1200" dirty="0">
                <a:solidFill>
                  <a:schemeClr val="tx1"/>
                </a:solidFill>
                <a:effectLst/>
                <a:latin typeface="+mn-lt"/>
                <a:ea typeface="+mn-ea"/>
                <a:cs typeface="+mn-cs"/>
              </a:rPr>
              <a:t> Améliorer les délais (souvent non respectés) ;</a:t>
            </a:r>
          </a:p>
          <a:p>
            <a:pPr lvl="0"/>
            <a:r>
              <a:rPr lang="fr-FR" sz="1200" kern="1200" dirty="0">
                <a:solidFill>
                  <a:schemeClr val="tx1"/>
                </a:solidFill>
                <a:effectLst/>
                <a:latin typeface="+mn-lt"/>
                <a:ea typeface="+mn-ea"/>
                <a:cs typeface="+mn-cs"/>
              </a:rPr>
              <a:t> Réduire les coûts (souvent dépassés) ;</a:t>
            </a:r>
          </a:p>
          <a:p>
            <a:pPr lvl="0"/>
            <a:r>
              <a:rPr lang="fr-FR" sz="1200" kern="1200" dirty="0">
                <a:solidFill>
                  <a:schemeClr val="tx1"/>
                </a:solidFill>
                <a:effectLst/>
                <a:latin typeface="+mn-lt"/>
                <a:ea typeface="+mn-ea"/>
                <a:cs typeface="+mn-cs"/>
              </a:rPr>
              <a:t> Améliorer le résultat (parfois inadapté aux besoins des utilisateurs) ;</a:t>
            </a:r>
          </a:p>
          <a:p>
            <a:pPr lvl="0"/>
            <a:r>
              <a:rPr lang="fr-FR" sz="1200" kern="1200" dirty="0">
                <a:solidFill>
                  <a:schemeClr val="tx1"/>
                </a:solidFill>
                <a:effectLst/>
                <a:latin typeface="+mn-lt"/>
                <a:ea typeface="+mn-ea"/>
                <a:cs typeface="+mn-cs"/>
              </a:rPr>
              <a:t> Améliorer le dialogue utilisateurs/informaticiens ;</a:t>
            </a:r>
          </a:p>
          <a:p>
            <a:pPr lvl="0"/>
            <a:r>
              <a:rPr lang="fr-FR" sz="1200" kern="1200" dirty="0">
                <a:solidFill>
                  <a:schemeClr val="tx1"/>
                </a:solidFill>
                <a:effectLst/>
                <a:latin typeface="+mn-lt"/>
                <a:ea typeface="+mn-ea"/>
                <a:cs typeface="+mn-cs"/>
              </a:rPr>
              <a:t> Uniformiser la démarche ;</a:t>
            </a:r>
          </a:p>
          <a:p>
            <a:pPr lvl="0"/>
            <a:r>
              <a:rPr lang="fr-FR" sz="1200" kern="1200" dirty="0">
                <a:solidFill>
                  <a:schemeClr val="tx1"/>
                </a:solidFill>
                <a:effectLst/>
                <a:latin typeface="+mn-lt"/>
                <a:ea typeface="+mn-ea"/>
                <a:cs typeface="+mn-cs"/>
              </a:rPr>
              <a:t> Homogénéiser les compétences des équipes ;</a:t>
            </a:r>
          </a:p>
          <a:p>
            <a:pPr lvl="0"/>
            <a:r>
              <a:rPr lang="fr-FR" sz="1200" kern="1200" dirty="0">
                <a:solidFill>
                  <a:schemeClr val="tx1"/>
                </a:solidFill>
                <a:effectLst/>
                <a:latin typeface="+mn-lt"/>
                <a:ea typeface="+mn-ea"/>
                <a:cs typeface="+mn-cs"/>
              </a:rPr>
              <a:t> Faciliter la transmission des savoirs et compétences.</a:t>
            </a:r>
          </a:p>
          <a:p>
            <a:r>
              <a:rPr lang="fr-FR" sz="1200" kern="1200" dirty="0">
                <a:solidFill>
                  <a:schemeClr val="tx1"/>
                </a:solidFill>
                <a:effectLst/>
                <a:latin typeface="+mn-lt"/>
                <a:ea typeface="+mn-ea"/>
                <a:cs typeface="+mn-cs"/>
              </a:rPr>
              <a:t>La phase de conception nécessite des méthodes permettant de mettre en place un modèle sur lequel on va s’appuyer ; la modélisation consiste à créer une représentation virtuelle d’une réalité de telle façon à faire ressortir les points auxquels on s’intéresse.</a:t>
            </a:r>
          </a:p>
          <a:p>
            <a:r>
              <a:rPr lang="fr-FR" sz="1200" kern="1200" dirty="0">
                <a:solidFill>
                  <a:schemeClr val="tx1"/>
                </a:solidFill>
                <a:effectLst/>
                <a:latin typeface="+mn-lt"/>
                <a:ea typeface="+mn-ea"/>
                <a:cs typeface="+mn-cs"/>
              </a:rPr>
              <a:t>Une méthode, c’est :</a:t>
            </a:r>
          </a:p>
          <a:p>
            <a:pPr lvl="0"/>
            <a:r>
              <a:rPr lang="fr-FR" sz="1200" kern="1200" dirty="0">
                <a:solidFill>
                  <a:schemeClr val="tx1"/>
                </a:solidFill>
                <a:effectLst/>
                <a:latin typeface="+mn-lt"/>
                <a:ea typeface="+mn-ea"/>
                <a:cs typeface="+mn-cs"/>
              </a:rPr>
              <a:t>une démarche, ensemble coordonné d'étapes, de phases et de tâches indiquant le chemin à suivre pour conduire un projet </a:t>
            </a:r>
          </a:p>
          <a:p>
            <a:pPr lvl="0"/>
            <a:r>
              <a:rPr lang="fr-FR" sz="1200" kern="1200" dirty="0">
                <a:solidFill>
                  <a:schemeClr val="tx1"/>
                </a:solidFill>
                <a:effectLst/>
                <a:latin typeface="+mn-lt"/>
                <a:ea typeface="+mn-ea"/>
                <a:cs typeface="+mn-cs"/>
              </a:rPr>
              <a:t>des raisonnements et techniques pour construire l'objet projeté :</a:t>
            </a:r>
          </a:p>
          <a:p>
            <a:r>
              <a:rPr lang="fr-FR" sz="1200" kern="1200" dirty="0">
                <a:solidFill>
                  <a:schemeClr val="tx1"/>
                </a:solidFill>
                <a:effectLst/>
                <a:latin typeface="+mn-lt"/>
                <a:ea typeface="+mn-ea"/>
                <a:cs typeface="+mn-cs"/>
                <a:sym typeface="Wingdings" panose="05000000000000000000" pitchFamily="2" charset="2"/>
              </a:rPr>
              <a:t></a:t>
            </a:r>
            <a:r>
              <a:rPr lang="fr-FR" sz="1200" kern="1200" dirty="0">
                <a:solidFill>
                  <a:schemeClr val="tx1"/>
                </a:solidFill>
                <a:effectLst/>
                <a:latin typeface="+mn-lt"/>
                <a:ea typeface="+mn-ea"/>
                <a:cs typeface="+mn-cs"/>
              </a:rPr>
              <a:t> modélisation, schéma…</a:t>
            </a:r>
          </a:p>
          <a:p>
            <a:pPr lvl="0"/>
            <a:r>
              <a:rPr lang="fr-FR" sz="1200" kern="1200" dirty="0">
                <a:solidFill>
                  <a:schemeClr val="tx1"/>
                </a:solidFill>
                <a:effectLst/>
                <a:latin typeface="+mn-lt"/>
                <a:ea typeface="+mn-ea"/>
                <a:cs typeface="+mn-cs"/>
              </a:rPr>
              <a:t>des moyens de mise en œuvre :</a:t>
            </a:r>
          </a:p>
          <a:p>
            <a:r>
              <a:rPr lang="fr-FR" sz="1200" kern="1200" dirty="0">
                <a:solidFill>
                  <a:schemeClr val="tx1"/>
                </a:solidFill>
                <a:effectLst/>
                <a:latin typeface="+mn-lt"/>
                <a:ea typeface="+mn-ea"/>
                <a:cs typeface="+mn-cs"/>
                <a:sym typeface="Wingdings" panose="05000000000000000000" pitchFamily="2" charset="2"/>
              </a:rPr>
              <a:t></a:t>
            </a:r>
            <a:r>
              <a:rPr lang="fr-FR" sz="1200" kern="1200" dirty="0">
                <a:solidFill>
                  <a:schemeClr val="tx1"/>
                </a:solidFill>
                <a:effectLst/>
                <a:latin typeface="+mn-lt"/>
                <a:ea typeface="+mn-ea"/>
                <a:cs typeface="+mn-cs"/>
              </a:rPr>
              <a:t> organisation du projet, outils.</a:t>
            </a:r>
          </a:p>
          <a:p>
            <a:r>
              <a:rPr lang="fr-FR" sz="1200" kern="1200" dirty="0">
                <a:solidFill>
                  <a:schemeClr val="tx1"/>
                </a:solidFill>
                <a:effectLst/>
                <a:latin typeface="+mn-lt"/>
                <a:ea typeface="+mn-ea"/>
                <a:cs typeface="+mn-cs"/>
              </a:rPr>
              <a:t>Ce type de méthode est appelé « analyse ». Il existe plusieurs méthodes d’analyse, mais la méthode la plus utilisée en France et ailleurs dans le monde francophone était la méthode MERISE.</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11</a:t>
            </a:fld>
            <a:endParaRPr lang="fr-FR"/>
          </a:p>
        </p:txBody>
      </p:sp>
    </p:spTree>
    <p:extLst>
      <p:ext uri="{BB962C8B-B14F-4D97-AF65-F5344CB8AC3E}">
        <p14:creationId xmlns:p14="http://schemas.microsoft.com/office/powerpoint/2010/main" val="91892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12</a:t>
            </a:fld>
            <a:endParaRPr lang="fr-FR"/>
          </a:p>
        </p:txBody>
      </p:sp>
    </p:spTree>
    <p:extLst>
      <p:ext uri="{BB962C8B-B14F-4D97-AF65-F5344CB8AC3E}">
        <p14:creationId xmlns:p14="http://schemas.microsoft.com/office/powerpoint/2010/main" val="171588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b="1" u="sng" kern="1200" dirty="0">
                <a:solidFill>
                  <a:schemeClr val="tx1"/>
                </a:solidFill>
                <a:effectLst/>
                <a:latin typeface="+mn-lt"/>
                <a:ea typeface="+mn-ea"/>
                <a:cs typeface="+mn-cs"/>
              </a:rPr>
              <a:t>Le cycle de vie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Le cycle de vie traduit le caractère du système. MERISE décompose le cycle de vie du système d’information en 3 grandes périodes : la conception, la réalisation et la maintenance.</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Conception : la conception se décompose à 3 étapes :</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Le schéma directeur</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L’étude préalable</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L’étude détaillée</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réalisation :</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L’étude technique (quel SGBD utiliser pour le logiciel développé) ;</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La production du logiciel (faire les jeux d’essai) ;</a:t>
            </a:r>
            <a:endParaRPr lang="fr-FR" sz="1050" kern="1200" dirty="0">
              <a:solidFill>
                <a:schemeClr val="tx1"/>
              </a:solidFill>
              <a:effectLst/>
              <a:latin typeface="+mn-lt"/>
              <a:ea typeface="+mn-ea"/>
              <a:cs typeface="+mn-cs"/>
            </a:endParaRPr>
          </a:p>
          <a:p>
            <a:pPr lvl="1"/>
            <a:r>
              <a:rPr lang="fr-FR" sz="1200" kern="1200" dirty="0">
                <a:solidFill>
                  <a:schemeClr val="tx1"/>
                </a:solidFill>
                <a:effectLst/>
                <a:latin typeface="+mn-lt"/>
                <a:ea typeface="+mn-ea"/>
                <a:cs typeface="+mn-cs"/>
              </a:rPr>
              <a:t>La mise en œuvre (quel ordinateur utilisé).</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maintenance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Elle a pour objectif de maintenir l’application réalisée en bon état de fonctionnement. Nous distinguons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maintenance curative (corrective)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La maintenance évolutive.</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endParaRPr lang="fr-FR" sz="1050" kern="1200" dirty="0">
              <a:solidFill>
                <a:schemeClr val="tx1"/>
              </a:solidFill>
              <a:effectLst/>
              <a:latin typeface="+mn-lt"/>
              <a:ea typeface="+mn-ea"/>
              <a:cs typeface="+mn-cs"/>
            </a:endParaRPr>
          </a:p>
          <a:p>
            <a:pPr lvl="0"/>
            <a:r>
              <a:rPr lang="fr-FR" sz="1200" b="1" u="sng" kern="1200" dirty="0">
                <a:solidFill>
                  <a:schemeClr val="tx1"/>
                </a:solidFill>
                <a:effectLst/>
                <a:latin typeface="+mn-lt"/>
                <a:ea typeface="+mn-ea"/>
                <a:cs typeface="+mn-cs"/>
              </a:rPr>
              <a:t>Le cycle d’abstraction :</a:t>
            </a:r>
            <a:endParaRPr lang="fr-FR" sz="105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MERISE préconise trois niveaux d’abstraction : </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Niveau conceptuel : qui décrit la </a:t>
            </a:r>
            <a:r>
              <a:rPr lang="fr-FR" sz="1200" u="sng" kern="1200" dirty="0">
                <a:solidFill>
                  <a:schemeClr val="tx1"/>
                </a:solidFill>
                <a:effectLst/>
                <a:latin typeface="+mn-lt"/>
                <a:ea typeface="+mn-ea"/>
                <a:cs typeface="+mn-cs"/>
              </a:rPr>
              <a:t>statique</a:t>
            </a:r>
            <a:r>
              <a:rPr lang="fr-FR" sz="1200" kern="1200" dirty="0">
                <a:solidFill>
                  <a:schemeClr val="tx1"/>
                </a:solidFill>
                <a:effectLst/>
                <a:latin typeface="+mn-lt"/>
                <a:ea typeface="+mn-ea"/>
                <a:cs typeface="+mn-cs"/>
              </a:rPr>
              <a:t> et la </a:t>
            </a:r>
            <a:r>
              <a:rPr lang="fr-FR" sz="1200" u="sng" kern="1200" dirty="0">
                <a:solidFill>
                  <a:schemeClr val="tx1"/>
                </a:solidFill>
                <a:effectLst/>
                <a:latin typeface="+mn-lt"/>
                <a:ea typeface="+mn-ea"/>
                <a:cs typeface="+mn-cs"/>
              </a:rPr>
              <a:t>dynamique</a:t>
            </a:r>
            <a:r>
              <a:rPr lang="fr-FR" sz="1200" kern="1200" dirty="0">
                <a:solidFill>
                  <a:schemeClr val="tx1"/>
                </a:solidFill>
                <a:effectLst/>
                <a:latin typeface="+mn-lt"/>
                <a:ea typeface="+mn-ea"/>
                <a:cs typeface="+mn-cs"/>
              </a:rPr>
              <a:t> du SI en se préoccupant uniquement du point de vue du gestionnaire.</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Niveau organisationnel ou logique : décrit la nature des ressources qui sont utilisées pour supporter la description statique et dynamique du SI. Ces ressources peuvent être humaines et / ou  matérielles et logicielles.</a:t>
            </a:r>
            <a:endParaRPr lang="fr-FR" sz="105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 "niveau physique" (pour les données) aboutissant à la création des tables, et le "niveau opérationnel" (pour les traitements) enclenchant analyse détaillée de chaque traitement, et développements. Ce niveau, dépendant étroitement de chaque contexte concret, ne fait en principe pas l'objet d'exposé dans les ouvrages consacrés à MERISE.</a:t>
            </a:r>
            <a:endParaRPr lang="fr-FR"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est également intégré dans le cycle de  vie de SI et traduit les orientations majeures : les décisions à prendre tout au long du cycle de vie, la planification et surtout la validation des résultats à produire à l’issue de chaque étape du cycle de vie.</a:t>
            </a:r>
          </a:p>
          <a:p>
            <a:pPr lvl="0"/>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13</a:t>
            </a:fld>
            <a:endParaRPr lang="fr-FR"/>
          </a:p>
        </p:txBody>
      </p:sp>
    </p:spTree>
    <p:extLst>
      <p:ext uri="{BB962C8B-B14F-4D97-AF65-F5344CB8AC3E}">
        <p14:creationId xmlns:p14="http://schemas.microsoft.com/office/powerpoint/2010/main" val="13467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30A40D-637F-4689-A3B4-B8610C5E6CE3}"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89046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4A12148-8EA4-48FC-81B4-36C75350FFA5}"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45706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B1C5EFF-099D-42E3-A41A-A49ADCA9CFBC}"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228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2424A9-A51F-4AFB-A5EE-FDAD466D8AAB}"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33124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E7710C-3206-4483-B75F-CEED13B2585A}"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9225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683B131-489C-4254-8EEA-6564A6957BC0}"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770898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F0E1F-D40F-4841-97E5-A301B3DF7FD0}"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47002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456C9E-5D29-4D0D-8A05-9B1ACF75D0AB}"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34688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711200" y="0"/>
            <a:ext cx="9956800" cy="876300"/>
          </a:xfrm>
        </p:spPr>
        <p:txBody>
          <a:bodyPr/>
          <a:lstStyle/>
          <a:p>
            <a:r>
              <a:rPr lang="fr-FR"/>
              <a:t>Modifiez le style du titre</a:t>
            </a:r>
          </a:p>
        </p:txBody>
      </p:sp>
      <p:sp>
        <p:nvSpPr>
          <p:cNvPr id="3" name="Espace réservé du graphique SmartArt 2"/>
          <p:cNvSpPr>
            <a:spLocks noGrp="1"/>
          </p:cNvSpPr>
          <p:nvPr>
            <p:ph type="dgm" idx="1"/>
          </p:nvPr>
        </p:nvSpPr>
        <p:spPr>
          <a:xfrm>
            <a:off x="275167" y="1038225"/>
            <a:ext cx="11592984" cy="4908550"/>
          </a:xfrm>
        </p:spPr>
        <p:txBody>
          <a:bodyPr/>
          <a:lstStyle/>
          <a:p>
            <a:endParaRPr lang="fr-FR"/>
          </a:p>
        </p:txBody>
      </p:sp>
    </p:spTree>
    <p:extLst>
      <p:ext uri="{BB962C8B-B14F-4D97-AF65-F5344CB8AC3E}">
        <p14:creationId xmlns:p14="http://schemas.microsoft.com/office/powerpoint/2010/main" val="5026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9C1ACC-54B6-4760-A43A-0D9FF9D54738}"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63384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347DAD-930B-4DAF-B41E-F1CC772AFD4A}" type="datetime1">
              <a:rPr lang="fr-FR" smtClean="0"/>
              <a:t>09/03/2023</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0464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8871BD-7064-4114-A2D6-1FC07A4492C1}" type="datetime1">
              <a:rPr lang="fr-FR" smtClean="0"/>
              <a:t>09/03/2023</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417706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095AC6-E98B-41F1-83BD-2D7820624D53}" type="datetime1">
              <a:rPr lang="fr-FR" smtClean="0"/>
              <a:t>09/03/2023</a:t>
            </a:fld>
            <a:endParaRPr lang="fr-FR"/>
          </a:p>
        </p:txBody>
      </p:sp>
      <p:sp>
        <p:nvSpPr>
          <p:cNvPr id="8" name="Footer Placeholder 7"/>
          <p:cNvSpPr>
            <a:spLocks noGrp="1"/>
          </p:cNvSpPr>
          <p:nvPr>
            <p:ph type="ftr" sz="quarter" idx="11"/>
          </p:nvPr>
        </p:nvSpPr>
        <p:spPr/>
        <p:txBody>
          <a:bodyPr/>
          <a:lstStyle/>
          <a:p>
            <a:r>
              <a:rPr lang="fr-FR"/>
              <a:t>M. AZOTI</a:t>
            </a:r>
          </a:p>
        </p:txBody>
      </p:sp>
      <p:sp>
        <p:nvSpPr>
          <p:cNvPr id="9" name="Slide Number Placeholder 8"/>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23315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B7B664-2357-4EDD-845C-40ADB8543FE4}" type="datetime1">
              <a:rPr lang="fr-FR" smtClean="0"/>
              <a:t>09/03/2023</a:t>
            </a:fld>
            <a:endParaRPr lang="fr-FR"/>
          </a:p>
        </p:txBody>
      </p:sp>
      <p:sp>
        <p:nvSpPr>
          <p:cNvPr id="4" name="Footer Placeholder 3"/>
          <p:cNvSpPr>
            <a:spLocks noGrp="1"/>
          </p:cNvSpPr>
          <p:nvPr>
            <p:ph type="ftr" sz="quarter" idx="11"/>
          </p:nvPr>
        </p:nvSpPr>
        <p:spPr/>
        <p:txBody>
          <a:bodyPr/>
          <a:lstStyle/>
          <a:p>
            <a:r>
              <a:rPr lang="fr-FR"/>
              <a:t>M. AZOTI</a:t>
            </a:r>
          </a:p>
        </p:txBody>
      </p:sp>
      <p:sp>
        <p:nvSpPr>
          <p:cNvPr id="5" name="Slide Number Placeholder 4"/>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05444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78994-1C6A-4B10-A584-578E03CA18CE}" type="datetime1">
              <a:rPr lang="fr-FR" smtClean="0"/>
              <a:t>09/03/2023</a:t>
            </a:fld>
            <a:endParaRPr lang="fr-FR"/>
          </a:p>
        </p:txBody>
      </p:sp>
      <p:sp>
        <p:nvSpPr>
          <p:cNvPr id="3" name="Footer Placeholder 2"/>
          <p:cNvSpPr>
            <a:spLocks noGrp="1"/>
          </p:cNvSpPr>
          <p:nvPr>
            <p:ph type="ftr" sz="quarter" idx="11"/>
          </p:nvPr>
        </p:nvSpPr>
        <p:spPr/>
        <p:txBody>
          <a:bodyPr/>
          <a:lstStyle/>
          <a:p>
            <a:r>
              <a:rPr lang="fr-FR"/>
              <a:t>M. AZOTI</a:t>
            </a:r>
          </a:p>
        </p:txBody>
      </p:sp>
      <p:sp>
        <p:nvSpPr>
          <p:cNvPr id="4" name="Slide Number Placeholder 3"/>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71989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0AEA80D-791C-4319-B8FD-7CED4346FCD5}" type="datetime1">
              <a:rPr lang="fr-FR" smtClean="0"/>
              <a:t>09/03/2023</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1144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
        <p:nvSpPr>
          <p:cNvPr id="5" name="Date Placeholder 4"/>
          <p:cNvSpPr>
            <a:spLocks noGrp="1"/>
          </p:cNvSpPr>
          <p:nvPr>
            <p:ph type="dt" sz="half" idx="10"/>
          </p:nvPr>
        </p:nvSpPr>
        <p:spPr/>
        <p:txBody>
          <a:bodyPr/>
          <a:lstStyle/>
          <a:p>
            <a:fld id="{236B5FC2-D2DB-447D-92AF-12B7E9331AA2}" type="datetime1">
              <a:rPr lang="fr-FR" smtClean="0"/>
              <a:t>09/03/2023</a:t>
            </a:fld>
            <a:endParaRPr lang="fr-FR"/>
          </a:p>
        </p:txBody>
      </p:sp>
    </p:spTree>
    <p:extLst>
      <p:ext uri="{BB962C8B-B14F-4D97-AF65-F5344CB8AC3E}">
        <p14:creationId xmlns:p14="http://schemas.microsoft.com/office/powerpoint/2010/main" val="129333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7138BB-79D3-40EC-87DA-E91549893B7A}" type="datetime1">
              <a:rPr lang="fr-FR" smtClean="0"/>
              <a:t>09/03/2023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 AZOTI</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A5043-0782-46D7-9DC6-1EF664C998C1}" type="slidenum">
              <a:rPr lang="fr-FR" smtClean="0"/>
              <a:t>‹N°›</a:t>
            </a:fld>
            <a:endParaRPr lang="fr-FR"/>
          </a:p>
        </p:txBody>
      </p:sp>
    </p:spTree>
    <p:extLst>
      <p:ext uri="{BB962C8B-B14F-4D97-AF65-F5344CB8AC3E}">
        <p14:creationId xmlns:p14="http://schemas.microsoft.com/office/powerpoint/2010/main" val="8131338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6.tmp"/></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bin"/><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ctrTitle"/>
          </p:nvPr>
        </p:nvSpPr>
        <p:spPr>
          <a:xfrm>
            <a:off x="638643" y="1212512"/>
            <a:ext cx="11102000" cy="1912498"/>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4400" i="1" dirty="0">
                <a:ln w="0"/>
                <a:solidFill>
                  <a:schemeClr val="tx1"/>
                </a:solidFill>
                <a:effectLst>
                  <a:outerShdw blurRad="38100" dist="19050" dir="2700000" algn="tl" rotWithShape="0">
                    <a:schemeClr val="dk1">
                      <a:alpha val="40000"/>
                    </a:schemeClr>
                  </a:outerShdw>
                </a:effectLst>
              </a:rPr>
              <a:t>METHODE DE CONCEPTION DES SYSTEMES D’INFORMATIONS</a:t>
            </a:r>
          </a:p>
        </p:txBody>
      </p:sp>
      <p:sp>
        <p:nvSpPr>
          <p:cNvPr id="5" name="Espace réservé du numéro de diapositive 4"/>
          <p:cNvSpPr>
            <a:spLocks noGrp="1"/>
          </p:cNvSpPr>
          <p:nvPr>
            <p:ph type="sldNum" sz="quarter" idx="12"/>
          </p:nvPr>
        </p:nvSpPr>
        <p:spPr/>
        <p:txBody>
          <a:bodyPr/>
          <a:lstStyle/>
          <a:p>
            <a:fld id="{0B945BD8-24FD-490E-AB48-5D47ED3FA571}" type="slidenum">
              <a:rPr lang="fr-FR" smtClean="0"/>
              <a:t>1</a:t>
            </a:fld>
            <a:endParaRPr lang="fr-FR"/>
          </a:p>
        </p:txBody>
      </p:sp>
      <p:sp>
        <p:nvSpPr>
          <p:cNvPr id="7" name="Rectangle 6"/>
          <p:cNvSpPr/>
          <p:nvPr/>
        </p:nvSpPr>
        <p:spPr>
          <a:xfrm>
            <a:off x="638644" y="3125010"/>
            <a:ext cx="11102000" cy="278684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0" name="ZoneTexte 9"/>
          <p:cNvSpPr txBox="1"/>
          <p:nvPr/>
        </p:nvSpPr>
        <p:spPr>
          <a:xfrm>
            <a:off x="3530999" y="4518430"/>
            <a:ext cx="5743003" cy="646331"/>
          </a:xfrm>
          <a:prstGeom prst="rect">
            <a:avLst/>
          </a:prstGeom>
          <a:noFill/>
        </p:spPr>
        <p:txBody>
          <a:bodyPr wrap="square" rtlCol="0">
            <a:spAutoFit/>
          </a:bodyPr>
          <a:lstStyle/>
          <a:p>
            <a:pPr algn="ctr"/>
            <a:r>
              <a:rPr lang="fr-FR" b="1" dirty="0"/>
              <a:t>M. AZOTI P.</a:t>
            </a:r>
          </a:p>
          <a:p>
            <a:pPr algn="ctr"/>
            <a:r>
              <a:rPr lang="fr-FR" i="1" dirty="0"/>
              <a:t>Ingénieur Informaticien</a:t>
            </a:r>
          </a:p>
        </p:txBody>
      </p:sp>
      <p:sp>
        <p:nvSpPr>
          <p:cNvPr id="2" name="ZoneTexte 1">
            <a:extLst>
              <a:ext uri="{FF2B5EF4-FFF2-40B4-BE49-F238E27FC236}">
                <a16:creationId xmlns:a16="http://schemas.microsoft.com/office/drawing/2014/main" id="{BF11C074-9DB6-4E32-ED63-50086926DFE9}"/>
              </a:ext>
            </a:extLst>
          </p:cNvPr>
          <p:cNvSpPr txBox="1"/>
          <p:nvPr/>
        </p:nvSpPr>
        <p:spPr>
          <a:xfrm>
            <a:off x="5098575" y="6157105"/>
            <a:ext cx="3377912" cy="369332"/>
          </a:xfrm>
          <a:prstGeom prst="rect">
            <a:avLst/>
          </a:prstGeom>
          <a:noFill/>
        </p:spPr>
        <p:txBody>
          <a:bodyPr wrap="none" rtlCol="0">
            <a:spAutoFit/>
          </a:bodyPr>
          <a:lstStyle/>
          <a:p>
            <a:r>
              <a:rPr lang="fr-FR" dirty="0"/>
              <a:t>ANNEE ACADEMIQUE 2022-2023</a:t>
            </a:r>
            <a:endParaRPr lang="fr-TG" dirty="0"/>
          </a:p>
        </p:txBody>
      </p:sp>
      <p:pic>
        <p:nvPicPr>
          <p:cNvPr id="4" name="Image 3">
            <a:extLst>
              <a:ext uri="{FF2B5EF4-FFF2-40B4-BE49-F238E27FC236}">
                <a16:creationId xmlns:a16="http://schemas.microsoft.com/office/drawing/2014/main" id="{86F6FBD9-6A1C-B38C-CE69-AEDBD87F1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445" y="0"/>
            <a:ext cx="1676634" cy="1524213"/>
          </a:xfrm>
          <a:prstGeom prst="rect">
            <a:avLst/>
          </a:prstGeom>
        </p:spPr>
      </p:pic>
    </p:spTree>
    <p:extLst>
      <p:ext uri="{BB962C8B-B14F-4D97-AF65-F5344CB8AC3E}">
        <p14:creationId xmlns:p14="http://schemas.microsoft.com/office/powerpoint/2010/main" val="1231201696"/>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3" name="Rectangle 2"/>
          <p:cNvSpPr/>
          <p:nvPr/>
        </p:nvSpPr>
        <p:spPr>
          <a:xfrm>
            <a:off x="897924" y="733339"/>
            <a:ext cx="3525795" cy="2450414"/>
          </a:xfrm>
          <a:prstGeom prst="rect">
            <a:avLst/>
          </a:prstGeom>
        </p:spPr>
        <p:txBody>
          <a:bodyPr wrap="squar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Le besoin de méthode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rPr>
              <a:t>Réaliser un SI informatisé, c’est :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Spécifier le problème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Concevoir</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Développer</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Implémenter</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Maintenir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28367" y="3362710"/>
            <a:ext cx="6096000" cy="3023392"/>
          </a:xfrm>
          <a:prstGeom prst="rect">
            <a:avLst/>
          </a:prstGeom>
        </p:spPr>
        <p:txBody>
          <a:bodyPr>
            <a:spAutoFit/>
          </a:bodyPr>
          <a:lstStyle/>
          <a:p>
            <a:pPr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raisons de définition et à l’utilisation d’une méthode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Améliorer les délais (souvent non respectés)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Réduire les coûts (souvent dépassés)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Améliorer le résultat (parfois inadapté aux besoins des utilisateurs)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Améliorer le dialogue utilisateurs/informaticiens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Uniformiser la démarche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Homogénéiser les compétences des équipes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 Faciliter la transmission des savoirs et compétences.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10</a:t>
            </a:fld>
            <a:endParaRPr lang="fr-FR"/>
          </a:p>
        </p:txBody>
      </p:sp>
    </p:spTree>
    <p:extLst>
      <p:ext uri="{BB962C8B-B14F-4D97-AF65-F5344CB8AC3E}">
        <p14:creationId xmlns:p14="http://schemas.microsoft.com/office/powerpoint/2010/main" val="353025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3" name="Rectangle 2"/>
          <p:cNvSpPr/>
          <p:nvPr/>
        </p:nvSpPr>
        <p:spPr>
          <a:xfrm>
            <a:off x="897924" y="733339"/>
            <a:ext cx="3525795" cy="410882"/>
          </a:xfrm>
          <a:prstGeom prst="rect">
            <a:avLst/>
          </a:prstGeom>
        </p:spPr>
        <p:txBody>
          <a:bodyPr wrap="squar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Le besoin de méthode (suite)</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24929" y="1144221"/>
            <a:ext cx="9543535" cy="2578655"/>
          </a:xfrm>
          <a:prstGeom prst="rect">
            <a:avLst/>
          </a:prstGeom>
        </p:spPr>
        <p:txBody>
          <a:bodyPr wrap="square">
            <a:spAutoFit/>
          </a:bodyPr>
          <a:lstStyle/>
          <a:p>
            <a:pPr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Une méthode</a:t>
            </a: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une démarche, ensemble coordonné d'étapes, de phases et de tâches indiquant le chemin à suivre pour conduire un projet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des raisonnements et techniques pour construire l'objet projeté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fr-FR" dirty="0">
                <a:latin typeface="Times New Roman" panose="02020603050405020304" pitchFamily="18" charset="0"/>
                <a:ea typeface="Calibri" panose="020F0502020204030204" pitchFamily="34" charset="0"/>
                <a:cs typeface="Times New Roman" panose="02020603050405020304" pitchFamily="18" charset="0"/>
              </a:rPr>
              <a:t> modélisation, schéma…</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Calibri" panose="020F050202020403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des moyens de mise en œuvre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fr-FR" dirty="0">
                <a:latin typeface="Times New Roman" panose="02020603050405020304" pitchFamily="18" charset="0"/>
                <a:ea typeface="Calibri" panose="020F0502020204030204" pitchFamily="34" charset="0"/>
                <a:cs typeface="Times New Roman" panose="02020603050405020304" pitchFamily="18" charset="0"/>
              </a:rPr>
              <a:t> organisation du projet, outils.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97924" y="4578602"/>
            <a:ext cx="9555892" cy="646331"/>
          </a:xfrm>
          <a:prstGeom prst="rect">
            <a:avLst/>
          </a:prstGeom>
        </p:spPr>
        <p:txBody>
          <a:bodyPr wrap="square">
            <a:spAutoFit/>
          </a:bodyPr>
          <a:lstStyle/>
          <a:p>
            <a:r>
              <a:rPr lang="fr-FR" b="1" dirty="0">
                <a:latin typeface="Times New Roman" panose="02020603050405020304" pitchFamily="18" charset="0"/>
                <a:ea typeface="Calibri" panose="020F0502020204030204" pitchFamily="34" charset="0"/>
              </a:rPr>
              <a:t>La modélisation </a:t>
            </a:r>
            <a:r>
              <a:rPr lang="fr-FR" dirty="0">
                <a:latin typeface="Times New Roman" panose="02020603050405020304" pitchFamily="18" charset="0"/>
                <a:ea typeface="Calibri" panose="020F0502020204030204" pitchFamily="34" charset="0"/>
              </a:rPr>
              <a:t>consiste à créer une représentation virtuelle d’une réalité de telle façon à faire ressortir les points auxquels on s’intéresse</a:t>
            </a:r>
            <a:endParaRPr lang="fr-FR" dirty="0"/>
          </a:p>
        </p:txBody>
      </p:sp>
      <p:sp>
        <p:nvSpPr>
          <p:cNvPr id="7" name="Espace réservé du pied de page 6"/>
          <p:cNvSpPr>
            <a:spLocks noGrp="1"/>
          </p:cNvSpPr>
          <p:nvPr>
            <p:ph type="ftr" sz="quarter" idx="11"/>
          </p:nvPr>
        </p:nvSpPr>
        <p:spPr/>
        <p:txBody>
          <a:bodyPr/>
          <a:lstStyle/>
          <a:p>
            <a:r>
              <a:rPr lang="fr-FR"/>
              <a:t>M. AZOTI</a:t>
            </a:r>
          </a:p>
        </p:txBody>
      </p:sp>
      <p:sp>
        <p:nvSpPr>
          <p:cNvPr id="8" name="Espace réservé du numéro de diapositive 7"/>
          <p:cNvSpPr>
            <a:spLocks noGrp="1"/>
          </p:cNvSpPr>
          <p:nvPr>
            <p:ph type="sldNum" sz="quarter" idx="12"/>
          </p:nvPr>
        </p:nvSpPr>
        <p:spPr/>
        <p:txBody>
          <a:bodyPr/>
          <a:lstStyle/>
          <a:p>
            <a:fld id="{29EA5043-0782-46D7-9DC6-1EF664C998C1}" type="slidenum">
              <a:rPr lang="fr-FR" smtClean="0"/>
              <a:t>11</a:t>
            </a:fld>
            <a:endParaRPr lang="fr-FR"/>
          </a:p>
        </p:txBody>
      </p:sp>
    </p:spTree>
    <p:extLst>
      <p:ext uri="{BB962C8B-B14F-4D97-AF65-F5344CB8AC3E}">
        <p14:creationId xmlns:p14="http://schemas.microsoft.com/office/powerpoint/2010/main" val="231115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70006" y="1292178"/>
            <a:ext cx="9264826" cy="369332"/>
          </a:xfrm>
          <a:prstGeom prst="rect">
            <a:avLst/>
          </a:prstGeom>
        </p:spPr>
        <p:txBody>
          <a:bodyPr wrap="square">
            <a:spAutoFit/>
          </a:bodyPr>
          <a:lstStyle/>
          <a:p>
            <a:r>
              <a:rPr lang="fr-FR" b="1" dirty="0">
                <a:latin typeface="Times New Roman" panose="02020603050405020304" pitchFamily="18" charset="0"/>
                <a:ea typeface="Calibri" panose="020F0502020204030204" pitchFamily="34" charset="0"/>
              </a:rPr>
              <a:t>M</a:t>
            </a:r>
            <a:r>
              <a:rPr lang="fr-FR" dirty="0">
                <a:latin typeface="Times New Roman" panose="02020603050405020304" pitchFamily="18" charset="0"/>
                <a:ea typeface="Calibri" panose="020F0502020204030204" pitchFamily="34" charset="0"/>
              </a:rPr>
              <a:t>éthode d’</a:t>
            </a:r>
            <a:r>
              <a:rPr lang="fr-FR" b="1" dirty="0">
                <a:latin typeface="Times New Roman" panose="02020603050405020304" pitchFamily="18" charset="0"/>
                <a:ea typeface="Calibri" panose="020F0502020204030204" pitchFamily="34" charset="0"/>
              </a:rPr>
              <a:t>E</a:t>
            </a:r>
            <a:r>
              <a:rPr lang="fr-FR" dirty="0">
                <a:latin typeface="Times New Roman" panose="02020603050405020304" pitchFamily="18" charset="0"/>
                <a:ea typeface="Calibri" panose="020F0502020204030204" pitchFamily="34" charset="0"/>
              </a:rPr>
              <a:t>tude et de </a:t>
            </a:r>
            <a:r>
              <a:rPr lang="fr-FR" b="1" dirty="0">
                <a:latin typeface="Times New Roman" panose="02020603050405020304" pitchFamily="18" charset="0"/>
                <a:ea typeface="Calibri" panose="020F0502020204030204" pitchFamily="34" charset="0"/>
              </a:rPr>
              <a:t>R</a:t>
            </a:r>
            <a:r>
              <a:rPr lang="fr-FR" dirty="0">
                <a:latin typeface="Times New Roman" panose="02020603050405020304" pitchFamily="18" charset="0"/>
                <a:ea typeface="Calibri" panose="020F0502020204030204" pitchFamily="34" charset="0"/>
              </a:rPr>
              <a:t>éalisation </a:t>
            </a:r>
            <a:r>
              <a:rPr lang="fr-FR" b="1" dirty="0">
                <a:latin typeface="Times New Roman" panose="02020603050405020304" pitchFamily="18" charset="0"/>
                <a:ea typeface="Calibri" panose="020F0502020204030204" pitchFamily="34" charset="0"/>
              </a:rPr>
              <a:t>I</a:t>
            </a:r>
            <a:r>
              <a:rPr lang="fr-FR" dirty="0">
                <a:latin typeface="Times New Roman" panose="02020603050405020304" pitchFamily="18" charset="0"/>
                <a:ea typeface="Calibri" panose="020F0502020204030204" pitchFamily="34" charset="0"/>
              </a:rPr>
              <a:t>nformatique pour les </a:t>
            </a:r>
            <a:r>
              <a:rPr lang="fr-FR" b="1" dirty="0">
                <a:latin typeface="Times New Roman" panose="02020603050405020304" pitchFamily="18" charset="0"/>
                <a:ea typeface="Calibri" panose="020F0502020204030204" pitchFamily="34" charset="0"/>
              </a:rPr>
              <a:t>S</a:t>
            </a:r>
            <a:r>
              <a:rPr lang="fr-FR" dirty="0">
                <a:latin typeface="Times New Roman" panose="02020603050405020304" pitchFamily="18" charset="0"/>
                <a:ea typeface="Calibri" panose="020F0502020204030204" pitchFamily="34" charset="0"/>
              </a:rPr>
              <a:t>ystèmes d’</a:t>
            </a:r>
            <a:r>
              <a:rPr lang="fr-FR" b="1" dirty="0">
                <a:latin typeface="Times New Roman" panose="02020603050405020304" pitchFamily="18" charset="0"/>
                <a:ea typeface="Calibri" panose="020F0502020204030204" pitchFamily="34" charset="0"/>
              </a:rPr>
              <a:t>E</a:t>
            </a:r>
            <a:r>
              <a:rPr lang="fr-FR" dirty="0">
                <a:latin typeface="Times New Roman" panose="02020603050405020304" pitchFamily="18" charset="0"/>
                <a:ea typeface="Calibri" panose="020F0502020204030204" pitchFamily="34" charset="0"/>
              </a:rPr>
              <a:t>ntreprise</a:t>
            </a:r>
            <a:endParaRPr lang="fr-FR" dirty="0"/>
          </a:p>
        </p:txBody>
      </p:sp>
      <p:sp>
        <p:nvSpPr>
          <p:cNvPr id="4" name="Rectangle 3"/>
          <p:cNvSpPr/>
          <p:nvPr/>
        </p:nvSpPr>
        <p:spPr>
          <a:xfrm>
            <a:off x="670005" y="1752975"/>
            <a:ext cx="10857659" cy="646331"/>
          </a:xfrm>
          <a:prstGeom prst="rect">
            <a:avLst/>
          </a:prstGeom>
        </p:spPr>
        <p:txBody>
          <a:bodyPr wrap="square">
            <a:spAutoFit/>
          </a:bodyPr>
          <a:lstStyle/>
          <a:p>
            <a:r>
              <a:rPr lang="fr-FR" dirty="0">
                <a:latin typeface="Times New Roman" panose="02020603050405020304" pitchFamily="18" charset="0"/>
                <a:ea typeface="Calibri" panose="020F0502020204030204" pitchFamily="34" charset="0"/>
              </a:rPr>
              <a:t>Elle s’appuie largement sur l’approche systémique et est basée sur la séparation des données et des traitements, à effectuer en plusieurs modèles.</a:t>
            </a:r>
            <a:endParaRPr lang="fr-FR" dirty="0"/>
          </a:p>
        </p:txBody>
      </p:sp>
      <p:sp>
        <p:nvSpPr>
          <p:cNvPr id="17" name="Rectangle 16"/>
          <p:cNvSpPr/>
          <p:nvPr/>
        </p:nvSpPr>
        <p:spPr>
          <a:xfrm>
            <a:off x="595864" y="2490771"/>
            <a:ext cx="10857659" cy="3556871"/>
          </a:xfrm>
          <a:prstGeom prst="rect">
            <a:avLst/>
          </a:prstGeom>
        </p:spPr>
        <p:txBody>
          <a:bodyPr wrap="square">
            <a:spAutoFit/>
          </a:bodyPr>
          <a:lstStyle/>
          <a:p>
            <a:pPr>
              <a:lnSpc>
                <a:spcPct val="115000"/>
              </a:lnSpc>
              <a:spcAft>
                <a:spcPts val="500"/>
              </a:spcAft>
            </a:pPr>
            <a:r>
              <a:rPr lang="fr-FR" dirty="0">
                <a:latin typeface="Times New Roman" panose="02020603050405020304" pitchFamily="18" charset="0"/>
                <a:ea typeface="Calibri" panose="020F0502020204030204" pitchFamily="34" charset="0"/>
              </a:rPr>
              <a:t>Trois cycles :</a:t>
            </a:r>
          </a:p>
          <a:p>
            <a:pPr lvl="0" indent="-342900">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rPr>
              <a:t>Le cycle de vie : étapes de vie ;</a:t>
            </a:r>
          </a:p>
          <a:p>
            <a:pPr lvl="0" indent="-342900">
              <a:lnSpc>
                <a:spcPct val="115000"/>
              </a:lnSpc>
              <a:spcAft>
                <a:spcPts val="0"/>
              </a:spcAft>
              <a:buFont typeface="Calibri" panose="020F0502020204030204" pitchFamily="34" charset="0"/>
              <a:buChar char="-"/>
            </a:pPr>
            <a:r>
              <a:rPr lang="fr-FR" dirty="0">
                <a:latin typeface="Times New Roman" panose="02020603050405020304" pitchFamily="18" charset="0"/>
                <a:ea typeface="Calibri" panose="020F0502020204030204" pitchFamily="34" charset="0"/>
              </a:rPr>
              <a:t>Le cycle d’abstraction : nature des résultats à atteindre (quels outils permettent de les mener):</a:t>
            </a:r>
          </a:p>
          <a:p>
            <a:pPr marL="914400" lvl="3" indent="-285750">
              <a:lnSpc>
                <a:spcPct val="115000"/>
              </a:lnSpc>
              <a:buFont typeface="Courier New" panose="02070309020205020404" pitchFamily="49" charset="0"/>
              <a:buChar char="o"/>
            </a:pPr>
            <a:r>
              <a:rPr lang="fr-FR" dirty="0">
                <a:latin typeface="Times New Roman" panose="02020603050405020304" pitchFamily="18" charset="0"/>
                <a:ea typeface="Calibri" panose="020F0502020204030204" pitchFamily="34" charset="0"/>
              </a:rPr>
              <a:t>Conceptuel (la finalité, le QUOI)</a:t>
            </a:r>
          </a:p>
          <a:p>
            <a:pPr marL="914400" lvl="3" indent="-285750">
              <a:lnSpc>
                <a:spcPct val="115000"/>
              </a:lnSpc>
              <a:spcAft>
                <a:spcPts val="50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rPr>
              <a:t>Logique / Organisation (QUI / OU)</a:t>
            </a:r>
          </a:p>
          <a:p>
            <a:pPr marL="914400" lvl="3" indent="-285750">
              <a:lnSpc>
                <a:spcPct val="115000"/>
              </a:lnSpc>
              <a:spcAft>
                <a:spcPts val="500"/>
              </a:spcAft>
              <a:buFont typeface="Courier New" panose="02070309020205020404" pitchFamily="49" charset="0"/>
              <a:buChar char="o"/>
            </a:pPr>
            <a:r>
              <a:rPr lang="fr-FR" dirty="0">
                <a:latin typeface="Times New Roman" panose="02020603050405020304" pitchFamily="18" charset="0"/>
                <a:ea typeface="Calibri" panose="020F0502020204030204" pitchFamily="34" charset="0"/>
              </a:rPr>
              <a:t>Physique (COMMENT)</a:t>
            </a:r>
          </a:p>
          <a:p>
            <a:pPr indent="-342900">
              <a:lnSpc>
                <a:spcPct val="115000"/>
              </a:lnSpc>
              <a:buFont typeface="Calibri" panose="020F0502020204030204" pitchFamily="34" charset="0"/>
              <a:buChar char="-"/>
            </a:pPr>
            <a:r>
              <a:rPr lang="fr-FR" dirty="0">
                <a:latin typeface="Times New Roman" panose="02020603050405020304" pitchFamily="18" charset="0"/>
                <a:ea typeface="Calibri" panose="020F0502020204030204" pitchFamily="34" charset="0"/>
              </a:rPr>
              <a:t>Le cycle de décision : perception de l’entreprise en trois niveaux (quelles décisions sont à prendre au fil de celles-ci);</a:t>
            </a:r>
          </a:p>
          <a:p>
            <a:pPr marL="914400" lvl="3" indent="-285750">
              <a:lnSpc>
                <a:spcPct val="115000"/>
              </a:lnSpc>
              <a:spcAft>
                <a:spcPts val="500"/>
              </a:spcAft>
              <a:buFont typeface="Courier New" panose="02070309020205020404" pitchFamily="49" charset="0"/>
              <a:buChar char="o"/>
            </a:pPr>
            <a:endParaRPr lang="fr-FR" dirty="0">
              <a:latin typeface="Times New Roman" panose="02020603050405020304" pitchFamily="18" charset="0"/>
              <a:ea typeface="Calibri" panose="020F0502020204030204" pitchFamily="34" charset="0"/>
            </a:endParaRPr>
          </a:p>
          <a:p>
            <a:endParaRPr lang="fr-FR" dirty="0"/>
          </a:p>
        </p:txBody>
      </p:sp>
      <p:sp>
        <p:nvSpPr>
          <p:cNvPr id="18" name="ZoneTexte 17"/>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15" name="Espace réservé du pied de page 14"/>
          <p:cNvSpPr>
            <a:spLocks noGrp="1"/>
          </p:cNvSpPr>
          <p:nvPr>
            <p:ph type="ftr" sz="quarter" idx="11"/>
          </p:nvPr>
        </p:nvSpPr>
        <p:spPr/>
        <p:txBody>
          <a:bodyPr/>
          <a:lstStyle/>
          <a:p>
            <a:r>
              <a:rPr lang="fr-FR"/>
              <a:t>M. AZOTI</a:t>
            </a:r>
          </a:p>
        </p:txBody>
      </p:sp>
      <p:sp>
        <p:nvSpPr>
          <p:cNvPr id="16" name="Espace réservé du numéro de diapositive 15"/>
          <p:cNvSpPr>
            <a:spLocks noGrp="1"/>
          </p:cNvSpPr>
          <p:nvPr>
            <p:ph type="sldNum" sz="quarter" idx="12"/>
          </p:nvPr>
        </p:nvSpPr>
        <p:spPr/>
        <p:txBody>
          <a:bodyPr/>
          <a:lstStyle/>
          <a:p>
            <a:fld id="{29EA5043-0782-46D7-9DC6-1EF664C998C1}" type="slidenum">
              <a:rPr lang="fr-FR" smtClean="0"/>
              <a:t>12</a:t>
            </a:fld>
            <a:endParaRPr lang="fr-FR"/>
          </a:p>
        </p:txBody>
      </p:sp>
    </p:spTree>
    <p:extLst>
      <p:ext uri="{BB962C8B-B14F-4D97-AF65-F5344CB8AC3E}">
        <p14:creationId xmlns:p14="http://schemas.microsoft.com/office/powerpoint/2010/main" val="332168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 7"/>
          <p:cNvPicPr/>
          <p:nvPr/>
        </p:nvPicPr>
        <p:blipFill>
          <a:blip r:embed="rId3"/>
          <a:srcRect/>
          <a:stretch>
            <a:fillRect/>
          </a:stretch>
        </p:blipFill>
        <p:spPr bwMode="auto">
          <a:xfrm>
            <a:off x="639499" y="1292178"/>
            <a:ext cx="10770389" cy="4949010"/>
          </a:xfrm>
          <a:prstGeom prst="rect">
            <a:avLst/>
          </a:prstGeom>
          <a:noFill/>
          <a:ln w="9525">
            <a:noFill/>
            <a:miter lim="800000"/>
            <a:headEnd/>
            <a:tailEnd/>
          </a:ln>
        </p:spPr>
      </p:pic>
      <p:sp>
        <p:nvSpPr>
          <p:cNvPr id="9" name="ZoneTexte 8"/>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13</a:t>
            </a:fld>
            <a:endParaRPr lang="fr-FR"/>
          </a:p>
        </p:txBody>
      </p:sp>
    </p:spTree>
    <p:extLst>
      <p:ext uri="{BB962C8B-B14F-4D97-AF65-F5344CB8AC3E}">
        <p14:creationId xmlns:p14="http://schemas.microsoft.com/office/powerpoint/2010/main" val="149746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Texte 8"/>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591" y="1292178"/>
            <a:ext cx="6401693" cy="5144218"/>
          </a:xfrm>
          <a:prstGeom prst="rect">
            <a:avLst/>
          </a:prstGeom>
        </p:spPr>
      </p:pic>
      <p:sp>
        <p:nvSpPr>
          <p:cNvPr id="4" name="Rectangle 3"/>
          <p:cNvSpPr/>
          <p:nvPr/>
        </p:nvSpPr>
        <p:spPr>
          <a:xfrm>
            <a:off x="263344" y="3120767"/>
            <a:ext cx="2422458" cy="369332"/>
          </a:xfrm>
          <a:prstGeom prst="rect">
            <a:avLst/>
          </a:prstGeom>
        </p:spPr>
        <p:txBody>
          <a:bodyPr wrap="none">
            <a:spAutoFit/>
          </a:bodyPr>
          <a:lstStyle/>
          <a:p>
            <a:r>
              <a:rPr lang="fr-FR" b="1" u="sng" dirty="0">
                <a:latin typeface="Times New Roman" panose="02020603050405020304" pitchFamily="18" charset="0"/>
                <a:ea typeface="Calibri" panose="020F0502020204030204" pitchFamily="34" charset="0"/>
              </a:rPr>
              <a:t>Le cycle d’abstraction </a:t>
            </a:r>
            <a:endParaRPr lang="fr-FR" dirty="0"/>
          </a:p>
        </p:txBody>
      </p:sp>
      <p:sp>
        <p:nvSpPr>
          <p:cNvPr id="2" name="Espace réservé du pied de page 1"/>
          <p:cNvSpPr>
            <a:spLocks noGrp="1"/>
          </p:cNvSpPr>
          <p:nvPr>
            <p:ph type="ftr" sz="quarter" idx="11"/>
          </p:nvPr>
        </p:nvSpPr>
        <p:spPr/>
        <p:txBody>
          <a:bodyPr/>
          <a:lstStyle/>
          <a:p>
            <a:r>
              <a:rPr lang="fr-FR"/>
              <a:t>M. AZOTI</a:t>
            </a:r>
          </a:p>
        </p:txBody>
      </p:sp>
      <p:sp>
        <p:nvSpPr>
          <p:cNvPr id="5" name="Espace réservé du numéro de diapositive 4"/>
          <p:cNvSpPr>
            <a:spLocks noGrp="1"/>
          </p:cNvSpPr>
          <p:nvPr>
            <p:ph type="sldNum" sz="quarter" idx="12"/>
          </p:nvPr>
        </p:nvSpPr>
        <p:spPr/>
        <p:txBody>
          <a:bodyPr/>
          <a:lstStyle/>
          <a:p>
            <a:fld id="{29EA5043-0782-46D7-9DC6-1EF664C998C1}" type="slidenum">
              <a:rPr lang="fr-FR" smtClean="0"/>
              <a:t>14</a:t>
            </a:fld>
            <a:endParaRPr lang="fr-FR"/>
          </a:p>
        </p:txBody>
      </p:sp>
    </p:spTree>
    <p:extLst>
      <p:ext uri="{BB962C8B-B14F-4D97-AF65-F5344CB8AC3E}">
        <p14:creationId xmlns:p14="http://schemas.microsoft.com/office/powerpoint/2010/main" val="253183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Texte 8"/>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4" name="Rectangle 3"/>
          <p:cNvSpPr/>
          <p:nvPr/>
        </p:nvSpPr>
        <p:spPr>
          <a:xfrm>
            <a:off x="4711776" y="1254450"/>
            <a:ext cx="2190023" cy="369332"/>
          </a:xfrm>
          <a:prstGeom prst="rect">
            <a:avLst/>
          </a:prstGeom>
        </p:spPr>
        <p:txBody>
          <a:bodyPr wrap="none">
            <a:spAutoFit/>
          </a:bodyPr>
          <a:lstStyle/>
          <a:p>
            <a:r>
              <a:rPr lang="fr-FR" b="1" u="sng" dirty="0"/>
              <a:t>Cycle de décision </a:t>
            </a:r>
            <a:r>
              <a:rPr lang="fr-FR" b="1" u="sng" dirty="0">
                <a:latin typeface="Times New Roman" panose="02020603050405020304" pitchFamily="18" charset="0"/>
                <a:ea typeface="Calibri" panose="020F0502020204030204" pitchFamily="34" charset="0"/>
              </a:rPr>
              <a:t> </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788576611"/>
              </p:ext>
            </p:extLst>
          </p:nvPr>
        </p:nvGraphicFramePr>
        <p:xfrm>
          <a:off x="670006" y="1549663"/>
          <a:ext cx="11071654" cy="4559287"/>
        </p:xfrm>
        <a:graphic>
          <a:graphicData uri="http://schemas.openxmlformats.org/drawingml/2006/table">
            <a:tbl>
              <a:tblPr firstRow="1" firstCol="1" bandRow="1">
                <a:tableStyleId>{5C22544A-7EE6-4342-B048-85BDC9FD1C3A}</a:tableStyleId>
              </a:tblPr>
              <a:tblGrid>
                <a:gridCol w="2816571">
                  <a:extLst>
                    <a:ext uri="{9D8B030D-6E8A-4147-A177-3AD203B41FA5}">
                      <a16:colId xmlns:a16="http://schemas.microsoft.com/office/drawing/2014/main" val="827548482"/>
                    </a:ext>
                  </a:extLst>
                </a:gridCol>
                <a:gridCol w="4446335">
                  <a:extLst>
                    <a:ext uri="{9D8B030D-6E8A-4147-A177-3AD203B41FA5}">
                      <a16:colId xmlns:a16="http://schemas.microsoft.com/office/drawing/2014/main" val="468024483"/>
                    </a:ext>
                  </a:extLst>
                </a:gridCol>
                <a:gridCol w="3808748">
                  <a:extLst>
                    <a:ext uri="{9D8B030D-6E8A-4147-A177-3AD203B41FA5}">
                      <a16:colId xmlns:a16="http://schemas.microsoft.com/office/drawing/2014/main" val="3121103100"/>
                    </a:ext>
                  </a:extLst>
                </a:gridCol>
              </a:tblGrid>
              <a:tr h="447591">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 Etape du cycle de vie </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Résultats attendus</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Décision à prendre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3106913724"/>
                  </a:ext>
                </a:extLst>
              </a:tr>
              <a:tr h="671387">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Schéma directeur</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-Ressortir les différents domaines</a:t>
                      </a:r>
                    </a:p>
                    <a:p>
                      <a:pPr>
                        <a:lnSpc>
                          <a:spcPct val="115000"/>
                        </a:lnSpc>
                        <a:spcAft>
                          <a:spcPts val="0"/>
                        </a:spcAft>
                      </a:pPr>
                      <a:r>
                        <a:rPr lang="fr-FR" sz="1400">
                          <a:effectLst/>
                          <a:latin typeface="Times New Roman" panose="02020603050405020304" pitchFamily="18" charset="0"/>
                          <a:cs typeface="Times New Roman" panose="02020603050405020304" pitchFamily="18" charset="0"/>
                        </a:rPr>
                        <a:t>- Plan d’informatisation</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Approbation et mise en application</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1106596489"/>
                  </a:ext>
                </a:extLst>
              </a:tr>
              <a:tr h="671387">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Etude préalable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Ressortir les différents projets et leur dossier de choix contenant plusieurs solutions</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Choix d’une solution par projet</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3393341880"/>
                  </a:ext>
                </a:extLst>
              </a:tr>
              <a:tr h="494042">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Etude détaillée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Dossier de spécifications fonctionnelles</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dirty="0">
                          <a:effectLst/>
                          <a:latin typeface="Times New Roman" panose="02020603050405020304" pitchFamily="18" charset="0"/>
                          <a:cs typeface="Times New Roman" panose="02020603050405020304" pitchFamily="18" charset="0"/>
                        </a:rPr>
                        <a:t>Accord utilisateur</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1368453265"/>
                  </a:ext>
                </a:extLst>
              </a:tr>
              <a:tr h="476666">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Etude technique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Dossier de spécifications techniques</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Accord utilisateur</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386790071"/>
                  </a:ext>
                </a:extLst>
              </a:tr>
              <a:tr h="484196">
                <a:tc>
                  <a:txBody>
                    <a:bodyPr/>
                    <a:lstStyle/>
                    <a:p>
                      <a:pPr>
                        <a:lnSpc>
                          <a:spcPct val="115000"/>
                        </a:lnSpc>
                        <a:spcAft>
                          <a:spcPts val="0"/>
                        </a:spcAft>
                      </a:pPr>
                      <a:r>
                        <a:rPr lang="fr-FR" sz="1400" dirty="0">
                          <a:effectLst/>
                          <a:latin typeface="Times New Roman" panose="02020603050405020304" pitchFamily="18" charset="0"/>
                          <a:cs typeface="Times New Roman" panose="02020603050405020304" pitchFamily="18" charset="0"/>
                        </a:rPr>
                        <a:t>Production du logiciel</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Dossier de réalisation</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Test utilisateur, </a:t>
                      </a:r>
                    </a:p>
                    <a:p>
                      <a:pPr>
                        <a:lnSpc>
                          <a:spcPct val="115000"/>
                        </a:lnSpc>
                        <a:spcAft>
                          <a:spcPts val="0"/>
                        </a:spcAft>
                      </a:pPr>
                      <a:r>
                        <a:rPr lang="fr-FR" sz="1400">
                          <a:effectLst/>
                          <a:latin typeface="Times New Roman" panose="02020603050405020304" pitchFamily="18" charset="0"/>
                          <a:cs typeface="Times New Roman" panose="02020603050405020304" pitchFamily="18" charset="0"/>
                        </a:rPr>
                        <a:t>conformité du système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492678520"/>
                  </a:ext>
                </a:extLst>
              </a:tr>
              <a:tr h="642631">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Mise en œuvre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 Manuel utilisateur</a:t>
                      </a:r>
                    </a:p>
                    <a:p>
                      <a:pPr>
                        <a:lnSpc>
                          <a:spcPct val="115000"/>
                        </a:lnSpc>
                        <a:spcAft>
                          <a:spcPts val="0"/>
                        </a:spcAft>
                      </a:pPr>
                      <a:r>
                        <a:rPr lang="fr-FR" sz="1400">
                          <a:effectLst/>
                          <a:latin typeface="Times New Roman" panose="02020603050405020304" pitchFamily="18" charset="0"/>
                          <a:cs typeface="Times New Roman" panose="02020603050405020304" pitchFamily="18" charset="0"/>
                        </a:rPr>
                        <a:t>- Dossier d’exploitation</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 Installation des matériels</a:t>
                      </a:r>
                    </a:p>
                    <a:p>
                      <a:pPr>
                        <a:lnSpc>
                          <a:spcPct val="115000"/>
                        </a:lnSpc>
                        <a:spcAft>
                          <a:spcPts val="0"/>
                        </a:spcAft>
                      </a:pPr>
                      <a:r>
                        <a:rPr lang="fr-FR" sz="1400">
                          <a:effectLst/>
                          <a:latin typeface="Times New Roman" panose="02020603050405020304" pitchFamily="18" charset="0"/>
                          <a:cs typeface="Times New Roman" panose="02020603050405020304" pitchFamily="18" charset="0"/>
                        </a:rPr>
                        <a:t>- Déploiement du logiciel</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3183023512"/>
                  </a:ext>
                </a:extLst>
              </a:tr>
              <a:tr h="671387">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Maintenance</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a:effectLst/>
                          <a:latin typeface="Times New Roman" panose="02020603050405020304" pitchFamily="18" charset="0"/>
                          <a:cs typeface="Times New Roman" panose="02020603050405020304" pitchFamily="18" charset="0"/>
                        </a:rPr>
                        <a:t>Système à maintenir en bon état de fonctionnement et à faire évoluer</a:t>
                      </a:r>
                      <a:endParaRPr lang="fr-FR"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tc>
                  <a:txBody>
                    <a:bodyPr/>
                    <a:lstStyle/>
                    <a:p>
                      <a:pPr>
                        <a:lnSpc>
                          <a:spcPct val="115000"/>
                        </a:lnSpc>
                        <a:spcAft>
                          <a:spcPts val="0"/>
                        </a:spcAft>
                      </a:pPr>
                      <a:r>
                        <a:rPr lang="fr-FR" sz="1400" dirty="0">
                          <a:effectLst/>
                          <a:latin typeface="Times New Roman" panose="02020603050405020304" pitchFamily="18" charset="0"/>
                          <a:cs typeface="Times New Roman" panose="02020603050405020304" pitchFamily="18" charset="0"/>
                        </a:rPr>
                        <a:t>Accord utilisateur</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096" marR="55096" marT="0" marB="0" anchor="ctr"/>
                </a:tc>
                <a:extLst>
                  <a:ext uri="{0D108BD9-81ED-4DB2-BD59-A6C34878D82A}">
                    <a16:rowId xmlns:a16="http://schemas.microsoft.com/office/drawing/2014/main" val="1984209253"/>
                  </a:ext>
                </a:extLst>
              </a:tr>
            </a:tbl>
          </a:graphicData>
        </a:graphic>
      </p:graphicFrame>
      <p:sp>
        <p:nvSpPr>
          <p:cNvPr id="6" name="Espace réservé du pied de page 5"/>
          <p:cNvSpPr>
            <a:spLocks noGrp="1"/>
          </p:cNvSpPr>
          <p:nvPr>
            <p:ph type="ftr" sz="quarter" idx="11"/>
          </p:nvPr>
        </p:nvSpPr>
        <p:spPr/>
        <p:txBody>
          <a:bodyPr/>
          <a:lstStyle/>
          <a:p>
            <a:r>
              <a:rPr lang="fr-FR"/>
              <a:t>M. AZOTI</a:t>
            </a:r>
          </a:p>
        </p:txBody>
      </p:sp>
      <p:sp>
        <p:nvSpPr>
          <p:cNvPr id="10" name="Espace réservé du numéro de diapositive 9"/>
          <p:cNvSpPr>
            <a:spLocks noGrp="1"/>
          </p:cNvSpPr>
          <p:nvPr>
            <p:ph type="sldNum" sz="quarter" idx="12"/>
          </p:nvPr>
        </p:nvSpPr>
        <p:spPr/>
        <p:txBody>
          <a:bodyPr/>
          <a:lstStyle/>
          <a:p>
            <a:fld id="{29EA5043-0782-46D7-9DC6-1EF664C998C1}" type="slidenum">
              <a:rPr lang="fr-FR" smtClean="0"/>
              <a:t>15</a:t>
            </a:fld>
            <a:endParaRPr lang="fr-FR"/>
          </a:p>
        </p:txBody>
      </p:sp>
    </p:spTree>
    <p:extLst>
      <p:ext uri="{BB962C8B-B14F-4D97-AF65-F5344CB8AC3E}">
        <p14:creationId xmlns:p14="http://schemas.microsoft.com/office/powerpoint/2010/main" val="84218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Texte 8"/>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4" name="Rectangle 3"/>
          <p:cNvSpPr/>
          <p:nvPr/>
        </p:nvSpPr>
        <p:spPr>
          <a:xfrm>
            <a:off x="2993076" y="1659771"/>
            <a:ext cx="8078578" cy="369332"/>
          </a:xfrm>
          <a:prstGeom prst="rect">
            <a:avLst/>
          </a:prstGeom>
        </p:spPr>
        <p:txBody>
          <a:bodyPr wrap="square">
            <a:spAutoFit/>
          </a:bodyPr>
          <a:lstStyle/>
          <a:p>
            <a:r>
              <a:rPr lang="fr-FR" b="1" dirty="0"/>
              <a:t>Séparation des données et traitements</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2768920877"/>
              </p:ext>
            </p:extLst>
          </p:nvPr>
        </p:nvGraphicFramePr>
        <p:xfrm>
          <a:off x="521724" y="2397567"/>
          <a:ext cx="10724933" cy="1939654"/>
        </p:xfrm>
        <a:graphic>
          <a:graphicData uri="http://schemas.openxmlformats.org/drawingml/2006/table">
            <a:tbl>
              <a:tblPr firstRow="1" firstCol="1" bandRow="1">
                <a:tableStyleId>{5C22544A-7EE6-4342-B048-85BDC9FD1C3A}</a:tableStyleId>
              </a:tblPr>
              <a:tblGrid>
                <a:gridCol w="3465044">
                  <a:extLst>
                    <a:ext uri="{9D8B030D-6E8A-4147-A177-3AD203B41FA5}">
                      <a16:colId xmlns:a16="http://schemas.microsoft.com/office/drawing/2014/main" val="3401180999"/>
                    </a:ext>
                  </a:extLst>
                </a:gridCol>
                <a:gridCol w="3656579">
                  <a:extLst>
                    <a:ext uri="{9D8B030D-6E8A-4147-A177-3AD203B41FA5}">
                      <a16:colId xmlns:a16="http://schemas.microsoft.com/office/drawing/2014/main" val="2875322012"/>
                    </a:ext>
                  </a:extLst>
                </a:gridCol>
                <a:gridCol w="3603310">
                  <a:extLst>
                    <a:ext uri="{9D8B030D-6E8A-4147-A177-3AD203B41FA5}">
                      <a16:colId xmlns:a16="http://schemas.microsoft.com/office/drawing/2014/main" val="891706533"/>
                    </a:ext>
                  </a:extLst>
                </a:gridCol>
              </a:tblGrid>
              <a:tr h="469200">
                <a:tc>
                  <a:txBody>
                    <a:bodyPr/>
                    <a:lstStyle/>
                    <a:p>
                      <a:pPr>
                        <a:lnSpc>
                          <a:spcPct val="115000"/>
                        </a:lnSpc>
                        <a:spcAft>
                          <a:spcPts val="0"/>
                        </a:spcAft>
                      </a:pPr>
                      <a:r>
                        <a:rPr lang="fr-FR" sz="1400">
                          <a:effectLst/>
                        </a:rPr>
                        <a:t>Niveau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dirty="0">
                          <a:effectLst/>
                        </a:rPr>
                        <a:t>Données (statiques)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a:effectLst/>
                        </a:rPr>
                        <a:t>Traitements (dynamique)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5359313"/>
                  </a:ext>
                </a:extLst>
              </a:tr>
              <a:tr h="568411">
                <a:tc>
                  <a:txBody>
                    <a:bodyPr/>
                    <a:lstStyle/>
                    <a:p>
                      <a:pPr>
                        <a:lnSpc>
                          <a:spcPct val="115000"/>
                        </a:lnSpc>
                        <a:spcAft>
                          <a:spcPts val="0"/>
                        </a:spcAft>
                      </a:pPr>
                      <a:r>
                        <a:rPr lang="fr-FR" sz="1400" dirty="0">
                          <a:effectLst/>
                        </a:rPr>
                        <a:t>Conceptuel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a:effectLst/>
                        </a:rPr>
                        <a:t>Sémantique des données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a:effectLst/>
                        </a:rPr>
                        <a:t>Quoi faire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9166645"/>
                  </a:ext>
                </a:extLst>
              </a:tr>
              <a:tr h="420129">
                <a:tc>
                  <a:txBody>
                    <a:bodyPr/>
                    <a:lstStyle/>
                    <a:p>
                      <a:pPr>
                        <a:lnSpc>
                          <a:spcPct val="115000"/>
                        </a:lnSpc>
                        <a:spcAft>
                          <a:spcPts val="0"/>
                        </a:spcAft>
                      </a:pPr>
                      <a:r>
                        <a:rPr lang="fr-FR" sz="1400" dirty="0">
                          <a:effectLst/>
                        </a:rPr>
                        <a:t>Organisationnel (ou Logique)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a:effectLst/>
                        </a:rPr>
                        <a:t>Détails de l’art des modèles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a:effectLst/>
                        </a:rPr>
                        <a:t>Qui, quand, où faire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3665215"/>
                  </a:ext>
                </a:extLst>
              </a:tr>
              <a:tr h="481914">
                <a:tc>
                  <a:txBody>
                    <a:bodyPr/>
                    <a:lstStyle/>
                    <a:p>
                      <a:pPr>
                        <a:lnSpc>
                          <a:spcPct val="115000"/>
                        </a:lnSpc>
                        <a:spcAft>
                          <a:spcPts val="0"/>
                        </a:spcAft>
                      </a:pPr>
                      <a:r>
                        <a:rPr lang="fr-FR" sz="1400">
                          <a:effectLst/>
                        </a:rPr>
                        <a:t>Physique ou technique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dirty="0">
                          <a:effectLst/>
                        </a:rPr>
                        <a:t>Fichier, SGBD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fr-FR" sz="1400" dirty="0">
                          <a:effectLst/>
                        </a:rPr>
                        <a:t>Langage de programmation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271850"/>
                  </a:ext>
                </a:extLst>
              </a:tr>
            </a:tbl>
          </a:graphicData>
        </a:graphic>
      </p:graphicFrame>
      <p:sp>
        <p:nvSpPr>
          <p:cNvPr id="3" name="Espace réservé du pied de page 2"/>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16</a:t>
            </a:fld>
            <a:endParaRPr lang="fr-FR"/>
          </a:p>
        </p:txBody>
      </p:sp>
    </p:spTree>
    <p:extLst>
      <p:ext uri="{BB962C8B-B14F-4D97-AF65-F5344CB8AC3E}">
        <p14:creationId xmlns:p14="http://schemas.microsoft.com/office/powerpoint/2010/main" val="258643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0006" y="881296"/>
            <a:ext cx="2557110"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La méthode MERISE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Texte 8"/>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b="1" dirty="0"/>
              <a:t>L’INFORMATISATION DU SYSTEME D’INFORMATION ET LA METHODE MERISE</a:t>
            </a:r>
            <a:endParaRPr lang="fr-FR" dirty="0"/>
          </a:p>
        </p:txBody>
      </p:sp>
      <p:sp>
        <p:nvSpPr>
          <p:cNvPr id="6" name="Rectangle 5"/>
          <p:cNvSpPr/>
          <p:nvPr/>
        </p:nvSpPr>
        <p:spPr>
          <a:xfrm>
            <a:off x="4185892" y="1299253"/>
            <a:ext cx="2565767" cy="390684"/>
          </a:xfrm>
          <a:prstGeom prst="rect">
            <a:avLst/>
          </a:prstGeom>
        </p:spPr>
        <p:txBody>
          <a:bodyPr wrap="none">
            <a:spAutoFit/>
          </a:bodyPr>
          <a:lstStyle/>
          <a:p>
            <a:pPr lvl="0" algn="just">
              <a:lnSpc>
                <a:spcPct val="115000"/>
              </a:lnSpc>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Outils de représentation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1114467571"/>
              </p:ext>
            </p:extLst>
          </p:nvPr>
        </p:nvGraphicFramePr>
        <p:xfrm>
          <a:off x="670006" y="1682862"/>
          <a:ext cx="9597541" cy="4397681"/>
        </p:xfrm>
        <a:graphic>
          <a:graphicData uri="http://schemas.openxmlformats.org/drawingml/2006/table">
            <a:tbl>
              <a:tblPr firstRow="1" firstCol="1" bandRow="1">
                <a:tableStyleId>{5C22544A-7EE6-4342-B048-85BDC9FD1C3A}</a:tableStyleId>
              </a:tblPr>
              <a:tblGrid>
                <a:gridCol w="2017665">
                  <a:extLst>
                    <a:ext uri="{9D8B030D-6E8A-4147-A177-3AD203B41FA5}">
                      <a16:colId xmlns:a16="http://schemas.microsoft.com/office/drawing/2014/main" val="462676919"/>
                    </a:ext>
                  </a:extLst>
                </a:gridCol>
                <a:gridCol w="2762302">
                  <a:extLst>
                    <a:ext uri="{9D8B030D-6E8A-4147-A177-3AD203B41FA5}">
                      <a16:colId xmlns:a16="http://schemas.microsoft.com/office/drawing/2014/main" val="3735650984"/>
                    </a:ext>
                  </a:extLst>
                </a:gridCol>
                <a:gridCol w="2652298">
                  <a:extLst>
                    <a:ext uri="{9D8B030D-6E8A-4147-A177-3AD203B41FA5}">
                      <a16:colId xmlns:a16="http://schemas.microsoft.com/office/drawing/2014/main" val="3928212088"/>
                    </a:ext>
                  </a:extLst>
                </a:gridCol>
                <a:gridCol w="2165276">
                  <a:extLst>
                    <a:ext uri="{9D8B030D-6E8A-4147-A177-3AD203B41FA5}">
                      <a16:colId xmlns:a16="http://schemas.microsoft.com/office/drawing/2014/main" val="2817269294"/>
                    </a:ext>
                  </a:extLst>
                </a:gridCol>
              </a:tblGrid>
              <a:tr h="377421">
                <a:tc>
                  <a:txBody>
                    <a:bodyPr/>
                    <a:lstStyle/>
                    <a:p>
                      <a:pPr>
                        <a:lnSpc>
                          <a:spcPct val="115000"/>
                        </a:lnSpc>
                        <a:spcAft>
                          <a:spcPts val="0"/>
                        </a:spcAft>
                      </a:pPr>
                      <a:r>
                        <a:rPr lang="fr-FR" sz="1300">
                          <a:effectLst/>
                        </a:rPr>
                        <a:t>Niveau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a:effectLst/>
                        </a:rPr>
                        <a:t>Données</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a:effectLst/>
                        </a:rPr>
                        <a:t>Traitements</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a:effectLst/>
                        </a:rPr>
                        <a:t>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extLst>
                  <a:ext uri="{0D108BD9-81ED-4DB2-BD59-A6C34878D82A}">
                    <a16:rowId xmlns:a16="http://schemas.microsoft.com/office/drawing/2014/main" val="1708207177"/>
                  </a:ext>
                </a:extLst>
              </a:tr>
              <a:tr h="960100">
                <a:tc>
                  <a:txBody>
                    <a:bodyPr/>
                    <a:lstStyle/>
                    <a:p>
                      <a:pPr>
                        <a:lnSpc>
                          <a:spcPct val="115000"/>
                        </a:lnSpc>
                        <a:spcAft>
                          <a:spcPts val="0"/>
                        </a:spcAft>
                      </a:pPr>
                      <a:r>
                        <a:rPr lang="fr-FR" sz="1300">
                          <a:effectLst/>
                        </a:rPr>
                        <a:t>Conceptuel</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fr-FR" sz="1300" u="sng" dirty="0">
                          <a:effectLst/>
                        </a:rPr>
                        <a:t>MCD </a:t>
                      </a:r>
                      <a:r>
                        <a:rPr lang="fr-FR" sz="1000" dirty="0">
                          <a:effectLst/>
                        </a:rPr>
                        <a:t>(</a:t>
                      </a:r>
                      <a:r>
                        <a:rPr lang="fr-FR" sz="1300" kern="1200" dirty="0">
                          <a:solidFill>
                            <a:schemeClr val="dk1"/>
                          </a:solidFill>
                          <a:effectLst/>
                          <a:latin typeface="+mn-lt"/>
                          <a:ea typeface="+mn-ea"/>
                          <a:cs typeface="+mn-cs"/>
                        </a:rPr>
                        <a:t>modèle Conceptuel de données</a:t>
                      </a:r>
                      <a:r>
                        <a:rPr lang="fr-FR" sz="1000" dirty="0">
                          <a:effectLst/>
                        </a:rPr>
                        <a:t>)</a:t>
                      </a:r>
                    </a:p>
                    <a:p>
                      <a:pPr>
                        <a:lnSpc>
                          <a:spcPct val="115000"/>
                        </a:lnSpc>
                        <a:spcAft>
                          <a:spcPts val="0"/>
                        </a:spcAft>
                      </a:pPr>
                      <a:r>
                        <a:rPr lang="fr-FR" sz="1300" dirty="0">
                          <a:effectLst/>
                        </a:rPr>
                        <a:t>-Objet</a:t>
                      </a:r>
                      <a:endParaRPr lang="fr-FR" sz="1000" dirty="0">
                        <a:effectLst/>
                      </a:endParaRPr>
                    </a:p>
                    <a:p>
                      <a:pPr>
                        <a:lnSpc>
                          <a:spcPct val="115000"/>
                        </a:lnSpc>
                        <a:spcAft>
                          <a:spcPts val="0"/>
                        </a:spcAft>
                      </a:pPr>
                      <a:r>
                        <a:rPr lang="fr-FR" sz="1300" dirty="0">
                          <a:effectLst/>
                        </a:rPr>
                        <a:t>-Relation</a:t>
                      </a:r>
                      <a:endParaRPr lang="fr-FR" sz="1000" dirty="0">
                        <a:effectLst/>
                      </a:endParaRPr>
                    </a:p>
                    <a:p>
                      <a:pPr>
                        <a:lnSpc>
                          <a:spcPct val="115000"/>
                        </a:lnSpc>
                        <a:spcAft>
                          <a:spcPts val="0"/>
                        </a:spcAft>
                      </a:pPr>
                      <a:r>
                        <a:rPr lang="fr-FR" sz="1300" dirty="0">
                          <a:effectLst/>
                        </a:rPr>
                        <a:t>-Les caractéristiques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50000"/>
                        </a:lnSpc>
                        <a:spcAft>
                          <a:spcPts val="0"/>
                        </a:spcAft>
                      </a:pPr>
                      <a:r>
                        <a:rPr lang="fr-FR" sz="1300" u="sng" dirty="0">
                          <a:effectLst/>
                        </a:rPr>
                        <a:t>MCT( </a:t>
                      </a:r>
                      <a:r>
                        <a:rPr lang="fr-FR" sz="1300" kern="1200" dirty="0">
                          <a:solidFill>
                            <a:schemeClr val="dk1"/>
                          </a:solidFill>
                          <a:effectLst/>
                          <a:latin typeface="+mn-lt"/>
                          <a:ea typeface="+mn-ea"/>
                          <a:cs typeface="+mn-cs"/>
                        </a:rPr>
                        <a:t>Modèle Conceptuel des Traitements )</a:t>
                      </a:r>
                    </a:p>
                    <a:p>
                      <a:pPr>
                        <a:lnSpc>
                          <a:spcPct val="115000"/>
                        </a:lnSpc>
                        <a:spcAft>
                          <a:spcPts val="0"/>
                        </a:spcAft>
                      </a:pPr>
                      <a:r>
                        <a:rPr lang="fr-FR" sz="1300" dirty="0">
                          <a:effectLst/>
                        </a:rPr>
                        <a:t>-évènement</a:t>
                      </a:r>
                      <a:endParaRPr lang="fr-FR" sz="1000" dirty="0">
                        <a:effectLst/>
                      </a:endParaRPr>
                    </a:p>
                    <a:p>
                      <a:pPr>
                        <a:lnSpc>
                          <a:spcPct val="115000"/>
                        </a:lnSpc>
                        <a:spcAft>
                          <a:spcPts val="0"/>
                        </a:spcAft>
                      </a:pPr>
                      <a:r>
                        <a:rPr lang="fr-FR" sz="1300" dirty="0">
                          <a:effectLst/>
                        </a:rPr>
                        <a:t>-opération</a:t>
                      </a:r>
                      <a:endParaRPr lang="fr-FR" sz="1000" dirty="0">
                        <a:effectLst/>
                      </a:endParaRPr>
                    </a:p>
                    <a:p>
                      <a:pPr>
                        <a:lnSpc>
                          <a:spcPct val="115000"/>
                        </a:lnSpc>
                        <a:spcAft>
                          <a:spcPts val="0"/>
                        </a:spcAft>
                      </a:pPr>
                      <a:r>
                        <a:rPr lang="fr-FR" sz="1300" dirty="0">
                          <a:effectLst/>
                        </a:rPr>
                        <a:t>-résultat</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a:effectLst/>
                        </a:rPr>
                        <a:t>Indépendant du système ;</a:t>
                      </a:r>
                      <a:endParaRPr lang="fr-FR" sz="1000">
                        <a:effectLst/>
                      </a:endParaRPr>
                    </a:p>
                    <a:p>
                      <a:pPr>
                        <a:lnSpc>
                          <a:spcPct val="115000"/>
                        </a:lnSpc>
                        <a:spcAft>
                          <a:spcPts val="0"/>
                        </a:spcAft>
                      </a:pPr>
                      <a:r>
                        <a:rPr lang="fr-FR" sz="1300">
                          <a:effectLst/>
                        </a:rPr>
                        <a:t>Quoi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extLst>
                  <a:ext uri="{0D108BD9-81ED-4DB2-BD59-A6C34878D82A}">
                    <a16:rowId xmlns:a16="http://schemas.microsoft.com/office/drawing/2014/main" val="280822067"/>
                  </a:ext>
                </a:extLst>
              </a:tr>
              <a:tr h="1186526">
                <a:tc>
                  <a:txBody>
                    <a:bodyPr/>
                    <a:lstStyle/>
                    <a:p>
                      <a:pPr>
                        <a:lnSpc>
                          <a:spcPct val="115000"/>
                        </a:lnSpc>
                        <a:spcAft>
                          <a:spcPts val="0"/>
                        </a:spcAft>
                      </a:pPr>
                      <a:r>
                        <a:rPr lang="fr-FR" sz="1300">
                          <a:effectLst/>
                        </a:rPr>
                        <a:t>Logique ou </a:t>
                      </a:r>
                      <a:endParaRPr lang="fr-FR" sz="1000">
                        <a:effectLst/>
                      </a:endParaRPr>
                    </a:p>
                    <a:p>
                      <a:pPr>
                        <a:lnSpc>
                          <a:spcPct val="115000"/>
                        </a:lnSpc>
                        <a:spcAft>
                          <a:spcPts val="0"/>
                        </a:spcAft>
                      </a:pPr>
                      <a:r>
                        <a:rPr lang="fr-FR" sz="1300">
                          <a:effectLst/>
                        </a:rPr>
                        <a:t>Organisationnel</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fr-FR" sz="1300" u="sng" dirty="0">
                          <a:effectLst/>
                        </a:rPr>
                        <a:t>MLD </a:t>
                      </a:r>
                      <a:r>
                        <a:rPr lang="fr-FR" sz="1000" dirty="0">
                          <a:effectLst/>
                        </a:rPr>
                        <a:t>(</a:t>
                      </a:r>
                      <a:r>
                        <a:rPr lang="fr-FR" sz="1300" kern="1200" dirty="0">
                          <a:solidFill>
                            <a:schemeClr val="dk1"/>
                          </a:solidFill>
                          <a:effectLst/>
                          <a:latin typeface="+mn-lt"/>
                          <a:ea typeface="+mn-ea"/>
                          <a:cs typeface="+mn-cs"/>
                        </a:rPr>
                        <a:t>modèle logique de données</a:t>
                      </a:r>
                      <a:r>
                        <a:rPr lang="fr-FR" sz="1000" dirty="0">
                          <a:effectLst/>
                        </a:rPr>
                        <a:t>)</a:t>
                      </a:r>
                    </a:p>
                    <a:p>
                      <a:pPr>
                        <a:lnSpc>
                          <a:spcPct val="115000"/>
                        </a:lnSpc>
                        <a:spcAft>
                          <a:spcPts val="0"/>
                        </a:spcAft>
                      </a:pPr>
                      <a:r>
                        <a:rPr lang="fr-FR" sz="1300" dirty="0">
                          <a:effectLst/>
                        </a:rPr>
                        <a:t>Représentation des données suivant un modèle</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marL="0" algn="l" defTabSz="457200" rtl="0" eaLnBrk="1" latinLnBrk="0" hangingPunct="1">
                        <a:lnSpc>
                          <a:spcPct val="115000"/>
                        </a:lnSpc>
                        <a:spcAft>
                          <a:spcPts val="0"/>
                        </a:spcAft>
                      </a:pPr>
                      <a:r>
                        <a:rPr lang="fr-FR" sz="1300" u="sng" kern="1200" dirty="0">
                          <a:solidFill>
                            <a:schemeClr val="dk1"/>
                          </a:solidFill>
                          <a:effectLst/>
                          <a:latin typeface="+mn-lt"/>
                          <a:ea typeface="+mn-ea"/>
                          <a:cs typeface="+mn-cs"/>
                        </a:rPr>
                        <a:t>MOT</a:t>
                      </a:r>
                      <a:r>
                        <a:rPr lang="fr-FR" sz="1300" kern="1200" dirty="0">
                          <a:solidFill>
                            <a:schemeClr val="dk1"/>
                          </a:solidFill>
                          <a:effectLst/>
                          <a:latin typeface="+mn-lt"/>
                          <a:ea typeface="+mn-ea"/>
                          <a:cs typeface="+mn-cs"/>
                        </a:rPr>
                        <a:t> (Modèle organisationnel des traitements)</a:t>
                      </a:r>
                    </a:p>
                    <a:p>
                      <a:pPr>
                        <a:lnSpc>
                          <a:spcPct val="115000"/>
                        </a:lnSpc>
                        <a:spcAft>
                          <a:spcPts val="0"/>
                        </a:spcAft>
                      </a:pPr>
                      <a:r>
                        <a:rPr lang="fr-FR" sz="1300" dirty="0">
                          <a:effectLst/>
                        </a:rPr>
                        <a:t>-procédure</a:t>
                      </a:r>
                      <a:endParaRPr lang="fr-FR" sz="1000" dirty="0">
                        <a:effectLst/>
                      </a:endParaRPr>
                    </a:p>
                    <a:p>
                      <a:pPr>
                        <a:lnSpc>
                          <a:spcPct val="115000"/>
                        </a:lnSpc>
                        <a:spcAft>
                          <a:spcPts val="0"/>
                        </a:spcAft>
                      </a:pPr>
                      <a:r>
                        <a:rPr lang="fr-FR" sz="1300" dirty="0">
                          <a:effectLst/>
                        </a:rPr>
                        <a:t>-manuel / automatique</a:t>
                      </a:r>
                      <a:endParaRPr lang="fr-FR" sz="1000" dirty="0">
                        <a:effectLst/>
                      </a:endParaRPr>
                    </a:p>
                    <a:p>
                      <a:pPr>
                        <a:lnSpc>
                          <a:spcPct val="115000"/>
                        </a:lnSpc>
                        <a:spcAft>
                          <a:spcPts val="0"/>
                        </a:spcAft>
                      </a:pPr>
                      <a:r>
                        <a:rPr lang="fr-FR" sz="1300" dirty="0">
                          <a:effectLst/>
                        </a:rPr>
                        <a:t>-temps réel /différé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a:effectLst/>
                        </a:rPr>
                        <a:t>Choix du SGBD</a:t>
                      </a:r>
                      <a:endParaRPr lang="fr-FR" sz="1000">
                        <a:effectLst/>
                      </a:endParaRPr>
                    </a:p>
                    <a:p>
                      <a:pPr>
                        <a:lnSpc>
                          <a:spcPct val="115000"/>
                        </a:lnSpc>
                        <a:spcAft>
                          <a:spcPts val="0"/>
                        </a:spcAft>
                      </a:pPr>
                      <a:r>
                        <a:rPr lang="fr-FR" sz="1300">
                          <a:effectLst/>
                        </a:rPr>
                        <a:t>Qui, quand, où ?</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extLst>
                  <a:ext uri="{0D108BD9-81ED-4DB2-BD59-A6C34878D82A}">
                    <a16:rowId xmlns:a16="http://schemas.microsoft.com/office/drawing/2014/main" val="2104134892"/>
                  </a:ext>
                </a:extLst>
              </a:tr>
              <a:tr h="1570465">
                <a:tc>
                  <a:txBody>
                    <a:bodyPr/>
                    <a:lstStyle/>
                    <a:p>
                      <a:pPr>
                        <a:lnSpc>
                          <a:spcPct val="115000"/>
                        </a:lnSpc>
                        <a:spcAft>
                          <a:spcPts val="0"/>
                        </a:spcAft>
                      </a:pPr>
                      <a:r>
                        <a:rPr lang="fr-FR" sz="1300">
                          <a:effectLst/>
                        </a:rPr>
                        <a:t>Physique</a:t>
                      </a:r>
                      <a:endParaRPr lang="fr-FR" sz="100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u="sng" dirty="0">
                          <a:effectLst/>
                        </a:rPr>
                        <a:t>MPD</a:t>
                      </a:r>
                      <a:r>
                        <a:rPr lang="fr-FR" sz="1300" dirty="0">
                          <a:effectLst/>
                        </a:rPr>
                        <a:t> (modèle physique de données)</a:t>
                      </a:r>
                      <a:endParaRPr lang="fr-FR" sz="1000" dirty="0">
                        <a:effectLst/>
                      </a:endParaRPr>
                    </a:p>
                    <a:p>
                      <a:pPr>
                        <a:lnSpc>
                          <a:spcPct val="115000"/>
                        </a:lnSpc>
                        <a:spcAft>
                          <a:spcPts val="0"/>
                        </a:spcAft>
                      </a:pPr>
                      <a:r>
                        <a:rPr lang="fr-FR" sz="1300" dirty="0">
                          <a:effectLst/>
                        </a:rPr>
                        <a:t>-implantation des données dans l’environnement informatique</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u="sng" dirty="0" err="1">
                          <a:effectLst/>
                        </a:rPr>
                        <a:t>MOpT</a:t>
                      </a:r>
                      <a:r>
                        <a:rPr lang="fr-FR" sz="1300" dirty="0">
                          <a:effectLst/>
                        </a:rPr>
                        <a:t>  (modèle opérationnel de traitements)</a:t>
                      </a:r>
                      <a:endParaRPr lang="fr-FR" sz="1000" dirty="0">
                        <a:effectLst/>
                      </a:endParaRPr>
                    </a:p>
                    <a:p>
                      <a:pPr>
                        <a:lnSpc>
                          <a:spcPct val="115000"/>
                        </a:lnSpc>
                        <a:spcAft>
                          <a:spcPts val="0"/>
                        </a:spcAft>
                      </a:pPr>
                      <a:r>
                        <a:rPr lang="fr-FR" sz="1300" dirty="0">
                          <a:effectLst/>
                        </a:rPr>
                        <a:t> </a:t>
                      </a:r>
                      <a:endParaRPr lang="fr-FR" sz="1000" dirty="0">
                        <a:effectLst/>
                      </a:endParaRPr>
                    </a:p>
                    <a:p>
                      <a:pPr>
                        <a:lnSpc>
                          <a:spcPct val="115000"/>
                        </a:lnSpc>
                        <a:spcAft>
                          <a:spcPts val="0"/>
                        </a:spcAft>
                      </a:pPr>
                      <a:r>
                        <a:rPr lang="fr-FR" sz="1300" dirty="0">
                          <a:effectLst/>
                        </a:rPr>
                        <a:t>Logiciel réalisé dans l’environnement informatique</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tc>
                  <a:txBody>
                    <a:bodyPr/>
                    <a:lstStyle/>
                    <a:p>
                      <a:pPr>
                        <a:lnSpc>
                          <a:spcPct val="115000"/>
                        </a:lnSpc>
                        <a:spcAft>
                          <a:spcPts val="0"/>
                        </a:spcAft>
                      </a:pPr>
                      <a:r>
                        <a:rPr lang="fr-FR" sz="1300" dirty="0">
                          <a:effectLst/>
                        </a:rPr>
                        <a:t>Hautes connaissances du SGBD</a:t>
                      </a:r>
                      <a:endParaRPr lang="fr-FR" sz="1000" dirty="0">
                        <a:effectLst/>
                      </a:endParaRPr>
                    </a:p>
                    <a:p>
                      <a:pPr>
                        <a:lnSpc>
                          <a:spcPct val="115000"/>
                        </a:lnSpc>
                        <a:spcAft>
                          <a:spcPts val="0"/>
                        </a:spcAft>
                      </a:pPr>
                      <a:r>
                        <a:rPr lang="fr-FR" sz="1300" dirty="0">
                          <a:effectLst/>
                        </a:rPr>
                        <a:t>Comment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4" marR="62334" marT="0" marB="0" anchor="ctr"/>
                </a:tc>
                <a:extLst>
                  <a:ext uri="{0D108BD9-81ED-4DB2-BD59-A6C34878D82A}">
                    <a16:rowId xmlns:a16="http://schemas.microsoft.com/office/drawing/2014/main" val="4008195098"/>
                  </a:ext>
                </a:extLst>
              </a:tr>
            </a:tbl>
          </a:graphicData>
        </a:graphic>
      </p:graphicFrame>
      <p:sp>
        <p:nvSpPr>
          <p:cNvPr id="10" name="Espace réservé du pied de page 9"/>
          <p:cNvSpPr>
            <a:spLocks noGrp="1"/>
          </p:cNvSpPr>
          <p:nvPr>
            <p:ph type="ftr" sz="quarter" idx="11"/>
          </p:nvPr>
        </p:nvSpPr>
        <p:spPr/>
        <p:txBody>
          <a:bodyPr/>
          <a:lstStyle/>
          <a:p>
            <a:r>
              <a:rPr lang="fr-FR"/>
              <a:t>M. AZOTI</a:t>
            </a:r>
          </a:p>
        </p:txBody>
      </p:sp>
      <p:sp>
        <p:nvSpPr>
          <p:cNvPr id="11" name="Espace réservé du numéro de diapositive 10"/>
          <p:cNvSpPr>
            <a:spLocks noGrp="1"/>
          </p:cNvSpPr>
          <p:nvPr>
            <p:ph type="sldNum" sz="quarter" idx="12"/>
          </p:nvPr>
        </p:nvSpPr>
        <p:spPr/>
        <p:txBody>
          <a:bodyPr/>
          <a:lstStyle/>
          <a:p>
            <a:fld id="{29EA5043-0782-46D7-9DC6-1EF664C998C1}" type="slidenum">
              <a:rPr lang="fr-FR" smtClean="0"/>
              <a:t>17</a:t>
            </a:fld>
            <a:endParaRPr lang="fr-FR"/>
          </a:p>
        </p:txBody>
      </p:sp>
    </p:spTree>
    <p:extLst>
      <p:ext uri="{BB962C8B-B14F-4D97-AF65-F5344CB8AC3E}">
        <p14:creationId xmlns:p14="http://schemas.microsoft.com/office/powerpoint/2010/main" val="175564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18</a:t>
            </a:fld>
            <a:endParaRPr lang="fr-FR"/>
          </a:p>
        </p:txBody>
      </p:sp>
      <p:sp>
        <p:nvSpPr>
          <p:cNvPr id="8" name="Rectangle 7"/>
          <p:cNvSpPr/>
          <p:nvPr/>
        </p:nvSpPr>
        <p:spPr>
          <a:xfrm>
            <a:off x="912870" y="762391"/>
            <a:ext cx="2120709" cy="369332"/>
          </a:xfrm>
          <a:prstGeom prst="rect">
            <a:avLst/>
          </a:prstGeom>
        </p:spPr>
        <p:txBody>
          <a:bodyPr wrap="non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I- Etude de l’existant</a:t>
            </a:r>
            <a:endParaRPr lang="fr-FR" dirty="0"/>
          </a:p>
        </p:txBody>
      </p:sp>
      <p:sp>
        <p:nvSpPr>
          <p:cNvPr id="9" name="Rectangle 8"/>
          <p:cNvSpPr/>
          <p:nvPr/>
        </p:nvSpPr>
        <p:spPr>
          <a:xfrm>
            <a:off x="1121875" y="1231061"/>
            <a:ext cx="8231130" cy="1685077"/>
          </a:xfrm>
          <a:prstGeom prst="rect">
            <a:avLst/>
          </a:prstGeom>
        </p:spPr>
        <p:txBody>
          <a:bodyPr wrap="square">
            <a:spAutoFit/>
          </a:bodyPr>
          <a:lstStyle/>
          <a:p>
            <a:pPr marL="342900" lvl="0" indent="-342900" algn="just">
              <a:lnSpc>
                <a:spcPct val="115000"/>
              </a:lnSpc>
              <a:spcAft>
                <a:spcPts val="0"/>
              </a:spcAft>
              <a:buFont typeface="+mj-lt"/>
              <a:buAutoNum type="arabicPeriod"/>
            </a:pPr>
            <a:r>
              <a:rPr lang="fr-FR" b="1" u="sng" dirty="0">
                <a:latin typeface="Calibri" panose="020F0502020204030204" pitchFamily="34" charset="0"/>
                <a:ea typeface="Calibri" panose="020F0502020204030204" pitchFamily="34" charset="0"/>
                <a:cs typeface="Times New Roman" panose="02020603050405020304" pitchFamily="18" charset="0"/>
              </a:rPr>
              <a:t>Objectifs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Prendre connaissance du domaine étudié en détail</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Recenser l’ensemble (exhaustif) des objectifs poursuivis par le domaine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Collecter les documents traités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Et déduire après critiques, les objectifs de l’automatisation</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121875" y="3469274"/>
            <a:ext cx="8231130" cy="1366528"/>
          </a:xfrm>
          <a:prstGeom prst="rect">
            <a:avLst/>
          </a:prstGeom>
        </p:spPr>
        <p:txBody>
          <a:bodyPr wrap="squar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2. </a:t>
            </a:r>
            <a:r>
              <a:rPr lang="fr-FR" b="1" u="sng" dirty="0">
                <a:latin typeface="Calibri" panose="020F0502020204030204" pitchFamily="34" charset="0"/>
                <a:ea typeface="Calibri" panose="020F0502020204030204" pitchFamily="34" charset="0"/>
                <a:cs typeface="Times New Roman" panose="02020603050405020304" pitchFamily="18" charset="0"/>
              </a:rPr>
              <a:t>Fonctions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Recueil de l’existant</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Synthèse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alibri" panose="020F050202020403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Critiques de l’existant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38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19</a:t>
            </a:fld>
            <a:endParaRPr lang="fr-FR"/>
          </a:p>
        </p:txBody>
      </p:sp>
      <p:sp>
        <p:nvSpPr>
          <p:cNvPr id="8" name="Rectangle 7"/>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4" name="Rectangle 3"/>
          <p:cNvSpPr/>
          <p:nvPr/>
        </p:nvSpPr>
        <p:spPr>
          <a:xfrm>
            <a:off x="-836686" y="1187382"/>
            <a:ext cx="3833101" cy="385362"/>
          </a:xfrm>
          <a:prstGeom prst="rect">
            <a:avLst/>
          </a:prstGeom>
        </p:spPr>
        <p:txBody>
          <a:bodyPr wrap="none">
            <a:spAutoFit/>
          </a:bodyPr>
          <a:lstStyle/>
          <a:p>
            <a:pPr marL="1600200" lvl="3" indent="-228600" algn="just">
              <a:lnSpc>
                <a:spcPct val="115000"/>
              </a:lnSpc>
              <a:spcAft>
                <a:spcPts val="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Les concepts de base</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677334" y="1437233"/>
            <a:ext cx="10528662" cy="1047979"/>
          </a:xfrm>
          <a:prstGeom prst="rect">
            <a:avLst/>
          </a:prstGeom>
        </p:spPr>
        <p:txBody>
          <a:bodyPr wrap="square">
            <a:spAutoFit/>
          </a:bodyPr>
          <a:lstStyle/>
          <a:p>
            <a:pPr marL="342900" lvl="0" indent="-342900" algn="just">
              <a:lnSpc>
                <a:spcPct val="115000"/>
              </a:lnSpc>
              <a:spcAft>
                <a:spcPts val="0"/>
              </a:spcAft>
              <a:buFont typeface="+mj-lt"/>
              <a:buAutoNum type="alphaLcPeriod"/>
            </a:pPr>
            <a:r>
              <a:rPr lang="fr-FR" b="1" u="sng" dirty="0">
                <a:latin typeface="Calibri" panose="020F0502020204030204" pitchFamily="34" charset="0"/>
                <a:ea typeface="Calibri" panose="020F0502020204030204" pitchFamily="34" charset="0"/>
                <a:cs typeface="Times New Roman" panose="02020603050405020304" pitchFamily="18" charset="0"/>
              </a:rPr>
              <a:t>Entité</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entité représente un objet du SI (acteur, document, concept, …), ou plus exactement un  ensemble d’objets ayant les mêmes caractéristiques.</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521723" y="2444938"/>
            <a:ext cx="10390117"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Les informations nécessaires et suffisantes pour caractériser une entité sont appelées </a:t>
            </a:r>
            <a:r>
              <a:rPr lang="fr-FR" b="1" dirty="0">
                <a:latin typeface="Calibri" panose="020F0502020204030204" pitchFamily="34" charset="0"/>
                <a:ea typeface="Calibri" panose="020F0502020204030204" pitchFamily="34" charset="0"/>
                <a:cs typeface="Times New Roman" panose="02020603050405020304" pitchFamily="18" charset="0"/>
              </a:rPr>
              <a:t>propriétés</a:t>
            </a:r>
            <a:endParaRPr lang="fr-FR" b="1" dirty="0"/>
          </a:p>
        </p:txBody>
      </p:sp>
      <p:pic>
        <p:nvPicPr>
          <p:cNvPr id="12" name="Image 11"/>
          <p:cNvPicPr/>
          <p:nvPr/>
        </p:nvPicPr>
        <p:blipFill>
          <a:blip r:embed="rId3">
            <a:extLst>
              <a:ext uri="{28A0092B-C50C-407E-A947-70E740481C1C}">
                <a14:useLocalDpi xmlns:a14="http://schemas.microsoft.com/office/drawing/2010/main" val="0"/>
              </a:ext>
            </a:extLst>
          </a:blip>
          <a:srcRect/>
          <a:stretch>
            <a:fillRect/>
          </a:stretch>
        </p:blipFill>
        <p:spPr bwMode="auto">
          <a:xfrm>
            <a:off x="521723" y="3165308"/>
            <a:ext cx="1257300" cy="933450"/>
          </a:xfrm>
          <a:prstGeom prst="rect">
            <a:avLst/>
          </a:prstGeom>
          <a:noFill/>
          <a:ln>
            <a:noFill/>
          </a:ln>
        </p:spPr>
      </p:pic>
      <p:sp>
        <p:nvSpPr>
          <p:cNvPr id="13" name="Rectangle 12"/>
          <p:cNvSpPr/>
          <p:nvPr/>
        </p:nvSpPr>
        <p:spPr>
          <a:xfrm>
            <a:off x="521723" y="2790722"/>
            <a:ext cx="1668483" cy="307777"/>
          </a:xfrm>
          <a:prstGeom prst="rect">
            <a:avLst/>
          </a:prstGeom>
        </p:spPr>
        <p:txBody>
          <a:bodyPr wrap="square">
            <a:spAutoFit/>
          </a:bodyPr>
          <a:lstStyle/>
          <a:p>
            <a:r>
              <a:rPr lang="fr-FR" sz="1400" b="1" dirty="0">
                <a:latin typeface="Calibri" panose="020F0502020204030204" pitchFamily="34" charset="0"/>
                <a:ea typeface="Calibri" panose="020F0502020204030204" pitchFamily="34" charset="0"/>
                <a:cs typeface="Times New Roman" panose="02020603050405020304" pitchFamily="18" charset="0"/>
              </a:rPr>
              <a:t>Représentation</a:t>
            </a:r>
            <a:endParaRPr lang="fr-FR" sz="1600" b="1" dirty="0"/>
          </a:p>
        </p:txBody>
      </p:sp>
      <p:pic>
        <p:nvPicPr>
          <p:cNvPr id="14" name="Image 13"/>
          <p:cNvPicPr/>
          <p:nvPr/>
        </p:nvPicPr>
        <p:blipFill>
          <a:blip r:embed="rId4">
            <a:extLst>
              <a:ext uri="{28A0092B-C50C-407E-A947-70E740481C1C}">
                <a14:useLocalDpi xmlns:a14="http://schemas.microsoft.com/office/drawing/2010/main" val="0"/>
              </a:ext>
            </a:extLst>
          </a:blip>
          <a:srcRect/>
          <a:stretch>
            <a:fillRect/>
          </a:stretch>
        </p:blipFill>
        <p:spPr bwMode="auto">
          <a:xfrm>
            <a:off x="2266951" y="3154573"/>
            <a:ext cx="800100" cy="907645"/>
          </a:xfrm>
          <a:prstGeom prst="rect">
            <a:avLst/>
          </a:prstGeom>
          <a:solidFill>
            <a:srgbClr val="FFFFFF"/>
          </a:solidFill>
          <a:ln w="0" cmpd="sng">
            <a:solidFill>
              <a:srgbClr val="000000"/>
            </a:solidFill>
            <a:miter lim="800000"/>
            <a:headEnd/>
            <a:tailEnd/>
          </a:ln>
          <a:effectLst/>
        </p:spPr>
      </p:pic>
      <p:sp>
        <p:nvSpPr>
          <p:cNvPr id="15" name="Rectangle 14"/>
          <p:cNvSpPr/>
          <p:nvPr/>
        </p:nvSpPr>
        <p:spPr>
          <a:xfrm>
            <a:off x="2190207" y="2830533"/>
            <a:ext cx="953588" cy="307777"/>
          </a:xfrm>
          <a:prstGeom prst="rect">
            <a:avLst/>
          </a:prstGeom>
        </p:spPr>
        <p:txBody>
          <a:bodyPr wrap="square">
            <a:spAutoFit/>
          </a:bodyPr>
          <a:lstStyle/>
          <a:p>
            <a:r>
              <a:rPr lang="fr-FR" sz="1400" b="1" dirty="0">
                <a:latin typeface="Calibri" panose="020F0502020204030204" pitchFamily="34" charset="0"/>
                <a:ea typeface="Calibri" panose="020F0502020204030204" pitchFamily="34" charset="0"/>
                <a:cs typeface="Times New Roman" panose="02020603050405020304" pitchFamily="18" charset="0"/>
              </a:rPr>
              <a:t>Exemple</a:t>
            </a:r>
            <a:endParaRPr lang="fr-FR" sz="1600" b="1" dirty="0"/>
          </a:p>
        </p:txBody>
      </p:sp>
      <p:pic>
        <p:nvPicPr>
          <p:cNvPr id="16" name="Image 15"/>
          <p:cNvPicPr/>
          <p:nvPr/>
        </p:nvPicPr>
        <p:blipFill>
          <a:blip r:embed="rId5">
            <a:extLst>
              <a:ext uri="{28A0092B-C50C-407E-A947-70E740481C1C}">
                <a14:useLocalDpi xmlns:a14="http://schemas.microsoft.com/office/drawing/2010/main" val="0"/>
              </a:ext>
            </a:extLst>
          </a:blip>
          <a:srcRect/>
          <a:stretch>
            <a:fillRect/>
          </a:stretch>
        </p:blipFill>
        <p:spPr bwMode="auto">
          <a:xfrm>
            <a:off x="4326991" y="2944610"/>
            <a:ext cx="2628900" cy="1866900"/>
          </a:xfrm>
          <a:prstGeom prst="rect">
            <a:avLst/>
          </a:prstGeom>
          <a:solidFill>
            <a:srgbClr val="FFFFFF"/>
          </a:solidFill>
          <a:ln w="0" cmpd="sng">
            <a:solidFill>
              <a:srgbClr val="000000"/>
            </a:solidFill>
            <a:miter lim="800000"/>
            <a:headEnd/>
            <a:tailEnd/>
          </a:ln>
          <a:effectLst/>
        </p:spPr>
      </p:pic>
      <p:sp>
        <p:nvSpPr>
          <p:cNvPr id="17" name="Rectangle 16"/>
          <p:cNvSpPr/>
          <p:nvPr/>
        </p:nvSpPr>
        <p:spPr>
          <a:xfrm>
            <a:off x="6963973" y="3175644"/>
            <a:ext cx="3718560"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Chacun</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de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ces</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clients</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représente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une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occurrence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de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l'entité</a:t>
            </a:r>
            <a:r>
              <a:rPr lang="fr-FR" dirty="0">
                <a:latin typeface="Calibri" panose="020F0502020204030204" pitchFamily="34" charset="0"/>
                <a:ea typeface="Calibri" panose="020F0502020204030204" pitchFamily="34" charset="0"/>
              </a:rPr>
              <a:t> </a:t>
            </a:r>
            <a:r>
              <a:rPr lang="fr-FR" i="1" dirty="0">
                <a:latin typeface="Calibri" panose="020F0502020204030204" pitchFamily="34" charset="0"/>
                <a:ea typeface="Calibri" panose="020F0502020204030204" pitchFamily="34" charset="0"/>
                <a:cs typeface="Times New Roman" panose="02020603050405020304" pitchFamily="18" charset="0"/>
              </a:rPr>
              <a:t>Client</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fr-FR" dirty="0"/>
          </a:p>
        </p:txBody>
      </p:sp>
      <p:sp>
        <p:nvSpPr>
          <p:cNvPr id="18" name="Rectangle à coins arrondis 17"/>
          <p:cNvSpPr/>
          <p:nvPr/>
        </p:nvSpPr>
        <p:spPr>
          <a:xfrm>
            <a:off x="7044614" y="3123042"/>
            <a:ext cx="4023980" cy="739750"/>
          </a:xfrm>
          <a:prstGeom prst="wedgeRoundRectCallout">
            <a:avLst>
              <a:gd name="adj1" fmla="val -51997"/>
              <a:gd name="adj2" fmla="val 73095"/>
              <a:gd name="adj3" fmla="val 16667"/>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383178" y="4721801"/>
            <a:ext cx="10528662" cy="1047979"/>
          </a:xfrm>
          <a:prstGeom prst="rect">
            <a:avLst/>
          </a:prstGeom>
        </p:spPr>
        <p:txBody>
          <a:bodyPr wrap="squar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b. </a:t>
            </a:r>
            <a:r>
              <a:rPr lang="fr-FR" b="1" u="sng" dirty="0">
                <a:latin typeface="Calibri" panose="020F0502020204030204" pitchFamily="34" charset="0"/>
                <a:ea typeface="Calibri" panose="020F0502020204030204" pitchFamily="34" charset="0"/>
                <a:cs typeface="Times New Roman" panose="02020603050405020304" pitchFamily="18" charset="0"/>
              </a:rPr>
              <a:t>Propriété</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dirty="0"/>
              <a:t>La  propriété  est  une  information  élémentaire,  c’est-à-dire  non  déductible  d’autres informations,  qui  présente  un  intérêt  pour  le  domaine  étudié</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346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PLAN</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a:t>
            </a:fld>
            <a:endParaRPr lang="fr-FR"/>
          </a:p>
        </p:txBody>
      </p:sp>
      <p:sp>
        <p:nvSpPr>
          <p:cNvPr id="8" name="Rectangle 7"/>
          <p:cNvSpPr/>
          <p:nvPr/>
        </p:nvSpPr>
        <p:spPr>
          <a:xfrm>
            <a:off x="1015827" y="1935606"/>
            <a:ext cx="2262222" cy="369332"/>
          </a:xfrm>
          <a:prstGeom prst="rect">
            <a:avLst/>
          </a:prstGeom>
        </p:spPr>
        <p:txBody>
          <a:bodyPr wrap="none">
            <a:spAutoFit/>
          </a:bodyPr>
          <a:lstStyle/>
          <a:p>
            <a:pPr marL="285750" indent="-285750" algn="ct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APPROCHES</a:t>
            </a:r>
          </a:p>
        </p:txBody>
      </p:sp>
      <p:sp>
        <p:nvSpPr>
          <p:cNvPr id="9" name="Rectangle 8"/>
          <p:cNvSpPr/>
          <p:nvPr/>
        </p:nvSpPr>
        <p:spPr>
          <a:xfrm>
            <a:off x="1015827" y="2540588"/>
            <a:ext cx="3756221" cy="369332"/>
          </a:xfrm>
          <a:prstGeom prst="rect">
            <a:avLst/>
          </a:prstGeom>
        </p:spPr>
        <p:txBody>
          <a:bodyPr wrap="none">
            <a:spAutoFit/>
          </a:bodyPr>
          <a:lstStyle/>
          <a:p>
            <a:pPr marL="285750" indent="-285750" algn="ct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 SYSTEME D’INFORMATION</a:t>
            </a:r>
          </a:p>
        </p:txBody>
      </p:sp>
      <p:sp>
        <p:nvSpPr>
          <p:cNvPr id="10" name="Rectangle 9"/>
          <p:cNvSpPr/>
          <p:nvPr/>
        </p:nvSpPr>
        <p:spPr>
          <a:xfrm>
            <a:off x="1015827" y="3186919"/>
            <a:ext cx="8868953" cy="369332"/>
          </a:xfrm>
          <a:prstGeom prst="rect">
            <a:avLst/>
          </a:prstGeom>
        </p:spPr>
        <p:txBody>
          <a:bodyPr wrap="square">
            <a:spAutoFit/>
          </a:bodyPr>
          <a:lstStyle/>
          <a:p>
            <a:pPr marL="285750" indent="-285750" algn="ct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L’INFORMATISATION DU SYSTEME D’INFORMATION ET LA METHODE MERISE</a:t>
            </a:r>
          </a:p>
        </p:txBody>
      </p:sp>
      <p:sp>
        <p:nvSpPr>
          <p:cNvPr id="11" name="Rectangle 10"/>
          <p:cNvSpPr/>
          <p:nvPr/>
        </p:nvSpPr>
        <p:spPr>
          <a:xfrm>
            <a:off x="1015828" y="3833250"/>
            <a:ext cx="7011856" cy="369332"/>
          </a:xfrm>
          <a:prstGeom prst="rect">
            <a:avLst/>
          </a:prstGeom>
        </p:spPr>
        <p:txBody>
          <a:bodyPr wrap="none">
            <a:spAutoFit/>
          </a:bodyPr>
          <a:lstStyle/>
          <a:p>
            <a:pPr marL="285750" indent="-285750" algn="ct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MERISE COMME METHODE D’ANALYSE ET DE CONCEPTION</a:t>
            </a:r>
          </a:p>
        </p:txBody>
      </p:sp>
    </p:spTree>
    <p:extLst>
      <p:ext uri="{BB962C8B-B14F-4D97-AF65-F5344CB8AC3E}">
        <p14:creationId xmlns:p14="http://schemas.microsoft.com/office/powerpoint/2010/main" val="36342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20</a:t>
            </a:fld>
            <a:endParaRPr lang="fr-FR"/>
          </a:p>
        </p:txBody>
      </p:sp>
      <p:sp>
        <p:nvSpPr>
          <p:cNvPr id="8" name="Rectangle 7"/>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4" name="Rectangle 3"/>
          <p:cNvSpPr/>
          <p:nvPr/>
        </p:nvSpPr>
        <p:spPr>
          <a:xfrm>
            <a:off x="-836686" y="1187382"/>
            <a:ext cx="3833101" cy="385362"/>
          </a:xfrm>
          <a:prstGeom prst="rect">
            <a:avLst/>
          </a:prstGeom>
        </p:spPr>
        <p:txBody>
          <a:bodyPr wrap="none">
            <a:spAutoFit/>
          </a:bodyPr>
          <a:lstStyle/>
          <a:p>
            <a:pPr marL="1600200" lvl="3" indent="-228600" algn="just">
              <a:lnSpc>
                <a:spcPct val="115000"/>
              </a:lnSpc>
              <a:spcAft>
                <a:spcPts val="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Les concepts de base</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677334" y="1608792"/>
            <a:ext cx="10528662" cy="694036"/>
          </a:xfrm>
          <a:prstGeom prst="rect">
            <a:avLst/>
          </a:prstGeom>
        </p:spPr>
        <p:txBody>
          <a:bodyPr wrap="square">
            <a:spAutoFit/>
          </a:bodyPr>
          <a:lstStyle/>
          <a:p>
            <a:pPr algn="just">
              <a:lnSpc>
                <a:spcPct val="115000"/>
              </a:lnSpc>
            </a:pPr>
            <a:r>
              <a:rPr lang="fr-FR" b="1" dirty="0"/>
              <a:t>c. </a:t>
            </a:r>
            <a:r>
              <a:rPr lang="fr-FR" b="1" u="sng" dirty="0"/>
              <a:t>Relation ou association</a:t>
            </a:r>
            <a:endParaRPr lang="fr-FR" dirty="0"/>
          </a:p>
          <a:p>
            <a:pPr lvl="0" algn="just">
              <a:lnSpc>
                <a:spcPct val="115000"/>
              </a:lnSpc>
              <a:spcAft>
                <a:spcPts val="0"/>
              </a:spcAft>
            </a:pP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28892" y="1955810"/>
            <a:ext cx="10825545" cy="120032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Une relation décrit un lien entre deux ou plusieurs entités.</a:t>
            </a:r>
          </a:p>
          <a:p>
            <a:r>
              <a:rPr lang="fr-FR" dirty="0">
                <a:latin typeface="Times New Roman" panose="02020603050405020304" pitchFamily="18" charset="0"/>
                <a:cs typeface="Times New Roman" panose="02020603050405020304" pitchFamily="18" charset="0"/>
              </a:rPr>
              <a:t>Chaque relation possède un nom, généralement un verbe à l'infinitif. </a:t>
            </a:r>
          </a:p>
          <a:p>
            <a:r>
              <a:rPr lang="fr-FR" dirty="0">
                <a:latin typeface="Times New Roman" panose="02020603050405020304" pitchFamily="18" charset="0"/>
                <a:cs typeface="Times New Roman" panose="02020603050405020304" pitchFamily="18" charset="0"/>
              </a:rPr>
              <a:t>Bien qu'une relation n'ait pas d'identifiant propre, elle est implicitement identifiée par les identifiants des entités auxquelles elle est liée.</a:t>
            </a:r>
          </a:p>
        </p:txBody>
      </p:sp>
      <p:pic>
        <p:nvPicPr>
          <p:cNvPr id="19" name="Image 1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059" y="2864260"/>
            <a:ext cx="4105848" cy="1152686"/>
          </a:xfrm>
          <a:prstGeom prst="rect">
            <a:avLst/>
          </a:prstGeom>
        </p:spPr>
      </p:pic>
      <p:sp>
        <p:nvSpPr>
          <p:cNvPr id="26" name="Rectangle 25"/>
          <p:cNvSpPr/>
          <p:nvPr/>
        </p:nvSpPr>
        <p:spPr>
          <a:xfrm>
            <a:off x="583394" y="4016946"/>
            <a:ext cx="1458220" cy="392159"/>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d. </a:t>
            </a:r>
            <a:r>
              <a:rPr lang="fr-FR" b="1" u="sng" dirty="0">
                <a:latin typeface="Calibri" panose="020F0502020204030204" pitchFamily="34" charset="0"/>
                <a:ea typeface="Calibri" panose="020F0502020204030204" pitchFamily="34" charset="0"/>
                <a:cs typeface="Times New Roman" panose="02020603050405020304" pitchFamily="18" charset="0"/>
              </a:rPr>
              <a:t>Cardinalité</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778139" y="4382822"/>
            <a:ext cx="10576297"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Les</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cardinalités</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permettent</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de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caractériser</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le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lien</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qui</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existe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entre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une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entité</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et</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la</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relation</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à</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laquelle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elle</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est</a:t>
            </a:r>
            <a:r>
              <a:rPr lang="fr-FR" dirty="0">
                <a:latin typeface="Calibri" panose="020F0502020204030204" pitchFamily="34" charset="0"/>
                <a:ea typeface="Calibri" panose="020F0502020204030204" pitchFamily="34" charset="0"/>
              </a:rPr>
              <a:t> </a:t>
            </a:r>
            <a:r>
              <a:rPr lang="fr-FR" dirty="0">
                <a:latin typeface="Calibri" panose="020F0502020204030204" pitchFamily="34" charset="0"/>
                <a:ea typeface="Calibri" panose="020F0502020204030204" pitchFamily="34" charset="0"/>
                <a:cs typeface="Times New Roman" panose="02020603050405020304" pitchFamily="18" charset="0"/>
              </a:rPr>
              <a:t>reliée. </a:t>
            </a:r>
            <a:r>
              <a:rPr lang="fr-FR" dirty="0"/>
              <a:t>La cardinalité d'une relation est composé d’un couple.</a:t>
            </a:r>
          </a:p>
        </p:txBody>
      </p:sp>
      <p:grpSp>
        <p:nvGrpSpPr>
          <p:cNvPr id="28" name="Groupe 27"/>
          <p:cNvGrpSpPr/>
          <p:nvPr/>
        </p:nvGrpSpPr>
        <p:grpSpPr>
          <a:xfrm>
            <a:off x="2846183" y="5149187"/>
            <a:ext cx="5191125" cy="1257300"/>
            <a:chOff x="0" y="0"/>
            <a:chExt cx="5191125" cy="1257300"/>
          </a:xfrm>
        </p:grpSpPr>
        <p:grpSp>
          <p:nvGrpSpPr>
            <p:cNvPr id="29" name="Groupe 28"/>
            <p:cNvGrpSpPr/>
            <p:nvPr/>
          </p:nvGrpSpPr>
          <p:grpSpPr>
            <a:xfrm>
              <a:off x="0" y="0"/>
              <a:ext cx="5191125" cy="1257300"/>
              <a:chOff x="0" y="0"/>
              <a:chExt cx="5191125" cy="1257300"/>
            </a:xfrm>
          </p:grpSpPr>
          <p:grpSp>
            <p:nvGrpSpPr>
              <p:cNvPr id="32" name="Groupe 31"/>
              <p:cNvGrpSpPr/>
              <p:nvPr/>
            </p:nvGrpSpPr>
            <p:grpSpPr>
              <a:xfrm>
                <a:off x="0" y="47624"/>
                <a:ext cx="1114425" cy="1115233"/>
                <a:chOff x="0" y="-1"/>
                <a:chExt cx="1145097" cy="1115233"/>
              </a:xfrm>
            </p:grpSpPr>
            <p:sp>
              <p:nvSpPr>
                <p:cNvPr id="40" name="Rectangle 39"/>
                <p:cNvSpPr/>
                <p:nvPr/>
              </p:nvSpPr>
              <p:spPr>
                <a:xfrm>
                  <a:off x="0" y="-1"/>
                  <a:ext cx="1145097" cy="11152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CLIENT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client</a:t>
                  </a:r>
                  <a:r>
                    <a:rPr lang="fr-FR" sz="1100" dirty="0">
                      <a:effectLst/>
                      <a:ea typeface="Calibri" panose="020F0502020204030204" pitchFamily="34" charset="0"/>
                      <a:cs typeface="Times New Roman" panose="02020603050405020304" pitchFamily="18" charset="0"/>
                    </a:rPr>
                    <a:t> Nom Client Téléphone</a:t>
                  </a:r>
                </a:p>
              </p:txBody>
            </p:sp>
            <p:cxnSp>
              <p:nvCxnSpPr>
                <p:cNvPr id="41" name="Connecteur droit 40"/>
                <p:cNvCxnSpPr/>
                <p:nvPr/>
              </p:nvCxnSpPr>
              <p:spPr>
                <a:xfrm>
                  <a:off x="24173" y="285750"/>
                  <a:ext cx="1066800" cy="9525"/>
                </a:xfrm>
                <a:prstGeom prst="line">
                  <a:avLst/>
                </a:prstGeom>
              </p:spPr>
              <p:style>
                <a:lnRef idx="3">
                  <a:schemeClr val="dk1"/>
                </a:lnRef>
                <a:fillRef idx="0">
                  <a:schemeClr val="dk1"/>
                </a:fillRef>
                <a:effectRef idx="2">
                  <a:schemeClr val="dk1"/>
                </a:effectRef>
                <a:fontRef idx="minor">
                  <a:schemeClr val="tx1"/>
                </a:fontRef>
              </p:style>
            </p:cxnSp>
          </p:grpSp>
          <p:sp>
            <p:nvSpPr>
              <p:cNvPr id="38" name="Rectangle 37"/>
              <p:cNvSpPr/>
              <p:nvPr/>
            </p:nvSpPr>
            <p:spPr>
              <a:xfrm>
                <a:off x="3724275" y="0"/>
                <a:ext cx="1457325" cy="1257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a:effectLst/>
                    <a:ea typeface="Calibri" panose="020F0502020204030204" pitchFamily="34" charset="0"/>
                    <a:cs typeface="Times New Roman" panose="02020603050405020304" pitchFamily="18" charset="0"/>
                  </a:rPr>
                  <a:t>PRODUIT</a:t>
                </a:r>
                <a:endParaRPr lang="fr-FR" sz="110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a:effectLst/>
                    <a:ea typeface="Calibri" panose="020F0502020204030204" pitchFamily="34" charset="0"/>
                    <a:cs typeface="Times New Roman" panose="02020603050405020304" pitchFamily="18" charset="0"/>
                  </a:rPr>
                  <a:t>Numéro du Produit</a:t>
                </a:r>
                <a:r>
                  <a:rPr lang="fr-FR" sz="1100">
                    <a:effectLst/>
                    <a:ea typeface="Calibri" panose="020F0502020204030204" pitchFamily="34" charset="0"/>
                    <a:cs typeface="Times New Roman" panose="02020603050405020304" pitchFamily="18" charset="0"/>
                  </a:rPr>
                  <a:t> Libellé                      Prix d’achat             Prix de vente</a:t>
                </a:r>
              </a:p>
            </p:txBody>
          </p:sp>
          <p:cxnSp>
            <p:nvCxnSpPr>
              <p:cNvPr id="34" name="Connecteur droit 33"/>
              <p:cNvCxnSpPr/>
              <p:nvPr/>
            </p:nvCxnSpPr>
            <p:spPr>
              <a:xfrm>
                <a:off x="1114425" y="533400"/>
                <a:ext cx="2619375" cy="19050"/>
              </a:xfrm>
              <a:prstGeom prst="line">
                <a:avLst/>
              </a:prstGeom>
            </p:spPr>
            <p:style>
              <a:lnRef idx="3">
                <a:schemeClr val="dk1"/>
              </a:lnRef>
              <a:fillRef idx="0">
                <a:schemeClr val="dk1"/>
              </a:fillRef>
              <a:effectRef idx="2">
                <a:schemeClr val="dk1"/>
              </a:effectRef>
              <a:fontRef idx="minor">
                <a:schemeClr val="tx1"/>
              </a:fontRef>
            </p:style>
          </p:cxnSp>
          <p:sp>
            <p:nvSpPr>
              <p:cNvPr id="35" name="Organigramme : Alternative 34"/>
              <p:cNvSpPr/>
              <p:nvPr/>
            </p:nvSpPr>
            <p:spPr>
              <a:xfrm>
                <a:off x="1914525" y="276225"/>
                <a:ext cx="1162050" cy="52387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ea typeface="Calibri" panose="020F0502020204030204" pitchFamily="34" charset="0"/>
                    <a:cs typeface="Times New Roman" panose="02020603050405020304" pitchFamily="18" charset="0"/>
                  </a:rPr>
                  <a:t>Commander Quantité</a:t>
                </a:r>
              </a:p>
            </p:txBody>
          </p:sp>
          <p:cxnSp>
            <p:nvCxnSpPr>
              <p:cNvPr id="36" name="Connecteur droit 35"/>
              <p:cNvCxnSpPr/>
              <p:nvPr/>
            </p:nvCxnSpPr>
            <p:spPr>
              <a:xfrm>
                <a:off x="1924050" y="523875"/>
                <a:ext cx="1171575" cy="9525"/>
              </a:xfrm>
              <a:prstGeom prst="line">
                <a:avLst/>
              </a:prstGeom>
            </p:spPr>
            <p:style>
              <a:lnRef idx="3">
                <a:schemeClr val="dk1"/>
              </a:lnRef>
              <a:fillRef idx="0">
                <a:schemeClr val="dk1"/>
              </a:fillRef>
              <a:effectRef idx="2">
                <a:schemeClr val="dk1"/>
              </a:effectRef>
              <a:fontRef idx="minor">
                <a:schemeClr val="tx1"/>
              </a:fontRef>
            </p:style>
          </p:cxnSp>
          <p:cxnSp>
            <p:nvCxnSpPr>
              <p:cNvPr id="37" name="Connecteur droit 36"/>
              <p:cNvCxnSpPr/>
              <p:nvPr/>
            </p:nvCxnSpPr>
            <p:spPr>
              <a:xfrm flipV="1">
                <a:off x="3724275" y="333375"/>
                <a:ext cx="1466850" cy="9525"/>
              </a:xfrm>
              <a:prstGeom prst="line">
                <a:avLst/>
              </a:prstGeom>
              <a:ln/>
            </p:spPr>
            <p:style>
              <a:lnRef idx="3">
                <a:schemeClr val="dk1"/>
              </a:lnRef>
              <a:fillRef idx="0">
                <a:schemeClr val="dk1"/>
              </a:fillRef>
              <a:effectRef idx="2">
                <a:schemeClr val="dk1"/>
              </a:effectRef>
              <a:fontRef idx="minor">
                <a:schemeClr val="tx1"/>
              </a:fontRef>
            </p:style>
          </p:cxnSp>
        </p:grpSp>
        <p:sp>
          <p:nvSpPr>
            <p:cNvPr id="30" name="Zone de texte 190"/>
            <p:cNvSpPr txBox="1"/>
            <p:nvPr/>
          </p:nvSpPr>
          <p:spPr>
            <a:xfrm>
              <a:off x="1257300"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1,n</a:t>
              </a:r>
            </a:p>
          </p:txBody>
        </p:sp>
        <p:sp>
          <p:nvSpPr>
            <p:cNvPr id="31" name="Zone de texte 191"/>
            <p:cNvSpPr txBox="1"/>
            <p:nvPr/>
          </p:nvSpPr>
          <p:spPr>
            <a:xfrm>
              <a:off x="3171825" y="30480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effectLst/>
                  <a:ea typeface="Calibri" panose="020F0502020204030204" pitchFamily="34" charset="0"/>
                  <a:cs typeface="Times New Roman" panose="02020603050405020304" pitchFamily="18" charset="0"/>
                </a:rPr>
                <a:t>0,n</a:t>
              </a:r>
            </a:p>
          </p:txBody>
        </p:sp>
      </p:grpSp>
    </p:spTree>
    <p:extLst>
      <p:ext uri="{BB962C8B-B14F-4D97-AF65-F5344CB8AC3E}">
        <p14:creationId xmlns:p14="http://schemas.microsoft.com/office/powerpoint/2010/main" val="169515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21</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4" name="Rectangle 3"/>
          <p:cNvSpPr/>
          <p:nvPr/>
        </p:nvSpPr>
        <p:spPr>
          <a:xfrm>
            <a:off x="713476" y="1635428"/>
            <a:ext cx="11138890" cy="1200329"/>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Afin de pouvoir distinguer les différentes occurrences d'une même entité, l'entité doit être dotée d'un identifiant. L'identifiant est composé d'une ou de plusieurs propriétés de l'entité. Chaque occurrence d’une entité doit avoir une valeur différente pour l’identifiant.</a:t>
            </a:r>
          </a:p>
          <a:p>
            <a:r>
              <a:rPr lang="fr-FR" dirty="0">
                <a:latin typeface="Times New Roman" panose="02020603050405020304" pitchFamily="18" charset="0"/>
                <a:ea typeface="Times New Roman" panose="02020603050405020304" pitchFamily="18" charset="0"/>
              </a:rPr>
              <a:t>Le choix d'un identifiant correcte est très important pour la modélisation:</a:t>
            </a:r>
            <a:endParaRPr lang="fr-FR" dirty="0"/>
          </a:p>
        </p:txBody>
      </p:sp>
      <p:sp>
        <p:nvSpPr>
          <p:cNvPr id="9" name="Rectangle 8"/>
          <p:cNvSpPr/>
          <p:nvPr/>
        </p:nvSpPr>
        <p:spPr>
          <a:xfrm>
            <a:off x="734413" y="1243269"/>
            <a:ext cx="1416350" cy="410882"/>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e. </a:t>
            </a:r>
            <a:r>
              <a:rPr lang="fr-FR" b="1" u="sng" dirty="0">
                <a:latin typeface="Calibri" panose="020F0502020204030204" pitchFamily="34" charset="0"/>
                <a:ea typeface="Calibri" panose="020F0502020204030204" pitchFamily="34" charset="0"/>
                <a:cs typeface="Times New Roman" panose="02020603050405020304" pitchFamily="18" charset="0"/>
              </a:rPr>
              <a:t>Identifiant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157450" y="2819045"/>
            <a:ext cx="8231130" cy="1685077"/>
          </a:xfrm>
          <a:prstGeom prst="rect">
            <a:avLst/>
          </a:prstGeom>
        </p:spPr>
        <p:txBody>
          <a:bodyPr wrap="square">
            <a:spAutoFit/>
          </a:bodyPr>
          <a:lstStyle/>
          <a:p>
            <a:pPr marL="285750" lvl="0" indent="-285750" algn="just">
              <a:lnSpc>
                <a:spcPct val="115000"/>
              </a:lnSpc>
              <a:spcAft>
                <a:spcPts val="0"/>
              </a:spcAft>
              <a:buFont typeface="Wingdings" panose="05000000000000000000" pitchFamily="2"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Une propriété </a:t>
            </a:r>
            <a:r>
              <a:rPr lang="fr-FR" b="1" dirty="0">
                <a:latin typeface="Times New Roman" panose="02020603050405020304" pitchFamily="18" charset="0"/>
                <a:ea typeface="Times New Roman" panose="02020603050405020304" pitchFamily="18" charset="0"/>
                <a:cs typeface="Times New Roman" panose="02020603050405020304" pitchFamily="18" charset="0"/>
              </a:rPr>
              <a:t>naturelle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Times New Roman" panose="02020603050405020304" pitchFamily="18" charset="0"/>
                <a:cs typeface="Times New Roman" panose="02020603050405020304" pitchFamily="18" charset="0"/>
              </a:rPr>
              <a:t>Exemple </a:t>
            </a:r>
            <a:r>
              <a:rPr lang="fr-FR" dirty="0">
                <a:latin typeface="Times New Roman" panose="02020603050405020304" pitchFamily="18" charset="0"/>
                <a:ea typeface="Times New Roman" panose="02020603050405020304" pitchFamily="18" charset="0"/>
                <a:cs typeface="Times New Roman" panose="02020603050405020304" pitchFamily="18" charset="0"/>
              </a:rPr>
              <a:t>: Le nom d'un pays pour une entité </a:t>
            </a:r>
            <a:r>
              <a:rPr lang="fr-FR" i="1" dirty="0">
                <a:latin typeface="Times New Roman" panose="02020603050405020304" pitchFamily="18" charset="0"/>
                <a:ea typeface="Times New Roman" panose="02020603050405020304" pitchFamily="18" charset="0"/>
                <a:cs typeface="Times New Roman" panose="02020603050405020304" pitchFamily="18" charset="0"/>
              </a:rPr>
              <a:t>Pays,</a:t>
            </a:r>
          </a:p>
          <a:p>
            <a:pPr marL="285750" lvl="0" indent="-285750" algn="just">
              <a:lnSpc>
                <a:spcPct val="115000"/>
              </a:lnSpc>
              <a:spcAft>
                <a:spcPts val="0"/>
              </a:spcAft>
              <a:buFont typeface="Wingdings" panose="05000000000000000000" pitchFamily="2"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Une propriété </a:t>
            </a:r>
            <a:r>
              <a:rPr lang="fr-FR" b="1" dirty="0">
                <a:latin typeface="Times New Roman" panose="02020603050405020304" pitchFamily="18" charset="0"/>
                <a:ea typeface="Times New Roman" panose="02020603050405020304" pitchFamily="18" charset="0"/>
                <a:cs typeface="Times New Roman" panose="02020603050405020304" pitchFamily="18" charset="0"/>
              </a:rPr>
              <a:t>artificielle</a:t>
            </a:r>
            <a:r>
              <a:rPr lang="fr-FR" dirty="0">
                <a:latin typeface="Times New Roman" panose="02020603050405020304" pitchFamily="18" charset="0"/>
                <a:ea typeface="Times New Roman" panose="02020603050405020304" pitchFamily="18" charset="0"/>
                <a:cs typeface="Times New Roman" panose="02020603050405020304" pitchFamily="18" charset="0"/>
              </a:rPr>
              <a:t> qui est inventée par le créateur du MCD</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indent="179705" algn="just">
              <a:lnSpc>
                <a:spcPct val="115000"/>
              </a:lnSpc>
              <a:spcAft>
                <a:spcPts val="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Exemple</a:t>
            </a:r>
            <a:r>
              <a:rPr lang="fr-FR" dirty="0">
                <a:latin typeface="Times New Roman" panose="02020603050405020304" pitchFamily="18" charset="0"/>
                <a:ea typeface="Times New Roman" panose="02020603050405020304" pitchFamily="18" charset="0"/>
                <a:cs typeface="Times New Roman" panose="02020603050405020304" pitchFamily="18" charset="0"/>
              </a:rPr>
              <a:t>: Le numéro d'un client pour une entité </a:t>
            </a:r>
            <a:r>
              <a:rPr lang="fr-FR" i="1" dirty="0">
                <a:latin typeface="Times New Roman" panose="02020603050405020304" pitchFamily="18" charset="0"/>
                <a:ea typeface="Times New Roman" panose="02020603050405020304" pitchFamily="18" charset="0"/>
                <a:cs typeface="Times New Roman" panose="02020603050405020304" pitchFamily="18" charset="0"/>
              </a:rPr>
              <a:t>Client</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0"/>
              </a:spcAft>
              <a:buFont typeface="Wingdings" panose="05000000000000000000" pitchFamily="2"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Une propriété </a:t>
            </a:r>
            <a:r>
              <a:rPr lang="fr-FR" b="1" dirty="0">
                <a:latin typeface="Times New Roman" panose="02020603050405020304" pitchFamily="18" charset="0"/>
                <a:ea typeface="Times New Roman" panose="02020603050405020304" pitchFamily="18" charset="0"/>
                <a:cs typeface="Times New Roman" panose="02020603050405020304" pitchFamily="18" charset="0"/>
              </a:rPr>
              <a:t>composée</a:t>
            </a:r>
            <a:r>
              <a:rPr lang="fr-FR" dirty="0">
                <a:latin typeface="Times New Roman" panose="02020603050405020304" pitchFamily="18" charset="0"/>
                <a:ea typeface="Times New Roman" panose="02020603050405020304" pitchFamily="18" charset="0"/>
                <a:cs typeface="Times New Roman" panose="02020603050405020304" pitchFamily="18" charset="0"/>
              </a:rPr>
              <a:t> d'autres propriétés naturelles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15000"/>
              </a:lnSpc>
              <a:spcAft>
                <a:spcPts val="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Exemple</a:t>
            </a:r>
            <a:r>
              <a:rPr lang="fr-FR" dirty="0">
                <a:latin typeface="Times New Roman" panose="02020603050405020304" pitchFamily="18" charset="0"/>
                <a:ea typeface="Times New Roman" panose="02020603050405020304" pitchFamily="18" charset="0"/>
                <a:cs typeface="Times New Roman" panose="02020603050405020304" pitchFamily="18" charset="0"/>
              </a:rPr>
              <a:t>: Le nom et la localité pour une entité </a:t>
            </a:r>
            <a:r>
              <a:rPr lang="fr-FR" i="1" dirty="0">
                <a:latin typeface="Times New Roman" panose="02020603050405020304" pitchFamily="18" charset="0"/>
                <a:ea typeface="Times New Roman" panose="02020603050405020304" pitchFamily="18" charset="0"/>
                <a:cs typeface="Times New Roman" panose="02020603050405020304" pitchFamily="18" charset="0"/>
              </a:rPr>
              <a:t>Entreprise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521724" y="4675090"/>
            <a:ext cx="10834253" cy="369332"/>
          </a:xfrm>
          <a:prstGeom prst="rect">
            <a:avLst/>
          </a:prstGeom>
        </p:spPr>
        <p:txBody>
          <a:bodyPr wrap="square">
            <a:spAutoFit/>
          </a:bodyPr>
          <a:lstStyle/>
          <a:p>
            <a:r>
              <a:rPr lang="fr-FR" b="1" dirty="0">
                <a:solidFill>
                  <a:srgbClr val="FF0000"/>
                </a:solidFill>
                <a:latin typeface="Times New Roman" panose="02020603050405020304" pitchFamily="18" charset="0"/>
                <a:ea typeface="Calibri" panose="020F0502020204030204" pitchFamily="34" charset="0"/>
              </a:rPr>
              <a:t>L</a:t>
            </a:r>
            <a:r>
              <a:rPr lang="fr-FR" b="1" dirty="0">
                <a:solidFill>
                  <a:srgbClr val="FF0000"/>
                </a:solidFill>
                <a:latin typeface="Times New Roman" panose="02020603050405020304" pitchFamily="18" charset="0"/>
                <a:ea typeface="Times New Roman" panose="02020603050405020304" pitchFamily="18" charset="0"/>
              </a:rPr>
              <a:t>’</a:t>
            </a:r>
            <a:r>
              <a:rPr lang="fr-FR" b="1" dirty="0">
                <a:solidFill>
                  <a:srgbClr val="FF0000"/>
                </a:solidFill>
                <a:latin typeface="Times New Roman" panose="02020603050405020304" pitchFamily="18" charset="0"/>
                <a:ea typeface="Calibri" panose="020F0502020204030204" pitchFamily="34" charset="0"/>
              </a:rPr>
              <a:t>identifiant</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est</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une</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propriété</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qui</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ne</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peut</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pas</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changer</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au</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cours</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du</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temps</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pour</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une</a:t>
            </a:r>
            <a:r>
              <a:rPr lang="fr-FR" b="1" dirty="0">
                <a:solidFill>
                  <a:srgbClr val="FF0000"/>
                </a:solidFill>
                <a:latin typeface="Times New Roman" panose="02020603050405020304" pitchFamily="18" charset="0"/>
                <a:ea typeface="Times New Roman" panose="02020603050405020304" pitchFamily="18" charset="0"/>
              </a:rPr>
              <a:t> </a:t>
            </a:r>
            <a:r>
              <a:rPr lang="fr-FR" b="1" dirty="0">
                <a:solidFill>
                  <a:srgbClr val="FF0000"/>
                </a:solidFill>
                <a:latin typeface="Times New Roman" panose="02020603050405020304" pitchFamily="18" charset="0"/>
                <a:ea typeface="Calibri" panose="020F0502020204030204" pitchFamily="34" charset="0"/>
              </a:rPr>
              <a:t>occurrence</a:t>
            </a:r>
            <a:endParaRPr lang="fr-FR" b="1" dirty="0">
              <a:solidFill>
                <a:srgbClr val="FF0000"/>
              </a:solidFill>
            </a:endParaRPr>
          </a:p>
        </p:txBody>
      </p:sp>
    </p:spTree>
    <p:extLst>
      <p:ext uri="{BB962C8B-B14F-4D97-AF65-F5344CB8AC3E}">
        <p14:creationId xmlns:p14="http://schemas.microsoft.com/office/powerpoint/2010/main" val="2508275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22</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677334" y="1209616"/>
            <a:ext cx="3168303" cy="390684"/>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f. </a:t>
            </a:r>
            <a:r>
              <a:rPr lang="fr-FR" b="1" u="sng" dirty="0">
                <a:latin typeface="Times New Roman" panose="02020603050405020304" pitchFamily="18" charset="0"/>
                <a:ea typeface="Calibri" panose="020F0502020204030204" pitchFamily="34" charset="0"/>
                <a:cs typeface="Times New Roman" panose="02020603050405020304" pitchFamily="18" charset="0"/>
              </a:rPr>
              <a:t>Dimension</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d</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a:t>
            </a:r>
            <a:r>
              <a:rPr lang="fr-FR" b="1" u="sng" dirty="0">
                <a:latin typeface="Times New Roman" panose="02020603050405020304" pitchFamily="18" charset="0"/>
                <a:ea typeface="Calibri" panose="020F0502020204030204" pitchFamily="34" charset="0"/>
                <a:cs typeface="Times New Roman" panose="02020603050405020304" pitchFamily="18" charset="0"/>
              </a:rPr>
              <a:t>une</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association</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pSp>
        <p:nvGrpSpPr>
          <p:cNvPr id="12" name="Groupe 11"/>
          <p:cNvGrpSpPr/>
          <p:nvPr/>
        </p:nvGrpSpPr>
        <p:grpSpPr>
          <a:xfrm>
            <a:off x="176345" y="2318155"/>
            <a:ext cx="4400550" cy="1507561"/>
            <a:chOff x="0" y="-2239"/>
            <a:chExt cx="4529137" cy="1257300"/>
          </a:xfrm>
        </p:grpSpPr>
        <p:grpSp>
          <p:nvGrpSpPr>
            <p:cNvPr id="13" name="Groupe 12"/>
            <p:cNvGrpSpPr/>
            <p:nvPr/>
          </p:nvGrpSpPr>
          <p:grpSpPr>
            <a:xfrm>
              <a:off x="0" y="-2239"/>
              <a:ext cx="4529137" cy="1257300"/>
              <a:chOff x="0" y="-2239"/>
              <a:chExt cx="4529137" cy="1257300"/>
            </a:xfrm>
          </p:grpSpPr>
          <p:grpSp>
            <p:nvGrpSpPr>
              <p:cNvPr id="16" name="Groupe 15"/>
              <p:cNvGrpSpPr/>
              <p:nvPr/>
            </p:nvGrpSpPr>
            <p:grpSpPr>
              <a:xfrm>
                <a:off x="0" y="47625"/>
                <a:ext cx="1152500" cy="952500"/>
                <a:chOff x="0" y="0"/>
                <a:chExt cx="1184220" cy="952500"/>
              </a:xfrm>
            </p:grpSpPr>
            <p:sp>
              <p:nvSpPr>
                <p:cNvPr id="24" name="Rectangle 23"/>
                <p:cNvSpPr/>
                <p:nvPr/>
              </p:nvSpPr>
              <p:spPr>
                <a:xfrm>
                  <a:off x="0" y="0"/>
                  <a:ext cx="1184220" cy="952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a:effectLst/>
                      <a:ea typeface="Calibri" panose="020F0502020204030204" pitchFamily="34" charset="0"/>
                      <a:cs typeface="Times New Roman" panose="02020603050405020304" pitchFamily="18" charset="0"/>
                    </a:rPr>
                    <a:t>CLIENT</a:t>
                  </a:r>
                  <a:endParaRPr lang="fr-FR" sz="110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a:effectLst/>
                      <a:ea typeface="Calibri" panose="020F0502020204030204" pitchFamily="34" charset="0"/>
                      <a:cs typeface="Times New Roman" panose="02020603050405020304" pitchFamily="18" charset="0"/>
                    </a:rPr>
                    <a:t>Numéro client</a:t>
                  </a:r>
                  <a:r>
                    <a:rPr lang="fr-FR" sz="1100">
                      <a:effectLst/>
                      <a:ea typeface="Calibri" panose="020F0502020204030204" pitchFamily="34" charset="0"/>
                      <a:cs typeface="Times New Roman" panose="02020603050405020304" pitchFamily="18" charset="0"/>
                    </a:rPr>
                    <a:t> Nom Client Téléphone</a:t>
                  </a:r>
                </a:p>
              </p:txBody>
            </p:sp>
            <p:cxnSp>
              <p:nvCxnSpPr>
                <p:cNvPr id="25" name="Connecteur droit 24"/>
                <p:cNvCxnSpPr/>
                <p:nvPr/>
              </p:nvCxnSpPr>
              <p:spPr>
                <a:xfrm>
                  <a:off x="0" y="238125"/>
                  <a:ext cx="1066800" cy="9525"/>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e 16"/>
              <p:cNvGrpSpPr/>
              <p:nvPr/>
            </p:nvGrpSpPr>
            <p:grpSpPr>
              <a:xfrm>
                <a:off x="3061973" y="-2239"/>
                <a:ext cx="1467164" cy="1257300"/>
                <a:chOff x="-584077" y="-1696"/>
                <a:chExt cx="1293877" cy="952500"/>
              </a:xfrm>
            </p:grpSpPr>
            <p:sp>
              <p:nvSpPr>
                <p:cNvPr id="22" name="Rectangle 21"/>
                <p:cNvSpPr/>
                <p:nvPr/>
              </p:nvSpPr>
              <p:spPr>
                <a:xfrm>
                  <a:off x="-575400" y="-1696"/>
                  <a:ext cx="1285200" cy="952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PRODUIT</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du Produit</a:t>
                  </a:r>
                  <a:r>
                    <a:rPr lang="fr-FR" sz="1100" dirty="0">
                      <a:effectLst/>
                      <a:ea typeface="Calibri" panose="020F0502020204030204" pitchFamily="34" charset="0"/>
                      <a:cs typeface="Times New Roman" panose="02020603050405020304" pitchFamily="18" charset="0"/>
                    </a:rPr>
                    <a:t> Libellé                      Prix d’achat             Prix de vente</a:t>
                  </a:r>
                </a:p>
              </p:txBody>
            </p:sp>
            <p:cxnSp>
              <p:nvCxnSpPr>
                <p:cNvPr id="23" name="Connecteur droit 22"/>
                <p:cNvCxnSpPr/>
                <p:nvPr/>
              </p:nvCxnSpPr>
              <p:spPr>
                <a:xfrm>
                  <a:off x="-584077" y="233465"/>
                  <a:ext cx="1066800" cy="9525"/>
                </a:xfrm>
                <a:prstGeom prst="line">
                  <a:avLst/>
                </a:prstGeom>
              </p:spPr>
              <p:style>
                <a:lnRef idx="3">
                  <a:schemeClr val="dk1"/>
                </a:lnRef>
                <a:fillRef idx="0">
                  <a:schemeClr val="dk1"/>
                </a:fillRef>
                <a:effectRef idx="2">
                  <a:schemeClr val="dk1"/>
                </a:effectRef>
                <a:fontRef idx="minor">
                  <a:schemeClr val="tx1"/>
                </a:fontRef>
              </p:style>
            </p:cxnSp>
          </p:grpSp>
          <p:sp>
            <p:nvSpPr>
              <p:cNvPr id="19" name="Organigramme : Alternative 18"/>
              <p:cNvSpPr/>
              <p:nvPr/>
            </p:nvSpPr>
            <p:spPr>
              <a:xfrm>
                <a:off x="1456743" y="257025"/>
                <a:ext cx="1162050" cy="52387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a:effectLst/>
                    <a:ea typeface="Calibri" panose="020F0502020204030204" pitchFamily="34" charset="0"/>
                    <a:cs typeface="Times New Roman" panose="02020603050405020304" pitchFamily="18" charset="0"/>
                  </a:rPr>
                  <a:t>Commander Quantité</a:t>
                </a:r>
              </a:p>
            </p:txBody>
          </p:sp>
        </p:grpSp>
        <p:sp>
          <p:nvSpPr>
            <p:cNvPr id="14" name="Zone de texte 190"/>
            <p:cNvSpPr txBox="1"/>
            <p:nvPr/>
          </p:nvSpPr>
          <p:spPr>
            <a:xfrm>
              <a:off x="1066434" y="303979"/>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1,n</a:t>
              </a:r>
            </a:p>
          </p:txBody>
        </p:sp>
        <p:sp>
          <p:nvSpPr>
            <p:cNvPr id="15" name="Zone de texte 191"/>
            <p:cNvSpPr txBox="1"/>
            <p:nvPr/>
          </p:nvSpPr>
          <p:spPr>
            <a:xfrm>
              <a:off x="2642605" y="311795"/>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0,n</a:t>
              </a:r>
            </a:p>
          </p:txBody>
        </p:sp>
      </p:grpSp>
      <p:sp>
        <p:nvSpPr>
          <p:cNvPr id="27" name="Rectangle 26"/>
          <p:cNvSpPr/>
          <p:nvPr/>
        </p:nvSpPr>
        <p:spPr>
          <a:xfrm>
            <a:off x="677334" y="1497155"/>
            <a:ext cx="2304694" cy="390684"/>
          </a:xfrm>
          <a:prstGeom prst="rect">
            <a:avLst/>
          </a:prstGeom>
        </p:spPr>
        <p:txBody>
          <a:bodyPr wrap="square">
            <a:spAutoFit/>
          </a:bodyPr>
          <a:lstStyle/>
          <a:p>
            <a:pPr algn="just">
              <a:lnSpc>
                <a:spcPct val="115000"/>
              </a:lnSpc>
              <a:spcBef>
                <a:spcPts val="1200"/>
              </a:spcBef>
              <a:spcAft>
                <a:spcPts val="0"/>
              </a:spcAft>
              <a:tabLst>
                <a:tab pos="1350645" algn="l"/>
              </a:tabLst>
            </a:pPr>
            <a:r>
              <a:rPr lang="fr-FR" u="sng" dirty="0">
                <a:latin typeface="Times New Roman" panose="02020603050405020304" pitchFamily="18" charset="0"/>
                <a:ea typeface="Calibri" panose="020F0502020204030204" pitchFamily="34" charset="0"/>
                <a:cs typeface="Times New Roman" panose="02020603050405020304" pitchFamily="18" charset="0"/>
              </a:rPr>
              <a:t>Association</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Calibri" panose="020F0502020204030204" pitchFamily="34" charset="0"/>
                <a:cs typeface="Times New Roman" panose="02020603050405020304" pitchFamily="18" charset="0"/>
              </a:rPr>
              <a:t>binaires</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p:nvPr/>
        </p:nvSpPr>
        <p:spPr>
          <a:xfrm>
            <a:off x="677334" y="1887839"/>
            <a:ext cx="2304694" cy="385042"/>
          </a:xfrm>
          <a:prstGeom prst="rect">
            <a:avLst/>
          </a:prstGeom>
        </p:spPr>
        <p:txBody>
          <a:bodyPr wrap="square">
            <a:spAutoFit/>
          </a:bodyPr>
          <a:lstStyle/>
          <a:p>
            <a:pPr lvl="0" algn="just">
              <a:lnSpc>
                <a:spcPct val="115000"/>
              </a:lnSpc>
              <a:spcAft>
                <a:spcPts val="0"/>
              </a:spcAft>
              <a:tabLst>
                <a:tab pos="676275" algn="l"/>
                <a:tab pos="1350645" algn="l"/>
              </a:tabLst>
            </a:pPr>
            <a:r>
              <a:rPr lang="fr-FR" b="1" u="sng" dirty="0">
                <a:latin typeface="Times New Roman" panose="02020603050405020304" pitchFamily="18" charset="0"/>
                <a:ea typeface="Calibri" panose="020F0502020204030204" pitchFamily="34" charset="0"/>
                <a:cs typeface="Times New Roman" panose="02020603050405020304" pitchFamily="18" charset="0"/>
              </a:rPr>
              <a:t>lien</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maillé</a:t>
            </a:r>
            <a:endParaRPr lang="fr-FR" sz="1600" dirty="0">
              <a:effectLst/>
              <a:latin typeface="OpenSymbol"/>
              <a:ea typeface="Calibri" panose="020F0502020204030204" pitchFamily="34" charset="0"/>
              <a:cs typeface="Times New Roman" panose="02020603050405020304" pitchFamily="18" charset="0"/>
            </a:endParaRPr>
          </a:p>
        </p:txBody>
      </p:sp>
      <p:sp>
        <p:nvSpPr>
          <p:cNvPr id="29" name="Rectangle 28"/>
          <p:cNvSpPr/>
          <p:nvPr/>
        </p:nvSpPr>
        <p:spPr>
          <a:xfrm>
            <a:off x="6998738" y="1887839"/>
            <a:ext cx="1956626" cy="385042"/>
          </a:xfrm>
          <a:prstGeom prst="rect">
            <a:avLst/>
          </a:prstGeom>
        </p:spPr>
        <p:txBody>
          <a:bodyPr wrap="none">
            <a:spAutoFit/>
          </a:bodyPr>
          <a:lstStyle/>
          <a:p>
            <a:pPr lvl="0" algn="just">
              <a:lnSpc>
                <a:spcPct val="115000"/>
              </a:lnSpc>
              <a:spcAft>
                <a:spcPts val="0"/>
              </a:spcAft>
              <a:tabLst>
                <a:tab pos="676275" algn="l"/>
                <a:tab pos="1350645" algn="l"/>
              </a:tabLst>
            </a:pPr>
            <a:r>
              <a:rPr lang="fr-FR" b="1" u="sng" dirty="0">
                <a:latin typeface="Times New Roman" panose="02020603050405020304" pitchFamily="18" charset="0"/>
                <a:ea typeface="Calibri" panose="020F0502020204030204" pitchFamily="34" charset="0"/>
                <a:cs typeface="Times New Roman" panose="02020603050405020304" pitchFamily="18" charset="0"/>
              </a:rPr>
              <a:t>Lien</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hiérarchique</a:t>
            </a:r>
            <a:endParaRPr lang="fr-FR" sz="1600" dirty="0">
              <a:effectLst/>
              <a:latin typeface="OpenSymbol"/>
              <a:ea typeface="Calibri" panose="020F0502020204030204" pitchFamily="34" charset="0"/>
              <a:cs typeface="Times New Roman" panose="02020603050405020304" pitchFamily="18" charset="0"/>
            </a:endParaRPr>
          </a:p>
        </p:txBody>
      </p:sp>
      <p:grpSp>
        <p:nvGrpSpPr>
          <p:cNvPr id="30" name="Groupe 29"/>
          <p:cNvGrpSpPr/>
          <p:nvPr/>
        </p:nvGrpSpPr>
        <p:grpSpPr>
          <a:xfrm>
            <a:off x="5301883" y="2343330"/>
            <a:ext cx="5000625" cy="1199197"/>
            <a:chOff x="0" y="0"/>
            <a:chExt cx="5000625" cy="1276350"/>
          </a:xfrm>
        </p:grpSpPr>
        <p:grpSp>
          <p:nvGrpSpPr>
            <p:cNvPr id="31" name="Groupe 30"/>
            <p:cNvGrpSpPr/>
            <p:nvPr/>
          </p:nvGrpSpPr>
          <p:grpSpPr>
            <a:xfrm>
              <a:off x="3543300" y="9524"/>
              <a:ext cx="1457325" cy="1257300"/>
              <a:chOff x="-168000" y="-7217"/>
              <a:chExt cx="1285200" cy="952500"/>
            </a:xfrm>
          </p:grpSpPr>
          <p:sp>
            <p:nvSpPr>
              <p:cNvPr id="38" name="Rectangle 37"/>
              <p:cNvSpPr/>
              <p:nvPr/>
            </p:nvSpPr>
            <p:spPr>
              <a:xfrm>
                <a:off x="-168000" y="-7217"/>
                <a:ext cx="1285200" cy="952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b="1">
                    <a:effectLst/>
                    <a:ea typeface="Calibri" panose="020F0502020204030204" pitchFamily="34" charset="0"/>
                    <a:cs typeface="Times New Roman" panose="02020603050405020304" pitchFamily="18" charset="0"/>
                  </a:rPr>
                  <a:t>SERVICE</a:t>
                </a:r>
                <a:endParaRPr lang="fr-FR" sz="110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a:effectLst/>
                    <a:ea typeface="Calibri" panose="020F0502020204030204" pitchFamily="34" charset="0"/>
                    <a:cs typeface="Times New Roman" panose="02020603050405020304" pitchFamily="18" charset="0"/>
                  </a:rPr>
                  <a:t>Numéro service</a:t>
                </a:r>
                <a:r>
                  <a:rPr lang="fr-FR" sz="1100">
                    <a:effectLst/>
                    <a:ea typeface="Calibri" panose="020F0502020204030204" pitchFamily="34" charset="0"/>
                    <a:cs typeface="Times New Roman" panose="02020603050405020304" pitchFamily="18" charset="0"/>
                  </a:rPr>
                  <a:t>   Nom service                    Téléphone</a:t>
                </a:r>
              </a:p>
            </p:txBody>
          </p:sp>
          <p:cxnSp>
            <p:nvCxnSpPr>
              <p:cNvPr id="39" name="Connecteur droit 38"/>
              <p:cNvCxnSpPr/>
              <p:nvPr/>
            </p:nvCxnSpPr>
            <p:spPr>
              <a:xfrm>
                <a:off x="0" y="238125"/>
                <a:ext cx="1066800" cy="9525"/>
              </a:xfrm>
              <a:prstGeom prst="line">
                <a:avLst/>
              </a:prstGeom>
            </p:spPr>
            <p:style>
              <a:lnRef idx="3">
                <a:schemeClr val="dk1"/>
              </a:lnRef>
              <a:fillRef idx="0">
                <a:schemeClr val="dk1"/>
              </a:fillRef>
              <a:effectRef idx="2">
                <a:schemeClr val="dk1"/>
              </a:effectRef>
              <a:fontRef idx="minor">
                <a:schemeClr val="tx1"/>
              </a:fontRef>
            </p:style>
          </p:cxnSp>
        </p:grpSp>
        <p:sp>
          <p:nvSpPr>
            <p:cNvPr id="32" name="Organigramme : Alternative 31"/>
            <p:cNvSpPr/>
            <p:nvPr/>
          </p:nvSpPr>
          <p:spPr>
            <a:xfrm>
              <a:off x="1924050" y="295275"/>
              <a:ext cx="1162050" cy="523875"/>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fr-FR" sz="1100" dirty="0">
                  <a:effectLst/>
                  <a:ea typeface="Calibri" panose="020F0502020204030204" pitchFamily="34" charset="0"/>
                  <a:cs typeface="Times New Roman" panose="02020603050405020304" pitchFamily="18" charset="0"/>
                </a:rPr>
                <a:t>Etre affecté </a:t>
              </a:r>
            </a:p>
            <a:p>
              <a:pPr algn="ctr">
                <a:lnSpc>
                  <a:spcPct val="115000"/>
                </a:lnSpc>
                <a:spcAft>
                  <a:spcPts val="1000"/>
                </a:spcAft>
              </a:pPr>
              <a:endParaRPr lang="fr-FR" sz="1100" dirty="0">
                <a:effectLst/>
                <a:ea typeface="Calibri" panose="020F0502020204030204" pitchFamily="34" charset="0"/>
                <a:cs typeface="Times New Roman" panose="02020603050405020304" pitchFamily="18" charset="0"/>
              </a:endParaRPr>
            </a:p>
          </p:txBody>
        </p:sp>
        <p:cxnSp>
          <p:nvCxnSpPr>
            <p:cNvPr id="34" name="Connecteur droit 33"/>
            <p:cNvCxnSpPr/>
            <p:nvPr/>
          </p:nvCxnSpPr>
          <p:spPr>
            <a:xfrm flipV="1">
              <a:off x="3533775" y="334301"/>
              <a:ext cx="1466850" cy="9525"/>
            </a:xfrm>
            <a:prstGeom prst="line">
              <a:avLst/>
            </a:prstGeom>
            <a:ln/>
          </p:spPr>
          <p:style>
            <a:lnRef idx="3">
              <a:schemeClr val="dk1"/>
            </a:lnRef>
            <a:fillRef idx="0">
              <a:schemeClr val="dk1"/>
            </a:fillRef>
            <a:effectRef idx="2">
              <a:schemeClr val="dk1"/>
            </a:effectRef>
            <a:fontRef idx="minor">
              <a:schemeClr val="tx1"/>
            </a:fontRef>
          </p:style>
        </p:cxnSp>
        <p:sp>
          <p:nvSpPr>
            <p:cNvPr id="35" name="Zone de texte 130093"/>
            <p:cNvSpPr txBox="1"/>
            <p:nvPr/>
          </p:nvSpPr>
          <p:spPr>
            <a:xfrm>
              <a:off x="1428750" y="323850"/>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a:solidFill>
                    <a:srgbClr val="FF0000"/>
                  </a:solidFill>
                  <a:effectLst/>
                  <a:ea typeface="Calibri" panose="020F0502020204030204" pitchFamily="34" charset="0"/>
                  <a:cs typeface="Times New Roman" panose="02020603050405020304" pitchFamily="18" charset="0"/>
                </a:rPr>
                <a:t>1,1</a:t>
              </a:r>
              <a:endParaRPr lang="fr-FR" sz="1100">
                <a:effectLst/>
                <a:ea typeface="Calibri" panose="020F0502020204030204" pitchFamily="34" charset="0"/>
                <a:cs typeface="Times New Roman" panose="02020603050405020304" pitchFamily="18" charset="0"/>
              </a:endParaRPr>
            </a:p>
          </p:txBody>
        </p:sp>
        <p:sp>
          <p:nvSpPr>
            <p:cNvPr id="36" name="Rectangle 35"/>
            <p:cNvSpPr/>
            <p:nvPr/>
          </p:nvSpPr>
          <p:spPr>
            <a:xfrm>
              <a:off x="9525" y="0"/>
              <a:ext cx="1457325" cy="12763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fr-FR" sz="1100" b="1" dirty="0">
                <a:effectLst/>
                <a:ea typeface="Calibri" panose="020F0502020204030204" pitchFamily="34" charset="0"/>
                <a:cs typeface="Times New Roman" panose="02020603050405020304" pitchFamily="18" charset="0"/>
              </a:endParaRPr>
            </a:p>
            <a:p>
              <a:pPr algn="ctr">
                <a:lnSpc>
                  <a:spcPct val="115000"/>
                </a:lnSpc>
                <a:spcAft>
                  <a:spcPts val="1000"/>
                </a:spcAft>
              </a:pPr>
              <a:r>
                <a:rPr lang="fr-FR" sz="1100" b="1" dirty="0">
                  <a:effectLst/>
                  <a:ea typeface="Calibri" panose="020F0502020204030204" pitchFamily="34" charset="0"/>
                  <a:cs typeface="Times New Roman" panose="02020603050405020304" pitchFamily="18" charset="0"/>
                </a:rPr>
                <a:t>SALARIE</a:t>
              </a:r>
              <a:endParaRPr lang="fr-FR" sz="1100" dirty="0">
                <a:effectLst/>
                <a:ea typeface="Calibri" panose="020F0502020204030204" pitchFamily="34" charset="0"/>
                <a:cs typeface="Times New Roman" panose="02020603050405020304" pitchFamily="18" charset="0"/>
              </a:endParaRPr>
            </a:p>
            <a:p>
              <a:pPr>
                <a:lnSpc>
                  <a:spcPct val="115000"/>
                </a:lnSpc>
                <a:spcAft>
                  <a:spcPts val="1000"/>
                </a:spcAft>
              </a:pPr>
              <a:r>
                <a:rPr lang="fr-FR" sz="1100" u="sng" dirty="0">
                  <a:effectLst/>
                  <a:ea typeface="Calibri" panose="020F0502020204030204" pitchFamily="34" charset="0"/>
                  <a:cs typeface="Times New Roman" panose="02020603050405020304" pitchFamily="18" charset="0"/>
                </a:rPr>
                <a:t>Numéro salarié</a:t>
              </a:r>
              <a:r>
                <a:rPr lang="fr-FR" sz="1100" dirty="0">
                  <a:effectLst/>
                  <a:ea typeface="Calibri" panose="020F0502020204030204" pitchFamily="34" charset="0"/>
                  <a:cs typeface="Times New Roman" panose="02020603050405020304" pitchFamily="18" charset="0"/>
                </a:rPr>
                <a:t>    Nom salarié                     Fonction               Salaire</a:t>
              </a:r>
            </a:p>
            <a:p>
              <a:pPr>
                <a:lnSpc>
                  <a:spcPct val="115000"/>
                </a:lnSpc>
                <a:spcAft>
                  <a:spcPts val="1000"/>
                </a:spcAft>
              </a:pPr>
              <a:r>
                <a:rPr lang="fr-FR" sz="1100" dirty="0">
                  <a:effectLst/>
                  <a:ea typeface="Calibri" panose="020F0502020204030204" pitchFamily="34" charset="0"/>
                  <a:cs typeface="Times New Roman" panose="02020603050405020304" pitchFamily="18" charset="0"/>
                </a:rPr>
                <a:t> </a:t>
              </a:r>
            </a:p>
          </p:txBody>
        </p:sp>
        <p:cxnSp>
          <p:nvCxnSpPr>
            <p:cNvPr id="37" name="Connecteur droit 36"/>
            <p:cNvCxnSpPr/>
            <p:nvPr/>
          </p:nvCxnSpPr>
          <p:spPr>
            <a:xfrm flipV="1">
              <a:off x="0" y="323850"/>
              <a:ext cx="1466850" cy="9525"/>
            </a:xfrm>
            <a:prstGeom prst="line">
              <a:avLst/>
            </a:prstGeom>
            <a:ln/>
          </p:spPr>
          <p:style>
            <a:lnRef idx="3">
              <a:schemeClr val="dk1"/>
            </a:lnRef>
            <a:fillRef idx="0">
              <a:schemeClr val="dk1"/>
            </a:fillRef>
            <a:effectRef idx="2">
              <a:schemeClr val="dk1"/>
            </a:effectRef>
            <a:fontRef idx="minor">
              <a:schemeClr val="tx1"/>
            </a:fontRef>
          </p:style>
        </p:cxnSp>
      </p:grpSp>
      <p:cxnSp>
        <p:nvCxnSpPr>
          <p:cNvPr id="40" name="Connecteur droit 39"/>
          <p:cNvCxnSpPr>
            <a:endCxn id="38" idx="1"/>
          </p:cNvCxnSpPr>
          <p:nvPr/>
        </p:nvCxnSpPr>
        <p:spPr>
          <a:xfrm>
            <a:off x="6768733" y="2900017"/>
            <a:ext cx="2076450" cy="42911"/>
          </a:xfrm>
          <a:prstGeom prst="line">
            <a:avLst/>
          </a:prstGeom>
        </p:spPr>
        <p:style>
          <a:lnRef idx="3">
            <a:schemeClr val="dk1"/>
          </a:lnRef>
          <a:fillRef idx="0">
            <a:schemeClr val="dk1"/>
          </a:fillRef>
          <a:effectRef idx="2">
            <a:schemeClr val="dk1"/>
          </a:effectRef>
          <a:fontRef idx="minor">
            <a:schemeClr val="tx1"/>
          </a:fontRef>
        </p:style>
      </p:cxnSp>
      <p:sp>
        <p:nvSpPr>
          <p:cNvPr id="42" name="Zone de texte 130094"/>
          <p:cNvSpPr txBox="1"/>
          <p:nvPr/>
        </p:nvSpPr>
        <p:spPr>
          <a:xfrm>
            <a:off x="8476833" y="2644313"/>
            <a:ext cx="40957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dirty="0">
                <a:effectLst/>
                <a:ea typeface="Calibri" panose="020F0502020204030204" pitchFamily="34" charset="0"/>
                <a:cs typeface="Times New Roman" panose="02020603050405020304" pitchFamily="18" charset="0"/>
              </a:rPr>
              <a:t>1,n</a:t>
            </a:r>
          </a:p>
        </p:txBody>
      </p:sp>
      <p:sp>
        <p:nvSpPr>
          <p:cNvPr id="43" name="Rectangle 42"/>
          <p:cNvSpPr/>
          <p:nvPr/>
        </p:nvSpPr>
        <p:spPr>
          <a:xfrm>
            <a:off x="127052" y="3892602"/>
            <a:ext cx="2045753" cy="369332"/>
          </a:xfrm>
          <a:prstGeom prst="rect">
            <a:avLst/>
          </a:prstGeom>
        </p:spPr>
        <p:txBody>
          <a:bodyPr wrap="none">
            <a:spAutoFit/>
          </a:bodyPr>
          <a:lstStyle/>
          <a:p>
            <a:pPr lvl="0"/>
            <a:r>
              <a:rPr lang="fr-FR" b="1" dirty="0"/>
              <a:t>- </a:t>
            </a:r>
            <a:r>
              <a:rPr lang="fr-FR" b="1" u="sng" dirty="0"/>
              <a:t>lien fonctionnel</a:t>
            </a:r>
            <a:endParaRPr lang="fr-FR" dirty="0"/>
          </a:p>
        </p:txBody>
      </p:sp>
      <p:grpSp>
        <p:nvGrpSpPr>
          <p:cNvPr id="44" name="Group 57"/>
          <p:cNvGrpSpPr>
            <a:grpSpLocks/>
          </p:cNvGrpSpPr>
          <p:nvPr/>
        </p:nvGrpSpPr>
        <p:grpSpPr bwMode="auto">
          <a:xfrm>
            <a:off x="400420" y="4443523"/>
            <a:ext cx="3926296" cy="854075"/>
            <a:chOff x="139" y="144"/>
            <a:chExt cx="7621" cy="1344"/>
          </a:xfrm>
        </p:grpSpPr>
        <p:sp>
          <p:nvSpPr>
            <p:cNvPr id="45" name="Text Box 58"/>
            <p:cNvSpPr txBox="1">
              <a:spLocks noChangeArrowheads="1"/>
            </p:cNvSpPr>
            <p:nvPr/>
          </p:nvSpPr>
          <p:spPr bwMode="auto">
            <a:xfrm>
              <a:off x="139" y="144"/>
              <a:ext cx="2319" cy="1344"/>
            </a:xfrm>
            <a:prstGeom prst="rect">
              <a:avLst/>
            </a:prstGeom>
            <a:solidFill>
              <a:srgbClr val="FFFFFF"/>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a:noAutofit/>
            </a:bodyPr>
            <a:lstStyle/>
            <a:p>
              <a:pPr>
                <a:lnSpc>
                  <a:spcPct val="115000"/>
                </a:lnSpc>
                <a:spcAft>
                  <a:spcPts val="10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Département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6" name="AutoShape 59"/>
            <p:cNvCxnSpPr>
              <a:cxnSpLocks noChangeShapeType="1"/>
            </p:cNvCxnSpPr>
            <p:nvPr/>
          </p:nvCxnSpPr>
          <p:spPr bwMode="auto">
            <a:xfrm>
              <a:off x="139" y="538"/>
              <a:ext cx="2319" cy="0"/>
            </a:xfrm>
            <a:prstGeom prst="straightConnector1">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Text Box 60"/>
            <p:cNvSpPr txBox="1">
              <a:spLocks noChangeArrowheads="1"/>
            </p:cNvSpPr>
            <p:nvPr/>
          </p:nvSpPr>
          <p:spPr bwMode="auto">
            <a:xfrm>
              <a:off x="5964" y="144"/>
              <a:ext cx="1796" cy="1344"/>
            </a:xfrm>
            <a:prstGeom prst="rect">
              <a:avLst/>
            </a:prstGeom>
            <a:solidFill>
              <a:srgbClr val="FFFFFF"/>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a:noAutofit/>
            </a:bodyPr>
            <a:lstStyle/>
            <a:p>
              <a:pPr>
                <a:lnSpc>
                  <a:spcPct val="115000"/>
                </a:lnSpc>
                <a:spcAft>
                  <a:spcPts val="10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Employé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8" name="AutoShape 61"/>
            <p:cNvCxnSpPr>
              <a:cxnSpLocks noChangeShapeType="1"/>
            </p:cNvCxnSpPr>
            <p:nvPr/>
          </p:nvCxnSpPr>
          <p:spPr bwMode="auto">
            <a:xfrm>
              <a:off x="6046" y="528"/>
              <a:ext cx="1631" cy="2"/>
            </a:xfrm>
            <a:prstGeom prst="straightConnector1">
              <a:avLst/>
            </a:prstGeom>
            <a:noFill/>
            <a:ln w="1908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AutoShape 62"/>
            <p:cNvSpPr>
              <a:spLocks noChangeArrowheads="1"/>
            </p:cNvSpPr>
            <p:nvPr/>
          </p:nvSpPr>
          <p:spPr bwMode="auto">
            <a:xfrm>
              <a:off x="3194" y="168"/>
              <a:ext cx="1957" cy="828"/>
            </a:xfrm>
            <a:prstGeom prst="flowChartTerminator">
              <a:avLst/>
            </a:prstGeom>
            <a:solidFill>
              <a:srgbClr val="FFFFFF"/>
            </a:solidFill>
            <a:ln w="190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a:noAutofit/>
            </a:bodyPr>
            <a:lstStyle/>
            <a:p>
              <a:pPr>
                <a:lnSpc>
                  <a:spcPct val="115000"/>
                </a:lnSpc>
                <a:spcAft>
                  <a:spcPts val="0"/>
                </a:spcAft>
              </a:pPr>
              <a:r>
                <a:rPr lang="fr-FR" sz="1100" b="1" dirty="0">
                  <a:effectLst/>
                  <a:latin typeface="Calibri" panose="020F0502020204030204" pitchFamily="34" charset="0"/>
                  <a:ea typeface="Calibri" panose="020F0502020204030204" pitchFamily="34" charset="0"/>
                  <a:cs typeface="Times New Roman" panose="02020603050405020304" pitchFamily="18" charset="0"/>
                </a:rPr>
                <a:t>    Diriger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p:txBody>
        </p:sp>
      </p:grpSp>
      <p:cxnSp>
        <p:nvCxnSpPr>
          <p:cNvPr id="57" name="Connecteur droit 56"/>
          <p:cNvCxnSpPr/>
          <p:nvPr/>
        </p:nvCxnSpPr>
        <p:spPr>
          <a:xfrm flipV="1">
            <a:off x="1610449" y="4751051"/>
            <a:ext cx="1833224" cy="55465"/>
          </a:xfrm>
          <a:prstGeom prst="line">
            <a:avLst/>
          </a:prstGeom>
        </p:spPr>
        <p:style>
          <a:lnRef idx="3">
            <a:schemeClr val="dk1"/>
          </a:lnRef>
          <a:fillRef idx="0">
            <a:schemeClr val="dk1"/>
          </a:fillRef>
          <a:effectRef idx="2">
            <a:schemeClr val="dk1"/>
          </a:effectRef>
          <a:fontRef idx="minor">
            <a:schemeClr val="tx1"/>
          </a:fontRef>
        </p:style>
      </p:cxnSp>
      <p:cxnSp>
        <p:nvCxnSpPr>
          <p:cNvPr id="62" name="Connecteur droit 61"/>
          <p:cNvCxnSpPr>
            <a:stCxn id="24" idx="3"/>
            <a:endCxn id="15" idx="3"/>
          </p:cNvCxnSpPr>
          <p:nvPr/>
        </p:nvCxnSpPr>
        <p:spPr>
          <a:xfrm flipV="1">
            <a:off x="1296124" y="2911694"/>
            <a:ext cx="1845747" cy="37296"/>
          </a:xfrm>
          <a:prstGeom prst="line">
            <a:avLst/>
          </a:prstGeom>
        </p:spPr>
        <p:style>
          <a:lnRef idx="3">
            <a:schemeClr val="dk1"/>
          </a:lnRef>
          <a:fillRef idx="0">
            <a:schemeClr val="dk1"/>
          </a:fillRef>
          <a:effectRef idx="2">
            <a:schemeClr val="dk1"/>
          </a:effectRef>
          <a:fontRef idx="minor">
            <a:schemeClr val="tx1"/>
          </a:fontRef>
        </p:style>
      </p:cxnSp>
      <p:sp>
        <p:nvSpPr>
          <p:cNvPr id="3" name="Rectangle 2"/>
          <p:cNvSpPr/>
          <p:nvPr/>
        </p:nvSpPr>
        <p:spPr>
          <a:xfrm>
            <a:off x="1491109" y="4479358"/>
            <a:ext cx="522900" cy="369332"/>
          </a:xfrm>
          <a:prstGeom prst="rect">
            <a:avLst/>
          </a:prstGeom>
        </p:spPr>
        <p:txBody>
          <a:bodyPr wrap="none">
            <a:spAutoFit/>
          </a:bodyPr>
          <a:lstStyle/>
          <a:p>
            <a:r>
              <a:rPr lang="fr-FR" sz="1400" dirty="0">
                <a:latin typeface="Times New Roman" panose="02020603050405020304" pitchFamily="18" charset="0"/>
                <a:ea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1,1</a:t>
            </a:r>
            <a:endParaRPr lang="fr-FR" dirty="0"/>
          </a:p>
        </p:txBody>
      </p:sp>
      <p:sp>
        <p:nvSpPr>
          <p:cNvPr id="50" name="Rectangle 49"/>
          <p:cNvSpPr/>
          <p:nvPr/>
        </p:nvSpPr>
        <p:spPr>
          <a:xfrm>
            <a:off x="2942154" y="4435166"/>
            <a:ext cx="522900" cy="369332"/>
          </a:xfrm>
          <a:prstGeom prst="rect">
            <a:avLst/>
          </a:prstGeom>
        </p:spPr>
        <p:txBody>
          <a:bodyPr wrap="none">
            <a:spAutoFit/>
          </a:bodyPr>
          <a:lstStyle/>
          <a:p>
            <a:r>
              <a:rPr lang="fr-FR" sz="1400" dirty="0">
                <a:latin typeface="Times New Roman" panose="02020603050405020304" pitchFamily="18" charset="0"/>
                <a:ea typeface="Times New Roman" panose="02020603050405020304" pitchFamily="18" charset="0"/>
              </a:rPr>
              <a:t> </a:t>
            </a:r>
            <a:r>
              <a:rPr lang="fr-FR" b="1" dirty="0">
                <a:latin typeface="Calibri" panose="020F0502020204030204" pitchFamily="34" charset="0"/>
                <a:ea typeface="Times New Roman" panose="02020603050405020304" pitchFamily="18" charset="0"/>
                <a:cs typeface="Times New Roman" panose="02020603050405020304" pitchFamily="18" charset="0"/>
              </a:rPr>
              <a:t>0</a:t>
            </a:r>
            <a:r>
              <a:rPr lang="fr-FR" b="1" dirty="0">
                <a:latin typeface="Calibri" panose="020F0502020204030204" pitchFamily="34" charset="0"/>
                <a:ea typeface="Calibri" panose="020F0502020204030204" pitchFamily="34" charset="0"/>
                <a:cs typeface="Times New Roman" panose="02020603050405020304" pitchFamily="18" charset="0"/>
              </a:rPr>
              <a:t>,1</a:t>
            </a:r>
            <a:endParaRPr lang="fr-FR" dirty="0"/>
          </a:p>
        </p:txBody>
      </p:sp>
    </p:spTree>
    <p:extLst>
      <p:ext uri="{BB962C8B-B14F-4D97-AF65-F5344CB8AC3E}">
        <p14:creationId xmlns:p14="http://schemas.microsoft.com/office/powerpoint/2010/main" val="279105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23</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677334" y="1209616"/>
            <a:ext cx="3168303" cy="390684"/>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f. </a:t>
            </a:r>
            <a:r>
              <a:rPr lang="fr-FR" b="1" u="sng" dirty="0">
                <a:latin typeface="Times New Roman" panose="02020603050405020304" pitchFamily="18" charset="0"/>
                <a:ea typeface="Calibri" panose="020F0502020204030204" pitchFamily="34" charset="0"/>
                <a:cs typeface="Times New Roman" panose="02020603050405020304" pitchFamily="18" charset="0"/>
              </a:rPr>
              <a:t>Dimension</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d</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a:t>
            </a:r>
            <a:r>
              <a:rPr lang="fr-FR" b="1" u="sng" dirty="0">
                <a:latin typeface="Times New Roman" panose="02020603050405020304" pitchFamily="18" charset="0"/>
                <a:ea typeface="Calibri" panose="020F0502020204030204" pitchFamily="34" charset="0"/>
                <a:cs typeface="Times New Roman" panose="02020603050405020304" pitchFamily="18" charset="0"/>
              </a:rPr>
              <a:t>une</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association</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50" name="Image 49"/>
          <p:cNvPicPr/>
          <p:nvPr/>
        </p:nvPicPr>
        <p:blipFill>
          <a:blip r:embed="rId3">
            <a:extLst>
              <a:ext uri="{28A0092B-C50C-407E-A947-70E740481C1C}">
                <a14:useLocalDpi xmlns:a14="http://schemas.microsoft.com/office/drawing/2010/main" val="0"/>
              </a:ext>
            </a:extLst>
          </a:blip>
          <a:srcRect/>
          <a:stretch>
            <a:fillRect/>
          </a:stretch>
        </p:blipFill>
        <p:spPr bwMode="auto">
          <a:xfrm>
            <a:off x="2675977" y="2615233"/>
            <a:ext cx="5524500" cy="2343150"/>
          </a:xfrm>
          <a:prstGeom prst="rect">
            <a:avLst/>
          </a:prstGeom>
          <a:solidFill>
            <a:srgbClr val="FFFFFF"/>
          </a:solidFill>
          <a:ln w="0" cmpd="sng">
            <a:solidFill>
              <a:srgbClr val="000000"/>
            </a:solidFill>
            <a:miter lim="800000"/>
            <a:headEnd/>
            <a:tailEnd/>
          </a:ln>
          <a:effectLst/>
        </p:spPr>
      </p:pic>
      <p:sp>
        <p:nvSpPr>
          <p:cNvPr id="51" name="Rectangle 50"/>
          <p:cNvSpPr/>
          <p:nvPr/>
        </p:nvSpPr>
        <p:spPr>
          <a:xfrm>
            <a:off x="3568877" y="1965154"/>
            <a:ext cx="3164328" cy="410882"/>
          </a:xfrm>
          <a:prstGeom prst="rect">
            <a:avLst/>
          </a:prstGeom>
        </p:spPr>
        <p:txBody>
          <a:bodyPr wrap="none">
            <a:spAutoFit/>
          </a:bodyPr>
          <a:lstStyle/>
          <a:p>
            <a:pPr algn="just">
              <a:lnSpc>
                <a:spcPct val="115000"/>
              </a:lnSpc>
              <a:spcAft>
                <a:spcPts val="0"/>
              </a:spcAft>
              <a:tabLst>
                <a:tab pos="1350645" algn="l"/>
              </a:tabLst>
            </a:pPr>
            <a:r>
              <a:rPr lang="fr-FR" b="1" u="sng" dirty="0">
                <a:latin typeface="Times New Roman" panose="02020603050405020304" pitchFamily="18" charset="0"/>
                <a:ea typeface="Calibri" panose="020F0502020204030204" pitchFamily="34" charset="0"/>
                <a:cs typeface="Times New Roman" panose="02020603050405020304" pitchFamily="18" charset="0"/>
              </a:rPr>
              <a:t>Association</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ternaire</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ou</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err="1">
                <a:latin typeface="Times New Roman" panose="02020603050405020304" pitchFamily="18" charset="0"/>
                <a:ea typeface="Calibri" panose="020F0502020204030204" pitchFamily="34" charset="0"/>
                <a:cs typeface="Times New Roman" panose="02020603050405020304" pitchFamily="18" charset="0"/>
              </a:rPr>
              <a:t>n-aire</a:t>
            </a:r>
            <a:r>
              <a:rPr lang="fr-FR" b="1" u="sng"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069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24</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14" y="1528818"/>
            <a:ext cx="9151155" cy="4394057"/>
          </a:xfrm>
          <a:prstGeom prst="rect">
            <a:avLst/>
          </a:prstGeom>
        </p:spPr>
      </p:pic>
    </p:spTree>
    <p:extLst>
      <p:ext uri="{BB962C8B-B14F-4D97-AF65-F5344CB8AC3E}">
        <p14:creationId xmlns:p14="http://schemas.microsoft.com/office/powerpoint/2010/main" val="3454652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25</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1047853" y="1209616"/>
            <a:ext cx="2427268" cy="410882"/>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g. </a:t>
            </a:r>
            <a:r>
              <a:rPr lang="fr-FR" b="1" u="sng" dirty="0">
                <a:latin typeface="Times New Roman" panose="02020603050405020304" pitchFamily="18" charset="0"/>
                <a:ea typeface="Calibri" panose="020F0502020204030204" pitchFamily="34" charset="0"/>
                <a:cs typeface="Times New Roman" panose="02020603050405020304" pitchFamily="18" charset="0"/>
              </a:rPr>
              <a:t>Les règles de gestion</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 name="Rectangle 2"/>
          <p:cNvSpPr/>
          <p:nvPr/>
        </p:nvSpPr>
        <p:spPr>
          <a:xfrm>
            <a:off x="912870" y="1620498"/>
            <a:ext cx="8342811" cy="2640723"/>
          </a:xfrm>
          <a:prstGeom prst="rect">
            <a:avLst/>
          </a:prstGeom>
        </p:spPr>
        <p:txBody>
          <a:bodyPr wrap="square">
            <a:spAutoFit/>
          </a:bodyPr>
          <a:lstStyle/>
          <a:p>
            <a:pPr algn="just">
              <a:lnSpc>
                <a:spcPct val="115000"/>
              </a:lnSpc>
              <a:spcAft>
                <a:spcPts val="0"/>
              </a:spcAft>
              <a:tabLst>
                <a:tab pos="135064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Elles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précisent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contraintes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qui</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doivent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être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respectées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par</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modèle.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Elles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expriment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contraintes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a:latin typeface="Times New Roman" panose="02020603050405020304" pitchFamily="18" charset="0"/>
                <a:ea typeface="Calibri" panose="020F0502020204030204" pitchFamily="34" charset="0"/>
                <a:cs typeface="Times New Roman" panose="02020603050405020304" pitchFamily="18" charset="0"/>
              </a:rPr>
              <a:t>intégrité</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du</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modèle.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On</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distingue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Wingdings" panose="05000000000000000000" pitchFamily="2" charset="2"/>
              <a:buChar char="§"/>
              <a:tabLst>
                <a:tab pos="450215" algn="l"/>
              </a:tabLst>
            </a:pPr>
            <a:r>
              <a:rPr lang="fr-FR" dirty="0">
                <a:latin typeface="Times New Roman" panose="02020603050405020304" pitchFamily="18" charset="0"/>
                <a:ea typeface="Calibri" panose="020F0502020204030204" pitchFamily="34" charset="0"/>
                <a:cs typeface="Symbol" panose="05050102010706020507" pitchFamily="18" charset="2"/>
              </a:rPr>
              <a:t>Des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règles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de</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calcul</a:t>
            </a:r>
            <a:endParaRPr lang="fr-FR" sz="1600" dirty="0">
              <a:latin typeface="Symbol" panose="05050102010706020507" pitchFamily="18" charset="2"/>
              <a:ea typeface="Calibri" panose="020F0502020204030204" pitchFamily="34" charset="0"/>
              <a:cs typeface="Symbol" panose="05050102010706020507" pitchFamily="18" charset="2"/>
            </a:endParaRPr>
          </a:p>
          <a:p>
            <a:pPr marL="742950" lvl="1" indent="-285750" algn="just">
              <a:lnSpc>
                <a:spcPct val="115000"/>
              </a:lnSpc>
              <a:buFont typeface="Wingdings" panose="05000000000000000000" pitchFamily="2" charset="2"/>
              <a:buChar char="§"/>
              <a:tabLst>
                <a:tab pos="450215" algn="l"/>
              </a:tabLst>
            </a:pPr>
            <a:r>
              <a:rPr lang="fr-FR" dirty="0">
                <a:latin typeface="Times New Roman" panose="02020603050405020304" pitchFamily="18" charset="0"/>
                <a:ea typeface="Calibri" panose="020F0502020204030204" pitchFamily="34" charset="0"/>
                <a:cs typeface="Symbol" panose="05050102010706020507" pitchFamily="18" charset="2"/>
              </a:rPr>
              <a:t>Des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règles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d</a:t>
            </a:r>
            <a:r>
              <a:rPr lang="fr-FR" dirty="0">
                <a:latin typeface="Times New Roman" panose="02020603050405020304" pitchFamily="18" charset="0"/>
                <a:ea typeface="Times New Roman" panose="02020603050405020304" pitchFamily="18" charset="0"/>
                <a:cs typeface="Symbol" panose="05050102010706020507" pitchFamily="18" charset="2"/>
              </a:rPr>
              <a:t>’</a:t>
            </a:r>
            <a:r>
              <a:rPr lang="fr-FR" dirty="0">
                <a:latin typeface="Times New Roman" panose="02020603050405020304" pitchFamily="18" charset="0"/>
                <a:ea typeface="Calibri" panose="020F0502020204030204" pitchFamily="34" charset="0"/>
                <a:cs typeface="Symbol" panose="05050102010706020507" pitchFamily="18" charset="2"/>
              </a:rPr>
              <a:t>action</a:t>
            </a:r>
            <a:endParaRPr lang="fr-FR" sz="1600" dirty="0">
              <a:latin typeface="Symbol" panose="05050102010706020507" pitchFamily="18" charset="2"/>
              <a:ea typeface="Calibri" panose="020F0502020204030204" pitchFamily="34" charset="0"/>
              <a:cs typeface="Symbol" panose="05050102010706020507" pitchFamily="18" charset="2"/>
            </a:endParaRPr>
          </a:p>
          <a:p>
            <a:pPr marL="742950" lvl="1" indent="-285750" algn="just">
              <a:lnSpc>
                <a:spcPct val="115000"/>
              </a:lnSpc>
              <a:buFont typeface="Wingdings" panose="05000000000000000000" pitchFamily="2" charset="2"/>
              <a:buChar char="§"/>
              <a:tabLst>
                <a:tab pos="450215" algn="l"/>
              </a:tabLst>
            </a:pPr>
            <a:r>
              <a:rPr lang="fr-FR" dirty="0">
                <a:latin typeface="Times New Roman" panose="02020603050405020304" pitchFamily="18" charset="0"/>
                <a:ea typeface="Calibri" panose="020F0502020204030204" pitchFamily="34" charset="0"/>
                <a:cs typeface="Symbol" panose="05050102010706020507" pitchFamily="18" charset="2"/>
              </a:rPr>
              <a:t>Des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règles</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administratives</a:t>
            </a:r>
            <a:endParaRPr lang="fr-FR" sz="1600" dirty="0">
              <a:latin typeface="Symbol" panose="05050102010706020507" pitchFamily="18" charset="2"/>
              <a:ea typeface="Calibri" panose="020F0502020204030204" pitchFamily="34" charset="0"/>
              <a:cs typeface="Symbol" panose="05050102010706020507" pitchFamily="18" charset="2"/>
            </a:endParaRPr>
          </a:p>
          <a:p>
            <a:pPr marL="742950" lvl="1" indent="-285750" algn="just">
              <a:lnSpc>
                <a:spcPct val="115000"/>
              </a:lnSpc>
              <a:buFont typeface="Wingdings" panose="05000000000000000000" pitchFamily="2" charset="2"/>
              <a:buChar char="§"/>
              <a:tabLst>
                <a:tab pos="450215" algn="l"/>
              </a:tabLst>
            </a:pPr>
            <a:r>
              <a:rPr lang="fr-FR" dirty="0">
                <a:latin typeface="Times New Roman" panose="02020603050405020304" pitchFamily="18" charset="0"/>
                <a:ea typeface="Calibri" panose="020F0502020204030204" pitchFamily="34" charset="0"/>
                <a:cs typeface="Symbol" panose="05050102010706020507" pitchFamily="18" charset="2"/>
              </a:rPr>
              <a:t>Du</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délai</a:t>
            </a:r>
            <a:r>
              <a:rPr lang="fr-FR" dirty="0">
                <a:latin typeface="Times New Roman" panose="02020603050405020304" pitchFamily="18" charset="0"/>
                <a:ea typeface="Times New Roman" panose="02020603050405020304" pitchFamily="18" charset="0"/>
                <a:cs typeface="Symbol" panose="05050102010706020507" pitchFamily="18" charset="2"/>
              </a:rPr>
              <a:t> </a:t>
            </a:r>
            <a:r>
              <a:rPr lang="fr-FR" dirty="0">
                <a:latin typeface="Times New Roman" panose="02020603050405020304" pitchFamily="18" charset="0"/>
                <a:ea typeface="Calibri" panose="020F0502020204030204" pitchFamily="34" charset="0"/>
                <a:cs typeface="Symbol" panose="05050102010706020507" pitchFamily="18" charset="2"/>
              </a:rPr>
              <a:t>d</a:t>
            </a:r>
            <a:r>
              <a:rPr lang="fr-FR" dirty="0">
                <a:latin typeface="Times New Roman" panose="02020603050405020304" pitchFamily="18" charset="0"/>
                <a:ea typeface="Times New Roman" panose="02020603050405020304" pitchFamily="18" charset="0"/>
                <a:cs typeface="Symbol" panose="05050102010706020507" pitchFamily="18" charset="2"/>
              </a:rPr>
              <a:t>’</a:t>
            </a:r>
            <a:r>
              <a:rPr lang="fr-FR" dirty="0">
                <a:latin typeface="Times New Roman" panose="02020603050405020304" pitchFamily="18" charset="0"/>
                <a:ea typeface="Calibri" panose="020F0502020204030204" pitchFamily="34" charset="0"/>
                <a:cs typeface="Symbol" panose="05050102010706020507" pitchFamily="18" charset="2"/>
              </a:rPr>
              <a:t>attende</a:t>
            </a:r>
            <a:endParaRPr lang="fr-FR" sz="1600" dirty="0">
              <a:latin typeface="Symbol" panose="05050102010706020507" pitchFamily="18" charset="2"/>
              <a:ea typeface="Calibri" panose="020F0502020204030204" pitchFamily="34" charset="0"/>
              <a:cs typeface="Symbol" panose="05050102010706020507" pitchFamily="18" charset="2"/>
            </a:endParaRPr>
          </a:p>
          <a:p>
            <a:pPr algn="just">
              <a:lnSpc>
                <a:spcPct val="115000"/>
              </a:lnSpc>
              <a:spcAft>
                <a:spcPts val="0"/>
              </a:spcAft>
              <a:tabLst>
                <a:tab pos="45021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De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règles,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sont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tirées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cardinalités.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77334" y="4287802"/>
            <a:ext cx="7924800" cy="1176219"/>
          </a:xfrm>
          <a:prstGeom prst="rect">
            <a:avLst/>
          </a:prstGeom>
        </p:spPr>
        <p:txBody>
          <a:bodyPr wrap="square">
            <a:spAutoFit/>
          </a:bodyPr>
          <a:lstStyle/>
          <a:p>
            <a:pPr algn="just">
              <a:lnSpc>
                <a:spcPct val="115000"/>
              </a:lnSpc>
              <a:spcAft>
                <a:spcPts val="1000"/>
              </a:spcAft>
              <a:tabLst>
                <a:tab pos="1350645" algn="l"/>
              </a:tabLst>
            </a:pPr>
            <a:r>
              <a:rPr lang="fr-FR" u="sng" dirty="0">
                <a:latin typeface="Times New Roman" panose="02020603050405020304" pitchFamily="18" charset="0"/>
                <a:ea typeface="Calibri" panose="020F0502020204030204" pitchFamily="34" charset="0"/>
                <a:cs typeface="Times New Roman" panose="02020603050405020304" pitchFamily="18" charset="0"/>
              </a:rPr>
              <a:t>Exemples</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Calibri" panose="020F0502020204030204" pitchFamily="34" charset="0"/>
                <a:cs typeface="Times New Roman" panose="02020603050405020304" pitchFamily="18" charset="0"/>
              </a:rPr>
              <a:t>de</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Calibri" panose="020F0502020204030204" pitchFamily="34" charset="0"/>
                <a:cs typeface="Times New Roman" panose="02020603050405020304" pitchFamily="18" charset="0"/>
              </a:rPr>
              <a:t>règles</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Calibri" panose="020F0502020204030204" pitchFamily="34" charset="0"/>
                <a:cs typeface="Times New Roman" panose="02020603050405020304" pitchFamily="18" charset="0"/>
              </a:rPr>
              <a:t>de</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r>
              <a:rPr lang="fr-FR" u="sng" dirty="0">
                <a:latin typeface="Times New Roman" panose="02020603050405020304" pitchFamily="18" charset="0"/>
                <a:ea typeface="Calibri" panose="020F0502020204030204" pitchFamily="34" charset="0"/>
                <a:cs typeface="Times New Roman" panose="02020603050405020304" pitchFamily="18" charset="0"/>
              </a:rPr>
              <a:t>gestion :</a:t>
            </a:r>
            <a:r>
              <a:rPr lang="fr-FR" u="sng"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Un</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client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peut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avoir</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plusieurs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adresses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donc</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nous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avons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une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cardinalité</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1,n.</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Un</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carnet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a:latin typeface="Times New Roman" panose="02020603050405020304" pitchFamily="18" charset="0"/>
                <a:ea typeface="Calibri" panose="020F0502020204030204" pitchFamily="34" charset="0"/>
                <a:cs typeface="Times New Roman" panose="02020603050405020304" pitchFamily="18" charset="0"/>
              </a:rPr>
              <a:t>adresses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est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lié</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à</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un</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seul</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client</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donc</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nous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avons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1,1.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354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26</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728536" y="1209616"/>
            <a:ext cx="3065904" cy="410882"/>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h. </a:t>
            </a:r>
            <a:r>
              <a:rPr lang="fr-FR" b="1" u="sng" dirty="0">
                <a:latin typeface="Times New Roman" panose="02020603050405020304" pitchFamily="18" charset="0"/>
                <a:ea typeface="Calibri" panose="020F0502020204030204" pitchFamily="34" charset="0"/>
                <a:cs typeface="Times New Roman" panose="02020603050405020304" pitchFamily="18" charset="0"/>
              </a:rPr>
              <a:t>Le dictionnaire de données</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a:xfrm>
            <a:off x="785521" y="1688700"/>
            <a:ext cx="10478346" cy="4984250"/>
          </a:xfrm>
          <a:prstGeom prst="rect">
            <a:avLst/>
          </a:prstGeom>
        </p:spPr>
        <p:txBody>
          <a:bodyPr wrap="square">
            <a:spAutoFit/>
          </a:bodyPr>
          <a:lstStyle/>
          <a:p>
            <a:pPr algn="just">
              <a:spcAft>
                <a:spcPts val="1200"/>
              </a:spcAft>
            </a:pPr>
            <a:r>
              <a:rPr lang="fr-FR" sz="1400" dirty="0">
                <a:latin typeface="Cambria" panose="02040503050406030204" pitchFamily="18" charset="0"/>
                <a:ea typeface="Cambria" panose="02040503050406030204" pitchFamily="18" charset="0"/>
              </a:rPr>
              <a:t>Le dictionnaire des données est un document qui regroupe toutes les données que vous aurez à conserver dans votre base (et qui figureront donc dans le MCD). Pour chaque donnée, il indique :</a:t>
            </a:r>
          </a:p>
          <a:p>
            <a:pPr marL="342900" lvl="0" indent="-342900" algn="just">
              <a:lnSpc>
                <a:spcPct val="115000"/>
              </a:lnSpc>
              <a:spcAft>
                <a:spcPts val="0"/>
              </a:spcAft>
              <a:buFont typeface="Wingdings" panose="05000000000000000000" pitchFamily="2" charset="2"/>
              <a:buChar char="§"/>
              <a:tabLst>
                <a:tab pos="448945" algn="l"/>
              </a:tabLst>
            </a:pPr>
            <a:r>
              <a:rPr lang="fr-FR" sz="1400" dirty="0">
                <a:latin typeface="Cambria" panose="02040503050406030204" pitchFamily="18" charset="0"/>
                <a:ea typeface="Cambria" panose="02040503050406030204" pitchFamily="18" charset="0"/>
                <a:cs typeface="OpenSymbol"/>
              </a:rPr>
              <a:t>Le </a:t>
            </a:r>
            <a:r>
              <a:rPr lang="fr-FR" sz="1400" b="1" dirty="0">
                <a:latin typeface="Cambria" panose="02040503050406030204" pitchFamily="18" charset="0"/>
                <a:ea typeface="Cambria" panose="02040503050406030204" pitchFamily="18" charset="0"/>
                <a:cs typeface="OpenSymbol"/>
              </a:rPr>
              <a:t>code mnémonique</a:t>
            </a:r>
            <a:r>
              <a:rPr lang="fr-FR" sz="1400" dirty="0">
                <a:latin typeface="Cambria" panose="02040503050406030204" pitchFamily="18" charset="0"/>
                <a:ea typeface="Cambria" panose="02040503050406030204" pitchFamily="18" charset="0"/>
                <a:cs typeface="OpenSymbol"/>
              </a:rPr>
              <a:t> : il s'agit d'un libellé désignant une donnée (par exemple «</a:t>
            </a:r>
            <a:r>
              <a:rPr lang="fr-FR" sz="1400" i="1" dirty="0" err="1">
                <a:latin typeface="Cambria" panose="02040503050406030204" pitchFamily="18" charset="0"/>
                <a:ea typeface="Cambria" panose="02040503050406030204" pitchFamily="18" charset="0"/>
                <a:cs typeface="OpenSymbol"/>
              </a:rPr>
              <a:t>titre_liv</a:t>
            </a:r>
            <a:r>
              <a:rPr lang="fr-FR" sz="1400" dirty="0">
                <a:latin typeface="Cambria" panose="02040503050406030204" pitchFamily="18" charset="0"/>
                <a:ea typeface="Cambria" panose="02040503050406030204" pitchFamily="18" charset="0"/>
                <a:cs typeface="OpenSymbol"/>
              </a:rPr>
              <a:t>» pour le titre d'un livre)</a:t>
            </a:r>
          </a:p>
          <a:p>
            <a:pPr marL="342900" lvl="0" indent="-342900" algn="just">
              <a:lnSpc>
                <a:spcPct val="115000"/>
              </a:lnSpc>
              <a:spcAft>
                <a:spcPts val="1000"/>
              </a:spcAft>
              <a:buFont typeface="Wingdings" panose="05000000000000000000" pitchFamily="2" charset="2"/>
              <a:buChar char="§"/>
              <a:tabLst>
                <a:tab pos="448945" algn="l"/>
              </a:tabLst>
            </a:pPr>
            <a:r>
              <a:rPr lang="fr-FR" sz="1400" dirty="0">
                <a:latin typeface="Cambria" panose="02040503050406030204" pitchFamily="18" charset="0"/>
                <a:ea typeface="Cambria" panose="02040503050406030204" pitchFamily="18" charset="0"/>
                <a:cs typeface="OpenSymbol"/>
              </a:rPr>
              <a:t>La </a:t>
            </a:r>
            <a:r>
              <a:rPr lang="fr-FR" sz="1400" b="1" dirty="0">
                <a:latin typeface="Cambria" panose="02040503050406030204" pitchFamily="18" charset="0"/>
                <a:ea typeface="Cambria" panose="02040503050406030204" pitchFamily="18" charset="0"/>
                <a:cs typeface="OpenSymbol"/>
              </a:rPr>
              <a:t>désignation</a:t>
            </a:r>
            <a:r>
              <a:rPr lang="fr-FR" sz="1400" dirty="0">
                <a:latin typeface="Cambria" panose="02040503050406030204" pitchFamily="18" charset="0"/>
                <a:ea typeface="Cambria" panose="02040503050406030204" pitchFamily="18" charset="0"/>
                <a:cs typeface="OpenSymbol"/>
              </a:rPr>
              <a:t> : il s'agit d'une mention décrivant ce à quoi la donnée correspond (par exemple «</a:t>
            </a:r>
            <a:r>
              <a:rPr lang="fr-FR" sz="1400" i="1" dirty="0">
                <a:latin typeface="Cambria" panose="02040503050406030204" pitchFamily="18" charset="0"/>
                <a:ea typeface="Cambria" panose="02040503050406030204" pitchFamily="18" charset="0"/>
                <a:cs typeface="OpenSymbol"/>
              </a:rPr>
              <a:t>titre du livre</a:t>
            </a:r>
            <a:r>
              <a:rPr lang="fr-FR" sz="1400" dirty="0">
                <a:latin typeface="Cambria" panose="02040503050406030204" pitchFamily="18" charset="0"/>
                <a:ea typeface="Cambria" panose="02040503050406030204" pitchFamily="18" charset="0"/>
                <a:cs typeface="OpenSymbol"/>
              </a:rPr>
              <a:t>»)</a:t>
            </a:r>
          </a:p>
          <a:p>
            <a:pPr marL="342900" lvl="0" indent="-342900" algn="just">
              <a:lnSpc>
                <a:spcPct val="115000"/>
              </a:lnSpc>
              <a:spcAft>
                <a:spcPts val="1000"/>
              </a:spcAft>
              <a:buFont typeface="Wingdings" panose="05000000000000000000" pitchFamily="2" charset="2"/>
              <a:buChar char="§"/>
              <a:tabLst>
                <a:tab pos="448945" algn="l"/>
              </a:tabLst>
            </a:pPr>
            <a:r>
              <a:rPr lang="fr-FR" sz="1400" dirty="0">
                <a:latin typeface="Cambria" panose="02040503050406030204" pitchFamily="18" charset="0"/>
                <a:ea typeface="Cambria" panose="02040503050406030204" pitchFamily="18" charset="0"/>
                <a:cs typeface="OpenSymbol"/>
              </a:rPr>
              <a:t>Le </a:t>
            </a:r>
            <a:r>
              <a:rPr lang="fr-FR" sz="1400" b="1" dirty="0">
                <a:latin typeface="Cambria" panose="02040503050406030204" pitchFamily="18" charset="0"/>
                <a:ea typeface="Cambria" panose="02040503050406030204" pitchFamily="18" charset="0"/>
                <a:cs typeface="OpenSymbol"/>
              </a:rPr>
              <a:t>type de donnée </a:t>
            </a:r>
            <a:r>
              <a:rPr lang="fr-FR" sz="1400" dirty="0">
                <a:latin typeface="Cambria" panose="02040503050406030204" pitchFamily="18" charset="0"/>
                <a:ea typeface="Cambria" panose="02040503050406030204" pitchFamily="18" charset="0"/>
                <a:cs typeface="OpenSymbol"/>
              </a:rPr>
              <a:t>: </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A </a:t>
            </a:r>
            <a:r>
              <a:rPr lang="fr-FR" sz="1400" dirty="0">
                <a:latin typeface="Cambria" panose="02040503050406030204" pitchFamily="18" charset="0"/>
                <a:ea typeface="Cambria" panose="02040503050406030204" pitchFamily="18" charset="0"/>
                <a:cs typeface="OpenSymbol"/>
              </a:rPr>
              <a:t>ou</a:t>
            </a:r>
            <a:r>
              <a:rPr lang="fr-FR" sz="1400" b="1" dirty="0">
                <a:latin typeface="Cambria" panose="02040503050406030204" pitchFamily="18" charset="0"/>
                <a:ea typeface="Cambria" panose="02040503050406030204" pitchFamily="18" charset="0"/>
                <a:cs typeface="OpenSymbol"/>
              </a:rPr>
              <a:t> Alphabétique</a:t>
            </a:r>
            <a:r>
              <a:rPr lang="fr-FR" sz="1400" dirty="0">
                <a:latin typeface="Cambria" panose="02040503050406030204" pitchFamily="18" charset="0"/>
                <a:ea typeface="Cambria" panose="02040503050406030204" pitchFamily="18" charset="0"/>
                <a:cs typeface="OpenSymbol"/>
              </a:rPr>
              <a:t> : lorsque la donnée est uniquement composée de caractères alphabétiques (de 'A' à 'Z' et de 'a' à 'z')</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N </a:t>
            </a:r>
            <a:r>
              <a:rPr lang="fr-FR" sz="1400" dirty="0">
                <a:latin typeface="Cambria" panose="02040503050406030204" pitchFamily="18" charset="0"/>
                <a:ea typeface="Cambria" panose="02040503050406030204" pitchFamily="18" charset="0"/>
                <a:cs typeface="OpenSymbol"/>
              </a:rPr>
              <a:t>ou</a:t>
            </a:r>
            <a:r>
              <a:rPr lang="fr-FR" sz="1400" b="1" dirty="0">
                <a:latin typeface="Cambria" panose="02040503050406030204" pitchFamily="18" charset="0"/>
                <a:ea typeface="Cambria" panose="02040503050406030204" pitchFamily="18" charset="0"/>
                <a:cs typeface="OpenSymbol"/>
              </a:rPr>
              <a:t> Numérique</a:t>
            </a:r>
            <a:r>
              <a:rPr lang="fr-FR" sz="1400" dirty="0">
                <a:latin typeface="Cambria" panose="02040503050406030204" pitchFamily="18" charset="0"/>
                <a:ea typeface="Cambria" panose="02040503050406030204" pitchFamily="18" charset="0"/>
                <a:cs typeface="OpenSymbol"/>
              </a:rPr>
              <a:t> : lorsque la donnée est composée uniquement de nombres (entiers ou réels)</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AN </a:t>
            </a:r>
            <a:r>
              <a:rPr lang="fr-FR" sz="1400" dirty="0">
                <a:latin typeface="Cambria" panose="02040503050406030204" pitchFamily="18" charset="0"/>
                <a:ea typeface="Cambria" panose="02040503050406030204" pitchFamily="18" charset="0"/>
                <a:cs typeface="OpenSymbol"/>
              </a:rPr>
              <a:t>ou</a:t>
            </a:r>
            <a:r>
              <a:rPr lang="fr-FR" sz="1400" b="1" dirty="0">
                <a:latin typeface="Cambria" panose="02040503050406030204" pitchFamily="18" charset="0"/>
                <a:ea typeface="Cambria" panose="02040503050406030204" pitchFamily="18" charset="0"/>
                <a:cs typeface="OpenSymbol"/>
              </a:rPr>
              <a:t> Alphanumérique</a:t>
            </a:r>
            <a:r>
              <a:rPr lang="fr-FR" sz="1400" dirty="0">
                <a:latin typeface="Cambria" panose="02040503050406030204" pitchFamily="18" charset="0"/>
                <a:ea typeface="Cambria" panose="02040503050406030204" pitchFamily="18" charset="0"/>
                <a:cs typeface="OpenSymbol"/>
              </a:rPr>
              <a:t> : lorsque la donnée peut être composée à la fois de caractères alphabétiques et numériques</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Date</a:t>
            </a:r>
            <a:r>
              <a:rPr lang="fr-FR" sz="1400" dirty="0">
                <a:latin typeface="Cambria" panose="02040503050406030204" pitchFamily="18" charset="0"/>
                <a:ea typeface="Cambria" panose="02040503050406030204" pitchFamily="18" charset="0"/>
                <a:cs typeface="OpenSymbol"/>
              </a:rPr>
              <a:t> : lorsque la donnée est une date (au format JJ-MM-AAAA)</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Booléen </a:t>
            </a:r>
            <a:r>
              <a:rPr lang="fr-FR" sz="1400" dirty="0">
                <a:latin typeface="Cambria" panose="02040503050406030204" pitchFamily="18" charset="0"/>
                <a:ea typeface="Cambria" panose="02040503050406030204" pitchFamily="18" charset="0"/>
                <a:cs typeface="OpenSymbol"/>
              </a:rPr>
              <a:t>: Vrai ou Faux</a:t>
            </a:r>
          </a:p>
          <a:p>
            <a:pPr marL="742950" lvl="1" indent="-285750" algn="just">
              <a:lnSpc>
                <a:spcPct val="115000"/>
              </a:lnSpc>
              <a:spcAft>
                <a:spcPts val="1000"/>
              </a:spcAft>
              <a:buFont typeface="Arial" panose="020B0604020202020204" pitchFamily="34" charset="0"/>
              <a:buChar char="•"/>
              <a:tabLst>
                <a:tab pos="914400" algn="l"/>
              </a:tabLst>
            </a:pPr>
            <a:r>
              <a:rPr lang="fr-FR" sz="1400" b="1" dirty="0">
                <a:latin typeface="Cambria" panose="02040503050406030204" pitchFamily="18" charset="0"/>
                <a:ea typeface="Cambria" panose="02040503050406030204" pitchFamily="18" charset="0"/>
                <a:cs typeface="OpenSymbol"/>
              </a:rPr>
              <a:t>La taille : </a:t>
            </a:r>
            <a:r>
              <a:rPr lang="fr-FR" sz="1400" dirty="0">
                <a:latin typeface="Cambria" panose="02040503050406030204" pitchFamily="18" charset="0"/>
                <a:ea typeface="Cambria" panose="02040503050406030204" pitchFamily="18" charset="0"/>
                <a:cs typeface="OpenSymbol"/>
              </a:rPr>
              <a:t>elle s'exprime en nombre de caractères ou de chiffres. Dans le cas d'une date au format AAAA-JJ-MM, on compte également le nombre de caractères, soit 10 caractères. Pour ce qui est du type booléen, nul besoin de préciser la taille (ceci dépend de l'implémentation du SGBDR).</a:t>
            </a:r>
          </a:p>
          <a:p>
            <a:pPr marL="742950" lvl="1" indent="-285750" algn="just">
              <a:lnSpc>
                <a:spcPct val="115000"/>
              </a:lnSpc>
              <a:spcAft>
                <a:spcPts val="1000"/>
              </a:spcAft>
              <a:buFont typeface="Arial" panose="020B0604020202020204" pitchFamily="34" charset="0"/>
              <a:buChar char="•"/>
              <a:tabLst>
                <a:tab pos="914400" algn="l"/>
              </a:tabLst>
            </a:pPr>
            <a:r>
              <a:rPr lang="fr-FR" sz="1400" dirty="0">
                <a:latin typeface="Cambria" panose="02040503050406030204" pitchFamily="18" charset="0"/>
                <a:ea typeface="Cambria" panose="02040503050406030204" pitchFamily="18" charset="0"/>
                <a:cs typeface="OpenSymbol"/>
              </a:rPr>
              <a:t>Et parfois des </a:t>
            </a:r>
            <a:r>
              <a:rPr lang="fr-FR" sz="1400" b="1" dirty="0">
                <a:latin typeface="Cambria" panose="02040503050406030204" pitchFamily="18" charset="0"/>
                <a:ea typeface="Cambria" panose="02040503050406030204" pitchFamily="18" charset="0"/>
                <a:cs typeface="OpenSymbol"/>
              </a:rPr>
              <a:t>remarques ou observations </a:t>
            </a:r>
            <a:r>
              <a:rPr lang="fr-FR" sz="1400" dirty="0">
                <a:latin typeface="Cambria" panose="02040503050406030204" pitchFamily="18" charset="0"/>
                <a:ea typeface="Cambria" panose="02040503050406030204" pitchFamily="18" charset="0"/>
                <a:cs typeface="OpenSymbol"/>
              </a:rPr>
              <a:t>complémentaires (par exemple si une donnée est strictement supérieure à 0, </a:t>
            </a:r>
            <a:r>
              <a:rPr lang="fr-FR" sz="1400" dirty="0" err="1">
                <a:latin typeface="Cambria" panose="02040503050406030204" pitchFamily="18" charset="0"/>
                <a:ea typeface="Cambria" panose="02040503050406030204" pitchFamily="18" charset="0"/>
                <a:cs typeface="OpenSymbol"/>
              </a:rPr>
              <a:t>etc</a:t>
            </a:r>
            <a:r>
              <a:rPr lang="fr-FR" sz="1400" dirty="0">
                <a:latin typeface="Cambria" panose="02040503050406030204" pitchFamily="18" charset="0"/>
                <a:ea typeface="Cambria" panose="02040503050406030204" pitchFamily="18" charset="0"/>
                <a:cs typeface="OpenSymbol"/>
              </a:rPr>
              <a:t>)</a:t>
            </a:r>
          </a:p>
          <a:p>
            <a:pPr marL="742950" lvl="1" indent="-285750" algn="just">
              <a:lnSpc>
                <a:spcPct val="115000"/>
              </a:lnSpc>
              <a:spcAft>
                <a:spcPts val="1000"/>
              </a:spcAft>
              <a:buFont typeface="Arial" panose="020B0604020202020204" pitchFamily="34" charset="0"/>
              <a:buChar char="•"/>
              <a:tabLst>
                <a:tab pos="914400" algn="l"/>
              </a:tabLst>
            </a:pPr>
            <a:endParaRPr lang="fr-FR" sz="1200" dirty="0">
              <a:effectLst/>
              <a:latin typeface="Wingdings 2" panose="05020102010507070707" pitchFamily="18" charset="2"/>
              <a:ea typeface="Calibri" panose="020F0502020204030204" pitchFamily="34" charset="0"/>
              <a:cs typeface="OpenSymbol"/>
            </a:endParaRPr>
          </a:p>
        </p:txBody>
      </p:sp>
    </p:spTree>
    <p:extLst>
      <p:ext uri="{BB962C8B-B14F-4D97-AF65-F5344CB8AC3E}">
        <p14:creationId xmlns:p14="http://schemas.microsoft.com/office/powerpoint/2010/main" val="57693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27</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728536" y="1209616"/>
            <a:ext cx="3065904" cy="410882"/>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h. </a:t>
            </a:r>
            <a:r>
              <a:rPr lang="fr-FR" b="1" u="sng" dirty="0">
                <a:latin typeface="Times New Roman" panose="02020603050405020304" pitchFamily="18" charset="0"/>
                <a:ea typeface="Calibri" panose="020F0502020204030204" pitchFamily="34" charset="0"/>
                <a:cs typeface="Times New Roman" panose="02020603050405020304" pitchFamily="18" charset="0"/>
              </a:rPr>
              <a:t>Le dictionnaire de données</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2945680351"/>
              </p:ext>
            </p:extLst>
          </p:nvPr>
        </p:nvGraphicFramePr>
        <p:xfrm>
          <a:off x="588719" y="1799412"/>
          <a:ext cx="6822275" cy="3852754"/>
        </p:xfrm>
        <a:graphic>
          <a:graphicData uri="http://schemas.openxmlformats.org/drawingml/2006/table">
            <a:tbl>
              <a:tblPr>
                <a:tableStyleId>{8A107856-5554-42FB-B03E-39F5DBC370BA}</a:tableStyleId>
              </a:tblPr>
              <a:tblGrid>
                <a:gridCol w="348089">
                  <a:extLst>
                    <a:ext uri="{9D8B030D-6E8A-4147-A177-3AD203B41FA5}">
                      <a16:colId xmlns:a16="http://schemas.microsoft.com/office/drawing/2014/main" val="1142446220"/>
                    </a:ext>
                  </a:extLst>
                </a:gridCol>
                <a:gridCol w="1293273">
                  <a:extLst>
                    <a:ext uri="{9D8B030D-6E8A-4147-A177-3AD203B41FA5}">
                      <a16:colId xmlns:a16="http://schemas.microsoft.com/office/drawing/2014/main" val="231636450"/>
                    </a:ext>
                  </a:extLst>
                </a:gridCol>
                <a:gridCol w="1962725">
                  <a:extLst>
                    <a:ext uri="{9D8B030D-6E8A-4147-A177-3AD203B41FA5}">
                      <a16:colId xmlns:a16="http://schemas.microsoft.com/office/drawing/2014/main" val="3045161286"/>
                    </a:ext>
                  </a:extLst>
                </a:gridCol>
                <a:gridCol w="809599">
                  <a:extLst>
                    <a:ext uri="{9D8B030D-6E8A-4147-A177-3AD203B41FA5}">
                      <a16:colId xmlns:a16="http://schemas.microsoft.com/office/drawing/2014/main" val="4175799704"/>
                    </a:ext>
                  </a:extLst>
                </a:gridCol>
                <a:gridCol w="461510">
                  <a:extLst>
                    <a:ext uri="{9D8B030D-6E8A-4147-A177-3AD203B41FA5}">
                      <a16:colId xmlns:a16="http://schemas.microsoft.com/office/drawing/2014/main" val="2260404438"/>
                    </a:ext>
                  </a:extLst>
                </a:gridCol>
                <a:gridCol w="831762">
                  <a:extLst>
                    <a:ext uri="{9D8B030D-6E8A-4147-A177-3AD203B41FA5}">
                      <a16:colId xmlns:a16="http://schemas.microsoft.com/office/drawing/2014/main" val="1627180551"/>
                    </a:ext>
                  </a:extLst>
                </a:gridCol>
                <a:gridCol w="1115317">
                  <a:extLst>
                    <a:ext uri="{9D8B030D-6E8A-4147-A177-3AD203B41FA5}">
                      <a16:colId xmlns:a16="http://schemas.microsoft.com/office/drawing/2014/main" val="2639124444"/>
                    </a:ext>
                  </a:extLst>
                </a:gridCol>
              </a:tblGrid>
              <a:tr h="431858">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N°</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Code</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Signification</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Nature</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Type</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Longueur</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fr-FR" sz="1200" b="1" dirty="0">
                          <a:effectLst/>
                          <a:latin typeface="Times New Roman" panose="02020603050405020304" pitchFamily="18" charset="0"/>
                          <a:cs typeface="Times New Roman" panose="02020603050405020304" pitchFamily="18" charset="0"/>
                        </a:rPr>
                        <a:t>Observation</a:t>
                      </a:r>
                      <a:endParaRPr lang="fr-FR" sz="11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4636055"/>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1</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err="1">
                          <a:effectLst/>
                          <a:latin typeface="Times New Roman" panose="02020603050405020304" pitchFamily="18" charset="0"/>
                          <a:cs typeface="Times New Roman" panose="02020603050405020304" pitchFamily="18" charset="0"/>
                        </a:rPr>
                        <a:t>CodeCli</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Code du client</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8</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Identifiant</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06891926"/>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2</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Nom</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Nom du client</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25</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Obligatoire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20181293"/>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3</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Prenom</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Prénoms du client</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30</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 </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49915001"/>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4</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Adress</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Adresse du client</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Co</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150</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 </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6022721"/>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5</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NumCpte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Numéro de compte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E</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1</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Identifiant</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88884"/>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6</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Solde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Solde du compte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E</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N</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14</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Obligatoire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1472182"/>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7</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Num_op</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Numéro de l’opération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4</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Identifiant</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1966516"/>
                  </a:ext>
                </a:extLst>
              </a:tr>
              <a:tr h="420624">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8</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Type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Etat actuel de </a:t>
                      </a:r>
                      <a:r>
                        <a:rPr lang="fr-FR" sz="1200" b="0" strike="sngStrike">
                          <a:effectLst/>
                          <a:latin typeface="Times New Roman" panose="02020603050405020304" pitchFamily="18" charset="0"/>
                          <a:cs typeface="Times New Roman" panose="02020603050405020304" pitchFamily="18" charset="0"/>
                        </a:rPr>
                        <a:t> </a:t>
                      </a:r>
                      <a:r>
                        <a:rPr lang="fr-FR" sz="1200" b="0">
                          <a:effectLst/>
                          <a:latin typeface="Times New Roman" panose="02020603050405020304" pitchFamily="18" charset="0"/>
                          <a:cs typeface="Times New Roman" panose="02020603050405020304" pitchFamily="18" charset="0"/>
                        </a:rPr>
                        <a:t>l’opération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A</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6</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Dépôt/Retrait</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98890298"/>
                  </a:ext>
                </a:extLst>
              </a:tr>
              <a:tr h="420624">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9</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Date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Date de l’opération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D</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10</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JJ/MM/AAAA</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80038066"/>
                  </a:ext>
                </a:extLst>
              </a:tr>
              <a:tr h="322456">
                <a:tc>
                  <a:txBody>
                    <a:bodyPr/>
                    <a:lstStyle/>
                    <a:p>
                      <a:pPr algn="just">
                        <a:lnSpc>
                          <a:spcPct val="115000"/>
                        </a:lnSpc>
                        <a:spcAft>
                          <a:spcPts val="1000"/>
                        </a:spcAft>
                      </a:pPr>
                      <a:r>
                        <a:rPr lang="fr-FR" sz="1200">
                          <a:effectLst/>
                          <a:latin typeface="Times New Roman" panose="02020603050405020304" pitchFamily="18" charset="0"/>
                          <a:cs typeface="Times New Roman" panose="02020603050405020304" pitchFamily="18" charset="0"/>
                        </a:rPr>
                        <a:t>10</a:t>
                      </a:r>
                      <a:endParaRPr lang="fr-FR"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Montant</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Montant de l’opération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E</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N</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a:effectLst/>
                          <a:latin typeface="Times New Roman" panose="02020603050405020304" pitchFamily="18" charset="0"/>
                          <a:cs typeface="Times New Roman" panose="02020603050405020304" pitchFamily="18" charset="0"/>
                        </a:rPr>
                        <a:t>14</a:t>
                      </a:r>
                      <a:endParaRPr lang="fr-FR" sz="11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15000"/>
                        </a:lnSpc>
                        <a:spcAft>
                          <a:spcPts val="1000"/>
                        </a:spcAft>
                      </a:pPr>
                      <a:r>
                        <a:rPr lang="fr-FR" sz="1200" b="0" dirty="0">
                          <a:effectLst/>
                          <a:latin typeface="Times New Roman" panose="02020603050405020304" pitchFamily="18" charset="0"/>
                          <a:cs typeface="Times New Roman" panose="02020603050405020304" pitchFamily="18" charset="0"/>
                        </a:rPr>
                        <a:t>Obligatoire</a:t>
                      </a:r>
                      <a:endParaRPr lang="fr-FR"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7477087"/>
                  </a:ext>
                </a:extLst>
              </a:tr>
            </a:tbl>
          </a:graphicData>
        </a:graphic>
      </p:graphicFrame>
      <p:sp>
        <p:nvSpPr>
          <p:cNvPr id="11" name="Text Box 14"/>
          <p:cNvSpPr txBox="1">
            <a:spLocks noChangeArrowheads="1"/>
          </p:cNvSpPr>
          <p:nvPr/>
        </p:nvSpPr>
        <p:spPr bwMode="auto">
          <a:xfrm>
            <a:off x="7905976" y="2569437"/>
            <a:ext cx="2179955" cy="18545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A = Alphabétique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AN = Alpha – numérique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D = Date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E =Elémentaire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N = Numérique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Co = Composé ou Concaténé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Ca = Calculé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200">
                <a:effectLst/>
                <a:latin typeface="Calibri" panose="020F0502020204030204" pitchFamily="34" charset="0"/>
                <a:ea typeface="Calibri" panose="020F0502020204030204" pitchFamily="34" charset="0"/>
                <a:cs typeface="Times New Roman" panose="02020603050405020304" pitchFamily="18" charset="0"/>
              </a:rPr>
              <a:t>Pa = Paramètre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073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28</a:t>
            </a:fld>
            <a:endParaRPr lang="fr-FR"/>
          </a:p>
        </p:txBody>
      </p:sp>
      <p:sp>
        <p:nvSpPr>
          <p:cNvPr id="7" name="Rectangle 6"/>
          <p:cNvSpPr/>
          <p:nvPr/>
        </p:nvSpPr>
        <p:spPr>
          <a:xfrm>
            <a:off x="912870" y="762391"/>
            <a:ext cx="4942379"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 </a:t>
            </a:r>
            <a:r>
              <a:rPr lang="fr-FR" b="1" dirty="0"/>
              <a:t>Le Modèle Conceptuel des Données (MCD)</a:t>
            </a:r>
            <a:endParaRPr lang="fr-FR" dirty="0"/>
          </a:p>
        </p:txBody>
      </p:sp>
      <p:sp>
        <p:nvSpPr>
          <p:cNvPr id="9" name="Rectangle 8"/>
          <p:cNvSpPr/>
          <p:nvPr/>
        </p:nvSpPr>
        <p:spPr>
          <a:xfrm>
            <a:off x="728536" y="1209616"/>
            <a:ext cx="3065904" cy="410882"/>
          </a:xfrm>
          <a:prstGeom prst="rect">
            <a:avLst/>
          </a:prstGeom>
        </p:spPr>
        <p:txBody>
          <a:bodyPr wrap="none">
            <a:spAutoFit/>
          </a:bodyPr>
          <a:lstStyle/>
          <a:p>
            <a:pPr lvl="0" algn="just">
              <a:lnSpc>
                <a:spcPct val="115000"/>
              </a:lnSpc>
              <a:spcAft>
                <a:spcPts val="0"/>
              </a:spcAft>
            </a:pPr>
            <a:r>
              <a:rPr lang="fr-FR" b="1" dirty="0">
                <a:latin typeface="Calibri" panose="020F0502020204030204" pitchFamily="34" charset="0"/>
                <a:ea typeface="Calibri" panose="020F0502020204030204" pitchFamily="34" charset="0"/>
                <a:cs typeface="Times New Roman" panose="02020603050405020304" pitchFamily="18" charset="0"/>
              </a:rPr>
              <a:t>h. </a:t>
            </a:r>
            <a:r>
              <a:rPr lang="fr-FR" b="1" u="sng" dirty="0">
                <a:latin typeface="Times New Roman" panose="02020603050405020304" pitchFamily="18" charset="0"/>
                <a:ea typeface="Calibri" panose="020F0502020204030204" pitchFamily="34" charset="0"/>
                <a:cs typeface="Times New Roman" panose="02020603050405020304" pitchFamily="18" charset="0"/>
              </a:rPr>
              <a:t>Le dictionnaire de données</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825225" y="1758810"/>
            <a:ext cx="5038046" cy="410882"/>
          </a:xfrm>
          <a:prstGeom prst="rect">
            <a:avLst/>
          </a:prstGeom>
        </p:spPr>
        <p:txBody>
          <a:bodyPr wrap="none">
            <a:spAutoFit/>
          </a:bodyPr>
          <a:lstStyle/>
          <a:p>
            <a:pPr marL="342900" lvl="0" indent="-342900">
              <a:lnSpc>
                <a:spcPct val="115000"/>
              </a:lnSpc>
              <a:spcAft>
                <a:spcPts val="0"/>
              </a:spcAft>
              <a:buFont typeface="Symbol" panose="05050102010706020507" pitchFamily="18" charset="2"/>
              <a:buChar char=""/>
              <a:tabLst>
                <a:tab pos="1350645" algn="l"/>
              </a:tabLst>
            </a:pPr>
            <a:r>
              <a:rPr lang="fr-FR" b="1" u="sng" dirty="0">
                <a:latin typeface="Calibri" panose="020F0502020204030204" pitchFamily="34" charset="0"/>
                <a:ea typeface="Calibri" panose="020F0502020204030204" pitchFamily="34" charset="0"/>
                <a:cs typeface="Times New Roman" panose="02020603050405020304" pitchFamily="18" charset="0"/>
              </a:rPr>
              <a:t>Le graphe des Dépendances fonctionnelles (DF)</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 1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2275733"/>
            <a:ext cx="3117106" cy="2602332"/>
          </a:xfrm>
          <a:prstGeom prst="rect">
            <a:avLst/>
          </a:prstGeom>
        </p:spPr>
      </p:pic>
      <p:sp>
        <p:nvSpPr>
          <p:cNvPr id="13" name="Rectangle 12"/>
          <p:cNvSpPr/>
          <p:nvPr/>
        </p:nvSpPr>
        <p:spPr>
          <a:xfrm>
            <a:off x="521724" y="5122418"/>
            <a:ext cx="2211952" cy="410882"/>
          </a:xfrm>
          <a:prstGeom prst="rect">
            <a:avLst/>
          </a:prstGeom>
        </p:spPr>
        <p:txBody>
          <a:bodyPr wrap="none">
            <a:spAutoFit/>
          </a:bodyPr>
          <a:lstStyle/>
          <a:p>
            <a:pPr marL="342900" lvl="0" indent="-342900">
              <a:lnSpc>
                <a:spcPct val="115000"/>
              </a:lnSpc>
              <a:spcAft>
                <a:spcPts val="0"/>
              </a:spcAft>
              <a:buFont typeface="Symbol" panose="05050102010706020507" pitchFamily="18" charset="2"/>
              <a:buChar char=""/>
              <a:tabLst>
                <a:tab pos="1350645" algn="l"/>
              </a:tabLst>
            </a:pPr>
            <a:r>
              <a:rPr lang="fr-FR" b="1" u="sng" dirty="0">
                <a:latin typeface="Calibri" panose="020F0502020204030204" pitchFamily="34" charset="0"/>
                <a:ea typeface="Calibri" panose="020F0502020204030204" pitchFamily="34" charset="0"/>
                <a:cs typeface="Times New Roman" panose="02020603050405020304" pitchFamily="18" charset="0"/>
              </a:rPr>
              <a:t>La matrice des DF</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Image 13"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694" y="1929712"/>
            <a:ext cx="5055307" cy="4111650"/>
          </a:xfrm>
          <a:prstGeom prst="rect">
            <a:avLst/>
          </a:prstGeom>
        </p:spPr>
      </p:pic>
    </p:spTree>
    <p:extLst>
      <p:ext uri="{BB962C8B-B14F-4D97-AF65-F5344CB8AC3E}">
        <p14:creationId xmlns:p14="http://schemas.microsoft.com/office/powerpoint/2010/main" val="3964446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29</a:t>
            </a:fld>
            <a:endParaRPr lang="fr-FR"/>
          </a:p>
        </p:txBody>
      </p:sp>
      <p:sp>
        <p:nvSpPr>
          <p:cNvPr id="7" name="Rectangle 6"/>
          <p:cNvSpPr/>
          <p:nvPr/>
        </p:nvSpPr>
        <p:spPr>
          <a:xfrm>
            <a:off x="912870" y="762391"/>
            <a:ext cx="4615366"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III- </a:t>
            </a:r>
            <a:r>
              <a:rPr lang="fr-FR" b="1" dirty="0"/>
              <a:t>Le Modèle Logique des Données (MLD)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8"/>
          <p:cNvSpPr/>
          <p:nvPr/>
        </p:nvSpPr>
        <p:spPr>
          <a:xfrm>
            <a:off x="651725" y="1131723"/>
            <a:ext cx="10875939" cy="646331"/>
          </a:xfrm>
          <a:prstGeom prst="rect">
            <a:avLst/>
          </a:prstGeom>
        </p:spPr>
        <p:txBody>
          <a:bodyPr wrap="square">
            <a:spAutoFit/>
          </a:bodyPr>
          <a:lstStyle/>
          <a:p>
            <a:r>
              <a:rPr lang="fr-FR" dirty="0">
                <a:latin typeface="Calibri" panose="020F0502020204030204" pitchFamily="34" charset="0"/>
                <a:ea typeface="Times New Roman" panose="02020603050405020304" pitchFamily="18" charset="0"/>
                <a:cs typeface="Times New Roman" panose="02020603050405020304" pitchFamily="18" charset="0"/>
              </a:rPr>
              <a:t>C'est grâce à toutes les opérations précédentes que l'ensemble des tables de la base de donnée vont pouvoir être structurées de manière simple et très rapide </a:t>
            </a:r>
            <a:endParaRPr lang="fr-FR" dirty="0"/>
          </a:p>
        </p:txBody>
      </p:sp>
      <p:sp>
        <p:nvSpPr>
          <p:cNvPr id="10" name="Rectangle 9"/>
          <p:cNvSpPr/>
          <p:nvPr/>
        </p:nvSpPr>
        <p:spPr>
          <a:xfrm>
            <a:off x="476487" y="2275656"/>
            <a:ext cx="11051177" cy="3046988"/>
          </a:xfrm>
          <a:prstGeom prst="rect">
            <a:avLst/>
          </a:prstGeom>
        </p:spPr>
        <p:txBody>
          <a:bodyPr wrap="square">
            <a:spAutoFit/>
          </a:bodyPr>
          <a:lstStyle/>
          <a:p>
            <a:pPr marL="342900" lvl="0" indent="-342900" algn="just">
              <a:spcAft>
                <a:spcPts val="1200"/>
              </a:spcAft>
              <a:buSzPts val="1000"/>
              <a:buFont typeface="Wingdings" panose="05000000000000000000" pitchFamily="2" charset="2"/>
              <a:buChar char="§"/>
              <a:tabLst>
                <a:tab pos="457200" algn="l"/>
              </a:tabLst>
            </a:pPr>
            <a:r>
              <a:rPr lang="fr-FR" dirty="0">
                <a:latin typeface="Calibri" panose="020F0502020204030204" pitchFamily="34" charset="0"/>
                <a:ea typeface="Times New Roman" panose="02020603050405020304" pitchFamily="18" charset="0"/>
                <a:cs typeface="Times New Roman" panose="02020603050405020304" pitchFamily="18" charset="0"/>
              </a:rPr>
              <a:t>Les entités deviennent des tables (sauf des cas particuliers comme les "dates")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00"/>
              </a:spcAft>
              <a:buSzPts val="1000"/>
              <a:buFont typeface="Wingdings" panose="05000000000000000000" pitchFamily="2" charset="2"/>
              <a:buChar char="§"/>
              <a:tabLst>
                <a:tab pos="457200" algn="l"/>
              </a:tabLst>
            </a:pPr>
            <a:r>
              <a:rPr lang="fr-FR" dirty="0">
                <a:latin typeface="Calibri" panose="020F0502020204030204" pitchFamily="34" charset="0"/>
                <a:ea typeface="Times New Roman" panose="02020603050405020304" pitchFamily="18" charset="0"/>
                <a:cs typeface="Times New Roman" panose="02020603050405020304" pitchFamily="18" charset="0"/>
              </a:rPr>
              <a:t>Si l'une des cardinalités maximales est à "1" et l'autre à "n", l'association disparait et l'identifiant de l'entité marquée "n" vient s'ajouter à la liste des propriétés de l'entité marquée "1". </a:t>
            </a:r>
            <a:br>
              <a:rPr lang="fr-FR" dirty="0">
                <a:latin typeface="Calibri" panose="020F0502020204030204" pitchFamily="34" charset="0"/>
                <a:ea typeface="Times New Roman" panose="02020603050405020304" pitchFamily="18" charset="0"/>
                <a:cs typeface="Times New Roman" panose="02020603050405020304" pitchFamily="18" charset="0"/>
              </a:rPr>
            </a:br>
            <a:r>
              <a:rPr lang="fr-FR" dirty="0">
                <a:latin typeface="Calibri" panose="020F0502020204030204" pitchFamily="34" charset="0"/>
                <a:ea typeface="Times New Roman" panose="02020603050405020304" pitchFamily="18" charset="0"/>
                <a:cs typeface="Times New Roman" panose="02020603050405020304" pitchFamily="18" charset="0"/>
              </a:rPr>
              <a:t>Remarque : Une telle association n'a pas lieu d'être porteuse de propriété, par conformité avec la "2ème Forme Normale".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200"/>
              </a:spcAft>
              <a:buSzPts val="1000"/>
              <a:buFont typeface="Wingdings" panose="05000000000000000000" pitchFamily="2" charset="2"/>
              <a:buChar char="§"/>
              <a:tabLst>
                <a:tab pos="457200" algn="l"/>
              </a:tabLst>
            </a:pPr>
            <a:r>
              <a:rPr lang="fr-FR" dirty="0">
                <a:latin typeface="Calibri" panose="020F0502020204030204" pitchFamily="34" charset="0"/>
                <a:ea typeface="Times New Roman" panose="02020603050405020304" pitchFamily="18" charset="0"/>
                <a:cs typeface="Times New Roman" panose="02020603050405020304" pitchFamily="18" charset="0"/>
              </a:rPr>
              <a:t>Si toutes les cardinalités maximales sont à "n", l'association se transforme en une table qui permettra la correspondance entre les enregistrements des tables reliées (tout en pouvant comporter ses propres propriétés).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SzPts val="1000"/>
              <a:buFont typeface="Wingdings" panose="05000000000000000000" pitchFamily="2" charset="2"/>
              <a:buChar char="§"/>
              <a:tabLst>
                <a:tab pos="457200" algn="l"/>
              </a:tabLst>
            </a:pPr>
            <a:r>
              <a:rPr lang="fr-FR" dirty="0">
                <a:latin typeface="Calibri" panose="020F0502020204030204" pitchFamily="34" charset="0"/>
                <a:ea typeface="Times New Roman" panose="02020603050405020304" pitchFamily="18" charset="0"/>
                <a:cs typeface="Times New Roman" panose="02020603050405020304" pitchFamily="18" charset="0"/>
              </a:rPr>
              <a:t>Ces règles s'appliquent aussi bien pour les associations "réflexives". Pour les associations de dimension "3" ou plus, elles sont toujours transformées en table.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170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334" y="1156002"/>
            <a:ext cx="2597827" cy="410882"/>
          </a:xfrm>
          <a:prstGeom prst="rect">
            <a:avLst/>
          </a:prstGeom>
        </p:spPr>
        <p:txBody>
          <a:bodyPr wrap="none">
            <a:spAutoFit/>
          </a:bodyPr>
          <a:lstStyle/>
          <a:p>
            <a:pPr marL="342900" lvl="0" indent="-342900" algn="just">
              <a:lnSpc>
                <a:spcPct val="115000"/>
              </a:lnSpc>
              <a:spcAft>
                <a:spcPts val="500"/>
              </a:spcAft>
              <a:buFont typeface="+mj-lt"/>
              <a:buAutoNum type="arabicPeriod"/>
            </a:pPr>
            <a:r>
              <a:rPr lang="fr-FR" b="1" u="sng" dirty="0">
                <a:latin typeface="Times New Roman" panose="02020603050405020304" pitchFamily="18" charset="0"/>
                <a:ea typeface="Calibri" panose="020F0502020204030204" pitchFamily="34" charset="0"/>
                <a:cs typeface="Times New Roman" panose="02020603050405020304" pitchFamily="18" charset="0"/>
              </a:rPr>
              <a:t>Approche analytique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08575" y="1718524"/>
            <a:ext cx="8805746" cy="3866187"/>
          </a:xfrm>
          <a:prstGeom prst="rect">
            <a:avLst/>
          </a:prstGeom>
        </p:spPr>
        <p:txBody>
          <a:bodyPr wrap="square">
            <a:spAutoFit/>
          </a:bodyPr>
          <a:lstStyle/>
          <a:p>
            <a:pPr marL="342900" lvl="0" indent="-342900" algn="just">
              <a:lnSpc>
                <a:spcPct val="115000"/>
              </a:lnSpc>
              <a:spcAft>
                <a:spcPts val="0"/>
              </a:spcAft>
              <a:buFont typeface="+mj-lt"/>
              <a:buAutoNum type="alphaLcPeriod"/>
            </a:pPr>
            <a:r>
              <a:rPr lang="fr-FR" b="1" dirty="0">
                <a:latin typeface="Times New Roman" panose="02020603050405020304" pitchFamily="18" charset="0"/>
                <a:ea typeface="Calibri" panose="020F0502020204030204" pitchFamily="34" charset="0"/>
                <a:cs typeface="Times New Roman" panose="02020603050405020304" pitchFamily="18" charset="0"/>
              </a:rPr>
              <a:t>Les principes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Diviser le phénomène (organisation) en des éléments simples,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Analyser chaque élément ainsi inventorié,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Réunir tous les éléments simples pour reconstituer le phénomène.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rPr>
              <a:t>L’idée est que « le tout est la somme » de ses parties.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0"/>
              </a:spcAft>
            </a:pPr>
            <a:r>
              <a:rPr lang="fr-FR" b="1" dirty="0">
                <a:latin typeface="Times New Roman" panose="02020603050405020304" pitchFamily="18" charset="0"/>
                <a:ea typeface="Calibri" panose="020F0502020204030204" pitchFamily="34" charset="0"/>
                <a:cs typeface="Times New Roman" panose="02020603050405020304" pitchFamily="18" charset="0"/>
              </a:rPr>
              <a:t>b.  Les critiques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Toute approche n’indique aucune règle de subdivision : on se fit généralement à un certain « bon sens »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Si la subdivision effectuée est inadéquate, cela fait accentué les difficultés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500"/>
              </a:spcAft>
              <a:buFont typeface="Times New Roman" panose="02020603050405020304" pitchFamily="18"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Il est difficile de réunir les éléments simples quand le phénomène global n’est pas seulement une addition ou une juxtaposition des éléments constitutifs.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APPROCHES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a:t>
            </a:fld>
            <a:endParaRPr lang="fr-FR"/>
          </a:p>
        </p:txBody>
      </p:sp>
    </p:spTree>
    <p:extLst>
      <p:ext uri="{BB962C8B-B14F-4D97-AF65-F5344CB8AC3E}">
        <p14:creationId xmlns:p14="http://schemas.microsoft.com/office/powerpoint/2010/main" val="358002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30</a:t>
            </a:fld>
            <a:endParaRPr lang="fr-FR"/>
          </a:p>
        </p:txBody>
      </p:sp>
      <p:sp>
        <p:nvSpPr>
          <p:cNvPr id="7" name="Rectangle 6"/>
          <p:cNvSpPr/>
          <p:nvPr/>
        </p:nvSpPr>
        <p:spPr>
          <a:xfrm>
            <a:off x="912870" y="762391"/>
            <a:ext cx="4615366"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III- </a:t>
            </a:r>
            <a:r>
              <a:rPr lang="fr-FR" b="1" dirty="0"/>
              <a:t>Le Modèle Logique des Données (MLD)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2" name="Image 1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1189397"/>
            <a:ext cx="5122574" cy="4340546"/>
          </a:xfrm>
          <a:prstGeom prst="rect">
            <a:avLst/>
          </a:prstGeom>
        </p:spPr>
      </p:pic>
      <p:pic>
        <p:nvPicPr>
          <p:cNvPr id="4" name="Image 3"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36" y="1189397"/>
            <a:ext cx="6474308" cy="4593094"/>
          </a:xfrm>
          <a:prstGeom prst="rect">
            <a:avLst/>
          </a:prstGeom>
        </p:spPr>
      </p:pic>
    </p:spTree>
    <p:extLst>
      <p:ext uri="{BB962C8B-B14F-4D97-AF65-F5344CB8AC3E}">
        <p14:creationId xmlns:p14="http://schemas.microsoft.com/office/powerpoint/2010/main" val="99093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M. AZOTI</a:t>
            </a:r>
          </a:p>
        </p:txBody>
      </p:sp>
      <p:sp>
        <p:nvSpPr>
          <p:cNvPr id="5" name="Espace réservé du numéro de diapositive 4"/>
          <p:cNvSpPr>
            <a:spLocks noGrp="1"/>
          </p:cNvSpPr>
          <p:nvPr>
            <p:ph type="sldNum" sz="quarter" idx="12"/>
          </p:nvPr>
        </p:nvSpPr>
        <p:spPr/>
        <p:txBody>
          <a:bodyPr/>
          <a:lstStyle/>
          <a:p>
            <a:fld id="{29EA5043-0782-46D7-9DC6-1EF664C998C1}" type="slidenum">
              <a:rPr lang="fr-FR" smtClean="0"/>
              <a:t>31</a:t>
            </a:fld>
            <a:endParaRPr lang="fr-FR"/>
          </a:p>
        </p:txBody>
      </p:sp>
      <p:sp>
        <p:nvSpPr>
          <p:cNvPr id="6" name="Rectangle 5"/>
          <p:cNvSpPr/>
          <p:nvPr/>
        </p:nvSpPr>
        <p:spPr>
          <a:xfrm>
            <a:off x="210312" y="707196"/>
            <a:ext cx="11631168" cy="2308324"/>
          </a:xfrm>
          <a:prstGeom prst="rect">
            <a:avLst/>
          </a:prstGeom>
        </p:spPr>
        <p:txBody>
          <a:bodyPr wrap="square">
            <a:spAutoFit/>
          </a:bodyPr>
          <a:lstStyle/>
          <a:p>
            <a:r>
              <a:rPr lang="fr-FR" b="1" dirty="0">
                <a:solidFill>
                  <a:srgbClr val="333333"/>
                </a:solidFill>
                <a:latin typeface="Ubuntu"/>
              </a:rPr>
              <a:t>Exercice 1:</a:t>
            </a:r>
          </a:p>
          <a:p>
            <a:r>
              <a:rPr lang="fr-FR" dirty="0">
                <a:solidFill>
                  <a:srgbClr val="333333"/>
                </a:solidFill>
                <a:latin typeface="Ubuntu"/>
              </a:rPr>
              <a:t>Un fan de rock souhaite créer un site consacré à ses groupes préférés. Il doit donc tenir l'inventaire des disques, avec pour chacun d'eux le titre, l'artiste, le label et l'année. En ce qui concerne les groupes et les musiciens, une analyse fine montre que le problème est redoutable - on se contentera ici d'une approche simple.</a:t>
            </a:r>
          </a:p>
          <a:p>
            <a:r>
              <a:rPr lang="fr-FR" dirty="0">
                <a:solidFill>
                  <a:srgbClr val="333333"/>
                </a:solidFill>
                <a:latin typeface="Ubuntu"/>
              </a:rPr>
              <a:t>On traitera successivement de deux hypothèses :</a:t>
            </a:r>
          </a:p>
          <a:p>
            <a:pPr marL="342900" indent="-342900">
              <a:buFont typeface="+mj-lt"/>
              <a:buAutoNum type="arabicPeriod"/>
            </a:pPr>
            <a:r>
              <a:rPr lang="fr-FR" dirty="0">
                <a:solidFill>
                  <a:srgbClr val="333333"/>
                </a:solidFill>
                <a:latin typeface="Ubuntu"/>
              </a:rPr>
              <a:t>la discothèque ne comprend aucune compilation de différents artistes</a:t>
            </a:r>
          </a:p>
          <a:p>
            <a:pPr marL="342900" indent="-342900">
              <a:buFont typeface="+mj-lt"/>
              <a:buAutoNum type="arabicPeriod"/>
            </a:pPr>
            <a:r>
              <a:rPr lang="fr-FR" dirty="0">
                <a:solidFill>
                  <a:srgbClr val="333333"/>
                </a:solidFill>
                <a:latin typeface="Ubuntu"/>
              </a:rPr>
              <a:t>La discothèque comprend des compilations</a:t>
            </a:r>
          </a:p>
          <a:p>
            <a:r>
              <a:rPr lang="fr-FR" dirty="0">
                <a:solidFill>
                  <a:srgbClr val="333333"/>
                </a:solidFill>
                <a:latin typeface="Ubuntu"/>
              </a:rPr>
              <a:t>Etablir le MCD et le MLD dans ces deux cas.</a:t>
            </a:r>
            <a:endParaRPr lang="fr-FR" b="0" i="0" dirty="0">
              <a:solidFill>
                <a:srgbClr val="333333"/>
              </a:solidFill>
              <a:effectLst/>
              <a:latin typeface="Ubuntu"/>
            </a:endParaRPr>
          </a:p>
        </p:txBody>
      </p:sp>
      <p:pic>
        <p:nvPicPr>
          <p:cNvPr id="7" name="Image 6"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4" y="3308614"/>
            <a:ext cx="5601482" cy="2581635"/>
          </a:xfrm>
          <a:prstGeom prst="rect">
            <a:avLst/>
          </a:prstGeom>
        </p:spPr>
      </p:pic>
      <p:pic>
        <p:nvPicPr>
          <p:cNvPr id="8" name="Image 7"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946" y="3308614"/>
            <a:ext cx="3801005" cy="2381582"/>
          </a:xfrm>
          <a:prstGeom prst="rect">
            <a:avLst/>
          </a:prstGeom>
        </p:spPr>
      </p:pic>
      <p:sp>
        <p:nvSpPr>
          <p:cNvPr id="9" name="ZoneTexte 8"/>
          <p:cNvSpPr txBox="1"/>
          <p:nvPr/>
        </p:nvSpPr>
        <p:spPr>
          <a:xfrm>
            <a:off x="557784" y="3210839"/>
            <a:ext cx="627095" cy="369332"/>
          </a:xfrm>
          <a:prstGeom prst="rect">
            <a:avLst/>
          </a:prstGeom>
          <a:noFill/>
        </p:spPr>
        <p:txBody>
          <a:bodyPr wrap="none" rtlCol="0">
            <a:spAutoFit/>
          </a:bodyPr>
          <a:lstStyle/>
          <a:p>
            <a:r>
              <a:rPr lang="fr-FR" dirty="0"/>
              <a:t>MCD</a:t>
            </a:r>
          </a:p>
        </p:txBody>
      </p:sp>
      <p:sp>
        <p:nvSpPr>
          <p:cNvPr id="10" name="ZoneTexte 9"/>
          <p:cNvSpPr txBox="1"/>
          <p:nvPr/>
        </p:nvSpPr>
        <p:spPr>
          <a:xfrm>
            <a:off x="6738164" y="3210839"/>
            <a:ext cx="606256" cy="369332"/>
          </a:xfrm>
          <a:prstGeom prst="rect">
            <a:avLst/>
          </a:prstGeom>
          <a:noFill/>
        </p:spPr>
        <p:txBody>
          <a:bodyPr wrap="none" rtlCol="0">
            <a:spAutoFit/>
          </a:bodyPr>
          <a:lstStyle/>
          <a:p>
            <a:r>
              <a:rPr lang="fr-FR" dirty="0"/>
              <a:t>MLD</a:t>
            </a:r>
          </a:p>
        </p:txBody>
      </p:sp>
    </p:spTree>
    <p:extLst>
      <p:ext uri="{BB962C8B-B14F-4D97-AF65-F5344CB8AC3E}">
        <p14:creationId xmlns:p14="http://schemas.microsoft.com/office/powerpoint/2010/main" val="223994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M. AZOTI</a:t>
            </a:r>
          </a:p>
        </p:txBody>
      </p:sp>
      <p:sp>
        <p:nvSpPr>
          <p:cNvPr id="5" name="Espace réservé du numéro de diapositive 4"/>
          <p:cNvSpPr>
            <a:spLocks noGrp="1"/>
          </p:cNvSpPr>
          <p:nvPr>
            <p:ph type="sldNum" sz="quarter" idx="12"/>
          </p:nvPr>
        </p:nvSpPr>
        <p:spPr/>
        <p:txBody>
          <a:bodyPr/>
          <a:lstStyle/>
          <a:p>
            <a:fld id="{29EA5043-0782-46D7-9DC6-1EF664C998C1}" type="slidenum">
              <a:rPr lang="fr-FR" smtClean="0"/>
              <a:t>32</a:t>
            </a:fld>
            <a:endParaRPr lang="fr-FR"/>
          </a:p>
        </p:txBody>
      </p:sp>
      <p:pic>
        <p:nvPicPr>
          <p:cNvPr id="2" name="Image 1"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800" y="348252"/>
            <a:ext cx="5611008" cy="2467319"/>
          </a:xfrm>
          <a:prstGeom prst="rect">
            <a:avLst/>
          </a:prstGeom>
        </p:spPr>
      </p:pic>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800" y="3001334"/>
            <a:ext cx="6087325" cy="2629267"/>
          </a:xfrm>
          <a:prstGeom prst="rect">
            <a:avLst/>
          </a:prstGeom>
        </p:spPr>
      </p:pic>
      <p:sp>
        <p:nvSpPr>
          <p:cNvPr id="9" name="ZoneTexte 8"/>
          <p:cNvSpPr txBox="1"/>
          <p:nvPr/>
        </p:nvSpPr>
        <p:spPr>
          <a:xfrm>
            <a:off x="1087172" y="3946635"/>
            <a:ext cx="606256" cy="369332"/>
          </a:xfrm>
          <a:prstGeom prst="rect">
            <a:avLst/>
          </a:prstGeom>
          <a:noFill/>
        </p:spPr>
        <p:txBody>
          <a:bodyPr wrap="none" rtlCol="0">
            <a:spAutoFit/>
          </a:bodyPr>
          <a:lstStyle/>
          <a:p>
            <a:r>
              <a:rPr lang="fr-FR" dirty="0"/>
              <a:t>MLD</a:t>
            </a:r>
          </a:p>
        </p:txBody>
      </p:sp>
      <p:sp>
        <p:nvSpPr>
          <p:cNvPr id="10" name="ZoneTexte 9"/>
          <p:cNvSpPr txBox="1"/>
          <p:nvPr/>
        </p:nvSpPr>
        <p:spPr>
          <a:xfrm>
            <a:off x="1087172" y="1108947"/>
            <a:ext cx="627095" cy="369332"/>
          </a:xfrm>
          <a:prstGeom prst="rect">
            <a:avLst/>
          </a:prstGeom>
          <a:noFill/>
        </p:spPr>
        <p:txBody>
          <a:bodyPr wrap="none" rtlCol="0">
            <a:spAutoFit/>
          </a:bodyPr>
          <a:lstStyle/>
          <a:p>
            <a:r>
              <a:rPr lang="fr-FR" dirty="0"/>
              <a:t>MCD</a:t>
            </a:r>
          </a:p>
        </p:txBody>
      </p:sp>
    </p:spTree>
    <p:extLst>
      <p:ext uri="{BB962C8B-B14F-4D97-AF65-F5344CB8AC3E}">
        <p14:creationId xmlns:p14="http://schemas.microsoft.com/office/powerpoint/2010/main" val="368899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M. AZOTI</a:t>
            </a:r>
          </a:p>
        </p:txBody>
      </p:sp>
      <p:sp>
        <p:nvSpPr>
          <p:cNvPr id="5" name="Espace réservé du numéro de diapositive 4"/>
          <p:cNvSpPr>
            <a:spLocks noGrp="1"/>
          </p:cNvSpPr>
          <p:nvPr>
            <p:ph type="sldNum" sz="quarter" idx="12"/>
          </p:nvPr>
        </p:nvSpPr>
        <p:spPr/>
        <p:txBody>
          <a:bodyPr/>
          <a:lstStyle/>
          <a:p>
            <a:fld id="{29EA5043-0782-46D7-9DC6-1EF664C998C1}" type="slidenum">
              <a:rPr lang="fr-FR" smtClean="0"/>
              <a:t>33</a:t>
            </a:fld>
            <a:endParaRPr lang="fr-FR"/>
          </a:p>
        </p:txBody>
      </p:sp>
      <p:sp>
        <p:nvSpPr>
          <p:cNvPr id="6" name="Rectangle 5"/>
          <p:cNvSpPr/>
          <p:nvPr/>
        </p:nvSpPr>
        <p:spPr>
          <a:xfrm>
            <a:off x="274320" y="247317"/>
            <a:ext cx="11558016" cy="2585323"/>
          </a:xfrm>
          <a:prstGeom prst="rect">
            <a:avLst/>
          </a:prstGeom>
        </p:spPr>
        <p:txBody>
          <a:bodyPr wrap="square">
            <a:spAutoFit/>
          </a:bodyPr>
          <a:lstStyle/>
          <a:p>
            <a:r>
              <a:rPr lang="fr-FR" b="1" dirty="0">
                <a:solidFill>
                  <a:srgbClr val="333333"/>
                </a:solidFill>
                <a:latin typeface="Ubuntu"/>
              </a:rPr>
              <a:t>Exercice 2</a:t>
            </a:r>
            <a:r>
              <a:rPr lang="fr-FR" dirty="0">
                <a:solidFill>
                  <a:srgbClr val="333333"/>
                </a:solidFill>
                <a:latin typeface="Ubuntu"/>
              </a:rPr>
              <a:t>:</a:t>
            </a:r>
          </a:p>
          <a:p>
            <a:r>
              <a:rPr lang="fr-FR" dirty="0">
                <a:solidFill>
                  <a:srgbClr val="333333"/>
                </a:solidFill>
                <a:latin typeface="Ubuntu"/>
              </a:rPr>
              <a:t>Une casse automobile souhaite gérer son stock de pièces. Chaque pièce est identifiée par une référence, une catégorie (carrosserie, mécanique, électricité, etc.), une date de récupération et un prix de vente. On souhaite également pouvoir établir une correspondance entre les pièces et les véhicules pour lesquels elles conviennent, ces véhicules étant repérés par marque, modèle et année.</a:t>
            </a:r>
          </a:p>
          <a:p>
            <a:r>
              <a:rPr lang="fr-FR" dirty="0">
                <a:solidFill>
                  <a:srgbClr val="333333"/>
                </a:solidFill>
                <a:latin typeface="Ubuntu"/>
              </a:rPr>
              <a:t>Etablir le MCD adéquat dans les deux hypothèses suivantes :</a:t>
            </a:r>
          </a:p>
          <a:p>
            <a:pPr marL="342900" indent="-342900">
              <a:buFont typeface="+mj-lt"/>
              <a:buAutoNum type="arabicPeriod"/>
            </a:pPr>
            <a:r>
              <a:rPr lang="fr-FR" dirty="0">
                <a:solidFill>
                  <a:srgbClr val="333333"/>
                </a:solidFill>
                <a:latin typeface="Ubuntu"/>
              </a:rPr>
              <a:t>toutes les pièces d'une même référence possèdent un prix unique</a:t>
            </a:r>
          </a:p>
          <a:p>
            <a:pPr marL="342900" indent="-342900">
              <a:buFont typeface="+mj-lt"/>
              <a:buAutoNum type="arabicPeriod"/>
            </a:pPr>
            <a:r>
              <a:rPr lang="fr-FR" dirty="0">
                <a:solidFill>
                  <a:srgbClr val="333333"/>
                </a:solidFill>
                <a:latin typeface="Ubuntu"/>
              </a:rPr>
              <a:t>chaque pièce possède un prix propre.</a:t>
            </a:r>
          </a:p>
          <a:p>
            <a:r>
              <a:rPr lang="fr-FR" dirty="0">
                <a:solidFill>
                  <a:srgbClr val="333333"/>
                </a:solidFill>
                <a:latin typeface="Ubuntu"/>
              </a:rPr>
              <a:t>Etablir le MCD et le MLD dans ces deux cas.</a:t>
            </a:r>
            <a:endParaRPr lang="fr-FR" b="0" i="0" dirty="0">
              <a:solidFill>
                <a:srgbClr val="333333"/>
              </a:solidFill>
              <a:effectLst/>
              <a:latin typeface="Ubuntu"/>
            </a:endParaRPr>
          </a:p>
        </p:txBody>
      </p:sp>
      <p:pic>
        <p:nvPicPr>
          <p:cNvPr id="7" name="Image 6"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2935224"/>
            <a:ext cx="6748272" cy="3715960"/>
          </a:xfrm>
          <a:prstGeom prst="rect">
            <a:avLst/>
          </a:prstGeom>
        </p:spPr>
      </p:pic>
      <p:pic>
        <p:nvPicPr>
          <p:cNvPr id="8" name="Image 7"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391" y="2935224"/>
            <a:ext cx="4771562" cy="3589354"/>
          </a:xfrm>
          <a:prstGeom prst="rect">
            <a:avLst/>
          </a:prstGeom>
        </p:spPr>
      </p:pic>
      <p:sp>
        <p:nvSpPr>
          <p:cNvPr id="9" name="ZoneTexte 8"/>
          <p:cNvSpPr txBox="1"/>
          <p:nvPr/>
        </p:nvSpPr>
        <p:spPr>
          <a:xfrm>
            <a:off x="611684" y="3187683"/>
            <a:ext cx="627095" cy="369332"/>
          </a:xfrm>
          <a:prstGeom prst="rect">
            <a:avLst/>
          </a:prstGeom>
          <a:noFill/>
        </p:spPr>
        <p:txBody>
          <a:bodyPr wrap="none" rtlCol="0">
            <a:spAutoFit/>
          </a:bodyPr>
          <a:lstStyle/>
          <a:p>
            <a:r>
              <a:rPr lang="fr-FR" dirty="0"/>
              <a:t>MCD</a:t>
            </a:r>
          </a:p>
        </p:txBody>
      </p:sp>
      <p:sp>
        <p:nvSpPr>
          <p:cNvPr id="10" name="ZoneTexte 9"/>
          <p:cNvSpPr txBox="1"/>
          <p:nvPr/>
        </p:nvSpPr>
        <p:spPr>
          <a:xfrm>
            <a:off x="6590621" y="3187683"/>
            <a:ext cx="606256" cy="369332"/>
          </a:xfrm>
          <a:prstGeom prst="rect">
            <a:avLst/>
          </a:prstGeom>
          <a:noFill/>
        </p:spPr>
        <p:txBody>
          <a:bodyPr wrap="none" rtlCol="0">
            <a:spAutoFit/>
          </a:bodyPr>
          <a:lstStyle/>
          <a:p>
            <a:r>
              <a:rPr lang="fr-FR" dirty="0"/>
              <a:t>MLD</a:t>
            </a:r>
          </a:p>
        </p:txBody>
      </p:sp>
    </p:spTree>
    <p:extLst>
      <p:ext uri="{BB962C8B-B14F-4D97-AF65-F5344CB8AC3E}">
        <p14:creationId xmlns:p14="http://schemas.microsoft.com/office/powerpoint/2010/main" val="70025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a:t>M. AZOTI</a:t>
            </a:r>
          </a:p>
        </p:txBody>
      </p:sp>
      <p:sp>
        <p:nvSpPr>
          <p:cNvPr id="5" name="Espace réservé du numéro de diapositive 4"/>
          <p:cNvSpPr>
            <a:spLocks noGrp="1"/>
          </p:cNvSpPr>
          <p:nvPr>
            <p:ph type="sldNum" sz="quarter" idx="12"/>
          </p:nvPr>
        </p:nvSpPr>
        <p:spPr/>
        <p:txBody>
          <a:bodyPr/>
          <a:lstStyle/>
          <a:p>
            <a:fld id="{29EA5043-0782-46D7-9DC6-1EF664C998C1}" type="slidenum">
              <a:rPr lang="fr-FR" smtClean="0"/>
              <a:t>34</a:t>
            </a:fld>
            <a:endParaRPr lang="fr-FR"/>
          </a:p>
        </p:txBody>
      </p:sp>
      <p:pic>
        <p:nvPicPr>
          <p:cNvPr id="6" name="Image 5"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 y="411687"/>
            <a:ext cx="5433462" cy="3691795"/>
          </a:xfrm>
          <a:prstGeom prst="rect">
            <a:avLst/>
          </a:prstGeom>
        </p:spPr>
      </p:pic>
      <p:pic>
        <p:nvPicPr>
          <p:cNvPr id="7" name="Image 6"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289" y="2417964"/>
            <a:ext cx="4970747" cy="3805960"/>
          </a:xfrm>
          <a:prstGeom prst="rect">
            <a:avLst/>
          </a:prstGeom>
        </p:spPr>
      </p:pic>
      <p:sp>
        <p:nvSpPr>
          <p:cNvPr id="8" name="ZoneTexte 7"/>
          <p:cNvSpPr txBox="1"/>
          <p:nvPr/>
        </p:nvSpPr>
        <p:spPr>
          <a:xfrm>
            <a:off x="8068957" y="1706239"/>
            <a:ext cx="606256" cy="369332"/>
          </a:xfrm>
          <a:prstGeom prst="rect">
            <a:avLst/>
          </a:prstGeom>
          <a:noFill/>
        </p:spPr>
        <p:txBody>
          <a:bodyPr wrap="none" rtlCol="0">
            <a:spAutoFit/>
          </a:bodyPr>
          <a:lstStyle/>
          <a:p>
            <a:r>
              <a:rPr lang="fr-FR" dirty="0"/>
              <a:t>MLD</a:t>
            </a:r>
          </a:p>
        </p:txBody>
      </p:sp>
      <p:sp>
        <p:nvSpPr>
          <p:cNvPr id="9" name="ZoneTexte 8"/>
          <p:cNvSpPr txBox="1"/>
          <p:nvPr/>
        </p:nvSpPr>
        <p:spPr>
          <a:xfrm>
            <a:off x="677334" y="508491"/>
            <a:ext cx="627095" cy="369332"/>
          </a:xfrm>
          <a:prstGeom prst="rect">
            <a:avLst/>
          </a:prstGeom>
          <a:noFill/>
        </p:spPr>
        <p:txBody>
          <a:bodyPr wrap="none" rtlCol="0">
            <a:spAutoFit/>
          </a:bodyPr>
          <a:lstStyle/>
          <a:p>
            <a:r>
              <a:rPr lang="fr-FR" dirty="0"/>
              <a:t>MCD</a:t>
            </a:r>
          </a:p>
        </p:txBody>
      </p:sp>
    </p:spTree>
    <p:extLst>
      <p:ext uri="{BB962C8B-B14F-4D97-AF65-F5344CB8AC3E}">
        <p14:creationId xmlns:p14="http://schemas.microsoft.com/office/powerpoint/2010/main" val="406614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35</a:t>
            </a:fld>
            <a:endParaRPr lang="fr-FR"/>
          </a:p>
        </p:txBody>
      </p:sp>
      <p:sp>
        <p:nvSpPr>
          <p:cNvPr id="7" name="Rectangle 6"/>
          <p:cNvSpPr/>
          <p:nvPr/>
        </p:nvSpPr>
        <p:spPr>
          <a:xfrm>
            <a:off x="912870" y="762391"/>
            <a:ext cx="4615366"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III- </a:t>
            </a:r>
            <a:r>
              <a:rPr lang="fr-FR" b="1" dirty="0"/>
              <a:t>Le Modèle Logique des Données (MLD)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 name="Rectangle 2"/>
          <p:cNvSpPr/>
          <p:nvPr/>
        </p:nvSpPr>
        <p:spPr>
          <a:xfrm>
            <a:off x="677334" y="1131723"/>
            <a:ext cx="5044198"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Elève</a:t>
            </a:r>
            <a:r>
              <a:rPr lang="fr-FR" sz="2000"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El_Num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El_Nom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El_prénom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El_Datenais</a:t>
            </a:r>
            <a:r>
              <a:rPr lang="fr-FR" dirty="0">
                <a:solidFill>
                  <a:srgbClr val="000000"/>
                </a:solidFill>
                <a:latin typeface="Times New Roman" panose="02020603050405020304" pitchFamily="18" charset="0"/>
                <a:cs typeface="Times New Roman" panose="02020603050405020304" pitchFamily="18" charset="0"/>
              </a:rPr>
              <a:t>, #Et_</a:t>
            </a:r>
            <a:r>
              <a:rPr lang="fr-FR" dirty="0" err="1">
                <a:solidFill>
                  <a:srgbClr val="000000"/>
                </a:solidFill>
                <a:latin typeface="Times New Roman" panose="02020603050405020304" pitchFamily="18" charset="0"/>
                <a:cs typeface="Times New Roman" panose="02020603050405020304" pitchFamily="18" charset="0"/>
              </a:rPr>
              <a:t>Num</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Ex_Nom</a:t>
            </a:r>
            <a:r>
              <a:rPr lang="fr-FR" sz="2000" dirty="0">
                <a:solidFill>
                  <a:srgbClr val="000000"/>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Etablissement</a:t>
            </a:r>
            <a:r>
              <a:rPr lang="fr-FR" sz="2000"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Et_Num,Et_Nom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Et_adresse</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Et_Ville</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err="1">
                <a:solidFill>
                  <a:srgbClr val="000000"/>
                </a:solidFill>
                <a:latin typeface="Times New Roman" panose="02020603050405020304" pitchFamily="18" charset="0"/>
                <a:cs typeface="Times New Roman" panose="02020603050405020304" pitchFamily="18" charset="0"/>
              </a:rPr>
              <a:t>DossierInscription</a:t>
            </a:r>
            <a:r>
              <a:rPr lang="fr-FR" sz="2000"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NuméroDI</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El_Num</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Epreuve</a:t>
            </a:r>
            <a:r>
              <a:rPr lang="fr-FR" sz="2000"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Ep_Nom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Ep_Coef</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Ex_Nom</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Examen</a:t>
            </a:r>
            <a:r>
              <a:rPr lang="fr-FR" sz="2000" dirty="0">
                <a:solidFill>
                  <a:srgbClr val="000000"/>
                </a:solidFill>
                <a:latin typeface="Times New Roman" panose="02020603050405020304" pitchFamily="18" charset="0"/>
                <a:cs typeface="Times New Roman" panose="02020603050405020304" pitchFamily="18" charset="0"/>
              </a:rPr>
              <a:t>  </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Ex_Nom</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Enseignant</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Es_Matricule</a:t>
            </a:r>
            <a:r>
              <a:rPr lang="fr-FR" dirty="0">
                <a:solidFill>
                  <a:srgbClr val="000000"/>
                </a:solidFill>
                <a:latin typeface="Times New Roman" panose="02020603050405020304" pitchFamily="18" charset="0"/>
                <a:cs typeface="Times New Roman" panose="02020603050405020304" pitchFamily="18" charset="0"/>
              </a:rPr>
              <a:t> , </a:t>
            </a:r>
            <a:r>
              <a:rPr lang="fr-FR" dirty="0" err="1">
                <a:solidFill>
                  <a:srgbClr val="000000"/>
                </a:solidFill>
                <a:latin typeface="Times New Roman" panose="02020603050405020304" pitchFamily="18" charset="0"/>
                <a:cs typeface="Times New Roman" panose="02020603050405020304" pitchFamily="18" charset="0"/>
              </a:rPr>
              <a:t>Es_Nom</a:t>
            </a:r>
            <a:r>
              <a:rPr lang="fr-FR" dirty="0">
                <a:solidFill>
                  <a:srgbClr val="000000"/>
                </a:solidFill>
                <a:latin typeface="Times New Roman" panose="02020603050405020304" pitchFamily="18" charset="0"/>
                <a:cs typeface="Times New Roman" panose="02020603050405020304" pitchFamily="18" charset="0"/>
              </a:rPr>
              <a:t>, Es_adresse,Es_ville,#</a:t>
            </a:r>
            <a:r>
              <a:rPr lang="fr-FR" sz="2000" dirty="0" err="1">
                <a:solidFill>
                  <a:srgbClr val="000000"/>
                </a:solidFill>
                <a:latin typeface="Times New Roman" panose="02020603050405020304" pitchFamily="18" charset="0"/>
                <a:cs typeface="Times New Roman" panose="02020603050405020304" pitchFamily="18" charset="0"/>
              </a:rPr>
              <a:t>Et_Num</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Détail</a:t>
            </a:r>
            <a:r>
              <a:rPr lang="fr-FR" sz="2000" dirty="0">
                <a:solidFill>
                  <a:srgbClr val="000000"/>
                </a:solidFill>
                <a:latin typeface="Times New Roman" panose="02020603050405020304" pitchFamily="18" charset="0"/>
                <a:cs typeface="Times New Roman" panose="02020603050405020304" pitchFamily="18" charset="0"/>
              </a:rPr>
              <a:t> </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El_Num</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Ep_Nom</a:t>
            </a:r>
            <a:r>
              <a:rPr lang="fr-FR" dirty="0">
                <a:solidFill>
                  <a:srgbClr val="000000"/>
                </a:solidFill>
                <a:latin typeface="Times New Roman" panose="02020603050405020304" pitchFamily="18" charset="0"/>
                <a:cs typeface="Times New Roman" panose="02020603050405020304" pitchFamily="18" charset="0"/>
              </a:rPr>
              <a:t>, Note</a:t>
            </a:r>
            <a:r>
              <a:rPr lang="fr-FR" sz="2000"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Rédiger</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Es_Matricule</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Ep_Nom</a:t>
            </a:r>
            <a:r>
              <a:rPr lang="fr-FR" dirty="0">
                <a:solidFill>
                  <a:srgbClr val="000000"/>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fr-FR" sz="2000" b="1" dirty="0">
                <a:solidFill>
                  <a:srgbClr val="000000"/>
                </a:solidFill>
                <a:latin typeface="Times New Roman" panose="02020603050405020304" pitchFamily="18" charset="0"/>
                <a:cs typeface="Times New Roman" panose="02020603050405020304" pitchFamily="18" charset="0"/>
              </a:rPr>
              <a:t>Corriger</a:t>
            </a:r>
            <a:r>
              <a:rPr lang="fr-FR" sz="2000" dirty="0">
                <a:solidFill>
                  <a:srgbClr val="000000"/>
                </a:solidFill>
                <a:latin typeface="Times New Roman" panose="02020603050405020304" pitchFamily="18" charset="0"/>
                <a:cs typeface="Times New Roman" panose="02020603050405020304" pitchFamily="18" charset="0"/>
              </a:rPr>
              <a:t> </a:t>
            </a:r>
            <a:r>
              <a:rPr lang="fr-FR" dirty="0">
                <a:solidFill>
                  <a:srgbClr val="000000"/>
                </a:solidFill>
                <a:latin typeface="Times New Roman" panose="02020603050405020304" pitchFamily="18" charset="0"/>
                <a:cs typeface="Times New Roman" panose="02020603050405020304" pitchFamily="18" charset="0"/>
              </a:rPr>
              <a:t>(#</a:t>
            </a:r>
            <a:r>
              <a:rPr lang="fr-FR" dirty="0" err="1">
                <a:solidFill>
                  <a:srgbClr val="000000"/>
                </a:solidFill>
                <a:latin typeface="Times New Roman" panose="02020603050405020304" pitchFamily="18" charset="0"/>
                <a:cs typeface="Times New Roman" panose="02020603050405020304" pitchFamily="18" charset="0"/>
              </a:rPr>
              <a:t>Es_Matricule</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Ep_Nom</a:t>
            </a:r>
            <a:r>
              <a:rPr lang="fr-FR" dirty="0">
                <a:solidFill>
                  <a:srgbClr val="000000"/>
                </a:solidFill>
                <a:latin typeface="Times New Roman" panose="02020603050405020304" pitchFamily="18" charset="0"/>
                <a:cs typeface="Times New Roman" panose="02020603050405020304" pitchFamily="18" charset="0"/>
              </a:rPr>
              <a:t> </a:t>
            </a:r>
            <a:r>
              <a:rPr lang="fr-FR" sz="2000" dirty="0">
                <a:solidFill>
                  <a:srgbClr val="000000"/>
                </a:solidFill>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pic>
        <p:nvPicPr>
          <p:cNvPr id="10" name="Image 9"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068" y="945469"/>
            <a:ext cx="6162335" cy="47048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206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36</a:t>
            </a:fld>
            <a:endParaRPr lang="fr-F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383179" y="963049"/>
            <a:ext cx="11695610" cy="5078313"/>
          </a:xfrm>
          <a:prstGeom prst="rect">
            <a:avLst/>
          </a:prstGeom>
        </p:spPr>
        <p:txBody>
          <a:bodyPr wrap="square">
            <a:spAutoFit/>
          </a:bodyPr>
          <a:lstStyle/>
          <a:p>
            <a:r>
              <a:rPr lang="fr-FR" dirty="0">
                <a:solidFill>
                  <a:srgbClr val="000000"/>
                </a:solidFill>
                <a:latin typeface="Calibri" panose="020F0502020204030204" pitchFamily="34" charset="0"/>
              </a:rPr>
              <a:t>Quand le service production souhaite trouver un </a:t>
            </a:r>
            <a:r>
              <a:rPr lang="fr-FR" b="1" dirty="0">
                <a:solidFill>
                  <a:srgbClr val="000000"/>
                </a:solidFill>
                <a:latin typeface="Calibri" panose="020F0502020204030204" pitchFamily="34" charset="0"/>
              </a:rPr>
              <a:t>fournisseur pour un nouveau produit, il fait une demande auprès du service achats. Celui-ci crée le produit et </a:t>
            </a:r>
            <a:r>
              <a:rPr lang="fr-FR" dirty="0">
                <a:solidFill>
                  <a:srgbClr val="000000"/>
                </a:solidFill>
                <a:latin typeface="Calibri" panose="020F0502020204030204" pitchFamily="34" charset="0"/>
              </a:rPr>
              <a:t>saisit les caractéristiques du produit puis des caractéristiques de </a:t>
            </a:r>
            <a:r>
              <a:rPr lang="fr-FR" b="1" dirty="0">
                <a:solidFill>
                  <a:srgbClr val="000000"/>
                </a:solidFill>
                <a:latin typeface="Calibri" panose="020F0502020204030204" pitchFamily="34" charset="0"/>
              </a:rPr>
              <a:t>l’appel d’offres : </a:t>
            </a:r>
            <a:r>
              <a:rPr lang="fr-FR" b="1" dirty="0" err="1">
                <a:solidFill>
                  <a:srgbClr val="000000"/>
                </a:solidFill>
                <a:latin typeface="Calibri" panose="020F0502020204030204" pitchFamily="34" charset="0"/>
              </a:rPr>
              <a:t>N°</a:t>
            </a:r>
            <a:r>
              <a:rPr lang="fr-FR" dirty="0" err="1">
                <a:solidFill>
                  <a:srgbClr val="000000"/>
                </a:solidFill>
                <a:latin typeface="Calibri" panose="020F0502020204030204" pitchFamily="34" charset="0"/>
              </a:rPr>
              <a:t>offre</a:t>
            </a:r>
            <a:r>
              <a:rPr lang="fr-FR" dirty="0">
                <a:solidFill>
                  <a:srgbClr val="000000"/>
                </a:solidFill>
                <a:latin typeface="Calibri" panose="020F0502020204030204" pitchFamily="34" charset="0"/>
              </a:rPr>
              <a:t>, Date offre, Date clôture offre, Quantité du produit dans l’offre, N° Produit et nom du produit. L’appel d’offres est lancé généralement par voie de presse spécialisée. Le service achat reçoit alors régulièrement des </a:t>
            </a:r>
            <a:r>
              <a:rPr lang="fr-FR" b="1" dirty="0">
                <a:solidFill>
                  <a:srgbClr val="000000"/>
                </a:solidFill>
                <a:latin typeface="Calibri" panose="020F0502020204030204" pitchFamily="34" charset="0"/>
              </a:rPr>
              <a:t>offres fermées de fournisseurs. Dés </a:t>
            </a:r>
            <a:r>
              <a:rPr lang="fr-FR" dirty="0">
                <a:solidFill>
                  <a:srgbClr val="000000"/>
                </a:solidFill>
                <a:latin typeface="Calibri" panose="020F0502020204030204" pitchFamily="34" charset="0"/>
              </a:rPr>
              <a:t>réception de ces offres les caractéristiques du fournisseur sont saisies dans une table</a:t>
            </a:r>
          </a:p>
          <a:p>
            <a:r>
              <a:rPr lang="fr-FR" dirty="0">
                <a:solidFill>
                  <a:srgbClr val="000000"/>
                </a:solidFill>
                <a:latin typeface="Calibri" panose="020F0502020204030204" pitchFamily="34" charset="0"/>
              </a:rPr>
              <a:t>fournisseur (N°, nom, Adresse, CP, Ville).</a:t>
            </a:r>
          </a:p>
          <a:p>
            <a:r>
              <a:rPr lang="fr-FR" dirty="0">
                <a:solidFill>
                  <a:srgbClr val="000000"/>
                </a:solidFill>
                <a:latin typeface="Calibri" panose="020F0502020204030204" pitchFamily="34" charset="0"/>
              </a:rPr>
              <a:t>Quand la date de dépouillement de l’appel d’offre est atteinte, et si des offres fermées ont été reçues, le service achats examine ces offres.</a:t>
            </a:r>
          </a:p>
          <a:p>
            <a:r>
              <a:rPr lang="fr-FR" dirty="0">
                <a:solidFill>
                  <a:srgbClr val="000000"/>
                </a:solidFill>
                <a:latin typeface="Calibri" panose="020F0502020204030204" pitchFamily="34" charset="0"/>
              </a:rPr>
              <a:t>Le service achats choisit la meilleure proposition (qui n’est pas forcément la moins. Le service achats choisit la meilleure proposition (qui n’est pas forcément la moins chère, car il tient compte aussi de la réputation du fournisseur) et informe le directeur d’usine du fournisseur choisi parmi la liste des fournisseurs possibles.</a:t>
            </a:r>
          </a:p>
          <a:p>
            <a:r>
              <a:rPr lang="fr-FR" dirty="0">
                <a:solidFill>
                  <a:srgbClr val="000000"/>
                </a:solidFill>
                <a:latin typeface="Calibri" panose="020F0502020204030204" pitchFamily="34" charset="0"/>
              </a:rPr>
              <a:t>Après accord de celui-ci (dans le cas contraire, le service des achats fait une autre proposition au directeur d’usine que nous ne traiterons pas dans l’exercice), le service achats informe les candidats à l’appel d’offres par une lettre de refus ou par</a:t>
            </a:r>
          </a:p>
          <a:p>
            <a:r>
              <a:rPr lang="fr-FR" dirty="0">
                <a:solidFill>
                  <a:srgbClr val="000000"/>
                </a:solidFill>
                <a:latin typeface="Calibri" panose="020F0502020204030204" pitchFamily="34" charset="0"/>
              </a:rPr>
              <a:t>une lettre d’acceptation accompagné d’un </a:t>
            </a:r>
            <a:r>
              <a:rPr lang="fr-FR" b="1" dirty="0">
                <a:solidFill>
                  <a:srgbClr val="000000"/>
                </a:solidFill>
                <a:latin typeface="Calibri" panose="020F0502020204030204" pitchFamily="34" charset="0"/>
              </a:rPr>
              <a:t>contrat à signer pour le fournisseur </a:t>
            </a:r>
            <a:r>
              <a:rPr lang="fr-FR" dirty="0">
                <a:solidFill>
                  <a:srgbClr val="000000"/>
                </a:solidFill>
                <a:latin typeface="Calibri" panose="020F0502020204030204" pitchFamily="34" charset="0"/>
              </a:rPr>
              <a:t>choisi. Les caractéristiques du contrat sont saisit dans une table contrat où on trouve le Numéro du contrat, la date du contrat, Quantité négociée et une signature</a:t>
            </a:r>
          </a:p>
          <a:p>
            <a:r>
              <a:rPr lang="fr-FR" dirty="0">
                <a:solidFill>
                  <a:srgbClr val="000000"/>
                </a:solidFill>
                <a:latin typeface="Calibri" panose="020F0502020204030204" pitchFamily="34" charset="0"/>
              </a:rPr>
              <a:t>d’acceptation ou de refus.</a:t>
            </a:r>
          </a:p>
          <a:p>
            <a:r>
              <a:rPr lang="fr-FR" dirty="0">
                <a:solidFill>
                  <a:srgbClr val="000000"/>
                </a:solidFill>
                <a:latin typeface="Calibri" panose="020F0502020204030204" pitchFamily="34" charset="0"/>
              </a:rPr>
              <a:t>Le service achat informe alors le service production du choix du fournisseur. Le produit est alors disponible à la commande. Ceci se traduit par une saisie du prix unitaire du produit dans la table produit.</a:t>
            </a:r>
            <a:endParaRPr lang="fr-FR" dirty="0"/>
          </a:p>
        </p:txBody>
      </p:sp>
      <p:sp>
        <p:nvSpPr>
          <p:cNvPr id="9" name="ZoneTexte 8"/>
          <p:cNvSpPr txBox="1"/>
          <p:nvPr/>
        </p:nvSpPr>
        <p:spPr>
          <a:xfrm>
            <a:off x="1332412" y="642250"/>
            <a:ext cx="4328160" cy="369332"/>
          </a:xfrm>
          <a:prstGeom prst="rect">
            <a:avLst/>
          </a:prstGeom>
          <a:noFill/>
        </p:spPr>
        <p:txBody>
          <a:bodyPr wrap="square" rtlCol="0">
            <a:spAutoFit/>
          </a:bodyPr>
          <a:lstStyle/>
          <a:p>
            <a:r>
              <a:rPr lang="fr-FR" b="1" u="sng" dirty="0"/>
              <a:t>APPLICATION</a:t>
            </a:r>
          </a:p>
        </p:txBody>
      </p:sp>
    </p:spTree>
    <p:extLst>
      <p:ext uri="{BB962C8B-B14F-4D97-AF65-F5344CB8AC3E}">
        <p14:creationId xmlns:p14="http://schemas.microsoft.com/office/powerpoint/2010/main" val="1327525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37</a:t>
            </a:fld>
            <a:endParaRPr lang="fr-F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ZoneTexte 8"/>
          <p:cNvSpPr txBox="1"/>
          <p:nvPr/>
        </p:nvSpPr>
        <p:spPr>
          <a:xfrm>
            <a:off x="1332412" y="642250"/>
            <a:ext cx="4328160" cy="369332"/>
          </a:xfrm>
          <a:prstGeom prst="rect">
            <a:avLst/>
          </a:prstGeom>
          <a:noFill/>
        </p:spPr>
        <p:txBody>
          <a:bodyPr wrap="square" rtlCol="0">
            <a:spAutoFit/>
          </a:bodyPr>
          <a:lstStyle/>
          <a:p>
            <a:r>
              <a:rPr lang="fr-FR" b="1" u="sng" dirty="0"/>
              <a:t>APPLICATION</a:t>
            </a:r>
          </a:p>
        </p:txBody>
      </p:sp>
      <p:sp>
        <p:nvSpPr>
          <p:cNvPr id="10" name="ZoneTexte 9"/>
          <p:cNvSpPr txBox="1"/>
          <p:nvPr/>
        </p:nvSpPr>
        <p:spPr>
          <a:xfrm>
            <a:off x="753292" y="1011582"/>
            <a:ext cx="4328160" cy="369332"/>
          </a:xfrm>
          <a:prstGeom prst="rect">
            <a:avLst/>
          </a:prstGeom>
          <a:noFill/>
        </p:spPr>
        <p:txBody>
          <a:bodyPr wrap="square" rtlCol="0">
            <a:spAutoFit/>
          </a:bodyPr>
          <a:lstStyle/>
          <a:p>
            <a:r>
              <a:rPr lang="fr-FR" b="1" u="sng" dirty="0"/>
              <a:t>MCD</a:t>
            </a: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52489"/>
            <a:ext cx="9361714" cy="4591691"/>
          </a:xfrm>
          <a:prstGeom prst="rect">
            <a:avLst/>
          </a:prstGeom>
        </p:spPr>
      </p:pic>
      <p:cxnSp>
        <p:nvCxnSpPr>
          <p:cNvPr id="7" name="Connecteur droit 6"/>
          <p:cNvCxnSpPr/>
          <p:nvPr/>
        </p:nvCxnSpPr>
        <p:spPr>
          <a:xfrm>
            <a:off x="1472184" y="2313432"/>
            <a:ext cx="832104" cy="0"/>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7856095" y="2322576"/>
            <a:ext cx="1041017"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p:cNvCxnSpPr/>
          <p:nvPr/>
        </p:nvCxnSpPr>
        <p:spPr>
          <a:xfrm flipV="1">
            <a:off x="1635127" y="4690872"/>
            <a:ext cx="1473833" cy="6096"/>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p:cNvCxnSpPr/>
          <p:nvPr/>
        </p:nvCxnSpPr>
        <p:spPr>
          <a:xfrm flipV="1">
            <a:off x="7548247" y="4791456"/>
            <a:ext cx="1266569" cy="3048"/>
          </a:xfrm>
          <a:prstGeom prst="line">
            <a:avLst/>
          </a:prstGeom>
        </p:spPr>
        <p:style>
          <a:lnRef idx="1">
            <a:schemeClr val="dk1"/>
          </a:lnRef>
          <a:fillRef idx="0">
            <a:schemeClr val="dk1"/>
          </a:fillRef>
          <a:effectRef idx="0">
            <a:schemeClr val="dk1"/>
          </a:effectRef>
          <a:fontRef idx="minor">
            <a:schemeClr val="tx1"/>
          </a:fontRef>
        </p:style>
      </p:cxnSp>
      <p:sp>
        <p:nvSpPr>
          <p:cNvPr id="18" name="Rectangle 17"/>
          <p:cNvSpPr/>
          <p:nvPr/>
        </p:nvSpPr>
        <p:spPr>
          <a:xfrm>
            <a:off x="1238469" y="2163482"/>
            <a:ext cx="209658"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7548247" y="2163482"/>
            <a:ext cx="209658"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381273" y="4507992"/>
            <a:ext cx="209658"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7338589" y="4604929"/>
            <a:ext cx="209658"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898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38</a:t>
            </a:fld>
            <a:endParaRPr lang="fr-FR"/>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ZoneTexte 8"/>
          <p:cNvSpPr txBox="1"/>
          <p:nvPr/>
        </p:nvSpPr>
        <p:spPr>
          <a:xfrm>
            <a:off x="1332412" y="642250"/>
            <a:ext cx="4328160" cy="369332"/>
          </a:xfrm>
          <a:prstGeom prst="rect">
            <a:avLst/>
          </a:prstGeom>
          <a:noFill/>
        </p:spPr>
        <p:txBody>
          <a:bodyPr wrap="square" rtlCol="0">
            <a:spAutoFit/>
          </a:bodyPr>
          <a:lstStyle/>
          <a:p>
            <a:r>
              <a:rPr lang="fr-FR" b="1" u="sng" dirty="0"/>
              <a:t>APPLICATION</a:t>
            </a:r>
          </a:p>
        </p:txBody>
      </p:sp>
      <p:sp>
        <p:nvSpPr>
          <p:cNvPr id="10" name="ZoneTexte 9"/>
          <p:cNvSpPr txBox="1"/>
          <p:nvPr/>
        </p:nvSpPr>
        <p:spPr>
          <a:xfrm>
            <a:off x="753292" y="1228014"/>
            <a:ext cx="4328160" cy="369332"/>
          </a:xfrm>
          <a:prstGeom prst="rect">
            <a:avLst/>
          </a:prstGeom>
          <a:noFill/>
        </p:spPr>
        <p:txBody>
          <a:bodyPr wrap="square" rtlCol="0">
            <a:spAutoFit/>
          </a:bodyPr>
          <a:lstStyle/>
          <a:p>
            <a:r>
              <a:rPr lang="fr-FR" b="1" u="sng" dirty="0"/>
              <a:t>MLD</a:t>
            </a:r>
          </a:p>
        </p:txBody>
      </p:sp>
      <p:sp>
        <p:nvSpPr>
          <p:cNvPr id="4" name="Rectangle 3"/>
          <p:cNvSpPr/>
          <p:nvPr/>
        </p:nvSpPr>
        <p:spPr>
          <a:xfrm>
            <a:off x="753291" y="1967062"/>
            <a:ext cx="10454639" cy="2000548"/>
          </a:xfrm>
          <a:prstGeom prst="rect">
            <a:avLst/>
          </a:prstGeom>
        </p:spPr>
        <p:txBody>
          <a:bodyPr wrap="square">
            <a:spAutoFit/>
          </a:bodyPr>
          <a:lstStyle/>
          <a:p>
            <a:r>
              <a:rPr lang="fr-FR" sz="2000" b="1" dirty="0">
                <a:solidFill>
                  <a:srgbClr val="000000"/>
                </a:solidFill>
                <a:latin typeface="Calibri" panose="020F0502020204030204" pitchFamily="34" charset="0"/>
              </a:rPr>
              <a:t>OFFRE</a:t>
            </a:r>
            <a:r>
              <a:rPr lang="fr-FR" sz="2000" dirty="0">
                <a:solidFill>
                  <a:srgbClr val="000000"/>
                </a:solidFill>
                <a:latin typeface="Calibri" panose="020F0502020204030204" pitchFamily="34" charset="0"/>
              </a:rPr>
              <a:t> (</a:t>
            </a:r>
            <a:r>
              <a:rPr lang="fr-FR" u="sng" dirty="0" err="1">
                <a:solidFill>
                  <a:srgbClr val="000000"/>
                </a:solidFill>
                <a:latin typeface="Calibri" panose="020F0502020204030204" pitchFamily="34" charset="0"/>
              </a:rPr>
              <a:t>N°Offre</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DateCloture</a:t>
            </a:r>
            <a:r>
              <a:rPr lang="fr-FR" dirty="0">
                <a:solidFill>
                  <a:srgbClr val="000000"/>
                </a:solidFill>
                <a:latin typeface="Calibri" panose="020F0502020204030204" pitchFamily="34" charset="0"/>
              </a:rPr>
              <a:t>, Quantité, #</a:t>
            </a:r>
            <a:r>
              <a:rPr lang="fr-FR" dirty="0" err="1">
                <a:solidFill>
                  <a:srgbClr val="000000"/>
                </a:solidFill>
                <a:latin typeface="Calibri" panose="020F0502020204030204" pitchFamily="34" charset="0"/>
              </a:rPr>
              <a:t>N</a:t>
            </a:r>
            <a:r>
              <a:rPr lang="fr-FR" u="sng" dirty="0" err="1">
                <a:solidFill>
                  <a:srgbClr val="000000"/>
                </a:solidFill>
                <a:latin typeface="Calibri" panose="020F0502020204030204" pitchFamily="34" charset="0"/>
              </a:rPr>
              <a:t>°</a:t>
            </a:r>
            <a:r>
              <a:rPr lang="fr-FR" dirty="0" err="1">
                <a:solidFill>
                  <a:srgbClr val="000000"/>
                </a:solidFill>
                <a:latin typeface="Calibri" panose="020F0502020204030204" pitchFamily="34" charset="0"/>
              </a:rPr>
              <a:t>produit</a:t>
            </a:r>
            <a:r>
              <a:rPr lang="fr-FR" sz="2000" dirty="0">
                <a:solidFill>
                  <a:srgbClr val="000000"/>
                </a:solidFill>
                <a:latin typeface="Calibri" panose="020F0502020204030204" pitchFamily="34" charset="0"/>
              </a:rPr>
              <a:t>)</a:t>
            </a:r>
          </a:p>
          <a:p>
            <a:r>
              <a:rPr lang="fr-FR" sz="2000" b="1" dirty="0">
                <a:solidFill>
                  <a:srgbClr val="000000"/>
                </a:solidFill>
                <a:latin typeface="Calibri" panose="020F0502020204030204" pitchFamily="34" charset="0"/>
              </a:rPr>
              <a:t>PRODUIT</a:t>
            </a:r>
            <a:r>
              <a:rPr lang="fr-FR" sz="2000" dirty="0">
                <a:solidFill>
                  <a:srgbClr val="000000"/>
                </a:solidFill>
                <a:latin typeface="Calibri" panose="020F0502020204030204" pitchFamily="34" charset="0"/>
              </a:rPr>
              <a:t>  (</a:t>
            </a:r>
            <a:r>
              <a:rPr lang="fr-FR" u="sng" dirty="0" err="1">
                <a:solidFill>
                  <a:srgbClr val="000000"/>
                </a:solidFill>
                <a:latin typeface="Calibri" panose="020F0502020204030204" pitchFamily="34" charset="0"/>
              </a:rPr>
              <a:t>N°produit</a:t>
            </a:r>
            <a:r>
              <a:rPr lang="fr-FR" dirty="0" err="1">
                <a:solidFill>
                  <a:srgbClr val="000000"/>
                </a:solidFill>
                <a:latin typeface="Calibri" panose="020F0502020204030204" pitchFamily="34" charset="0"/>
              </a:rPr>
              <a:t>,NomProduit</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Prix_unitaire</a:t>
            </a:r>
            <a:r>
              <a:rPr lang="fr-FR" sz="2000" dirty="0">
                <a:solidFill>
                  <a:srgbClr val="000000"/>
                </a:solidFill>
                <a:latin typeface="Calibri" panose="020F0502020204030204" pitchFamily="34" charset="0"/>
              </a:rPr>
              <a:t>)</a:t>
            </a:r>
          </a:p>
          <a:p>
            <a:r>
              <a:rPr lang="fr-FR" sz="2000" b="1" strike="sngStrike" dirty="0" err="1">
                <a:solidFill>
                  <a:srgbClr val="000000"/>
                </a:solidFill>
                <a:latin typeface="Calibri" panose="020F0502020204030204" pitchFamily="34" charset="0"/>
              </a:rPr>
              <a:t>DossierInscription</a:t>
            </a:r>
            <a:r>
              <a:rPr lang="fr-FR" sz="2000" strike="sngStrike" dirty="0">
                <a:solidFill>
                  <a:srgbClr val="000000"/>
                </a:solidFill>
                <a:latin typeface="Calibri" panose="020F0502020204030204" pitchFamily="34" charset="0"/>
              </a:rPr>
              <a:t> (</a:t>
            </a:r>
            <a:r>
              <a:rPr lang="fr-FR" strike="sngStrike" dirty="0" err="1">
                <a:solidFill>
                  <a:srgbClr val="000000"/>
                </a:solidFill>
                <a:latin typeface="Calibri" panose="020F0502020204030204" pitchFamily="34" charset="0"/>
              </a:rPr>
              <a:t>NuméroDI</a:t>
            </a:r>
            <a:r>
              <a:rPr lang="fr-FR" strike="sngStrike" dirty="0">
                <a:solidFill>
                  <a:srgbClr val="000000"/>
                </a:solidFill>
                <a:latin typeface="Calibri" panose="020F0502020204030204" pitchFamily="34" charset="0"/>
              </a:rPr>
              <a:t>, #</a:t>
            </a:r>
            <a:r>
              <a:rPr lang="fr-FR" strike="sngStrike" dirty="0" err="1">
                <a:solidFill>
                  <a:srgbClr val="000000"/>
                </a:solidFill>
                <a:latin typeface="Calibri" panose="020F0502020204030204" pitchFamily="34" charset="0"/>
              </a:rPr>
              <a:t>El_Num</a:t>
            </a:r>
            <a:r>
              <a:rPr lang="fr-FR" sz="2000" strike="sngStrike" dirty="0">
                <a:solidFill>
                  <a:srgbClr val="000000"/>
                </a:solidFill>
                <a:latin typeface="Calibri" panose="020F0502020204030204" pitchFamily="34" charset="0"/>
              </a:rPr>
              <a:t>)</a:t>
            </a:r>
          </a:p>
          <a:p>
            <a:r>
              <a:rPr lang="fr-FR" sz="2000" b="1" dirty="0">
                <a:solidFill>
                  <a:srgbClr val="000000"/>
                </a:solidFill>
                <a:latin typeface="Calibri" panose="020F0502020204030204" pitchFamily="34" charset="0"/>
              </a:rPr>
              <a:t>FOURNISSEUR</a:t>
            </a:r>
            <a:r>
              <a:rPr lang="fr-FR" sz="2000" dirty="0">
                <a:solidFill>
                  <a:srgbClr val="000000"/>
                </a:solidFill>
                <a:latin typeface="Calibri" panose="020F0502020204030204" pitchFamily="34" charset="0"/>
              </a:rPr>
              <a:t>  (</a:t>
            </a:r>
            <a:r>
              <a:rPr lang="fr-FR" u="sng" dirty="0" err="1">
                <a:solidFill>
                  <a:srgbClr val="000000"/>
                </a:solidFill>
                <a:latin typeface="Calibri" panose="020F0502020204030204" pitchFamily="34" charset="0"/>
              </a:rPr>
              <a:t>N°Fournisseur</a:t>
            </a:r>
            <a:r>
              <a:rPr lang="fr-FR" dirty="0" err="1">
                <a:solidFill>
                  <a:srgbClr val="000000"/>
                </a:solidFill>
                <a:latin typeface="Calibri" panose="020F0502020204030204" pitchFamily="34" charset="0"/>
              </a:rPr>
              <a:t>,NomFournisseur</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AdresseFournisseur</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CodePostale</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Ville_Fournisseur</a:t>
            </a:r>
            <a:r>
              <a:rPr lang="fr-FR" sz="2000" dirty="0">
                <a:solidFill>
                  <a:srgbClr val="000000"/>
                </a:solidFill>
                <a:latin typeface="Calibri" panose="020F0502020204030204" pitchFamily="34" charset="0"/>
              </a:rPr>
              <a:t>)</a:t>
            </a:r>
          </a:p>
          <a:p>
            <a:r>
              <a:rPr lang="fr-FR" sz="2000" b="1" dirty="0">
                <a:solidFill>
                  <a:srgbClr val="000000"/>
                </a:solidFill>
                <a:latin typeface="Calibri" panose="020F0502020204030204" pitchFamily="34" charset="0"/>
              </a:rPr>
              <a:t>CONTRAT</a:t>
            </a:r>
            <a:r>
              <a:rPr lang="fr-FR" dirty="0">
                <a:solidFill>
                  <a:srgbClr val="000000"/>
                </a:solidFill>
                <a:latin typeface="Calibri" panose="020F0502020204030204" pitchFamily="34" charset="0"/>
              </a:rPr>
              <a:t>(</a:t>
            </a:r>
            <a:r>
              <a:rPr lang="fr-FR" u="sng" dirty="0" err="1">
                <a:solidFill>
                  <a:srgbClr val="000000"/>
                </a:solidFill>
                <a:latin typeface="Calibri" panose="020F0502020204030204" pitchFamily="34" charset="0"/>
              </a:rPr>
              <a:t>N°Contrat</a:t>
            </a:r>
            <a:r>
              <a:rPr lang="fr-FR" u="sng" dirty="0">
                <a:solidFill>
                  <a:srgbClr val="000000"/>
                </a:solidFill>
                <a:latin typeface="Calibri" panose="020F0502020204030204" pitchFamily="34" charset="0"/>
              </a:rPr>
              <a:t> </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DateContrat</a:t>
            </a:r>
            <a:r>
              <a:rPr lang="fr-FR" dirty="0">
                <a:solidFill>
                  <a:srgbClr val="000000"/>
                </a:solidFill>
                <a:latin typeface="Calibri" panose="020F0502020204030204" pitchFamily="34" charset="0"/>
              </a:rPr>
              <a:t>, </a:t>
            </a:r>
            <a:r>
              <a:rPr lang="fr-FR" dirty="0" err="1">
                <a:solidFill>
                  <a:srgbClr val="000000"/>
                </a:solidFill>
                <a:latin typeface="Calibri" panose="020F0502020204030204" pitchFamily="34" charset="0"/>
              </a:rPr>
              <a:t>Quantité_négocié</a:t>
            </a:r>
            <a:r>
              <a:rPr lang="fr-FR" dirty="0">
                <a:solidFill>
                  <a:srgbClr val="000000"/>
                </a:solidFill>
                <a:latin typeface="Calibri" panose="020F0502020204030204" pitchFamily="34" charset="0"/>
              </a:rPr>
              <a:t>, signé,#</a:t>
            </a:r>
            <a:r>
              <a:rPr lang="fr-FR" sz="2000" dirty="0" err="1">
                <a:solidFill>
                  <a:srgbClr val="000000"/>
                </a:solidFill>
                <a:latin typeface="Calibri" panose="020F0502020204030204" pitchFamily="34" charset="0"/>
              </a:rPr>
              <a:t>N</a:t>
            </a:r>
            <a:r>
              <a:rPr lang="fr-FR" sz="2000" u="sng" dirty="0" err="1">
                <a:solidFill>
                  <a:srgbClr val="000000"/>
                </a:solidFill>
                <a:latin typeface="Calibri" panose="020F0502020204030204" pitchFamily="34" charset="0"/>
              </a:rPr>
              <a:t>°</a:t>
            </a:r>
            <a:r>
              <a:rPr lang="fr-FR" sz="2000" dirty="0" err="1">
                <a:solidFill>
                  <a:srgbClr val="000000"/>
                </a:solidFill>
                <a:latin typeface="Calibri" panose="020F0502020204030204" pitchFamily="34" charset="0"/>
              </a:rPr>
              <a:t>fournisseur</a:t>
            </a:r>
            <a:r>
              <a:rPr lang="fr-FR" sz="2000" dirty="0">
                <a:solidFill>
                  <a:srgbClr val="000000"/>
                </a:solidFill>
                <a:latin typeface="Calibri" panose="020F0502020204030204" pitchFamily="34" charset="0"/>
              </a:rPr>
              <a:t>, #</a:t>
            </a:r>
            <a:r>
              <a:rPr lang="fr-FR" sz="2000" dirty="0" err="1">
                <a:solidFill>
                  <a:srgbClr val="000000"/>
                </a:solidFill>
                <a:latin typeface="Calibri" panose="020F0502020204030204" pitchFamily="34" charset="0"/>
              </a:rPr>
              <a:t>N</a:t>
            </a:r>
            <a:r>
              <a:rPr lang="fr-FR" sz="2000" u="sng" dirty="0" err="1">
                <a:solidFill>
                  <a:srgbClr val="000000"/>
                </a:solidFill>
                <a:latin typeface="Calibri" panose="020F0502020204030204" pitchFamily="34" charset="0"/>
              </a:rPr>
              <a:t>°</a:t>
            </a:r>
            <a:r>
              <a:rPr lang="fr-FR" sz="2000" dirty="0" err="1">
                <a:solidFill>
                  <a:srgbClr val="000000"/>
                </a:solidFill>
                <a:latin typeface="Calibri" panose="020F0502020204030204" pitchFamily="34" charset="0"/>
              </a:rPr>
              <a:t>produit</a:t>
            </a:r>
            <a:r>
              <a:rPr lang="fr-FR" sz="2000" dirty="0">
                <a:solidFill>
                  <a:srgbClr val="000000"/>
                </a:solidFill>
                <a:latin typeface="Calibri" panose="020F0502020204030204" pitchFamily="34" charset="0"/>
              </a:rPr>
              <a:t>)</a:t>
            </a:r>
          </a:p>
          <a:p>
            <a:r>
              <a:rPr lang="fr-FR" sz="2000" b="1" dirty="0" err="1">
                <a:solidFill>
                  <a:srgbClr val="000000"/>
                </a:solidFill>
                <a:latin typeface="Calibri" panose="020F0502020204030204" pitchFamily="34" charset="0"/>
              </a:rPr>
              <a:t>OFFRE_Fournisseur</a:t>
            </a:r>
            <a:r>
              <a:rPr lang="fr-FR" sz="2000" dirty="0">
                <a:solidFill>
                  <a:srgbClr val="000000"/>
                </a:solidFill>
                <a:latin typeface="Calibri" panose="020F0502020204030204" pitchFamily="34" charset="0"/>
              </a:rPr>
              <a:t> (</a:t>
            </a:r>
            <a:r>
              <a:rPr lang="fr-FR" sz="2000" u="sng" dirty="0">
                <a:solidFill>
                  <a:srgbClr val="000000"/>
                </a:solidFill>
                <a:latin typeface="Calibri" panose="020F0502020204030204" pitchFamily="34" charset="0"/>
              </a:rPr>
              <a:t>#</a:t>
            </a:r>
            <a:r>
              <a:rPr lang="fr-FR" sz="2000" u="sng" dirty="0" err="1">
                <a:solidFill>
                  <a:srgbClr val="000000"/>
                </a:solidFill>
                <a:latin typeface="Calibri" panose="020F0502020204030204" pitchFamily="34" charset="0"/>
              </a:rPr>
              <a:t>N°Offre</a:t>
            </a:r>
            <a:r>
              <a:rPr lang="fr-FR" sz="2000" u="sng" dirty="0">
                <a:solidFill>
                  <a:srgbClr val="000000"/>
                </a:solidFill>
                <a:latin typeface="Calibri" panose="020F0502020204030204" pitchFamily="34" charset="0"/>
              </a:rPr>
              <a:t>, #</a:t>
            </a:r>
            <a:r>
              <a:rPr lang="fr-FR" sz="2000" u="sng" dirty="0" err="1">
                <a:solidFill>
                  <a:srgbClr val="000000"/>
                </a:solidFill>
                <a:latin typeface="Calibri" panose="020F0502020204030204" pitchFamily="34" charset="0"/>
              </a:rPr>
              <a:t>N°Fournisseur</a:t>
            </a:r>
            <a:r>
              <a:rPr lang="fr-FR" sz="2000" u="sng" dirty="0">
                <a:solidFill>
                  <a:srgbClr val="000000"/>
                </a:solidFill>
                <a:latin typeface="Calibri" panose="020F0502020204030204" pitchFamily="34" charset="0"/>
              </a:rPr>
              <a:t> </a:t>
            </a:r>
            <a:r>
              <a:rPr lang="fr-FR" sz="2000" dirty="0">
                <a:solidFill>
                  <a:srgbClr val="000000"/>
                </a:solidFill>
                <a:latin typeface="Calibri" panose="020F0502020204030204" pitchFamily="34" charset="0"/>
              </a:rPr>
              <a:t>)</a:t>
            </a:r>
            <a:endParaRPr lang="fr-FR" dirty="0"/>
          </a:p>
        </p:txBody>
      </p:sp>
    </p:spTree>
    <p:extLst>
      <p:ext uri="{BB962C8B-B14F-4D97-AF65-F5344CB8AC3E}">
        <p14:creationId xmlns:p14="http://schemas.microsoft.com/office/powerpoint/2010/main" val="545076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39</a:t>
            </a:fld>
            <a:endParaRPr lang="fr-FR"/>
          </a:p>
        </p:txBody>
      </p:sp>
      <p:sp>
        <p:nvSpPr>
          <p:cNvPr id="7" name="Rectangle 6"/>
          <p:cNvSpPr/>
          <p:nvPr/>
        </p:nvSpPr>
        <p:spPr>
          <a:xfrm>
            <a:off x="912870" y="762391"/>
            <a:ext cx="4737194"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III- </a:t>
            </a:r>
            <a:r>
              <a:rPr lang="fr-FR" b="1" dirty="0"/>
              <a:t>Le Modèle Physique des Données (MPD)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1" name="Image 10"/>
          <p:cNvPicPr/>
          <p:nvPr/>
        </p:nvPicPr>
        <p:blipFill>
          <a:blip r:embed="rId3">
            <a:extLst>
              <a:ext uri="{28A0092B-C50C-407E-A947-70E740481C1C}">
                <a14:useLocalDpi xmlns:a14="http://schemas.microsoft.com/office/drawing/2010/main" val="0"/>
              </a:ext>
            </a:extLst>
          </a:blip>
          <a:srcRect/>
          <a:stretch>
            <a:fillRect/>
          </a:stretch>
        </p:blipFill>
        <p:spPr bwMode="auto">
          <a:xfrm>
            <a:off x="2635980" y="1434952"/>
            <a:ext cx="7599861" cy="4486275"/>
          </a:xfrm>
          <a:prstGeom prst="rect">
            <a:avLst/>
          </a:prstGeom>
          <a:noFill/>
          <a:ln>
            <a:noFill/>
          </a:ln>
        </p:spPr>
      </p:pic>
      <p:sp>
        <p:nvSpPr>
          <p:cNvPr id="9" name="Rectangle 8"/>
          <p:cNvSpPr/>
          <p:nvPr/>
        </p:nvSpPr>
        <p:spPr>
          <a:xfrm>
            <a:off x="777779" y="1065620"/>
            <a:ext cx="1858201" cy="410882"/>
          </a:xfrm>
          <a:prstGeom prst="rect">
            <a:avLst/>
          </a:prstGeom>
        </p:spPr>
        <p:txBody>
          <a:bodyPr wrap="none">
            <a:spAutoFit/>
          </a:bodyPr>
          <a:lstStyle/>
          <a:p>
            <a:pPr algn="just">
              <a:lnSpc>
                <a:spcPct val="115000"/>
              </a:lnSpc>
              <a:spcAft>
                <a:spcPts val="0"/>
              </a:spcAft>
              <a:tabLst>
                <a:tab pos="1350645"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Associations n:m</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44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242" y="1201966"/>
            <a:ext cx="2005677" cy="369332"/>
          </a:xfrm>
          <a:prstGeom prst="rect">
            <a:avLst/>
          </a:prstGeom>
        </p:spPr>
        <p:txBody>
          <a:bodyPr wrap="none">
            <a:spAutoFit/>
          </a:bodyPr>
          <a:lstStyle/>
          <a:p>
            <a:r>
              <a:rPr lang="fr-FR" b="1" u="sng" dirty="0">
                <a:latin typeface="Times New Roman" panose="02020603050405020304" pitchFamily="18" charset="0"/>
                <a:ea typeface="Calibri" panose="020F0502020204030204" pitchFamily="34" charset="0"/>
              </a:rPr>
              <a:t>Notion de Système</a:t>
            </a:r>
            <a:endParaRPr lang="fr-FR" dirty="0"/>
          </a:p>
        </p:txBody>
      </p:sp>
      <p:sp>
        <p:nvSpPr>
          <p:cNvPr id="5" name="Rectangle 4"/>
          <p:cNvSpPr/>
          <p:nvPr/>
        </p:nvSpPr>
        <p:spPr>
          <a:xfrm>
            <a:off x="1051929" y="1520109"/>
            <a:ext cx="9564029" cy="410882"/>
          </a:xfrm>
          <a:prstGeom prst="rect">
            <a:avLst/>
          </a:prstGeom>
        </p:spPr>
        <p:txBody>
          <a:bodyPr wrap="square">
            <a:spAutoFit/>
          </a:bodyPr>
          <a:lstStyle/>
          <a:p>
            <a:pPr algn="just">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rPr>
              <a:t>Étymologiquement, le mot provient du grec « </a:t>
            </a:r>
            <a:r>
              <a:rPr lang="fr-FR" dirty="0" err="1">
                <a:latin typeface="Times New Roman" panose="02020603050405020304" pitchFamily="18" charset="0"/>
                <a:ea typeface="Calibri" panose="020F0502020204030204" pitchFamily="34" charset="0"/>
                <a:cs typeface="Times New Roman" panose="02020603050405020304" pitchFamily="18" charset="0"/>
              </a:rPr>
              <a:t>sustêma</a:t>
            </a:r>
            <a:r>
              <a:rPr lang="fr-FR" dirty="0">
                <a:latin typeface="Times New Roman" panose="02020603050405020304" pitchFamily="18" charset="0"/>
                <a:ea typeface="Calibri" panose="020F0502020204030204" pitchFamily="34" charset="0"/>
                <a:cs typeface="Times New Roman" panose="02020603050405020304" pitchFamily="18" charset="0"/>
              </a:rPr>
              <a:t> » qui signifie "ensemble cohérent".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005358" y="2047049"/>
            <a:ext cx="2483006" cy="1112099"/>
          </a:xfrm>
          <a:prstGeom prst="rect">
            <a:avLst/>
          </a:prstGeom>
        </p:spPr>
        <p:txBody>
          <a:bodyPr wrap="square">
            <a:spAutoFit/>
          </a:bodyPr>
          <a:lstStyle/>
          <a:p>
            <a:pPr algn="just">
              <a:lnSpc>
                <a:spcPct val="115000"/>
              </a:lnSpc>
              <a:spcAft>
                <a:spcPts val="500"/>
              </a:spcAft>
              <a:tabLst>
                <a:tab pos="1941830"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Un système</a:t>
            </a:r>
            <a:r>
              <a:rPr lang="fr-FR"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500"/>
              </a:spcAft>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(Paradigme systémique)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183021" y="3147068"/>
            <a:ext cx="5531005" cy="2324226"/>
          </a:xfrm>
          <a:prstGeom prst="rect">
            <a:avLst/>
          </a:prstGeom>
        </p:spPr>
        <p:txBody>
          <a:bodyPr wrap="square">
            <a:spAutoFit/>
          </a:bodyPr>
          <a:lstStyle/>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est quelque chose (identifiable)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fait quelque chose (activité) ;	</a:t>
            </a:r>
            <a:endParaRPr lang="fr-FR"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est doté d’une structure ;</a:t>
            </a:r>
          </a:p>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évolue dans le temps ;</a:t>
            </a:r>
          </a:p>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est dans quelque chose  (environnement) ;</a:t>
            </a:r>
          </a:p>
          <a:p>
            <a:pPr marL="285750" indent="-285750">
              <a:lnSpc>
                <a:spcPct val="115000"/>
              </a:lnSpc>
              <a:spcAft>
                <a:spcPts val="500"/>
              </a:spcAft>
              <a:buFont typeface="Wingdings" panose="05000000000000000000" pitchFamily="2" charset="2"/>
              <a:buChar char="§"/>
              <a:tabLst>
                <a:tab pos="1941830" algn="l"/>
              </a:tabLst>
            </a:pPr>
            <a:r>
              <a:rPr lang="fr-FR" dirty="0">
                <a:latin typeface="Times New Roman" panose="02020603050405020304" pitchFamily="18" charset="0"/>
                <a:ea typeface="Calibri" panose="020F0502020204030204" pitchFamily="34" charset="0"/>
                <a:cs typeface="Times New Roman" panose="02020603050405020304" pitchFamily="18" charset="0"/>
              </a:rPr>
              <a:t>est pour quelque chose (finalité).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ccolades 7"/>
          <p:cNvSpPr/>
          <p:nvPr/>
        </p:nvSpPr>
        <p:spPr>
          <a:xfrm>
            <a:off x="659779" y="3159148"/>
            <a:ext cx="5174165" cy="232422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281" y="2577576"/>
            <a:ext cx="4996516" cy="2976834"/>
          </a:xfrm>
          <a:prstGeom prst="rect">
            <a:avLst/>
          </a:prstGeom>
        </p:spPr>
      </p:pic>
      <p:sp>
        <p:nvSpPr>
          <p:cNvPr id="10" name="Rectangle 9"/>
          <p:cNvSpPr/>
          <p:nvPr/>
        </p:nvSpPr>
        <p:spPr>
          <a:xfrm>
            <a:off x="723866" y="796430"/>
            <a:ext cx="2520947" cy="410882"/>
          </a:xfrm>
          <a:prstGeom prst="rect">
            <a:avLst/>
          </a:prstGeom>
        </p:spPr>
        <p:txBody>
          <a:bodyPr wrap="none">
            <a:spAutoFit/>
          </a:bodyPr>
          <a:lstStyle/>
          <a:p>
            <a:pPr lvl="0" algn="just">
              <a:lnSpc>
                <a:spcPct val="115000"/>
              </a:lnSpc>
              <a:spcAft>
                <a:spcPts val="500"/>
              </a:spcAft>
            </a:pPr>
            <a:r>
              <a:rPr lang="fr-FR" b="1" u="sng" dirty="0">
                <a:latin typeface="Times New Roman" panose="02020603050405020304" pitchFamily="18" charset="0"/>
                <a:ea typeface="Calibri" panose="020F0502020204030204" pitchFamily="34" charset="0"/>
                <a:cs typeface="Times New Roman" panose="02020603050405020304" pitchFamily="18" charset="0"/>
              </a:rPr>
              <a:t>2. Approche systémique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Texte 10"/>
          <p:cNvSpPr txBox="1"/>
          <p:nvPr/>
        </p:nvSpPr>
        <p:spPr>
          <a:xfrm>
            <a:off x="509367" y="96783"/>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APPROCHES</a:t>
            </a:r>
          </a:p>
        </p:txBody>
      </p:sp>
      <p:sp>
        <p:nvSpPr>
          <p:cNvPr id="12" name="Espace réservé du pied de page 11"/>
          <p:cNvSpPr>
            <a:spLocks noGrp="1"/>
          </p:cNvSpPr>
          <p:nvPr>
            <p:ph type="ftr" sz="quarter" idx="11"/>
          </p:nvPr>
        </p:nvSpPr>
        <p:spPr/>
        <p:txBody>
          <a:bodyPr/>
          <a:lstStyle/>
          <a:p>
            <a:r>
              <a:rPr lang="fr-FR"/>
              <a:t>M. AZOTI</a:t>
            </a:r>
          </a:p>
        </p:txBody>
      </p:sp>
      <p:sp>
        <p:nvSpPr>
          <p:cNvPr id="13" name="Espace réservé du numéro de diapositive 12"/>
          <p:cNvSpPr>
            <a:spLocks noGrp="1"/>
          </p:cNvSpPr>
          <p:nvPr>
            <p:ph type="sldNum" sz="quarter" idx="12"/>
          </p:nvPr>
        </p:nvSpPr>
        <p:spPr/>
        <p:txBody>
          <a:bodyPr/>
          <a:lstStyle/>
          <a:p>
            <a:fld id="{29EA5043-0782-46D7-9DC6-1EF664C998C1}" type="slidenum">
              <a:rPr lang="fr-FR" smtClean="0"/>
              <a:t>4</a:t>
            </a:fld>
            <a:endParaRPr lang="fr-FR"/>
          </a:p>
        </p:txBody>
      </p:sp>
    </p:spTree>
    <p:extLst>
      <p:ext uri="{BB962C8B-B14F-4D97-AF65-F5344CB8AC3E}">
        <p14:creationId xmlns:p14="http://schemas.microsoft.com/office/powerpoint/2010/main" val="2631571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40</a:t>
            </a:fld>
            <a:endParaRPr lang="fr-FR"/>
          </a:p>
        </p:txBody>
      </p:sp>
      <p:sp>
        <p:nvSpPr>
          <p:cNvPr id="7" name="Rectangle 6"/>
          <p:cNvSpPr/>
          <p:nvPr/>
        </p:nvSpPr>
        <p:spPr>
          <a:xfrm>
            <a:off x="912870" y="762391"/>
            <a:ext cx="4737194" cy="369332"/>
          </a:xfrm>
          <a:prstGeom prst="rect">
            <a:avLst/>
          </a:prstGeom>
        </p:spPr>
        <p:txBody>
          <a:bodyPr wrap="none">
            <a:spAutoFit/>
          </a:bodyPr>
          <a:lstStyle/>
          <a:p>
            <a:pPr lvl="0"/>
            <a:r>
              <a:rPr lang="fr-FR" b="1" dirty="0">
                <a:latin typeface="Calibri" panose="020F0502020204030204" pitchFamily="34" charset="0"/>
                <a:ea typeface="Calibri" panose="020F0502020204030204" pitchFamily="34" charset="0"/>
                <a:cs typeface="Times New Roman" panose="02020603050405020304" pitchFamily="18" charset="0"/>
              </a:rPr>
              <a:t>III- </a:t>
            </a:r>
            <a:r>
              <a:rPr lang="fr-FR" b="1" dirty="0"/>
              <a:t>Le Modèle Physique des Données (MPD)</a:t>
            </a:r>
            <a:endParaRPr lang="fr-FR"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8"/>
          <p:cNvSpPr/>
          <p:nvPr/>
        </p:nvSpPr>
        <p:spPr>
          <a:xfrm>
            <a:off x="777779" y="1065620"/>
            <a:ext cx="1920719" cy="369332"/>
          </a:xfrm>
          <a:prstGeom prst="rect">
            <a:avLst/>
          </a:prstGeom>
        </p:spPr>
        <p:txBody>
          <a:bodyPr wrap="none">
            <a:spAutoFit/>
          </a:bodyPr>
          <a:lstStyle/>
          <a:p>
            <a:r>
              <a:rPr lang="fr-FR" b="1" dirty="0"/>
              <a:t>Associations 1:n</a:t>
            </a:r>
            <a:endParaRPr lang="fr-FR" dirty="0"/>
          </a:p>
        </p:txBody>
      </p:sp>
      <p:pic>
        <p:nvPicPr>
          <p:cNvPr id="10" name="Image 9"/>
          <p:cNvPicPr/>
          <p:nvPr/>
        </p:nvPicPr>
        <p:blipFill>
          <a:blip r:embed="rId3">
            <a:extLst>
              <a:ext uri="{28A0092B-C50C-407E-A947-70E740481C1C}">
                <a14:useLocalDpi xmlns:a14="http://schemas.microsoft.com/office/drawing/2010/main" val="0"/>
              </a:ext>
            </a:extLst>
          </a:blip>
          <a:srcRect/>
          <a:stretch>
            <a:fillRect/>
          </a:stretch>
        </p:blipFill>
        <p:spPr bwMode="auto">
          <a:xfrm>
            <a:off x="521725" y="1602422"/>
            <a:ext cx="4842756" cy="3390900"/>
          </a:xfrm>
          <a:prstGeom prst="rect">
            <a:avLst/>
          </a:prstGeom>
          <a:noFill/>
          <a:ln>
            <a:noFill/>
          </a:ln>
        </p:spPr>
      </p:pic>
      <p:sp>
        <p:nvSpPr>
          <p:cNvPr id="3" name="Rectangle 2"/>
          <p:cNvSpPr/>
          <p:nvPr/>
        </p:nvSpPr>
        <p:spPr>
          <a:xfrm>
            <a:off x="8389785" y="1044845"/>
            <a:ext cx="1768433" cy="410882"/>
          </a:xfrm>
          <a:prstGeom prst="rect">
            <a:avLst/>
          </a:prstGeom>
        </p:spPr>
        <p:txBody>
          <a:bodyPr wrap="none">
            <a:spAutoFit/>
          </a:bodyPr>
          <a:lstStyle/>
          <a:p>
            <a:pPr algn="just">
              <a:lnSpc>
                <a:spcPct val="115000"/>
              </a:lnSpc>
              <a:spcAft>
                <a:spcPts val="0"/>
              </a:spcAft>
              <a:tabLst>
                <a:tab pos="1350645"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Associations 1:1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 11"/>
          <p:cNvPicPr/>
          <p:nvPr/>
        </p:nvPicPr>
        <p:blipFill>
          <a:blip r:embed="rId4">
            <a:extLst>
              <a:ext uri="{28A0092B-C50C-407E-A947-70E740481C1C}">
                <a14:useLocalDpi xmlns:a14="http://schemas.microsoft.com/office/drawing/2010/main" val="0"/>
              </a:ext>
            </a:extLst>
          </a:blip>
          <a:srcRect/>
          <a:stretch>
            <a:fillRect/>
          </a:stretch>
        </p:blipFill>
        <p:spPr bwMode="auto">
          <a:xfrm>
            <a:off x="6974946" y="1623197"/>
            <a:ext cx="5072028" cy="3238500"/>
          </a:xfrm>
          <a:prstGeom prst="rect">
            <a:avLst/>
          </a:prstGeom>
          <a:noFill/>
          <a:ln>
            <a:noFill/>
          </a:ln>
        </p:spPr>
      </p:pic>
    </p:spTree>
    <p:extLst>
      <p:ext uri="{BB962C8B-B14F-4D97-AF65-F5344CB8AC3E}">
        <p14:creationId xmlns:p14="http://schemas.microsoft.com/office/powerpoint/2010/main" val="270816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41</a:t>
            </a:fld>
            <a:endParaRPr lang="fr-FR"/>
          </a:p>
        </p:txBody>
      </p:sp>
      <p:sp>
        <p:nvSpPr>
          <p:cNvPr id="7" name="Rectangle 6"/>
          <p:cNvSpPr/>
          <p:nvPr/>
        </p:nvSpPr>
        <p:spPr>
          <a:xfrm>
            <a:off x="912870" y="762391"/>
            <a:ext cx="8361132" cy="369332"/>
          </a:xfrm>
          <a:prstGeom prst="rect">
            <a:avLst/>
          </a:prstGeom>
        </p:spPr>
        <p:txBody>
          <a:bodyPr wrap="squar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IV- </a:t>
            </a:r>
            <a:r>
              <a:rPr lang="fr-FR" b="1" u="sng" dirty="0"/>
              <a:t>Modèle Conceptuel de la Communication (MCC)</a:t>
            </a:r>
            <a:endParaRPr lang="fr-FR" u="sng"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850458" y="1339732"/>
            <a:ext cx="2109873" cy="392159"/>
          </a:xfrm>
          <a:prstGeom prst="rect">
            <a:avLst/>
          </a:prstGeom>
        </p:spPr>
        <p:txBody>
          <a:bodyPr wrap="none">
            <a:spAutoFit/>
          </a:bodyPr>
          <a:lstStyle/>
          <a:p>
            <a:pPr lvl="0" algn="just">
              <a:lnSpc>
                <a:spcPct val="115000"/>
              </a:lnSpc>
              <a:spcAft>
                <a:spcPts val="1000"/>
              </a:spcAft>
            </a:pPr>
            <a:r>
              <a:rPr lang="fr-FR" b="1" i="1" u="heavy" dirty="0">
                <a:latin typeface="Calibri" panose="020F0502020204030204" pitchFamily="34" charset="0"/>
                <a:ea typeface="Calibri" panose="020F0502020204030204" pitchFamily="34" charset="0"/>
                <a:cs typeface="Times New Roman" panose="02020603050405020304" pitchFamily="18" charset="0"/>
              </a:rPr>
              <a:t>Diagramme des flux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 12"/>
          <p:cNvPicPr/>
          <p:nvPr/>
        </p:nvPicPr>
        <p:blipFill>
          <a:blip r:embed="rId3">
            <a:extLst>
              <a:ext uri="{28A0092B-C50C-407E-A947-70E740481C1C}">
                <a14:useLocalDpi xmlns:a14="http://schemas.microsoft.com/office/drawing/2010/main" val="0"/>
              </a:ext>
            </a:extLst>
          </a:blip>
          <a:srcRect/>
          <a:stretch>
            <a:fillRect/>
          </a:stretch>
        </p:blipFill>
        <p:spPr bwMode="auto">
          <a:xfrm>
            <a:off x="756692" y="1734495"/>
            <a:ext cx="4572953" cy="2251574"/>
          </a:xfrm>
          <a:prstGeom prst="rect">
            <a:avLst/>
          </a:prstGeom>
          <a:noFill/>
          <a:ln>
            <a:noFill/>
          </a:ln>
        </p:spPr>
      </p:pic>
      <p:pic>
        <p:nvPicPr>
          <p:cNvPr id="14" name="Image 13"/>
          <p:cNvPicPr/>
          <p:nvPr/>
        </p:nvPicPr>
        <p:blipFill>
          <a:blip r:embed="rId4">
            <a:extLst>
              <a:ext uri="{28A0092B-C50C-407E-A947-70E740481C1C}">
                <a14:useLocalDpi xmlns:a14="http://schemas.microsoft.com/office/drawing/2010/main" val="0"/>
              </a:ext>
            </a:extLst>
          </a:blip>
          <a:srcRect/>
          <a:stretch>
            <a:fillRect/>
          </a:stretch>
        </p:blipFill>
        <p:spPr bwMode="auto">
          <a:xfrm>
            <a:off x="5997723" y="1654629"/>
            <a:ext cx="5529942" cy="2708366"/>
          </a:xfrm>
          <a:prstGeom prst="rect">
            <a:avLst/>
          </a:prstGeom>
          <a:noFill/>
          <a:ln>
            <a:noFill/>
          </a:ln>
        </p:spPr>
      </p:pic>
    </p:spTree>
    <p:extLst>
      <p:ext uri="{BB962C8B-B14F-4D97-AF65-F5344CB8AC3E}">
        <p14:creationId xmlns:p14="http://schemas.microsoft.com/office/powerpoint/2010/main" val="2169442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42</a:t>
            </a:fld>
            <a:endParaRPr lang="fr-FR"/>
          </a:p>
        </p:txBody>
      </p:sp>
      <p:sp>
        <p:nvSpPr>
          <p:cNvPr id="7" name="Rectangle 6"/>
          <p:cNvSpPr/>
          <p:nvPr/>
        </p:nvSpPr>
        <p:spPr>
          <a:xfrm>
            <a:off x="912870" y="762391"/>
            <a:ext cx="8361132" cy="369332"/>
          </a:xfrm>
          <a:prstGeom prst="rect">
            <a:avLst/>
          </a:prstGeom>
        </p:spPr>
        <p:txBody>
          <a:bodyPr wrap="squar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IV- </a:t>
            </a:r>
            <a:r>
              <a:rPr lang="fr-FR" b="1" u="sng" dirty="0"/>
              <a:t>Modèle Conceptuel de la Communication (MCC)</a:t>
            </a:r>
            <a:endParaRPr lang="fr-FR" u="sng"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850458" y="1339732"/>
            <a:ext cx="2109873" cy="392159"/>
          </a:xfrm>
          <a:prstGeom prst="rect">
            <a:avLst/>
          </a:prstGeom>
        </p:spPr>
        <p:txBody>
          <a:bodyPr wrap="none">
            <a:spAutoFit/>
          </a:bodyPr>
          <a:lstStyle/>
          <a:p>
            <a:pPr lvl="0" algn="just">
              <a:lnSpc>
                <a:spcPct val="115000"/>
              </a:lnSpc>
              <a:spcAft>
                <a:spcPts val="1000"/>
              </a:spcAft>
            </a:pPr>
            <a:r>
              <a:rPr lang="fr-FR" b="1" i="1" u="heavy" dirty="0">
                <a:latin typeface="Calibri" panose="020F0502020204030204" pitchFamily="34" charset="0"/>
                <a:ea typeface="Calibri" panose="020F0502020204030204" pitchFamily="34" charset="0"/>
                <a:cs typeface="Times New Roman" panose="02020603050405020304" pitchFamily="18" charset="0"/>
              </a:rPr>
              <a:t>Diagramme des flux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344" y="1731891"/>
            <a:ext cx="8662964" cy="4982569"/>
          </a:xfrm>
          <a:prstGeom prst="rect">
            <a:avLst/>
          </a:prstGeom>
        </p:spPr>
      </p:pic>
      <p:sp>
        <p:nvSpPr>
          <p:cNvPr id="10" name="Ellipse 9"/>
          <p:cNvSpPr/>
          <p:nvPr/>
        </p:nvSpPr>
        <p:spPr>
          <a:xfrm>
            <a:off x="5888736" y="2395728"/>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6" name="Ellipse 15"/>
          <p:cNvSpPr/>
          <p:nvPr/>
        </p:nvSpPr>
        <p:spPr>
          <a:xfrm>
            <a:off x="7239000" y="3819144"/>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Ellipse 16"/>
          <p:cNvSpPr/>
          <p:nvPr/>
        </p:nvSpPr>
        <p:spPr>
          <a:xfrm>
            <a:off x="6606138" y="2615184"/>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8" name="Ellipse 17"/>
          <p:cNvSpPr/>
          <p:nvPr/>
        </p:nvSpPr>
        <p:spPr>
          <a:xfrm>
            <a:off x="4479756" y="1920240"/>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9" name="Ellipse 18"/>
          <p:cNvSpPr/>
          <p:nvPr/>
        </p:nvSpPr>
        <p:spPr>
          <a:xfrm>
            <a:off x="3900636" y="4157457"/>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0" name="Ellipse 19"/>
          <p:cNvSpPr/>
          <p:nvPr/>
        </p:nvSpPr>
        <p:spPr>
          <a:xfrm>
            <a:off x="5694627" y="5210546"/>
            <a:ext cx="788469" cy="461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5bis</a:t>
            </a:r>
          </a:p>
        </p:txBody>
      </p:sp>
      <p:sp>
        <p:nvSpPr>
          <p:cNvPr id="21" name="Ellipse 20"/>
          <p:cNvSpPr/>
          <p:nvPr/>
        </p:nvSpPr>
        <p:spPr>
          <a:xfrm>
            <a:off x="4120896" y="5816164"/>
            <a:ext cx="292608" cy="256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22" name="Ellipse 21"/>
          <p:cNvSpPr/>
          <p:nvPr/>
        </p:nvSpPr>
        <p:spPr>
          <a:xfrm>
            <a:off x="9274002" y="3685032"/>
            <a:ext cx="592374" cy="329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23" name="Ellipse 22"/>
          <p:cNvSpPr/>
          <p:nvPr/>
        </p:nvSpPr>
        <p:spPr>
          <a:xfrm>
            <a:off x="8705088" y="4223175"/>
            <a:ext cx="865101" cy="457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4bis</a:t>
            </a:r>
          </a:p>
        </p:txBody>
      </p:sp>
    </p:spTree>
    <p:extLst>
      <p:ext uri="{BB962C8B-B14F-4D97-AF65-F5344CB8AC3E}">
        <p14:creationId xmlns:p14="http://schemas.microsoft.com/office/powerpoint/2010/main" val="222176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43</a:t>
            </a:fld>
            <a:endParaRPr lang="fr-FR"/>
          </a:p>
        </p:txBody>
      </p:sp>
      <p:sp>
        <p:nvSpPr>
          <p:cNvPr id="7" name="Rectangle 6"/>
          <p:cNvSpPr/>
          <p:nvPr/>
        </p:nvSpPr>
        <p:spPr>
          <a:xfrm>
            <a:off x="912870" y="762391"/>
            <a:ext cx="8361132" cy="369332"/>
          </a:xfrm>
          <a:prstGeom prst="rect">
            <a:avLst/>
          </a:prstGeom>
        </p:spPr>
        <p:txBody>
          <a:bodyPr wrap="squar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IV- </a:t>
            </a:r>
            <a:r>
              <a:rPr lang="fr-FR" b="1" u="sng" dirty="0"/>
              <a:t>Modèle Conceptuel de Traitement (MCT)</a:t>
            </a:r>
            <a:endParaRPr lang="fr-FR" u="sng"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 name="Rectangle 2"/>
          <p:cNvSpPr/>
          <p:nvPr/>
        </p:nvSpPr>
        <p:spPr>
          <a:xfrm>
            <a:off x="1005844" y="1360010"/>
            <a:ext cx="1069588"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L’acteur</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3584589" y="1315749"/>
            <a:ext cx="1667508" cy="461665"/>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L’événement</a:t>
            </a:r>
            <a:r>
              <a:rPr lang="x-none" sz="2400" b="1" dirty="0">
                <a:latin typeface="Arial" panose="020B0604020202020204" pitchFamily="34" charset="0"/>
                <a:ea typeface="Times New Roman" panose="02020603050405020304" pitchFamily="18" charset="0"/>
                <a:cs typeface="Times New Roman" panose="02020603050405020304" pitchFamily="18" charset="0"/>
              </a:rPr>
              <a:t> </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1005843" y="2066876"/>
            <a:ext cx="1431802"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L'opération</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1005843" y="2857317"/>
            <a:ext cx="1351652"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Le résultat</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Rectangle 11"/>
          <p:cNvSpPr/>
          <p:nvPr/>
        </p:nvSpPr>
        <p:spPr>
          <a:xfrm>
            <a:off x="3496917" y="2052265"/>
            <a:ext cx="2300630"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La synchronisation</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5" name="Rectangle 14"/>
          <p:cNvSpPr/>
          <p:nvPr/>
        </p:nvSpPr>
        <p:spPr>
          <a:xfrm>
            <a:off x="3496917" y="2897787"/>
            <a:ext cx="2595582"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Les règles d’émission</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Rectangle 15"/>
          <p:cNvSpPr/>
          <p:nvPr/>
        </p:nvSpPr>
        <p:spPr>
          <a:xfrm>
            <a:off x="1005844" y="3783101"/>
            <a:ext cx="1351652"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Processus</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 name="Rectangle 16"/>
          <p:cNvSpPr/>
          <p:nvPr/>
        </p:nvSpPr>
        <p:spPr>
          <a:xfrm>
            <a:off x="3496917" y="3816908"/>
            <a:ext cx="2159566" cy="369332"/>
          </a:xfrm>
          <a:prstGeom prst="rect">
            <a:avLst/>
          </a:prstGeom>
        </p:spPr>
        <p:txBody>
          <a:bodyPr wrap="none">
            <a:spAutoFit/>
          </a:bodyPr>
          <a:lstStyle/>
          <a:p>
            <a:pPr lvl="0" algn="just">
              <a:spcBef>
                <a:spcPts val="1200"/>
              </a:spcBef>
              <a:spcAft>
                <a:spcPts val="300"/>
              </a:spcAft>
            </a:pPr>
            <a:r>
              <a:rPr lang="x-none" b="1" dirty="0">
                <a:latin typeface="Arial" panose="020B0604020202020204" pitchFamily="34" charset="0"/>
                <a:ea typeface="Times New Roman" panose="02020603050405020304" pitchFamily="18" charset="0"/>
                <a:cs typeface="Times New Roman" panose="02020603050405020304" pitchFamily="18" charset="0"/>
              </a:rPr>
              <a:t>Règles de gestion</a:t>
            </a:r>
            <a:endParaRPr lang="fr-FR" sz="2400" b="1"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9" name="Groupe 18"/>
          <p:cNvGrpSpPr>
            <a:grpSpLocks/>
          </p:cNvGrpSpPr>
          <p:nvPr/>
        </p:nvGrpSpPr>
        <p:grpSpPr bwMode="auto">
          <a:xfrm>
            <a:off x="6761254" y="1235754"/>
            <a:ext cx="4114800" cy="4062730"/>
            <a:chOff x="3002" y="1386"/>
            <a:chExt cx="6480" cy="6398"/>
          </a:xfrm>
        </p:grpSpPr>
        <p:cxnSp>
          <p:nvCxnSpPr>
            <p:cNvPr id="20" name="AutoShape 4"/>
            <p:cNvCxnSpPr>
              <a:cxnSpLocks noChangeShapeType="1"/>
            </p:cNvCxnSpPr>
            <p:nvPr/>
          </p:nvCxnSpPr>
          <p:spPr bwMode="auto">
            <a:xfrm flipH="1">
              <a:off x="6657" y="2649"/>
              <a:ext cx="1236" cy="50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1" name="Group 5"/>
            <p:cNvGrpSpPr>
              <a:grpSpLocks/>
            </p:cNvGrpSpPr>
            <p:nvPr/>
          </p:nvGrpSpPr>
          <p:grpSpPr bwMode="auto">
            <a:xfrm>
              <a:off x="3002" y="1386"/>
              <a:ext cx="6480" cy="6398"/>
              <a:chOff x="3002" y="1386"/>
              <a:chExt cx="6480" cy="6398"/>
            </a:xfrm>
          </p:grpSpPr>
          <p:sp>
            <p:nvSpPr>
              <p:cNvPr id="22" name="AutoShape 6"/>
              <p:cNvSpPr>
                <a:spLocks noChangeArrowheads="1"/>
              </p:cNvSpPr>
              <p:nvPr/>
            </p:nvSpPr>
            <p:spPr bwMode="auto">
              <a:xfrm rot="5400000">
                <a:off x="5794" y="2480"/>
                <a:ext cx="1073" cy="2418"/>
              </a:xfrm>
              <a:prstGeom prst="homePlate">
                <a:avLst>
                  <a:gd name="adj" fmla="val 53481"/>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Synchronisation</a:t>
                </a:r>
              </a:p>
            </p:txBody>
          </p:sp>
          <p:sp>
            <p:nvSpPr>
              <p:cNvPr id="23" name="Oval 7"/>
              <p:cNvSpPr>
                <a:spLocks noChangeArrowheads="1"/>
              </p:cNvSpPr>
              <p:nvPr/>
            </p:nvSpPr>
            <p:spPr bwMode="auto">
              <a:xfrm>
                <a:off x="7132" y="1522"/>
                <a:ext cx="2174" cy="114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Bef>
                    <a:spcPts val="1200"/>
                  </a:spcBef>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Evénement 2</a:t>
                </a:r>
              </a:p>
            </p:txBody>
          </p:sp>
          <p:sp>
            <p:nvSpPr>
              <p:cNvPr id="24" name="Oval 8"/>
              <p:cNvSpPr>
                <a:spLocks noChangeArrowheads="1"/>
              </p:cNvSpPr>
              <p:nvPr/>
            </p:nvSpPr>
            <p:spPr bwMode="auto">
              <a:xfrm>
                <a:off x="3002" y="1386"/>
                <a:ext cx="2486" cy="1169"/>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Bef>
                    <a:spcPts val="1200"/>
                  </a:spcBef>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Evénement 1</a:t>
                </a:r>
              </a:p>
            </p:txBody>
          </p:sp>
          <p:sp>
            <p:nvSpPr>
              <p:cNvPr id="25" name="Oval 9"/>
              <p:cNvSpPr>
                <a:spLocks noChangeArrowheads="1"/>
              </p:cNvSpPr>
              <p:nvPr/>
            </p:nvSpPr>
            <p:spPr bwMode="auto">
              <a:xfrm>
                <a:off x="7444" y="6670"/>
                <a:ext cx="2038" cy="111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Evénement résultat 2</a:t>
                </a:r>
              </a:p>
            </p:txBody>
          </p:sp>
          <p:sp>
            <p:nvSpPr>
              <p:cNvPr id="26" name="Oval 10"/>
              <p:cNvSpPr>
                <a:spLocks noChangeArrowheads="1"/>
              </p:cNvSpPr>
              <p:nvPr/>
            </p:nvSpPr>
            <p:spPr bwMode="auto">
              <a:xfrm>
                <a:off x="3776" y="6670"/>
                <a:ext cx="2024" cy="1114"/>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Evénement résultat 1</a:t>
                </a:r>
              </a:p>
            </p:txBody>
          </p:sp>
          <p:grpSp>
            <p:nvGrpSpPr>
              <p:cNvPr id="27" name="Group 11"/>
              <p:cNvGrpSpPr>
                <a:grpSpLocks/>
              </p:cNvGrpSpPr>
              <p:nvPr/>
            </p:nvGrpSpPr>
            <p:grpSpPr bwMode="auto">
              <a:xfrm>
                <a:off x="4483" y="4225"/>
                <a:ext cx="3872" cy="1875"/>
                <a:chOff x="4483" y="4225"/>
                <a:chExt cx="3872" cy="1875"/>
              </a:xfrm>
            </p:grpSpPr>
            <p:sp>
              <p:nvSpPr>
                <p:cNvPr id="31" name="Rectangle 30"/>
                <p:cNvSpPr>
                  <a:spLocks noChangeArrowheads="1"/>
                </p:cNvSpPr>
                <p:nvPr/>
              </p:nvSpPr>
              <p:spPr bwMode="auto">
                <a:xfrm>
                  <a:off x="4483" y="4225"/>
                  <a:ext cx="3872" cy="18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fr-FR" sz="1100">
                      <a:effectLst/>
                      <a:latin typeface="Calibri" panose="020F0502020204030204" pitchFamily="34" charset="0"/>
                      <a:ea typeface="Calibri" panose="020F0502020204030204" pitchFamily="34" charset="0"/>
                      <a:cs typeface="Times New Roman" panose="02020603050405020304" pitchFamily="18" charset="0"/>
                    </a:rPr>
                    <a:t>        OP : N°...   Nom Opération</a:t>
                  </a:r>
                </a:p>
                <a:p>
                  <a:pPr>
                    <a:lnSpc>
                      <a:spcPct val="115000"/>
                    </a:lnSpc>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Action 1</a:t>
                  </a:r>
                </a:p>
                <a:p>
                  <a:pPr>
                    <a:lnSpc>
                      <a:spcPct val="115000"/>
                    </a:lnSpc>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Action 2</a:t>
                  </a:r>
                </a:p>
                <a:p>
                  <a:pPr>
                    <a:lnSpc>
                      <a:spcPct val="115000"/>
                    </a:lnSpc>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Règle d’émission 1    Règle d’émission 2</a:t>
                  </a:r>
                </a:p>
              </p:txBody>
            </p:sp>
            <p:cxnSp>
              <p:nvCxnSpPr>
                <p:cNvPr id="32" name="AutoShape 13"/>
                <p:cNvCxnSpPr>
                  <a:cxnSpLocks noChangeShapeType="1"/>
                </p:cNvCxnSpPr>
                <p:nvPr/>
              </p:nvCxnSpPr>
              <p:spPr bwMode="auto">
                <a:xfrm>
                  <a:off x="4483" y="4605"/>
                  <a:ext cx="387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14"/>
                <p:cNvCxnSpPr>
                  <a:cxnSpLocks noChangeShapeType="1"/>
                </p:cNvCxnSpPr>
                <p:nvPr/>
              </p:nvCxnSpPr>
              <p:spPr bwMode="auto">
                <a:xfrm>
                  <a:off x="4483" y="5665"/>
                  <a:ext cx="387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15"/>
                <p:cNvCxnSpPr>
                  <a:cxnSpLocks noChangeShapeType="1"/>
                </p:cNvCxnSpPr>
                <p:nvPr/>
              </p:nvCxnSpPr>
              <p:spPr bwMode="auto">
                <a:xfrm>
                  <a:off x="6412" y="5665"/>
                  <a:ext cx="0" cy="4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8" name="AutoShape 16"/>
              <p:cNvCxnSpPr>
                <a:cxnSpLocks noChangeShapeType="1"/>
              </p:cNvCxnSpPr>
              <p:nvPr/>
            </p:nvCxnSpPr>
            <p:spPr bwMode="auto">
              <a:xfrm>
                <a:off x="5026" y="2432"/>
                <a:ext cx="774" cy="7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17"/>
              <p:cNvCxnSpPr>
                <a:cxnSpLocks noChangeShapeType="1"/>
              </p:cNvCxnSpPr>
              <p:nvPr/>
            </p:nvCxnSpPr>
            <p:spPr bwMode="auto">
              <a:xfrm flipH="1">
                <a:off x="4687" y="6100"/>
                <a:ext cx="801"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18"/>
              <p:cNvCxnSpPr>
                <a:cxnSpLocks noChangeShapeType="1"/>
              </p:cNvCxnSpPr>
              <p:nvPr/>
            </p:nvCxnSpPr>
            <p:spPr bwMode="auto">
              <a:xfrm>
                <a:off x="7268" y="6100"/>
                <a:ext cx="734" cy="6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sp>
        <p:nvSpPr>
          <p:cNvPr id="36" name="Rectangle à coins arrondis 35"/>
          <p:cNvSpPr/>
          <p:nvPr/>
        </p:nvSpPr>
        <p:spPr>
          <a:xfrm>
            <a:off x="827314" y="1235754"/>
            <a:ext cx="5704115" cy="359750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774699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44</a:t>
            </a:fld>
            <a:endParaRPr lang="fr-FR"/>
          </a:p>
        </p:txBody>
      </p:sp>
      <p:sp>
        <p:nvSpPr>
          <p:cNvPr id="7" name="Rectangle 6"/>
          <p:cNvSpPr/>
          <p:nvPr/>
        </p:nvSpPr>
        <p:spPr>
          <a:xfrm>
            <a:off x="912870" y="762391"/>
            <a:ext cx="906786" cy="369332"/>
          </a:xfrm>
          <a:prstGeom prst="rect">
            <a:avLst/>
          </a:prstGeom>
        </p:spPr>
        <p:txBody>
          <a:bodyPr wrap="square">
            <a:spAutoFit/>
          </a:bodyPr>
          <a:lstStyle/>
          <a:p>
            <a:r>
              <a:rPr lang="fr-FR" b="1" u="sng" dirty="0"/>
              <a:t>MCT</a:t>
            </a:r>
            <a:endParaRPr lang="fr-FR" u="sng"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4" name="Image 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518" y="642250"/>
            <a:ext cx="8299147" cy="6095993"/>
          </a:xfrm>
          <a:prstGeom prst="rect">
            <a:avLst/>
          </a:prstGeom>
        </p:spPr>
      </p:pic>
    </p:spTree>
    <p:extLst>
      <p:ext uri="{BB962C8B-B14F-4D97-AF65-F5344CB8AC3E}">
        <p14:creationId xmlns:p14="http://schemas.microsoft.com/office/powerpoint/2010/main" val="3170053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MERISE COMME METHODE D’ANALYSE ET DE CONCEPTION</a:t>
            </a:r>
          </a:p>
        </p:txBody>
      </p:sp>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45</a:t>
            </a:fld>
            <a:endParaRPr lang="fr-FR"/>
          </a:p>
        </p:txBody>
      </p:sp>
      <p:sp>
        <p:nvSpPr>
          <p:cNvPr id="7" name="Rectangle 6"/>
          <p:cNvSpPr/>
          <p:nvPr/>
        </p:nvSpPr>
        <p:spPr>
          <a:xfrm>
            <a:off x="912870" y="762391"/>
            <a:ext cx="8361132" cy="369332"/>
          </a:xfrm>
          <a:prstGeom prst="rect">
            <a:avLst/>
          </a:prstGeom>
        </p:spPr>
        <p:txBody>
          <a:bodyPr wrap="squar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V- </a:t>
            </a:r>
            <a:r>
              <a:rPr lang="fr-FR" b="1" u="sng" dirty="0"/>
              <a:t>Modèle organisationnel des traitements (MOT)</a:t>
            </a:r>
            <a:endParaRPr lang="fr-FR" u="sng" dirty="0"/>
          </a:p>
        </p:txBody>
      </p:sp>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0963" algn="l"/>
              </a:tabLst>
              <a:defRPr>
                <a:solidFill>
                  <a:schemeClr val="tx1"/>
                </a:solidFill>
                <a:latin typeface="Arial" panose="020B0604020202020204" pitchFamily="34" charset="0"/>
              </a:defRPr>
            </a:lvl1pPr>
            <a:lvl2pPr eaLnBrk="0" fontAlgn="base" hangingPunct="0">
              <a:spcBef>
                <a:spcPct val="0"/>
              </a:spcBef>
              <a:spcAft>
                <a:spcPct val="0"/>
              </a:spcAft>
              <a:tabLst>
                <a:tab pos="1350963" algn="l"/>
              </a:tabLst>
              <a:defRPr>
                <a:solidFill>
                  <a:schemeClr val="tx1"/>
                </a:solidFill>
                <a:latin typeface="Arial" panose="020B0604020202020204" pitchFamily="34" charset="0"/>
              </a:defRPr>
            </a:lvl2pPr>
            <a:lvl3pPr eaLnBrk="0" fontAlgn="base" hangingPunct="0">
              <a:spcBef>
                <a:spcPct val="0"/>
              </a:spcBef>
              <a:spcAft>
                <a:spcPct val="0"/>
              </a:spcAft>
              <a:tabLst>
                <a:tab pos="1350963" algn="l"/>
              </a:tabLst>
              <a:defRPr>
                <a:solidFill>
                  <a:schemeClr val="tx1"/>
                </a:solidFill>
                <a:latin typeface="Arial" panose="020B0604020202020204" pitchFamily="34" charset="0"/>
              </a:defRPr>
            </a:lvl3pPr>
            <a:lvl4pPr eaLnBrk="0" fontAlgn="base" hangingPunct="0">
              <a:spcBef>
                <a:spcPct val="0"/>
              </a:spcBef>
              <a:spcAft>
                <a:spcPct val="0"/>
              </a:spcAft>
              <a:tabLst>
                <a:tab pos="1350963" algn="l"/>
              </a:tabLst>
              <a:defRPr>
                <a:solidFill>
                  <a:schemeClr val="tx1"/>
                </a:solidFill>
                <a:latin typeface="Arial" panose="020B0604020202020204" pitchFamily="34" charset="0"/>
              </a:defRPr>
            </a:lvl4pPr>
            <a:lvl5pPr eaLnBrk="0" fontAlgn="base" hangingPunct="0">
              <a:spcBef>
                <a:spcPct val="0"/>
              </a:spcBef>
              <a:spcAft>
                <a:spcPct val="0"/>
              </a:spcAft>
              <a:tabLst>
                <a:tab pos="1350963" algn="l"/>
              </a:tabLst>
              <a:defRPr>
                <a:solidFill>
                  <a:schemeClr val="tx1"/>
                </a:solidFill>
                <a:latin typeface="Arial" panose="020B0604020202020204" pitchFamily="34" charset="0"/>
              </a:defRPr>
            </a:lvl5pPr>
            <a:lvl6pPr eaLnBrk="0" fontAlgn="base" hangingPunct="0">
              <a:spcBef>
                <a:spcPct val="0"/>
              </a:spcBef>
              <a:spcAft>
                <a:spcPct val="0"/>
              </a:spcAft>
              <a:tabLst>
                <a:tab pos="1350963" algn="l"/>
              </a:tabLst>
              <a:defRPr>
                <a:solidFill>
                  <a:schemeClr val="tx1"/>
                </a:solidFill>
                <a:latin typeface="Arial" panose="020B0604020202020204" pitchFamily="34" charset="0"/>
              </a:defRPr>
            </a:lvl6pPr>
            <a:lvl7pPr eaLnBrk="0" fontAlgn="base" hangingPunct="0">
              <a:spcBef>
                <a:spcPct val="0"/>
              </a:spcBef>
              <a:spcAft>
                <a:spcPct val="0"/>
              </a:spcAft>
              <a:tabLst>
                <a:tab pos="1350963" algn="l"/>
              </a:tabLst>
              <a:defRPr>
                <a:solidFill>
                  <a:schemeClr val="tx1"/>
                </a:solidFill>
                <a:latin typeface="Arial" panose="020B0604020202020204" pitchFamily="34" charset="0"/>
              </a:defRPr>
            </a:lvl7pPr>
            <a:lvl8pPr eaLnBrk="0" fontAlgn="base" hangingPunct="0">
              <a:spcBef>
                <a:spcPct val="0"/>
              </a:spcBef>
              <a:spcAft>
                <a:spcPct val="0"/>
              </a:spcAft>
              <a:tabLst>
                <a:tab pos="1350963" algn="l"/>
              </a:tabLst>
              <a:defRPr>
                <a:solidFill>
                  <a:schemeClr val="tx1"/>
                </a:solidFill>
                <a:latin typeface="Arial" panose="020B0604020202020204" pitchFamily="34" charset="0"/>
              </a:defRPr>
            </a:lvl8pPr>
            <a:lvl9pPr eaLnBrk="0" fontAlgn="base" hangingPunct="0">
              <a:spcBef>
                <a:spcPct val="0"/>
              </a:spcBef>
              <a:spcAft>
                <a:spcPct val="0"/>
              </a:spcAft>
              <a:tabLst>
                <a:tab pos="13509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0963" algn="l"/>
              </a:tabLst>
            </a:pPr>
            <a:r>
              <a:rPr kumimoji="0" lang="fr-FR" altLang="fr-FR" sz="1000" b="0" i="0" u="sng"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fr-FR" altLang="fr-FR"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0963" algn="l"/>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146516" y="1273109"/>
            <a:ext cx="3920387" cy="32778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MOT = MCT + lieu + moment + nature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Lieu</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Qui exécute ? Acteurs (MCC)</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Moment</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Quand exécute-t-on l’opération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Agencement temporel</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Nature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Manuelle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Automatique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tabLst>
                <a:tab pos="1350645" algn="l"/>
              </a:tabLst>
            </a:pPr>
            <a:r>
              <a:rPr lang="fr-FR" dirty="0">
                <a:latin typeface="Calibri" panose="020F0502020204030204" pitchFamily="34" charset="0"/>
                <a:ea typeface="Calibri" panose="020F0502020204030204" pitchFamily="34" charset="0"/>
                <a:cs typeface="Times New Roman" panose="02020603050405020304" pitchFamily="18" charset="0"/>
              </a:rPr>
              <a:t>      – Interactive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3915269750"/>
              </p:ext>
            </p:extLst>
          </p:nvPr>
        </p:nvGraphicFramePr>
        <p:xfrm>
          <a:off x="4368594" y="1613285"/>
          <a:ext cx="7710194" cy="2781529"/>
        </p:xfrm>
        <a:graphic>
          <a:graphicData uri="http://schemas.openxmlformats.org/drawingml/2006/table">
            <a:tbl>
              <a:tblPr firstRow="1" firstCol="1" bandRow="1">
                <a:tableStyleId>{5C22544A-7EE6-4342-B048-85BDC9FD1C3A}</a:tableStyleId>
              </a:tblPr>
              <a:tblGrid>
                <a:gridCol w="607535">
                  <a:extLst>
                    <a:ext uri="{9D8B030D-6E8A-4147-A177-3AD203B41FA5}">
                      <a16:colId xmlns:a16="http://schemas.microsoft.com/office/drawing/2014/main" val="3012277643"/>
                    </a:ext>
                  </a:extLst>
                </a:gridCol>
                <a:gridCol w="607535">
                  <a:extLst>
                    <a:ext uri="{9D8B030D-6E8A-4147-A177-3AD203B41FA5}">
                      <a16:colId xmlns:a16="http://schemas.microsoft.com/office/drawing/2014/main" val="788158165"/>
                    </a:ext>
                  </a:extLst>
                </a:gridCol>
                <a:gridCol w="681781">
                  <a:extLst>
                    <a:ext uri="{9D8B030D-6E8A-4147-A177-3AD203B41FA5}">
                      <a16:colId xmlns:a16="http://schemas.microsoft.com/office/drawing/2014/main" val="2149974704"/>
                    </a:ext>
                  </a:extLst>
                </a:gridCol>
                <a:gridCol w="2023926">
                  <a:extLst>
                    <a:ext uri="{9D8B030D-6E8A-4147-A177-3AD203B41FA5}">
                      <a16:colId xmlns:a16="http://schemas.microsoft.com/office/drawing/2014/main" val="3706253730"/>
                    </a:ext>
                  </a:extLst>
                </a:gridCol>
                <a:gridCol w="708196">
                  <a:extLst>
                    <a:ext uri="{9D8B030D-6E8A-4147-A177-3AD203B41FA5}">
                      <a16:colId xmlns:a16="http://schemas.microsoft.com/office/drawing/2014/main" val="3192527788"/>
                    </a:ext>
                  </a:extLst>
                </a:gridCol>
                <a:gridCol w="1020887">
                  <a:extLst>
                    <a:ext uri="{9D8B030D-6E8A-4147-A177-3AD203B41FA5}">
                      <a16:colId xmlns:a16="http://schemas.microsoft.com/office/drawing/2014/main" val="2182032306"/>
                    </a:ext>
                  </a:extLst>
                </a:gridCol>
                <a:gridCol w="1030167">
                  <a:extLst>
                    <a:ext uri="{9D8B030D-6E8A-4147-A177-3AD203B41FA5}">
                      <a16:colId xmlns:a16="http://schemas.microsoft.com/office/drawing/2014/main" val="3408176307"/>
                    </a:ext>
                  </a:extLst>
                </a:gridCol>
                <a:gridCol w="1030167">
                  <a:extLst>
                    <a:ext uri="{9D8B030D-6E8A-4147-A177-3AD203B41FA5}">
                      <a16:colId xmlns:a16="http://schemas.microsoft.com/office/drawing/2014/main" val="2971729388"/>
                    </a:ext>
                  </a:extLst>
                </a:gridCol>
              </a:tblGrid>
              <a:tr h="314231">
                <a:tc gridSpan="8">
                  <a:txBody>
                    <a:bodyPr/>
                    <a:lstStyle/>
                    <a:p>
                      <a:pPr algn="ctr">
                        <a:lnSpc>
                          <a:spcPct val="115000"/>
                        </a:lnSpc>
                        <a:spcAft>
                          <a:spcPts val="0"/>
                        </a:spcAft>
                        <a:tabLst>
                          <a:tab pos="1350645" algn="l"/>
                        </a:tabLst>
                      </a:pPr>
                      <a:r>
                        <a:rPr lang="fr-FR" sz="1100">
                          <a:effectLst/>
                        </a:rPr>
                        <a:t>Tableau des PF : Processus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7376693"/>
                  </a:ext>
                </a:extLst>
              </a:tr>
              <a:tr h="220968">
                <a:tc rowSpan="2">
                  <a:txBody>
                    <a:bodyPr/>
                    <a:lstStyle/>
                    <a:p>
                      <a:pPr algn="ctr">
                        <a:lnSpc>
                          <a:spcPct val="115000"/>
                        </a:lnSpc>
                        <a:spcAft>
                          <a:spcPts val="0"/>
                        </a:spcAft>
                        <a:tabLst>
                          <a:tab pos="1350645" algn="l"/>
                        </a:tabLst>
                      </a:pPr>
                      <a:r>
                        <a:rPr lang="fr-FR" sz="1100">
                          <a:effectLst/>
                        </a:rPr>
                        <a:t>PF</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15000"/>
                        </a:lnSpc>
                        <a:spcAft>
                          <a:spcPts val="0"/>
                        </a:spcAft>
                        <a:tabLst>
                          <a:tab pos="1350645" algn="l"/>
                        </a:tabLst>
                      </a:pPr>
                      <a:r>
                        <a:rPr lang="fr-FR" sz="1100">
                          <a:effectLst/>
                        </a:rPr>
                        <a:t>Déroulement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rowSpan="2">
                  <a:txBody>
                    <a:bodyPr/>
                    <a:lstStyle/>
                    <a:p>
                      <a:pPr>
                        <a:lnSpc>
                          <a:spcPct val="115000"/>
                        </a:lnSpc>
                        <a:spcAft>
                          <a:spcPts val="0"/>
                        </a:spcAft>
                        <a:tabLst>
                          <a:tab pos="1350645" algn="l"/>
                        </a:tabLst>
                      </a:pPr>
                      <a:r>
                        <a:rPr lang="fr-FR" sz="1100">
                          <a:effectLst/>
                        </a:rPr>
                        <a:t>Actions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nSpc>
                          <a:spcPct val="115000"/>
                        </a:lnSpc>
                        <a:spcAft>
                          <a:spcPts val="0"/>
                        </a:spcAft>
                        <a:tabLst>
                          <a:tab pos="1350645" algn="l"/>
                        </a:tabLst>
                      </a:pPr>
                      <a:r>
                        <a:rPr lang="fr-FR" sz="1100">
                          <a:effectLst/>
                        </a:rPr>
                        <a:t>Nature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15000"/>
                        </a:lnSpc>
                        <a:spcAft>
                          <a:spcPts val="0"/>
                        </a:spcAft>
                        <a:tabLst>
                          <a:tab pos="1350645" algn="l"/>
                        </a:tabLst>
                      </a:pPr>
                      <a:r>
                        <a:rPr lang="fr-FR" sz="1100">
                          <a:effectLst/>
                        </a:rPr>
                        <a:t>Poste de travail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97224432"/>
                  </a:ext>
                </a:extLst>
              </a:tr>
              <a:tr h="321755">
                <a:tc vMerge="1">
                  <a:txBody>
                    <a:bodyPr/>
                    <a:lstStyle/>
                    <a:p>
                      <a:endParaRPr lang="fr-FR"/>
                    </a:p>
                  </a:txBody>
                  <a:tcPr/>
                </a:tc>
                <a:tc>
                  <a:txBody>
                    <a:bodyPr/>
                    <a:lstStyle/>
                    <a:p>
                      <a:pPr algn="just">
                        <a:lnSpc>
                          <a:spcPct val="115000"/>
                        </a:lnSpc>
                        <a:spcAft>
                          <a:spcPts val="0"/>
                        </a:spcAft>
                        <a:tabLst>
                          <a:tab pos="1350645" algn="l"/>
                        </a:tabLst>
                      </a:pPr>
                      <a:r>
                        <a:rPr lang="fr-FR" sz="1100">
                          <a:effectLst/>
                        </a:rPr>
                        <a:t>Début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Durée (max)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fr-FR"/>
                    </a:p>
                  </a:txBody>
                  <a:tcPr/>
                </a:tc>
                <a:tc vMerge="1">
                  <a:txBody>
                    <a:bodyPr/>
                    <a:lstStyle/>
                    <a:p>
                      <a:endParaRPr lang="fr-FR"/>
                    </a:p>
                  </a:txBody>
                  <a:tcPr/>
                </a:tc>
                <a:tc>
                  <a:txBody>
                    <a:bodyPr/>
                    <a:lstStyle/>
                    <a:p>
                      <a:pPr algn="just">
                        <a:lnSpc>
                          <a:spcPct val="115000"/>
                        </a:lnSpc>
                        <a:spcAft>
                          <a:spcPts val="0"/>
                        </a:spcAft>
                        <a:tabLst>
                          <a:tab pos="1350645" algn="l"/>
                        </a:tabLst>
                      </a:pPr>
                      <a:r>
                        <a:rPr lang="fr-FR" sz="1100">
                          <a:effectLst/>
                        </a:rPr>
                        <a:t>Lieu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Responsable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Ressources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566746"/>
                  </a:ext>
                </a:extLst>
              </a:tr>
              <a:tr h="321755">
                <a:tc>
                  <a:txBody>
                    <a:bodyPr/>
                    <a:lstStyle/>
                    <a:p>
                      <a:pPr algn="just">
                        <a:lnSpc>
                          <a:spcPct val="115000"/>
                        </a:lnSpc>
                        <a:spcAft>
                          <a:spcPts val="0"/>
                        </a:spcAft>
                        <a:tabLst>
                          <a:tab pos="1350645" algn="l"/>
                        </a:tabLst>
                      </a:pPr>
                      <a:r>
                        <a:rPr lang="fr-FR" sz="1100">
                          <a:effectLst/>
                        </a:rPr>
                        <a:t>PF1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09H</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30min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Editer des propositions de commandes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350645" algn="l"/>
                        </a:tabLst>
                      </a:pPr>
                      <a:r>
                        <a:rPr lang="fr-FR" sz="1100">
                          <a:effectLst/>
                        </a:rPr>
                        <a:t>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1350645" algn="l"/>
                        </a:tabLst>
                      </a:pPr>
                      <a:r>
                        <a:rPr lang="fr-FR" sz="1100">
                          <a:effectLst/>
                        </a:rPr>
                        <a:t>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tabLst>
                          <a:tab pos="1350645" algn="l"/>
                        </a:tabLst>
                      </a:pPr>
                      <a:r>
                        <a:rPr lang="fr-FR" sz="1100">
                          <a:effectLst/>
                        </a:rPr>
                        <a:t>Adjoint Chef 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tabLst>
                          <a:tab pos="1350645" algn="l"/>
                        </a:tabLst>
                      </a:pPr>
                      <a:r>
                        <a:rPr lang="fr-FR" sz="1100">
                          <a:effectLst/>
                        </a:rPr>
                        <a:t>PC</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5906888"/>
                  </a:ext>
                </a:extLst>
              </a:tr>
              <a:tr h="321755">
                <a:tc>
                  <a:txBody>
                    <a:bodyPr/>
                    <a:lstStyle/>
                    <a:p>
                      <a:pPr algn="just">
                        <a:lnSpc>
                          <a:spcPct val="115000"/>
                        </a:lnSpc>
                        <a:spcAft>
                          <a:spcPts val="0"/>
                        </a:spcAft>
                        <a:tabLst>
                          <a:tab pos="1350645" algn="l"/>
                        </a:tabLst>
                      </a:pPr>
                      <a:r>
                        <a:rPr lang="fr-FR" sz="1100">
                          <a:effectLst/>
                        </a:rPr>
                        <a:t>PF2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09H30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1H30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Analyser les propositions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350645" algn="l"/>
                        </a:tabLst>
                      </a:pPr>
                      <a:r>
                        <a:rPr lang="fr-FR" sz="1100">
                          <a:effectLst/>
                        </a:rPr>
                        <a:t>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1350645" algn="l"/>
                        </a:tabLst>
                      </a:pPr>
                      <a:r>
                        <a:rPr lang="fr-FR" sz="1100">
                          <a:effectLst/>
                        </a:rPr>
                        <a:t>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tabLst>
                          <a:tab pos="1350645" algn="l"/>
                        </a:tabLst>
                      </a:pPr>
                      <a:r>
                        <a:rPr lang="fr-FR" sz="1100">
                          <a:effectLst/>
                        </a:rPr>
                        <a:t>Chef 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tabLst>
                          <a:tab pos="1350645" algn="l"/>
                        </a:tabLst>
                      </a:pPr>
                      <a:r>
                        <a:rPr lang="fr-FR" sz="1100">
                          <a:effectLst/>
                        </a:rPr>
                        <a:t>Liste propositions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576508"/>
                  </a:ext>
                </a:extLst>
              </a:tr>
              <a:tr h="321755">
                <a:tc>
                  <a:txBody>
                    <a:bodyPr/>
                    <a:lstStyle/>
                    <a:p>
                      <a:pPr algn="just">
                        <a:lnSpc>
                          <a:spcPct val="115000"/>
                        </a:lnSpc>
                        <a:spcAft>
                          <a:spcPts val="0"/>
                        </a:spcAft>
                        <a:tabLst>
                          <a:tab pos="1350645" algn="l"/>
                        </a:tabLst>
                      </a:pPr>
                      <a:r>
                        <a:rPr lang="fr-FR" sz="1100">
                          <a:effectLst/>
                        </a:rPr>
                        <a:t>PF3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11H</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30min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Valider les propositions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350645" algn="l"/>
                        </a:tabLst>
                      </a:pPr>
                      <a:r>
                        <a:rPr lang="fr-FR" sz="1100">
                          <a:effectLst/>
                        </a:rPr>
                        <a:t>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tabLst>
                          <a:tab pos="1350645" algn="l"/>
                        </a:tabLst>
                      </a:pPr>
                      <a:r>
                        <a:rPr lang="fr-FR" sz="1100">
                          <a:effectLst/>
                        </a:rPr>
                        <a:t>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tabLst>
                          <a:tab pos="1350645" algn="l"/>
                        </a:tabLst>
                      </a:pPr>
                      <a:r>
                        <a:rPr lang="fr-FR" sz="1100">
                          <a:effectLst/>
                        </a:rPr>
                        <a:t>Chef 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tabLst>
                          <a:tab pos="1350645" algn="l"/>
                        </a:tabLst>
                      </a:pPr>
                      <a:r>
                        <a:rPr lang="fr-FR" sz="1100">
                          <a:effectLst/>
                        </a:rPr>
                        <a:t>PC + Adjoint Chef 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780108"/>
                  </a:ext>
                </a:extLst>
              </a:tr>
              <a:tr h="753318">
                <a:tc>
                  <a:txBody>
                    <a:bodyPr/>
                    <a:lstStyle/>
                    <a:p>
                      <a:pPr algn="just">
                        <a:lnSpc>
                          <a:spcPct val="115000"/>
                        </a:lnSpc>
                        <a:spcAft>
                          <a:spcPts val="0"/>
                        </a:spcAft>
                        <a:tabLst>
                          <a:tab pos="1350645" algn="l"/>
                        </a:tabLst>
                      </a:pPr>
                      <a:r>
                        <a:rPr lang="fr-FR" sz="900" dirty="0">
                          <a:effectLst/>
                        </a:rPr>
                        <a:t>.</a:t>
                      </a:r>
                      <a:endParaRPr lang="fr-FR" sz="1100" dirty="0">
                        <a:effectLst/>
                      </a:endParaRPr>
                    </a:p>
                    <a:p>
                      <a:pPr algn="just">
                        <a:lnSpc>
                          <a:spcPct val="115000"/>
                        </a:lnSpc>
                        <a:spcAft>
                          <a:spcPts val="0"/>
                        </a:spcAft>
                        <a:tabLst>
                          <a:tab pos="1350645" algn="l"/>
                        </a:tabLst>
                      </a:pPr>
                      <a:r>
                        <a:rPr lang="fr-FR" sz="900" dirty="0">
                          <a:effectLst/>
                        </a:rPr>
                        <a:t>.</a:t>
                      </a:r>
                      <a:endParaRPr lang="fr-FR" sz="1100" dirty="0">
                        <a:effectLst/>
                      </a:endParaRPr>
                    </a:p>
                    <a:p>
                      <a:pPr algn="just">
                        <a:lnSpc>
                          <a:spcPct val="115000"/>
                        </a:lnSpc>
                        <a:spcAft>
                          <a:spcPts val="0"/>
                        </a:spcAft>
                        <a:tabLst>
                          <a:tab pos="1350645" algn="l"/>
                        </a:tabLst>
                      </a:pPr>
                      <a:r>
                        <a:rPr lang="fr-FR" sz="9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900">
                          <a:effectLst/>
                        </a:rPr>
                        <a:t>.</a:t>
                      </a:r>
                      <a:endParaRPr lang="fr-FR" sz="1100">
                        <a:effectLst/>
                      </a:endParaRPr>
                    </a:p>
                    <a:p>
                      <a:pPr algn="just">
                        <a:lnSpc>
                          <a:spcPct val="115000"/>
                        </a:lnSpc>
                        <a:spcAft>
                          <a:spcPts val="0"/>
                        </a:spcAft>
                        <a:tabLst>
                          <a:tab pos="1350645" algn="l"/>
                        </a:tabLst>
                      </a:pPr>
                      <a:r>
                        <a:rPr lang="fr-FR" sz="900">
                          <a:effectLst/>
                        </a:rPr>
                        <a:t>.</a:t>
                      </a:r>
                      <a:endParaRPr lang="fr-FR" sz="1100">
                        <a:effectLst/>
                      </a:endParaRPr>
                    </a:p>
                    <a:p>
                      <a:pPr algn="just">
                        <a:lnSpc>
                          <a:spcPct val="115000"/>
                        </a:lnSpc>
                        <a:spcAft>
                          <a:spcPts val="0"/>
                        </a:spcAft>
                        <a:tabLst>
                          <a:tab pos="1350645" algn="l"/>
                        </a:tabLst>
                      </a:pPr>
                      <a:r>
                        <a:rPr lang="fr-FR" sz="900">
                          <a:effectLst/>
                        </a:rPr>
                        <a: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350645" algn="l"/>
                        </a:tabLs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tabLst>
                          <a:tab pos="1350645" algn="l"/>
                        </a:tabLs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tabLst>
                          <a:tab pos="1350645" algn="l"/>
                        </a:tabLst>
                      </a:pPr>
                      <a:r>
                        <a:rPr lang="fr-FR"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1170942"/>
                  </a:ext>
                </a:extLst>
              </a:tr>
            </a:tbl>
          </a:graphicData>
        </a:graphic>
      </p:graphicFrame>
    </p:spTree>
    <p:extLst>
      <p:ext uri="{BB962C8B-B14F-4D97-AF65-F5344CB8AC3E}">
        <p14:creationId xmlns:p14="http://schemas.microsoft.com/office/powerpoint/2010/main" val="4075469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fr-FR"/>
              <a:t>M. AZOTI</a:t>
            </a:r>
          </a:p>
        </p:txBody>
      </p:sp>
      <p:sp>
        <p:nvSpPr>
          <p:cNvPr id="6" name="Espace réservé du numéro de diapositive 5"/>
          <p:cNvSpPr>
            <a:spLocks noGrp="1"/>
          </p:cNvSpPr>
          <p:nvPr>
            <p:ph type="sldNum" sz="quarter" idx="12"/>
          </p:nvPr>
        </p:nvSpPr>
        <p:spPr/>
        <p:txBody>
          <a:bodyPr/>
          <a:lstStyle/>
          <a:p>
            <a:fld id="{29EA5043-0782-46D7-9DC6-1EF664C998C1}" type="slidenum">
              <a:rPr lang="fr-FR" smtClean="0"/>
              <a:t>46</a:t>
            </a:fld>
            <a:endParaRPr lang="fr-FR"/>
          </a:p>
        </p:txBody>
      </p:sp>
      <p:sp>
        <p:nvSpPr>
          <p:cNvPr id="7" name="Rectangle 6"/>
          <p:cNvSpPr/>
          <p:nvPr/>
        </p:nvSpPr>
        <p:spPr>
          <a:xfrm>
            <a:off x="912870" y="272534"/>
            <a:ext cx="1126242" cy="369332"/>
          </a:xfrm>
          <a:prstGeom prst="rect">
            <a:avLst/>
          </a:prstGeom>
        </p:spPr>
        <p:txBody>
          <a:bodyPr wrap="square">
            <a:spAutoFit/>
          </a:bodyPr>
          <a:lstStyle/>
          <a:p>
            <a:r>
              <a:rPr lang="fr-FR" b="1" dirty="0">
                <a:latin typeface="Calibri" panose="020F0502020204030204" pitchFamily="34" charset="0"/>
                <a:ea typeface="Calibri" panose="020F0502020204030204" pitchFamily="34" charset="0"/>
                <a:cs typeface="Times New Roman" panose="02020603050405020304" pitchFamily="18" charset="0"/>
              </a:rPr>
              <a:t>V- </a:t>
            </a:r>
            <a:r>
              <a:rPr lang="fr-FR" b="1" u="sng" dirty="0"/>
              <a:t>MOT</a:t>
            </a:r>
            <a:endParaRPr lang="fr-FR" u="sng" dirty="0"/>
          </a:p>
        </p:txBody>
      </p:sp>
      <p:pic>
        <p:nvPicPr>
          <p:cNvPr id="9" name="Image 8"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76" y="0"/>
            <a:ext cx="6164419" cy="6858000"/>
          </a:xfrm>
          <a:prstGeom prst="rect">
            <a:avLst/>
          </a:prstGeom>
        </p:spPr>
      </p:pic>
    </p:spTree>
    <p:extLst>
      <p:ext uri="{BB962C8B-B14F-4D97-AF65-F5344CB8AC3E}">
        <p14:creationId xmlns:p14="http://schemas.microsoft.com/office/powerpoint/2010/main" val="4096073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56995" y="634920"/>
            <a:ext cx="3104908" cy="438150"/>
          </a:xfrm>
        </p:spPr>
        <p:txBody>
          <a:bodyPr>
            <a:normAutofit fontScale="90000"/>
          </a:bodyPr>
          <a:lstStyle/>
          <a:p>
            <a:r>
              <a:rPr lang="fr-FR" altLang="fr-FR" dirty="0">
                <a:solidFill>
                  <a:srgbClr val="006666"/>
                </a:solidFill>
              </a:rPr>
              <a:t>Application</a:t>
            </a:r>
            <a:endParaRPr lang="fr-FR" altLang="fr-FR" b="0" dirty="0">
              <a:solidFill>
                <a:srgbClr val="000000"/>
              </a:solidFill>
            </a:endParaRPr>
          </a:p>
        </p:txBody>
      </p:sp>
      <p:sp>
        <p:nvSpPr>
          <p:cNvPr id="7" name="ZoneTexte 6">
            <a:extLst>
              <a:ext uri="{FF2B5EF4-FFF2-40B4-BE49-F238E27FC236}">
                <a16:creationId xmlns:a16="http://schemas.microsoft.com/office/drawing/2014/main" id="{03DEB0D1-BC9B-4335-9B2F-6D9F4DE9DAD9}"/>
              </a:ext>
            </a:extLst>
          </p:cNvPr>
          <p:cNvSpPr txBox="1"/>
          <p:nvPr/>
        </p:nvSpPr>
        <p:spPr>
          <a:xfrm>
            <a:off x="1034560" y="1184262"/>
            <a:ext cx="9281748" cy="4801314"/>
          </a:xfrm>
          <a:prstGeom prst="rect">
            <a:avLst/>
          </a:prstGeom>
          <a:noFill/>
        </p:spPr>
        <p:txBody>
          <a:bodyPr wrap="square">
            <a:spAutoFit/>
          </a:bodyPr>
          <a:lstStyle/>
          <a:p>
            <a:r>
              <a:rPr lang="fr-FR" b="1" i="0" u="sng" dirty="0" err="1">
                <a:solidFill>
                  <a:srgbClr val="660000"/>
                </a:solidFill>
                <a:effectLst/>
                <a:latin typeface="Cambria" panose="02040503050406030204" pitchFamily="18" charset="0"/>
                <a:ea typeface="Cambria" panose="02040503050406030204" pitchFamily="18" charset="0"/>
              </a:rPr>
              <a:t>Diagrame</a:t>
            </a:r>
            <a:r>
              <a:rPr lang="fr-FR" b="1" i="0" u="sng" dirty="0">
                <a:solidFill>
                  <a:srgbClr val="660000"/>
                </a:solidFill>
                <a:effectLst/>
                <a:latin typeface="Cambria" panose="02040503050406030204" pitchFamily="18" charset="0"/>
                <a:ea typeface="Cambria" panose="02040503050406030204" pitchFamily="18" charset="0"/>
              </a:rPr>
              <a:t> de flux - MCT - MOT :  GESTION DES CARTES BLEUES</a:t>
            </a:r>
            <a:endParaRPr lang="fr-FR" b="0" i="0" dirty="0">
              <a:solidFill>
                <a:srgbClr val="616161"/>
              </a:solidFill>
              <a:effectLst/>
              <a:latin typeface="Cambria" panose="02040503050406030204" pitchFamily="18" charset="0"/>
              <a:ea typeface="Cambria" panose="02040503050406030204" pitchFamily="18" charset="0"/>
            </a:endParaRPr>
          </a:p>
          <a:p>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Le demandeur désirant obtenir une carte bleue doit en faire la demande auprès de son agence.</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La carte bleue n’est pas accordée si le demandeur n’est pas un client de l’agence.</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Chaque jour, l’agence transmet au centre de  gestion des cartes bleues les demandes de ses clients.</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Dès que l’agence a reçu la carte bleue en provenance du centre (en général 4 jours après la demande), elle adresse au client un avis de mise à disposition et un avis de prélèvement de la cotisation annuelle. Le client vient alors retirer sa carte.</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Si au bout de 2 mois la carte n’a pas été retirée, elle est détruite.</a:t>
            </a:r>
            <a:br>
              <a:rPr lang="fr-FR" b="0" i="0" dirty="0">
                <a:solidFill>
                  <a:srgbClr val="616161"/>
                </a:solidFill>
                <a:effectLst/>
                <a:latin typeface="Cambria" panose="02040503050406030204" pitchFamily="18" charset="0"/>
                <a:ea typeface="Cambria" panose="02040503050406030204" pitchFamily="18" charset="0"/>
              </a:rPr>
            </a:br>
            <a:br>
              <a:rPr lang="fr-FR" b="0" i="0" dirty="0">
                <a:solidFill>
                  <a:srgbClr val="616161"/>
                </a:solidFill>
                <a:effectLst/>
                <a:latin typeface="Cambria" panose="02040503050406030204" pitchFamily="18" charset="0"/>
                <a:ea typeface="Cambria" panose="02040503050406030204" pitchFamily="18" charset="0"/>
              </a:rPr>
            </a:br>
            <a:r>
              <a:rPr lang="fr-FR" b="1" i="0" u="sng" dirty="0">
                <a:solidFill>
                  <a:srgbClr val="FF0000"/>
                </a:solidFill>
                <a:effectLst/>
                <a:latin typeface="Cambria" panose="02040503050406030204" pitchFamily="18" charset="0"/>
                <a:ea typeface="Cambria" panose="02040503050406030204" pitchFamily="18" charset="0"/>
              </a:rPr>
              <a:t>Travail à Faire :</a:t>
            </a:r>
            <a:br>
              <a:rPr lang="fr-FR" b="0" i="0" dirty="0">
                <a:solidFill>
                  <a:srgbClr val="616161"/>
                </a:solidFill>
                <a:effectLst/>
                <a:latin typeface="Cambria" panose="02040503050406030204" pitchFamily="18" charset="0"/>
                <a:ea typeface="Cambria" panose="02040503050406030204" pitchFamily="18" charset="0"/>
              </a:rPr>
            </a:b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1°) Etablir le diagramme des flux</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2°) Etablir le modèle conceptuel des traitements</a:t>
            </a:r>
            <a:br>
              <a:rPr lang="fr-FR" b="0" i="0" dirty="0">
                <a:solidFill>
                  <a:srgbClr val="616161"/>
                </a:solidFill>
                <a:effectLst/>
                <a:latin typeface="Cambria" panose="02040503050406030204" pitchFamily="18" charset="0"/>
                <a:ea typeface="Cambria" panose="02040503050406030204" pitchFamily="18" charset="0"/>
              </a:rPr>
            </a:br>
            <a:r>
              <a:rPr lang="fr-FR" b="0" i="0" dirty="0">
                <a:solidFill>
                  <a:srgbClr val="616161"/>
                </a:solidFill>
                <a:effectLst/>
                <a:latin typeface="Cambria" panose="02040503050406030204" pitchFamily="18" charset="0"/>
                <a:ea typeface="Cambria" panose="02040503050406030204" pitchFamily="18" charset="0"/>
              </a:rPr>
              <a:t>3°) Etablir le modèle organisationnel des traitements</a:t>
            </a:r>
          </a:p>
        </p:txBody>
      </p:sp>
    </p:spTree>
    <p:extLst>
      <p:ext uri="{BB962C8B-B14F-4D97-AF65-F5344CB8AC3E}">
        <p14:creationId xmlns:p14="http://schemas.microsoft.com/office/powerpoint/2010/main" val="1659303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10102" y="119105"/>
            <a:ext cx="5858052" cy="438150"/>
          </a:xfrm>
        </p:spPr>
        <p:txBody>
          <a:bodyPr>
            <a:normAutofit fontScale="90000"/>
          </a:bodyPr>
          <a:lstStyle/>
          <a:p>
            <a:r>
              <a:rPr lang="fr-FR" altLang="fr-FR" dirty="0">
                <a:solidFill>
                  <a:srgbClr val="006666"/>
                </a:solidFill>
              </a:rPr>
              <a:t>Correction de l’application</a:t>
            </a:r>
            <a:endParaRPr lang="fr-FR" altLang="fr-FR" b="0" dirty="0">
              <a:solidFill>
                <a:srgbClr val="000000"/>
              </a:solidFill>
            </a:endParaRPr>
          </a:p>
        </p:txBody>
      </p:sp>
      <p:sp>
        <p:nvSpPr>
          <p:cNvPr id="5" name="ZoneTexte 4">
            <a:extLst>
              <a:ext uri="{FF2B5EF4-FFF2-40B4-BE49-F238E27FC236}">
                <a16:creationId xmlns:a16="http://schemas.microsoft.com/office/drawing/2014/main" id="{9696B0A9-C252-4522-B4D4-15B250877ECC}"/>
              </a:ext>
            </a:extLst>
          </p:cNvPr>
          <p:cNvSpPr txBox="1"/>
          <p:nvPr/>
        </p:nvSpPr>
        <p:spPr>
          <a:xfrm>
            <a:off x="296008" y="712150"/>
            <a:ext cx="6101860" cy="369332"/>
          </a:xfrm>
          <a:prstGeom prst="rect">
            <a:avLst/>
          </a:prstGeom>
          <a:noFill/>
        </p:spPr>
        <p:txBody>
          <a:bodyPr wrap="square">
            <a:spAutoFit/>
          </a:bodyPr>
          <a:lstStyle/>
          <a:p>
            <a:r>
              <a:rPr lang="fr-FR" b="1" i="0" dirty="0">
                <a:solidFill>
                  <a:srgbClr val="FF0000"/>
                </a:solidFill>
                <a:effectLst/>
                <a:latin typeface="Arial" panose="020B0604020202020204" pitchFamily="34" charset="0"/>
              </a:rPr>
              <a:t>1°) Diagramme des flux</a:t>
            </a:r>
            <a:endParaRPr lang="fr-FR" dirty="0"/>
          </a:p>
        </p:txBody>
      </p:sp>
      <p:pic>
        <p:nvPicPr>
          <p:cNvPr id="4" name="Image 3">
            <a:extLst>
              <a:ext uri="{FF2B5EF4-FFF2-40B4-BE49-F238E27FC236}">
                <a16:creationId xmlns:a16="http://schemas.microsoft.com/office/drawing/2014/main" id="{EE44F741-F89B-4A50-B64E-5D4F10631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2" y="1081482"/>
            <a:ext cx="6756160" cy="4863950"/>
          </a:xfrm>
          <a:prstGeom prst="rect">
            <a:avLst/>
          </a:prstGeom>
          <a:ln>
            <a:noFill/>
          </a:ln>
          <a:effectLst>
            <a:softEdge rad="112500"/>
          </a:effectLst>
        </p:spPr>
      </p:pic>
    </p:spTree>
    <p:extLst>
      <p:ext uri="{BB962C8B-B14F-4D97-AF65-F5344CB8AC3E}">
        <p14:creationId xmlns:p14="http://schemas.microsoft.com/office/powerpoint/2010/main" val="908489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10102" y="119105"/>
            <a:ext cx="5858052" cy="438150"/>
          </a:xfrm>
        </p:spPr>
        <p:txBody>
          <a:bodyPr>
            <a:normAutofit fontScale="90000"/>
          </a:bodyPr>
          <a:lstStyle/>
          <a:p>
            <a:r>
              <a:rPr lang="fr-FR" altLang="fr-FR" dirty="0">
                <a:solidFill>
                  <a:srgbClr val="006666"/>
                </a:solidFill>
              </a:rPr>
              <a:t>Correction de l’application</a:t>
            </a:r>
            <a:endParaRPr lang="fr-FR" altLang="fr-FR" b="0" dirty="0">
              <a:solidFill>
                <a:srgbClr val="000000"/>
              </a:solidFill>
            </a:endParaRPr>
          </a:p>
        </p:txBody>
      </p:sp>
      <p:pic>
        <p:nvPicPr>
          <p:cNvPr id="3" name="Image 2">
            <a:extLst>
              <a:ext uri="{FF2B5EF4-FFF2-40B4-BE49-F238E27FC236}">
                <a16:creationId xmlns:a16="http://schemas.microsoft.com/office/drawing/2014/main" id="{0E4D3AA3-4C61-4110-B7EF-1DF812FAA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361" y="638694"/>
            <a:ext cx="5005761" cy="6100201"/>
          </a:xfrm>
          <a:prstGeom prst="rect">
            <a:avLst/>
          </a:prstGeom>
        </p:spPr>
      </p:pic>
      <p:sp>
        <p:nvSpPr>
          <p:cNvPr id="8" name="ZoneTexte 7">
            <a:extLst>
              <a:ext uri="{FF2B5EF4-FFF2-40B4-BE49-F238E27FC236}">
                <a16:creationId xmlns:a16="http://schemas.microsoft.com/office/drawing/2014/main" id="{8EA36ED9-C71A-4376-B3AA-EFCD438D5030}"/>
              </a:ext>
            </a:extLst>
          </p:cNvPr>
          <p:cNvSpPr txBox="1"/>
          <p:nvPr/>
        </p:nvSpPr>
        <p:spPr>
          <a:xfrm>
            <a:off x="202223" y="852826"/>
            <a:ext cx="6101860" cy="369332"/>
          </a:xfrm>
          <a:prstGeom prst="rect">
            <a:avLst/>
          </a:prstGeom>
          <a:noFill/>
        </p:spPr>
        <p:txBody>
          <a:bodyPr wrap="square">
            <a:spAutoFit/>
          </a:bodyPr>
          <a:lstStyle/>
          <a:p>
            <a:r>
              <a:rPr lang="fr-FR" b="1" i="0" dirty="0">
                <a:solidFill>
                  <a:srgbClr val="FF0000"/>
                </a:solidFill>
                <a:effectLst/>
                <a:latin typeface="Arial" panose="020B0604020202020204" pitchFamily="34" charset="0"/>
              </a:rPr>
              <a:t>2°) Modèle conceptuel des traitements</a:t>
            </a:r>
            <a:endParaRPr lang="fr-FR" dirty="0"/>
          </a:p>
        </p:txBody>
      </p:sp>
    </p:spTree>
    <p:extLst>
      <p:ext uri="{BB962C8B-B14F-4D97-AF65-F5344CB8AC3E}">
        <p14:creationId xmlns:p14="http://schemas.microsoft.com/office/powerpoint/2010/main" val="253741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LES APPROCHES</a:t>
            </a:r>
          </a:p>
        </p:txBody>
      </p:sp>
      <p:sp>
        <p:nvSpPr>
          <p:cNvPr id="3" name="Rectangle 2"/>
          <p:cNvSpPr/>
          <p:nvPr/>
        </p:nvSpPr>
        <p:spPr>
          <a:xfrm>
            <a:off x="827669" y="967955"/>
            <a:ext cx="2976136" cy="410882"/>
          </a:xfrm>
          <a:prstGeom prst="rect">
            <a:avLst/>
          </a:prstGeom>
        </p:spPr>
        <p:txBody>
          <a:bodyPr wrap="none">
            <a:spAutoFit/>
          </a:bodyPr>
          <a:lstStyle/>
          <a:p>
            <a:pPr lvl="0" algn="just">
              <a:lnSpc>
                <a:spcPct val="115000"/>
              </a:lnSpc>
              <a:spcAft>
                <a:spcPts val="500"/>
              </a:spcAft>
            </a:pPr>
            <a:r>
              <a:rPr lang="fr-FR" b="1" u="sng" dirty="0">
                <a:latin typeface="Times New Roman" panose="02020603050405020304" pitchFamily="18" charset="0"/>
                <a:ea typeface="Calibri" panose="020F0502020204030204" pitchFamily="34" charset="0"/>
                <a:cs typeface="Times New Roman" panose="02020603050405020304" pitchFamily="18" charset="0"/>
              </a:rPr>
              <a:t>Approche systémique (suite)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93788" y="1545060"/>
            <a:ext cx="8592764" cy="1754326"/>
          </a:xfrm>
          <a:prstGeom prst="rect">
            <a:avLst/>
          </a:prstGeom>
        </p:spPr>
        <p:txBody>
          <a:bodyPr wrap="square">
            <a:spAutoFit/>
          </a:bodyPr>
          <a:lstStyle/>
          <a:p>
            <a:r>
              <a:rPr lang="fr-FR" dirty="0"/>
              <a:t> </a:t>
            </a:r>
            <a:r>
              <a:rPr lang="fr-FR" b="1" dirty="0"/>
              <a:t>Principe</a:t>
            </a:r>
            <a:endParaRPr lang="fr-FR" dirty="0"/>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On observe le phénomène ;</a:t>
            </a: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 phénomène n’est pas découpé de peur de faire disparaître les liaisons importantes entre éléments ; on tente plutôt une approche globale de ce phénomène ;</a:t>
            </a: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On étudie les liaisons avec l’environnement du système (flux Entrée – Sortie) ;</a:t>
            </a: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On étudie les liaisons entre éléments (échanges).</a:t>
            </a:r>
          </a:p>
        </p:txBody>
      </p:sp>
      <p:sp>
        <p:nvSpPr>
          <p:cNvPr id="5" name="Rectangle 4"/>
          <p:cNvSpPr/>
          <p:nvPr/>
        </p:nvSpPr>
        <p:spPr>
          <a:xfrm>
            <a:off x="1325883" y="3936147"/>
            <a:ext cx="10323597" cy="369332"/>
          </a:xfrm>
          <a:prstGeom prst="rect">
            <a:avLst/>
          </a:prstGeom>
        </p:spPr>
        <p:txBody>
          <a:bodyPr wrap="square">
            <a:spAutoFit/>
          </a:bodyPr>
          <a:lstStyle/>
          <a:p>
            <a:r>
              <a:rPr lang="fr-FR" b="1" u="sng" dirty="0">
                <a:solidFill>
                  <a:srgbClr val="FF0000"/>
                </a:solidFill>
              </a:rPr>
              <a:t>NB</a:t>
            </a:r>
            <a:r>
              <a:rPr lang="fr-FR" dirty="0">
                <a:solidFill>
                  <a:srgbClr val="FF0000"/>
                </a:solidFill>
              </a:rPr>
              <a:t> : Toute organisation </a:t>
            </a:r>
            <a:r>
              <a:rPr lang="fr-FR">
                <a:solidFill>
                  <a:srgbClr val="FF0000"/>
                </a:solidFill>
              </a:rPr>
              <a:t>est considérée </a:t>
            </a:r>
            <a:r>
              <a:rPr lang="fr-FR" dirty="0">
                <a:solidFill>
                  <a:srgbClr val="FF0000"/>
                </a:solidFill>
              </a:rPr>
              <a:t>comme un système.</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5</a:t>
            </a:fld>
            <a:endParaRPr lang="fr-FR"/>
          </a:p>
        </p:txBody>
      </p:sp>
    </p:spTree>
    <p:extLst>
      <p:ext uri="{BB962C8B-B14F-4D97-AF65-F5344CB8AC3E}">
        <p14:creationId xmlns:p14="http://schemas.microsoft.com/office/powerpoint/2010/main" val="1353774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7948" y="59539"/>
            <a:ext cx="5858052" cy="438150"/>
          </a:xfrm>
        </p:spPr>
        <p:txBody>
          <a:bodyPr>
            <a:normAutofit fontScale="90000"/>
          </a:bodyPr>
          <a:lstStyle/>
          <a:p>
            <a:r>
              <a:rPr lang="fr-FR" altLang="fr-FR" dirty="0">
                <a:solidFill>
                  <a:srgbClr val="006666"/>
                </a:solidFill>
              </a:rPr>
              <a:t>Correction de l’application</a:t>
            </a:r>
            <a:endParaRPr lang="fr-FR" altLang="fr-FR" b="0" dirty="0">
              <a:solidFill>
                <a:srgbClr val="000000"/>
              </a:solidFill>
            </a:endParaRPr>
          </a:p>
        </p:txBody>
      </p:sp>
      <p:sp>
        <p:nvSpPr>
          <p:cNvPr id="6" name="ZoneTexte 5">
            <a:extLst>
              <a:ext uri="{FF2B5EF4-FFF2-40B4-BE49-F238E27FC236}">
                <a16:creationId xmlns:a16="http://schemas.microsoft.com/office/drawing/2014/main" id="{1F7BDFB6-52DD-4352-A5C3-6D4652C9F77E}"/>
              </a:ext>
            </a:extLst>
          </p:cNvPr>
          <p:cNvSpPr txBox="1"/>
          <p:nvPr/>
        </p:nvSpPr>
        <p:spPr>
          <a:xfrm>
            <a:off x="35168" y="876273"/>
            <a:ext cx="6101860" cy="369332"/>
          </a:xfrm>
          <a:prstGeom prst="rect">
            <a:avLst/>
          </a:prstGeom>
          <a:noFill/>
        </p:spPr>
        <p:txBody>
          <a:bodyPr wrap="square">
            <a:spAutoFit/>
          </a:bodyPr>
          <a:lstStyle/>
          <a:p>
            <a:r>
              <a:rPr lang="fr-FR" b="1" i="0" dirty="0">
                <a:solidFill>
                  <a:srgbClr val="FF0000"/>
                </a:solidFill>
                <a:effectLst/>
                <a:latin typeface="Arial" panose="020B0604020202020204" pitchFamily="34" charset="0"/>
              </a:rPr>
              <a:t>3°) Modèle organisationnel des traitements</a:t>
            </a:r>
            <a:endParaRPr lang="fr-FR" dirty="0"/>
          </a:p>
        </p:txBody>
      </p:sp>
      <p:pic>
        <p:nvPicPr>
          <p:cNvPr id="5" name="Image 4">
            <a:extLst>
              <a:ext uri="{FF2B5EF4-FFF2-40B4-BE49-F238E27FC236}">
                <a16:creationId xmlns:a16="http://schemas.microsoft.com/office/drawing/2014/main" id="{E8FE6764-2284-45E3-BD92-9F3D7FF37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721" y="119105"/>
            <a:ext cx="6101861" cy="6649680"/>
          </a:xfrm>
          <a:prstGeom prst="rect">
            <a:avLst/>
          </a:prstGeom>
        </p:spPr>
      </p:pic>
    </p:spTree>
    <p:extLst>
      <p:ext uri="{BB962C8B-B14F-4D97-AF65-F5344CB8AC3E}">
        <p14:creationId xmlns:p14="http://schemas.microsoft.com/office/powerpoint/2010/main" val="3516526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56995" y="634920"/>
            <a:ext cx="3104908" cy="438150"/>
          </a:xfrm>
        </p:spPr>
        <p:txBody>
          <a:bodyPr>
            <a:normAutofit fontScale="90000"/>
          </a:bodyPr>
          <a:lstStyle/>
          <a:p>
            <a:r>
              <a:rPr lang="fr-FR" altLang="fr-FR" dirty="0">
                <a:solidFill>
                  <a:srgbClr val="006666"/>
                </a:solidFill>
              </a:rPr>
              <a:t>Le cycle de vie</a:t>
            </a:r>
            <a:endParaRPr lang="fr-FR" altLang="fr-FR" b="0" dirty="0">
              <a:solidFill>
                <a:srgbClr val="000000"/>
              </a:solidFill>
            </a:endParaRPr>
          </a:p>
        </p:txBody>
      </p:sp>
      <p:sp>
        <p:nvSpPr>
          <p:cNvPr id="59395" name="Rectangle 3"/>
          <p:cNvSpPr>
            <a:spLocks noGrp="1" noChangeArrowheads="1"/>
          </p:cNvSpPr>
          <p:nvPr>
            <p:ph idx="1"/>
          </p:nvPr>
        </p:nvSpPr>
        <p:spPr>
          <a:xfrm>
            <a:off x="1163471" y="1581855"/>
            <a:ext cx="8596668" cy="3880773"/>
          </a:xfrm>
        </p:spPr>
        <p:txBody>
          <a:bodyPr/>
          <a:lstStyle/>
          <a:p>
            <a:pPr algn="l"/>
            <a:r>
              <a:rPr lang="fr-FR" altLang="fr-FR" dirty="0">
                <a:latin typeface="Arial" panose="020B0604020202020204" pitchFamily="34" charset="0"/>
              </a:rPr>
              <a:t>Le schéma directeur</a:t>
            </a:r>
          </a:p>
          <a:p>
            <a:pPr algn="l"/>
            <a:r>
              <a:rPr lang="fr-FR" altLang="fr-FR" dirty="0">
                <a:latin typeface="Arial" panose="020B0604020202020204" pitchFamily="34" charset="0"/>
              </a:rPr>
              <a:t>L’étude préalable (</a:t>
            </a:r>
            <a:r>
              <a:rPr lang="fr-FR" altLang="fr-FR" b="1" dirty="0">
                <a:latin typeface="Arial" panose="020B0604020202020204" pitchFamily="34" charset="0"/>
              </a:rPr>
              <a:t>MCT + ébauche MCD</a:t>
            </a:r>
            <a:r>
              <a:rPr lang="fr-FR" altLang="fr-FR" dirty="0">
                <a:latin typeface="Arial" panose="020B0604020202020204" pitchFamily="34" charset="0"/>
              </a:rPr>
              <a:t>)</a:t>
            </a:r>
          </a:p>
          <a:p>
            <a:pPr algn="l"/>
            <a:r>
              <a:rPr lang="fr-FR" altLang="fr-FR" dirty="0">
                <a:latin typeface="Arial" panose="020B0604020202020204" pitchFamily="34" charset="0"/>
              </a:rPr>
              <a:t>L’étude détaillée (</a:t>
            </a:r>
            <a:r>
              <a:rPr lang="fr-FR" altLang="fr-FR" b="1" dirty="0">
                <a:latin typeface="Arial" panose="020B0604020202020204" pitchFamily="34" charset="0"/>
              </a:rPr>
              <a:t>MCD + MOT + MLD</a:t>
            </a:r>
            <a:r>
              <a:rPr lang="fr-FR" altLang="fr-FR" dirty="0">
                <a:latin typeface="Arial" panose="020B0604020202020204" pitchFamily="34" charset="0"/>
              </a:rPr>
              <a:t>)</a:t>
            </a:r>
          </a:p>
          <a:p>
            <a:pPr algn="l"/>
            <a:r>
              <a:rPr lang="fr-FR" altLang="fr-FR" dirty="0">
                <a:latin typeface="Arial" panose="020B0604020202020204" pitchFamily="34" charset="0"/>
              </a:rPr>
              <a:t>L’étude technique (</a:t>
            </a:r>
            <a:r>
              <a:rPr lang="fr-FR" altLang="fr-FR" b="1" dirty="0">
                <a:latin typeface="Arial" panose="020B0604020202020204" pitchFamily="34" charset="0"/>
              </a:rPr>
              <a:t>MPD</a:t>
            </a:r>
            <a:r>
              <a:rPr lang="fr-FR" altLang="fr-FR" dirty="0">
                <a:latin typeface="Arial" panose="020B0604020202020204" pitchFamily="34" charset="0"/>
              </a:rPr>
              <a:t>)</a:t>
            </a:r>
          </a:p>
          <a:p>
            <a:pPr algn="l"/>
            <a:r>
              <a:rPr lang="fr-FR" altLang="fr-FR" dirty="0">
                <a:latin typeface="Arial" panose="020B0604020202020204" pitchFamily="34" charset="0"/>
              </a:rPr>
              <a:t>La réalisation</a:t>
            </a:r>
          </a:p>
          <a:p>
            <a:pPr algn="l"/>
            <a:r>
              <a:rPr lang="fr-FR" altLang="fr-FR" dirty="0">
                <a:latin typeface="Arial" panose="020B0604020202020204" pitchFamily="34" charset="0"/>
              </a:rPr>
              <a:t>La mise en </a:t>
            </a:r>
            <a:r>
              <a:rPr lang="fr-FR" altLang="fr-FR" dirty="0" err="1">
                <a:latin typeface="Arial" panose="020B0604020202020204" pitchFamily="34" charset="0"/>
              </a:rPr>
              <a:t>oeuvre</a:t>
            </a:r>
            <a:endParaRPr lang="fr-FR" altLang="fr-FR" dirty="0">
              <a:latin typeface="Arial" panose="020B0604020202020204" pitchFamily="34" charset="0"/>
            </a:endParaRPr>
          </a:p>
          <a:p>
            <a:pPr algn="l"/>
            <a:r>
              <a:rPr lang="fr-FR" altLang="fr-FR" dirty="0">
                <a:latin typeface="Arial" panose="020B0604020202020204" pitchFamily="34" charset="0"/>
              </a:rPr>
              <a:t>La maintenance</a:t>
            </a:r>
          </a:p>
          <a:p>
            <a:endParaRPr lang="fr-FR" altLang="fr-FR" dirty="0"/>
          </a:p>
        </p:txBody>
      </p:sp>
    </p:spTree>
    <p:extLst>
      <p:ext uri="{BB962C8B-B14F-4D97-AF65-F5344CB8AC3E}">
        <p14:creationId xmlns:p14="http://schemas.microsoft.com/office/powerpoint/2010/main" val="4062894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057400" y="438150"/>
            <a:ext cx="7467600" cy="438150"/>
          </a:xfrm>
        </p:spPr>
        <p:txBody>
          <a:bodyPr>
            <a:normAutofit fontScale="90000"/>
          </a:bodyPr>
          <a:lstStyle/>
          <a:p>
            <a:r>
              <a:rPr lang="fr-FR" altLang="fr-FR"/>
              <a:t>Merise</a:t>
            </a:r>
          </a:p>
        </p:txBody>
      </p:sp>
      <p:graphicFrame>
        <p:nvGraphicFramePr>
          <p:cNvPr id="107523" name="Object 3"/>
          <p:cNvGraphicFramePr>
            <a:graphicFrameLocks noGrp="1" noChangeAspect="1"/>
          </p:cNvGraphicFramePr>
          <p:nvPr>
            <p:ph type="dgm" idx="1"/>
            <p:extLst>
              <p:ext uri="{D42A27DB-BD31-4B8C-83A1-F6EECF244321}">
                <p14:modId xmlns:p14="http://schemas.microsoft.com/office/powerpoint/2010/main" val="1145883869"/>
              </p:ext>
            </p:extLst>
          </p:nvPr>
        </p:nvGraphicFramePr>
        <p:xfrm>
          <a:off x="1182688" y="1162050"/>
          <a:ext cx="7775575" cy="3225800"/>
        </p:xfrm>
        <a:graphic>
          <a:graphicData uri="http://schemas.openxmlformats.org/presentationml/2006/ole">
            <mc:AlternateContent xmlns:mc="http://schemas.openxmlformats.org/markup-compatibility/2006">
              <mc:Choice xmlns:v="urn:schemas-microsoft-com:vml" Requires="v">
                <p:oleObj name="Organization Chart" r:id="rId2" imgW="8692920" imgH="3695400" progId="OrgPlusWOPX.4">
                  <p:embed followColorScheme="full"/>
                </p:oleObj>
              </mc:Choice>
              <mc:Fallback>
                <p:oleObj name="Organization Chart" r:id="rId2" imgW="8692920" imgH="3695400" progId="OrgPlusWOPX.4">
                  <p:embed followColorScheme="full"/>
                  <p:pic>
                    <p:nvPicPr>
                      <p:cNvPr id="107523" name="Object 3"/>
                      <p:cNvPicPr>
                        <a:picLocks noChangeAspect="1" noChangeArrowheads="1"/>
                      </p:cNvPicPr>
                      <p:nvPr/>
                    </p:nvPicPr>
                    <p:blipFill>
                      <a:blip r:embed="rId3"/>
                      <a:srcRect/>
                      <a:stretch>
                        <a:fillRect/>
                      </a:stretch>
                    </p:blipFill>
                    <p:spPr bwMode="auto">
                      <a:xfrm>
                        <a:off x="1182688" y="1162050"/>
                        <a:ext cx="7775575" cy="3225800"/>
                      </a:xfrm>
                      <a:prstGeom prst="rect">
                        <a:avLst/>
                      </a:prstGeom>
                    </p:spPr>
                  </p:pic>
                </p:oleObj>
              </mc:Fallback>
            </mc:AlternateContent>
          </a:graphicData>
        </a:graphic>
      </p:graphicFrame>
    </p:spTree>
    <p:extLst>
      <p:ext uri="{BB962C8B-B14F-4D97-AF65-F5344CB8AC3E}">
        <p14:creationId xmlns:p14="http://schemas.microsoft.com/office/powerpoint/2010/main" val="526658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963119" y="2199190"/>
            <a:ext cx="571789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200" dirty="0">
                <a:ln w="0"/>
                <a:solidFill>
                  <a:schemeClr val="tx1"/>
                </a:solidFill>
                <a:effectLst>
                  <a:outerShdw blurRad="38100" dist="19050" dir="2700000" algn="tl" rotWithShape="0">
                    <a:schemeClr val="dk1">
                      <a:alpha val="40000"/>
                    </a:schemeClr>
                  </a:outerShdw>
                </a:effectLst>
              </a:rPr>
              <a:t>FIN</a:t>
            </a:r>
          </a:p>
        </p:txBody>
      </p:sp>
    </p:spTree>
    <p:extLst>
      <p:ext uri="{BB962C8B-B14F-4D97-AF65-F5344CB8AC3E}">
        <p14:creationId xmlns:p14="http://schemas.microsoft.com/office/powerpoint/2010/main" val="14741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LE SYSTEME D’INFORMATION</a:t>
            </a:r>
          </a:p>
        </p:txBody>
      </p:sp>
      <p:sp>
        <p:nvSpPr>
          <p:cNvPr id="3" name="Rectangle 2"/>
          <p:cNvSpPr/>
          <p:nvPr/>
        </p:nvSpPr>
        <p:spPr>
          <a:xfrm>
            <a:off x="1223806" y="1042215"/>
            <a:ext cx="1999330" cy="369332"/>
          </a:xfrm>
          <a:prstGeom prst="rect">
            <a:avLst/>
          </a:prstGeom>
        </p:spPr>
        <p:txBody>
          <a:bodyPr wrap="none">
            <a:spAutoFit/>
          </a:bodyPr>
          <a:lstStyle/>
          <a:p>
            <a:pPr marL="342900" lvl="0" indent="-342900">
              <a:buFont typeface="+mj-lt"/>
              <a:buAutoNum type="alphaLcPeriod"/>
            </a:pPr>
            <a:r>
              <a:rPr lang="fr-FR" b="1" u="sng" dirty="0"/>
              <a:t>L’information</a:t>
            </a:r>
            <a:endParaRPr lang="fr-FR" dirty="0"/>
          </a:p>
        </p:txBody>
      </p:sp>
      <p:sp>
        <p:nvSpPr>
          <p:cNvPr id="4" name="Rectangle 3"/>
          <p:cNvSpPr/>
          <p:nvPr/>
        </p:nvSpPr>
        <p:spPr>
          <a:xfrm>
            <a:off x="1057862" y="1427694"/>
            <a:ext cx="10323597"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Etymologiquement, l’information est un élément de connaissance susceptible d’être codé pour être conservé, traité ou communiqué.</a:t>
            </a:r>
          </a:p>
        </p:txBody>
      </p:sp>
      <p:sp>
        <p:nvSpPr>
          <p:cNvPr id="6" name="Rectangle 5"/>
          <p:cNvSpPr/>
          <p:nvPr/>
        </p:nvSpPr>
        <p:spPr>
          <a:xfrm>
            <a:off x="1147688" y="2274838"/>
            <a:ext cx="8316331" cy="1754326"/>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L'information comprend deux dimensions : une dimension technique et une dimension sémantique. </a:t>
            </a:r>
          </a:p>
          <a:p>
            <a:r>
              <a:rPr lang="fr-FR" dirty="0">
                <a:latin typeface="Times New Roman" panose="02020603050405020304" pitchFamily="18" charset="0"/>
                <a:cs typeface="Times New Roman" panose="02020603050405020304" pitchFamily="18" charset="0"/>
              </a:rPr>
              <a:t>La pertinence de l’information s’aperçoit à travers : </a:t>
            </a:r>
          </a:p>
          <a:p>
            <a:pPr marL="285750" lvl="0" indent="-285750">
              <a:buFont typeface="Wingdings" panose="05000000000000000000" pitchFamily="2" charset="2"/>
              <a:buChar char="§"/>
            </a:pPr>
            <a:r>
              <a:rPr lang="fr-FR" i="1" u="sng" dirty="0">
                <a:latin typeface="Times New Roman" panose="02020603050405020304" pitchFamily="18" charset="0"/>
                <a:cs typeface="Times New Roman" panose="02020603050405020304" pitchFamily="18" charset="0"/>
              </a:rPr>
              <a:t>la qualité</a:t>
            </a:r>
            <a:r>
              <a:rPr lang="fr-FR" dirty="0">
                <a:latin typeface="Times New Roman" panose="02020603050405020304" pitchFamily="18" charset="0"/>
                <a:cs typeface="Times New Roman" panose="02020603050405020304" pitchFamily="18" charset="0"/>
              </a:rPr>
              <a:t> : l’accessibilité, la fiabilité, l’exactitude, la richesse de la forme</a:t>
            </a:r>
          </a:p>
          <a:p>
            <a:pPr marL="285750" lvl="0" indent="-285750">
              <a:buFont typeface="Wingdings" panose="05000000000000000000" pitchFamily="2" charset="2"/>
              <a:buChar char="§"/>
            </a:pPr>
            <a:r>
              <a:rPr lang="fr-FR" i="1" u="sng" dirty="0">
                <a:latin typeface="Times New Roman" panose="02020603050405020304" pitchFamily="18" charset="0"/>
                <a:cs typeface="Times New Roman" panose="02020603050405020304" pitchFamily="18" charset="0"/>
              </a:rPr>
              <a:t>le délai</a:t>
            </a:r>
            <a:r>
              <a:rPr lang="fr-FR" dirty="0">
                <a:latin typeface="Times New Roman" panose="02020603050405020304" pitchFamily="18" charset="0"/>
                <a:cs typeface="Times New Roman" panose="02020603050405020304" pitchFamily="18" charset="0"/>
              </a:rPr>
              <a:t> : l’actualité, la ponctualité</a:t>
            </a:r>
          </a:p>
          <a:p>
            <a:pPr marL="285750" lvl="0" indent="-285750">
              <a:buFont typeface="Wingdings" panose="05000000000000000000" pitchFamily="2" charset="2"/>
              <a:buChar char="§"/>
            </a:pPr>
            <a:r>
              <a:rPr lang="fr-FR" i="1" u="sng" dirty="0">
                <a:latin typeface="Times New Roman" panose="02020603050405020304" pitchFamily="18" charset="0"/>
                <a:cs typeface="Times New Roman" panose="02020603050405020304" pitchFamily="18" charset="0"/>
              </a:rPr>
              <a:t>Quantité</a:t>
            </a:r>
            <a:r>
              <a:rPr lang="fr-FR" dirty="0">
                <a:latin typeface="Times New Roman" panose="02020603050405020304" pitchFamily="18" charset="0"/>
                <a:cs typeface="Times New Roman" panose="02020603050405020304" pitchFamily="18" charset="0"/>
              </a:rPr>
              <a:t> : l’exhaustivité, le degré de finesse et de précision</a:t>
            </a:r>
          </a:p>
        </p:txBody>
      </p:sp>
      <p:sp>
        <p:nvSpPr>
          <p:cNvPr id="7" name="Rectangle 6"/>
          <p:cNvSpPr/>
          <p:nvPr/>
        </p:nvSpPr>
        <p:spPr>
          <a:xfrm>
            <a:off x="521724" y="4229977"/>
            <a:ext cx="2954655" cy="390684"/>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b. </a:t>
            </a:r>
            <a:r>
              <a:rPr lang="fr-FR" b="1" u="sng" dirty="0">
                <a:latin typeface="Times New Roman" panose="02020603050405020304" pitchFamily="18" charset="0"/>
                <a:ea typeface="Calibri" panose="020F0502020204030204" pitchFamily="34" charset="0"/>
                <a:cs typeface="Times New Roman" panose="02020603050405020304" pitchFamily="18" charset="0"/>
              </a:rPr>
              <a:t>Le système d’information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521724" y="4821474"/>
            <a:ext cx="10815092" cy="1366528"/>
          </a:xfrm>
          <a:prstGeom prst="rect">
            <a:avLst/>
          </a:prstGeom>
        </p:spPr>
        <p:txBody>
          <a:bodyPr wrap="square">
            <a:spAutoFit/>
          </a:bodyPr>
          <a:lstStyle/>
          <a:p>
            <a:pPr>
              <a:lnSpc>
                <a:spcPct val="115000"/>
              </a:lnSpc>
              <a:spcAft>
                <a:spcPts val="500"/>
              </a:spcAft>
            </a:pPr>
            <a:r>
              <a:rPr lang="fr-FR" dirty="0">
                <a:latin typeface="Times New Roman" panose="02020603050405020304" pitchFamily="18" charset="0"/>
                <a:ea typeface="Calibri" panose="020F0502020204030204" pitchFamily="34" charset="0"/>
                <a:cs typeface="Times New Roman" panose="02020603050405020304" pitchFamily="18" charset="0"/>
              </a:rPr>
              <a:t>Le SI est l’ensemble des ressources (humaines, matériels logiciel) permettant d’acquérir, de stocker, de traiter et de diffuser les informations (données, textes, images, son etc.) relatives au système opérant (SO) afin de les mettre à la disposition du système de pilotage (SP) et aussi des informations du système de pilotage (décisions, etc.) à l’endroit du système opérant. </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Espace réservé du pied de page 8"/>
          <p:cNvSpPr>
            <a:spLocks noGrp="1"/>
          </p:cNvSpPr>
          <p:nvPr>
            <p:ph type="ftr" sz="quarter" idx="11"/>
          </p:nvPr>
        </p:nvSpPr>
        <p:spPr/>
        <p:txBody>
          <a:bodyPr/>
          <a:lstStyle/>
          <a:p>
            <a:r>
              <a:rPr lang="fr-FR"/>
              <a:t>M. AZOTI</a:t>
            </a:r>
          </a:p>
        </p:txBody>
      </p:sp>
      <p:sp>
        <p:nvSpPr>
          <p:cNvPr id="10" name="Espace réservé du numéro de diapositive 9"/>
          <p:cNvSpPr>
            <a:spLocks noGrp="1"/>
          </p:cNvSpPr>
          <p:nvPr>
            <p:ph type="sldNum" sz="quarter" idx="12"/>
          </p:nvPr>
        </p:nvSpPr>
        <p:spPr/>
        <p:txBody>
          <a:bodyPr/>
          <a:lstStyle/>
          <a:p>
            <a:fld id="{29EA5043-0782-46D7-9DC6-1EF664C998C1}" type="slidenum">
              <a:rPr lang="fr-FR" smtClean="0"/>
              <a:t>6</a:t>
            </a:fld>
            <a:endParaRPr lang="fr-FR"/>
          </a:p>
        </p:txBody>
      </p:sp>
    </p:spTree>
    <p:extLst>
      <p:ext uri="{BB962C8B-B14F-4D97-AF65-F5344CB8AC3E}">
        <p14:creationId xmlns:p14="http://schemas.microsoft.com/office/powerpoint/2010/main" val="331112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LE SYSTEME D’INFORMATION</a:t>
            </a:r>
          </a:p>
        </p:txBody>
      </p:sp>
      <p:pic>
        <p:nvPicPr>
          <p:cNvPr id="12" name="Image 1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9964" y="881296"/>
            <a:ext cx="6369460" cy="5565821"/>
          </a:xfrm>
          <a:prstGeom prst="rect">
            <a:avLst/>
          </a:prstGeom>
        </p:spPr>
      </p:pic>
      <p:sp>
        <p:nvSpPr>
          <p:cNvPr id="13" name="Rectangle 12"/>
          <p:cNvSpPr/>
          <p:nvPr/>
        </p:nvSpPr>
        <p:spPr>
          <a:xfrm>
            <a:off x="670006" y="881296"/>
            <a:ext cx="3627916" cy="410882"/>
          </a:xfrm>
          <a:prstGeom prst="rect">
            <a:avLst/>
          </a:prstGeom>
        </p:spPr>
        <p:txBody>
          <a:bodyPr wrap="none">
            <a:spAutoFit/>
          </a:bodyPr>
          <a:lstStyle/>
          <a:p>
            <a:pPr lvl="0">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b. </a:t>
            </a:r>
            <a:r>
              <a:rPr lang="fr-FR" b="1" u="sng" dirty="0">
                <a:latin typeface="Times New Roman" panose="02020603050405020304" pitchFamily="18" charset="0"/>
                <a:ea typeface="Calibri" panose="020F0502020204030204" pitchFamily="34" charset="0"/>
                <a:cs typeface="Times New Roman" panose="02020603050405020304" pitchFamily="18" charset="0"/>
              </a:rPr>
              <a:t>Le système d’information (suite)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Espace réservé du pied de page 13"/>
          <p:cNvSpPr>
            <a:spLocks noGrp="1"/>
          </p:cNvSpPr>
          <p:nvPr>
            <p:ph type="ftr" sz="quarter" idx="11"/>
          </p:nvPr>
        </p:nvSpPr>
        <p:spPr/>
        <p:txBody>
          <a:bodyPr/>
          <a:lstStyle/>
          <a:p>
            <a:r>
              <a:rPr lang="fr-FR"/>
              <a:t>M. AZOTI</a:t>
            </a:r>
          </a:p>
        </p:txBody>
      </p:sp>
      <p:sp>
        <p:nvSpPr>
          <p:cNvPr id="15" name="Espace réservé du numéro de diapositive 14"/>
          <p:cNvSpPr>
            <a:spLocks noGrp="1"/>
          </p:cNvSpPr>
          <p:nvPr>
            <p:ph type="sldNum" sz="quarter" idx="12"/>
          </p:nvPr>
        </p:nvSpPr>
        <p:spPr/>
        <p:txBody>
          <a:bodyPr/>
          <a:lstStyle/>
          <a:p>
            <a:fld id="{29EA5043-0782-46D7-9DC6-1EF664C998C1}" type="slidenum">
              <a:rPr lang="fr-FR" smtClean="0"/>
              <a:t>7</a:t>
            </a:fld>
            <a:endParaRPr lang="fr-FR"/>
          </a:p>
        </p:txBody>
      </p:sp>
    </p:spTree>
    <p:extLst>
      <p:ext uri="{BB962C8B-B14F-4D97-AF65-F5344CB8AC3E}">
        <p14:creationId xmlns:p14="http://schemas.microsoft.com/office/powerpoint/2010/main" val="425381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LE SYSTEME D’INFORMATION</a:t>
            </a:r>
          </a:p>
        </p:txBody>
      </p:sp>
      <p:sp>
        <p:nvSpPr>
          <p:cNvPr id="7" name="Rectangle 6"/>
          <p:cNvSpPr/>
          <p:nvPr/>
        </p:nvSpPr>
        <p:spPr>
          <a:xfrm>
            <a:off x="670006" y="881296"/>
            <a:ext cx="2640466" cy="410882"/>
          </a:xfrm>
          <a:prstGeom prst="rect">
            <a:avLst/>
          </a:prstGeom>
        </p:spPr>
        <p:txBody>
          <a:bodyPr wrap="none">
            <a:spAutoFit/>
          </a:bodyPr>
          <a:lstStyle/>
          <a:p>
            <a:pPr>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c. </a:t>
            </a:r>
            <a:r>
              <a:rPr lang="fr-FR" b="1" u="sng" dirty="0"/>
              <a:t>Informatisation du SI</a:t>
            </a:r>
            <a:endParaRPr lang="fr-FR" sz="1200" dirty="0"/>
          </a:p>
        </p:txBody>
      </p:sp>
      <p:sp>
        <p:nvSpPr>
          <p:cNvPr id="3" name="Rectangle 2"/>
          <p:cNvSpPr/>
          <p:nvPr/>
        </p:nvSpPr>
        <p:spPr>
          <a:xfrm>
            <a:off x="631797" y="1767373"/>
            <a:ext cx="3795398" cy="369332"/>
          </a:xfrm>
          <a:prstGeom prst="rect">
            <a:avLst/>
          </a:prstGeom>
        </p:spPr>
        <p:txBody>
          <a:bodyPr wrap="none">
            <a:spAutoFit/>
          </a:bodyPr>
          <a:lstStyle/>
          <a:p>
            <a:r>
              <a:rPr lang="fr-FR" b="1" dirty="0"/>
              <a:t>Les raisons de l’informatisation : </a:t>
            </a:r>
            <a:endParaRPr lang="fr-FR" dirty="0"/>
          </a:p>
        </p:txBody>
      </p:sp>
      <p:sp>
        <p:nvSpPr>
          <p:cNvPr id="4" name="Rectangle 3"/>
          <p:cNvSpPr/>
          <p:nvPr/>
        </p:nvSpPr>
        <p:spPr>
          <a:xfrm>
            <a:off x="4550027" y="1086737"/>
            <a:ext cx="6064426" cy="2308324"/>
          </a:xfrm>
          <a:prstGeom prst="rect">
            <a:avLst/>
          </a:prstGeom>
        </p:spPr>
        <p:txBody>
          <a:bodyPr wrap="square">
            <a:spAutoFit/>
          </a:bodyPr>
          <a:lstStyle/>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Vitesse du traitement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Meilleure sécurité des données;</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Meilleure traçabilité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Exactitude dans les résultats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Simplification des tâches répétitives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Augmentation de la productivité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Accès rapide aux données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Optimisation l’utilisation des ressources (efficience).</a:t>
            </a:r>
            <a:endParaRPr lang="fr-FR" sz="1400" dirty="0">
              <a:latin typeface="Times New Roman" panose="02020603050405020304" pitchFamily="18" charset="0"/>
              <a:cs typeface="Times New Roman" panose="02020603050405020304" pitchFamily="18" charset="0"/>
            </a:endParaRPr>
          </a:p>
        </p:txBody>
      </p:sp>
      <p:sp>
        <p:nvSpPr>
          <p:cNvPr id="5" name="Rectangle 4"/>
          <p:cNvSpPr/>
          <p:nvPr/>
        </p:nvSpPr>
        <p:spPr>
          <a:xfrm>
            <a:off x="430987" y="4764214"/>
            <a:ext cx="4097631" cy="646331"/>
          </a:xfrm>
          <a:prstGeom prst="rect">
            <a:avLst/>
          </a:prstGeom>
        </p:spPr>
        <p:txBody>
          <a:bodyPr wrap="square">
            <a:spAutoFit/>
          </a:bodyPr>
          <a:lstStyle/>
          <a:p>
            <a:r>
              <a:rPr lang="fr-FR" b="1" dirty="0"/>
              <a:t>Les origines de la demande d’informatisation </a:t>
            </a:r>
            <a:endParaRPr lang="fr-FR" dirty="0"/>
          </a:p>
        </p:txBody>
      </p:sp>
      <p:sp>
        <p:nvSpPr>
          <p:cNvPr id="6" name="Rectangle 5"/>
          <p:cNvSpPr/>
          <p:nvPr/>
        </p:nvSpPr>
        <p:spPr>
          <a:xfrm>
            <a:off x="4550027" y="4348716"/>
            <a:ext cx="6096000" cy="1477328"/>
          </a:xfrm>
          <a:prstGeom prst="rect">
            <a:avLst/>
          </a:prstGeom>
        </p:spPr>
        <p:txBody>
          <a:bodyPr>
            <a:spAutoFit/>
          </a:bodyPr>
          <a:lstStyle/>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décideurs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informaticiens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cadres supérieurs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chefs de services ;</a:t>
            </a:r>
            <a:endParaRPr lang="fr-FR"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Les pressions extérieures.</a:t>
            </a:r>
            <a:endParaRPr lang="fr-FR" sz="1400" dirty="0">
              <a:latin typeface="Times New Roman" panose="02020603050405020304" pitchFamily="18" charset="0"/>
              <a:cs typeface="Times New Roman" panose="02020603050405020304" pitchFamily="18" charset="0"/>
            </a:endParaRPr>
          </a:p>
        </p:txBody>
      </p:sp>
      <p:sp>
        <p:nvSpPr>
          <p:cNvPr id="8" name="Espace réservé du pied de page 7"/>
          <p:cNvSpPr>
            <a:spLocks noGrp="1"/>
          </p:cNvSpPr>
          <p:nvPr>
            <p:ph type="ftr" sz="quarter" idx="11"/>
          </p:nvPr>
        </p:nvSpPr>
        <p:spPr/>
        <p:txBody>
          <a:bodyPr/>
          <a:lstStyle/>
          <a:p>
            <a:r>
              <a:rPr lang="fr-FR"/>
              <a:t>M. AZOTI</a:t>
            </a:r>
          </a:p>
        </p:txBody>
      </p:sp>
      <p:sp>
        <p:nvSpPr>
          <p:cNvPr id="9" name="Espace réservé du numéro de diapositive 8"/>
          <p:cNvSpPr>
            <a:spLocks noGrp="1"/>
          </p:cNvSpPr>
          <p:nvPr>
            <p:ph type="sldNum" sz="quarter" idx="12"/>
          </p:nvPr>
        </p:nvSpPr>
        <p:spPr/>
        <p:txBody>
          <a:bodyPr/>
          <a:lstStyle/>
          <a:p>
            <a:fld id="{29EA5043-0782-46D7-9DC6-1EF664C998C1}" type="slidenum">
              <a:rPr lang="fr-FR" smtClean="0"/>
              <a:t>8</a:t>
            </a:fld>
            <a:endParaRPr lang="fr-FR"/>
          </a:p>
        </p:txBody>
      </p:sp>
    </p:spTree>
    <p:extLst>
      <p:ext uri="{BB962C8B-B14F-4D97-AF65-F5344CB8AC3E}">
        <p14:creationId xmlns:p14="http://schemas.microsoft.com/office/powerpoint/2010/main" val="410429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21724" y="185050"/>
            <a:ext cx="1100594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dirty="0"/>
              <a:t>LE SYSTEME D’INFORMATION</a:t>
            </a:r>
          </a:p>
        </p:txBody>
      </p:sp>
      <p:sp>
        <p:nvSpPr>
          <p:cNvPr id="7" name="Rectangle 6"/>
          <p:cNvSpPr/>
          <p:nvPr/>
        </p:nvSpPr>
        <p:spPr>
          <a:xfrm>
            <a:off x="670006" y="881296"/>
            <a:ext cx="3583032" cy="410882"/>
          </a:xfrm>
          <a:prstGeom prst="rect">
            <a:avLst/>
          </a:prstGeom>
        </p:spPr>
        <p:txBody>
          <a:bodyPr wrap="none">
            <a:spAutoFit/>
          </a:bodyPr>
          <a:lstStyle/>
          <a:p>
            <a:pPr>
              <a:lnSpc>
                <a:spcPct val="115000"/>
              </a:lnSpc>
              <a:spcBef>
                <a:spcPts val="1200"/>
              </a:spcBef>
              <a:spcAft>
                <a:spcPts val="500"/>
              </a:spcAft>
            </a:pPr>
            <a:r>
              <a:rPr lang="fr-FR" b="1" dirty="0">
                <a:latin typeface="Times New Roman" panose="02020603050405020304" pitchFamily="18" charset="0"/>
                <a:ea typeface="Calibri" panose="020F0502020204030204" pitchFamily="34" charset="0"/>
                <a:cs typeface="Times New Roman" panose="02020603050405020304" pitchFamily="18" charset="0"/>
              </a:rPr>
              <a:t>d. </a:t>
            </a:r>
            <a:r>
              <a:rPr lang="fr-FR" b="1" u="sng" dirty="0"/>
              <a:t>Le degré de l’informatisation</a:t>
            </a:r>
            <a:endParaRPr lang="fr-FR" sz="1200" dirty="0"/>
          </a:p>
        </p:txBody>
      </p:sp>
      <p:sp>
        <p:nvSpPr>
          <p:cNvPr id="8" name="Rectangle 7"/>
          <p:cNvSpPr/>
          <p:nvPr/>
        </p:nvSpPr>
        <p:spPr>
          <a:xfrm>
            <a:off x="886774" y="1607092"/>
            <a:ext cx="2544286" cy="369332"/>
          </a:xfrm>
          <a:prstGeom prst="rect">
            <a:avLst/>
          </a:prstGeom>
        </p:spPr>
        <p:txBody>
          <a:bodyPr wrap="none">
            <a:spAutoFit/>
          </a:bodyPr>
          <a:lstStyle/>
          <a:p>
            <a:r>
              <a:rPr lang="fr-FR" dirty="0">
                <a:latin typeface="Times New Roman" panose="02020603050405020304" pitchFamily="18" charset="0"/>
                <a:ea typeface="Calibri" panose="020F0502020204030204" pitchFamily="34" charset="0"/>
                <a:cs typeface="Times New Roman" panose="02020603050405020304" pitchFamily="18" charset="0"/>
              </a:rPr>
              <a:t>Préoccupations majeures </a:t>
            </a:r>
            <a:endParaRPr lang="fr-FR" dirty="0">
              <a:latin typeface="Times New Roman" panose="02020603050405020304" pitchFamily="18" charset="0"/>
              <a:cs typeface="Times New Roman" panose="02020603050405020304" pitchFamily="18" charset="0"/>
            </a:endParaRPr>
          </a:p>
        </p:txBody>
      </p:sp>
      <p:sp>
        <p:nvSpPr>
          <p:cNvPr id="9" name="Rectangle 8"/>
          <p:cNvSpPr/>
          <p:nvPr/>
        </p:nvSpPr>
        <p:spPr>
          <a:xfrm>
            <a:off x="3431060" y="1427757"/>
            <a:ext cx="6096000" cy="752001"/>
          </a:xfrm>
          <a:prstGeom prst="rect">
            <a:avLst/>
          </a:prstGeom>
        </p:spPr>
        <p:txBody>
          <a:bodyPr>
            <a:spAutoFit/>
          </a:bodyPr>
          <a:lstStyle/>
          <a:p>
            <a:pPr marL="285750" lvl="0" indent="-285750" algn="just">
              <a:lnSpc>
                <a:spcPct val="115000"/>
              </a:lnSpc>
              <a:spcAft>
                <a:spcPts val="5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compréhension et l’explicitation du SI ;</a:t>
            </a:r>
            <a:endParaRPr lang="fr-FR"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construction du logiciel</a:t>
            </a:r>
            <a:endParaRPr lang="fr-FR" dirty="0">
              <a:latin typeface="Times New Roman" panose="02020603050405020304" pitchFamily="18" charset="0"/>
              <a:cs typeface="Times New Roman" panose="02020603050405020304" pitchFamily="18" charset="0"/>
            </a:endParaRPr>
          </a:p>
        </p:txBody>
      </p:sp>
      <p:sp>
        <p:nvSpPr>
          <p:cNvPr id="10" name="Rectangle 9"/>
          <p:cNvSpPr/>
          <p:nvPr/>
        </p:nvSpPr>
        <p:spPr>
          <a:xfrm>
            <a:off x="1015995" y="2988719"/>
            <a:ext cx="1306768" cy="369332"/>
          </a:xfrm>
          <a:prstGeom prst="rect">
            <a:avLst/>
          </a:prstGeom>
        </p:spPr>
        <p:txBody>
          <a:bodyPr wrap="none">
            <a:spAutoFit/>
          </a:bodyPr>
          <a:lstStyle/>
          <a:p>
            <a:r>
              <a:rPr lang="fr-FR" dirty="0">
                <a:latin typeface="Times New Roman" panose="02020603050405020304" pitchFamily="18" charset="0"/>
                <a:ea typeface="Calibri" panose="020F0502020204030204" pitchFamily="34" charset="0"/>
                <a:cs typeface="Times New Roman" panose="02020603050405020304" pitchFamily="18" charset="0"/>
              </a:rPr>
              <a:t>Conception </a:t>
            </a:r>
            <a:endParaRPr lang="fr-FR" dirty="0">
              <a:latin typeface="Times New Roman" panose="02020603050405020304" pitchFamily="18" charset="0"/>
              <a:cs typeface="Times New Roman" panose="02020603050405020304" pitchFamily="18" charset="0"/>
            </a:endParaRPr>
          </a:p>
        </p:txBody>
      </p:sp>
      <p:sp>
        <p:nvSpPr>
          <p:cNvPr id="12" name="Rectangle 11"/>
          <p:cNvSpPr/>
          <p:nvPr/>
        </p:nvSpPr>
        <p:spPr>
          <a:xfrm>
            <a:off x="2976694" y="2494672"/>
            <a:ext cx="6096000" cy="2067746"/>
          </a:xfrm>
          <a:prstGeom prst="rect">
            <a:avLst/>
          </a:prstGeom>
        </p:spPr>
        <p:txBody>
          <a:bodyPr>
            <a:spAutoFit/>
          </a:bodyPr>
          <a:lstStyle/>
          <a:p>
            <a:pPr marL="285750" lvl="0" indent="-285750" algn="just">
              <a:lnSpc>
                <a:spcPct val="115000"/>
              </a:lnSpc>
              <a:spcAft>
                <a:spcPts val="5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système d’information organisationnelle (SIO) qui est le résultat de l’activité de l’entreprise (Informations, tâches humaines/Informatisées) ;</a:t>
            </a:r>
          </a:p>
          <a:p>
            <a:pPr marL="285750" lvl="0" indent="-285750" algn="just">
              <a:lnSpc>
                <a:spcPct val="115000"/>
              </a:lnSpc>
              <a:spcAft>
                <a:spcPts val="5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système d’information informatisé (SII) qui est constitué uniquement par le contenu informatisé (Logiciels, bases de données).</a:t>
            </a:r>
          </a:p>
        </p:txBody>
      </p:sp>
      <p:pic>
        <p:nvPicPr>
          <p:cNvPr id="13" name="Image 12"/>
          <p:cNvPicPr/>
          <p:nvPr/>
        </p:nvPicPr>
        <p:blipFill>
          <a:blip r:embed="rId3"/>
          <a:srcRect/>
          <a:stretch>
            <a:fillRect/>
          </a:stretch>
        </p:blipFill>
        <p:spPr bwMode="auto">
          <a:xfrm>
            <a:off x="4615946" y="4434531"/>
            <a:ext cx="2817495" cy="1943100"/>
          </a:xfrm>
          <a:prstGeom prst="rect">
            <a:avLst/>
          </a:prstGeom>
          <a:noFill/>
          <a:ln w="9525">
            <a:noFill/>
            <a:miter lim="800000"/>
            <a:headEnd/>
            <a:tailEnd/>
          </a:ln>
        </p:spPr>
      </p:pic>
      <p:sp>
        <p:nvSpPr>
          <p:cNvPr id="14" name="Espace réservé du pied de page 13"/>
          <p:cNvSpPr>
            <a:spLocks noGrp="1"/>
          </p:cNvSpPr>
          <p:nvPr>
            <p:ph type="ftr" sz="quarter" idx="11"/>
          </p:nvPr>
        </p:nvSpPr>
        <p:spPr/>
        <p:txBody>
          <a:bodyPr/>
          <a:lstStyle/>
          <a:p>
            <a:r>
              <a:rPr lang="fr-FR"/>
              <a:t>M. AZOTI</a:t>
            </a:r>
          </a:p>
        </p:txBody>
      </p:sp>
      <p:sp>
        <p:nvSpPr>
          <p:cNvPr id="15" name="Espace réservé du numéro de diapositive 14"/>
          <p:cNvSpPr>
            <a:spLocks noGrp="1"/>
          </p:cNvSpPr>
          <p:nvPr>
            <p:ph type="sldNum" sz="quarter" idx="12"/>
          </p:nvPr>
        </p:nvSpPr>
        <p:spPr/>
        <p:txBody>
          <a:bodyPr/>
          <a:lstStyle/>
          <a:p>
            <a:fld id="{29EA5043-0782-46D7-9DC6-1EF664C998C1}" type="slidenum">
              <a:rPr lang="fr-FR" smtClean="0"/>
              <a:t>9</a:t>
            </a:fld>
            <a:endParaRPr lang="fr-FR"/>
          </a:p>
        </p:txBody>
      </p:sp>
    </p:spTree>
    <p:extLst>
      <p:ext uri="{BB962C8B-B14F-4D97-AF65-F5344CB8AC3E}">
        <p14:creationId xmlns:p14="http://schemas.microsoft.com/office/powerpoint/2010/main" val="335974966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11876</Words>
  <Application>Microsoft Office PowerPoint</Application>
  <PresentationFormat>Grand écran</PresentationFormat>
  <Paragraphs>1474</Paragraphs>
  <Slides>53</Slides>
  <Notes>38</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53</vt:i4>
      </vt:variant>
    </vt:vector>
  </HeadingPairs>
  <TitlesOfParts>
    <vt:vector size="67" baseType="lpstr">
      <vt:lpstr>Arial</vt:lpstr>
      <vt:lpstr>Calibri</vt:lpstr>
      <vt:lpstr>Cambria</vt:lpstr>
      <vt:lpstr>Courier New</vt:lpstr>
      <vt:lpstr>OpenSymbol</vt:lpstr>
      <vt:lpstr>Symbol</vt:lpstr>
      <vt:lpstr>Times New Roman</vt:lpstr>
      <vt:lpstr>Trebuchet MS</vt:lpstr>
      <vt:lpstr>Ubuntu</vt:lpstr>
      <vt:lpstr>Wingdings</vt:lpstr>
      <vt:lpstr>Wingdings 2</vt:lpstr>
      <vt:lpstr>Wingdings 3</vt:lpstr>
      <vt:lpstr>Facette</vt:lpstr>
      <vt:lpstr>Organization Chart</vt:lpstr>
      <vt:lpstr>METHODE DE CONCEPTION DES SYSTEMES D’INFORMATIONS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Application</vt:lpstr>
      <vt:lpstr>Correction de l’application</vt:lpstr>
      <vt:lpstr>Correction de l’application</vt:lpstr>
      <vt:lpstr>Correction de l’application</vt:lpstr>
      <vt:lpstr>Le cycle de vie</vt:lpstr>
      <vt:lpstr>Merise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Pierre AZOTI</cp:lastModifiedBy>
  <cp:revision>242</cp:revision>
  <dcterms:created xsi:type="dcterms:W3CDTF">2019-04-15T05:24:52Z</dcterms:created>
  <dcterms:modified xsi:type="dcterms:W3CDTF">2023-03-09T12:19:21Z</dcterms:modified>
</cp:coreProperties>
</file>