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32"/>
  </p:notesMasterIdLst>
  <p:sldIdLst>
    <p:sldId id="256" r:id="rId2"/>
    <p:sldId id="271" r:id="rId3"/>
    <p:sldId id="257" r:id="rId4"/>
    <p:sldId id="258" r:id="rId5"/>
    <p:sldId id="259" r:id="rId6"/>
    <p:sldId id="260" r:id="rId7"/>
    <p:sldId id="261" r:id="rId8"/>
    <p:sldId id="262" r:id="rId9"/>
    <p:sldId id="278" r:id="rId10"/>
    <p:sldId id="279" r:id="rId11"/>
    <p:sldId id="263" r:id="rId12"/>
    <p:sldId id="264" r:id="rId13"/>
    <p:sldId id="277" r:id="rId14"/>
    <p:sldId id="268" r:id="rId15"/>
    <p:sldId id="281" r:id="rId16"/>
    <p:sldId id="265" r:id="rId17"/>
    <p:sldId id="266" r:id="rId18"/>
    <p:sldId id="283" r:id="rId19"/>
    <p:sldId id="282" r:id="rId20"/>
    <p:sldId id="285" r:id="rId21"/>
    <p:sldId id="284" r:id="rId22"/>
    <p:sldId id="286" r:id="rId23"/>
    <p:sldId id="267" r:id="rId24"/>
    <p:sldId id="269" r:id="rId25"/>
    <p:sldId id="270" r:id="rId26"/>
    <p:sldId id="272" r:id="rId27"/>
    <p:sldId id="287" r:id="rId28"/>
    <p:sldId id="274" r:id="rId29"/>
    <p:sldId id="275"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5A12C46-F3EF-4B08-ACDD-A9CF48F198A0}">
          <p14:sldIdLst>
            <p14:sldId id="256"/>
            <p14:sldId id="271"/>
            <p14:sldId id="257"/>
            <p14:sldId id="258"/>
            <p14:sldId id="259"/>
            <p14:sldId id="260"/>
            <p14:sldId id="261"/>
            <p14:sldId id="262"/>
            <p14:sldId id="278"/>
            <p14:sldId id="279"/>
            <p14:sldId id="263"/>
            <p14:sldId id="264"/>
            <p14:sldId id="277"/>
            <p14:sldId id="268"/>
            <p14:sldId id="281"/>
            <p14:sldId id="265"/>
            <p14:sldId id="266"/>
            <p14:sldId id="283"/>
            <p14:sldId id="282"/>
            <p14:sldId id="285"/>
            <p14:sldId id="284"/>
            <p14:sldId id="286"/>
            <p14:sldId id="267"/>
            <p14:sldId id="269"/>
            <p14:sldId id="270"/>
            <p14:sldId id="272"/>
            <p14:sldId id="287"/>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46" d="100"/>
          <a:sy n="46" d="100"/>
        </p:scale>
        <p:origin x="4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C6901-2621-49D0-B100-B36CAB90FB62}" type="datetimeFigureOut">
              <a:rPr lang="fr-FR" smtClean="0"/>
              <a:t>27/03/2023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E688E-067F-4E95-BC91-955BE8252CB8}" type="slidenum">
              <a:rPr lang="fr-FR" smtClean="0"/>
              <a:t>‹N°›</a:t>
            </a:fld>
            <a:endParaRPr lang="fr-FR"/>
          </a:p>
        </p:txBody>
      </p:sp>
    </p:spTree>
    <p:extLst>
      <p:ext uri="{BB962C8B-B14F-4D97-AF65-F5344CB8AC3E}">
        <p14:creationId xmlns:p14="http://schemas.microsoft.com/office/powerpoint/2010/main" val="138645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2D0A0EF-7879-4199-A215-24445936EF38}" type="datetime1">
              <a:rPr lang="en-US" smtClean="0"/>
              <a:t>3/27/2023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174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6A43F3-F0E4-4158-9335-7B445013407E}"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008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6A43F3-F0E4-4158-9335-7B445013407E}"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9685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9959C70-E9CD-4C09-A527-7CA7F76E3936}"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1086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6A43F3-F0E4-4158-9335-7B445013407E}"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021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CBFA3A-7607-4B3A-95E4-A36FE0F19BF2}"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04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56A43F3-F0E4-4158-9335-7B445013407E}"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982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56A43F3-F0E4-4158-9335-7B445013407E}" type="datetime1">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725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BFCE363-1512-4C0F-977A-8DE6E2AD126E}" type="datetime1">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23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67A70-0CC0-4016-8588-89563F1890C0}" type="datetime1">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8484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56A43F3-F0E4-4158-9335-7B445013407E}"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2293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69E70321-30D0-4046-A125-DCB16B661F53}" type="datetime1">
              <a:rPr lang="en-US" smtClean="0"/>
              <a:t>3/27/2023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60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6A43F3-F0E4-4158-9335-7B445013407E}" type="datetime1">
              <a:rPr lang="en-US" smtClean="0"/>
              <a:t>3/27/2023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9069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0C648-9512-4880-AA59-AE31E6C090D4}"/>
              </a:ext>
            </a:extLst>
          </p:cNvPr>
          <p:cNvSpPr>
            <a:spLocks noGrp="1"/>
          </p:cNvSpPr>
          <p:nvPr>
            <p:ph type="ctrTitle"/>
          </p:nvPr>
        </p:nvSpPr>
        <p:spPr>
          <a:xfrm>
            <a:off x="2432329" y="980863"/>
            <a:ext cx="8689976" cy="2286000"/>
          </a:xfrm>
        </p:spPr>
        <p:txBody>
          <a:bodyPr/>
          <a:lstStyle/>
          <a:p>
            <a:r>
              <a:rPr lang="fr-FR" dirty="0">
                <a:latin typeface="Arial" panose="020B0604020202020204" pitchFamily="34" charset="0"/>
                <a:cs typeface="Arial" panose="020B0604020202020204" pitchFamily="34" charset="0"/>
              </a:rPr>
              <a:t>Prise en main Du terminal Linux</a:t>
            </a:r>
            <a:endParaRPr lang="fr-TG" dirty="0">
              <a:latin typeface="Arial" panose="020B0604020202020204" pitchFamily="34" charset="0"/>
              <a:cs typeface="Arial" panose="020B0604020202020204" pitchFamily="34" charset="0"/>
            </a:endParaRPr>
          </a:p>
        </p:txBody>
      </p:sp>
      <p:sp>
        <p:nvSpPr>
          <p:cNvPr id="3" name="Espace réservé du numéro de diapositive 2">
            <a:extLst>
              <a:ext uri="{FF2B5EF4-FFF2-40B4-BE49-F238E27FC236}">
                <a16:creationId xmlns:a16="http://schemas.microsoft.com/office/drawing/2014/main" id="{1EB888DC-FCC5-9061-3DE1-F4AF76412D3A}"/>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5733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0313C-C5A6-6597-4A5B-847D978D2C4C}"/>
              </a:ext>
            </a:extLst>
          </p:cNvPr>
          <p:cNvSpPr>
            <a:spLocks noGrp="1"/>
          </p:cNvSpPr>
          <p:nvPr>
            <p:ph type="title"/>
          </p:nvPr>
        </p:nvSpPr>
        <p:spPr>
          <a:xfrm>
            <a:off x="1489873" y="253316"/>
            <a:ext cx="6972809" cy="1049235"/>
          </a:xfrm>
        </p:spPr>
        <p:txBody>
          <a:bodyPr/>
          <a:lstStyle/>
          <a:p>
            <a:pPr algn="ctr"/>
            <a:r>
              <a:rPr lang="fr-FR" dirty="0"/>
              <a:t>Exemple de système de fichier</a:t>
            </a:r>
          </a:p>
        </p:txBody>
      </p:sp>
      <p:sp>
        <p:nvSpPr>
          <p:cNvPr id="4" name="Espace réservé du numéro de diapositive 3">
            <a:extLst>
              <a:ext uri="{FF2B5EF4-FFF2-40B4-BE49-F238E27FC236}">
                <a16:creationId xmlns:a16="http://schemas.microsoft.com/office/drawing/2014/main" id="{7D2A7F23-68B5-6AE6-1F58-60F481EF7CF3}"/>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Espace réservé du contenu 4">
            <a:extLst>
              <a:ext uri="{FF2B5EF4-FFF2-40B4-BE49-F238E27FC236}">
                <a16:creationId xmlns:a16="http://schemas.microsoft.com/office/drawing/2014/main" id="{615A7AB4-D218-E2D4-A4D2-62CF9C1CB54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89873" y="1837765"/>
            <a:ext cx="8397077" cy="3198579"/>
          </a:xfrm>
          <a:prstGeom prst="rect">
            <a:avLst/>
          </a:prstGeom>
          <a:noFill/>
          <a:ln>
            <a:noFill/>
          </a:ln>
        </p:spPr>
      </p:pic>
    </p:spTree>
    <p:extLst>
      <p:ext uri="{BB962C8B-B14F-4D97-AF65-F5344CB8AC3E}">
        <p14:creationId xmlns:p14="http://schemas.microsoft.com/office/powerpoint/2010/main" val="2638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B57554-2AFA-4344-990A-C3801DD7076A}"/>
              </a:ext>
            </a:extLst>
          </p:cNvPr>
          <p:cNvSpPr>
            <a:spLocks noGrp="1"/>
          </p:cNvSpPr>
          <p:nvPr>
            <p:ph type="title"/>
          </p:nvPr>
        </p:nvSpPr>
        <p:spPr>
          <a:xfrm>
            <a:off x="1543661" y="253316"/>
            <a:ext cx="9520158" cy="1049235"/>
          </a:xfrm>
        </p:spPr>
        <p:txBody>
          <a:bodyPr/>
          <a:lstStyle/>
          <a:p>
            <a:r>
              <a:rPr lang="fr-FR" dirty="0"/>
              <a:t> Arborescence de répertoires et de fichiers </a:t>
            </a:r>
            <a:endParaRPr lang="fr-TG" dirty="0"/>
          </a:p>
        </p:txBody>
      </p:sp>
      <p:sp>
        <p:nvSpPr>
          <p:cNvPr id="3" name="Espace réservé du contenu 2">
            <a:extLst>
              <a:ext uri="{FF2B5EF4-FFF2-40B4-BE49-F238E27FC236}">
                <a16:creationId xmlns:a16="http://schemas.microsoft.com/office/drawing/2014/main" id="{4CC3530E-2F71-4E3C-83D9-099CF812E8D3}"/>
              </a:ext>
            </a:extLst>
          </p:cNvPr>
          <p:cNvSpPr>
            <a:spLocks noGrp="1"/>
          </p:cNvSpPr>
          <p:nvPr>
            <p:ph sz="quarter" idx="13"/>
          </p:nvPr>
        </p:nvSpPr>
        <p:spPr>
          <a:xfrm>
            <a:off x="913774" y="1568824"/>
            <a:ext cx="10363826" cy="4231341"/>
          </a:xfrm>
        </p:spPr>
        <p:txBody>
          <a:bodyPr/>
          <a:lstStyle/>
          <a:p>
            <a:pPr marL="0" indent="0">
              <a:buNone/>
            </a:pPr>
            <a:r>
              <a:rPr lang="fr-FR" cap="none" dirty="0">
                <a:latin typeface="Arial" panose="020B0604020202020204" pitchFamily="34" charset="0"/>
                <a:cs typeface="Arial" panose="020B0604020202020204" pitchFamily="34" charset="0"/>
              </a:rPr>
              <a:t>On appelle arborescence une structure de données en arbre. Une arborescence est la manière dont sont organisés les dossiers ,les sous-dossiers et les fichiers sur notre espace personnel. Cette structure part d’une racine (/) qui est le niveau 1 de l’arborescence.</a:t>
            </a:r>
          </a:p>
          <a:p>
            <a:pPr marL="0" indent="0">
              <a:buNone/>
            </a:pPr>
            <a:r>
              <a:rPr lang="fr-FR" cap="none" dirty="0">
                <a:latin typeface="Arial" panose="020B0604020202020204" pitchFamily="34" charset="0"/>
                <a:cs typeface="Arial" panose="020B0604020202020204" pitchFamily="34" charset="0"/>
              </a:rPr>
              <a:t>La racine peut contenir autant de répertoires (branches) que possible, et chaque répertoire peut quant à lui contenir autant de sous-répertoires que de fichiers.</a:t>
            </a:r>
            <a:endParaRPr lang="fr-TG" cap="none"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5EF8B581-AD25-24CB-0C9C-5EA8F195B080}"/>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8607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94355-259D-40F0-BD70-1F15CCFEA456}"/>
              </a:ext>
            </a:extLst>
          </p:cNvPr>
          <p:cNvSpPr>
            <a:spLocks noGrp="1"/>
          </p:cNvSpPr>
          <p:nvPr>
            <p:ph type="title"/>
          </p:nvPr>
        </p:nvSpPr>
        <p:spPr>
          <a:xfrm>
            <a:off x="913775" y="110360"/>
            <a:ext cx="10364451" cy="956442"/>
          </a:xfrm>
        </p:spPr>
        <p:txBody>
          <a:bodyPr/>
          <a:lstStyle/>
          <a:p>
            <a:r>
              <a:rPr lang="fr-FR" dirty="0"/>
              <a:t>Exemple d’une arborescence</a:t>
            </a:r>
            <a:endParaRPr lang="fr-TG" dirty="0"/>
          </a:p>
        </p:txBody>
      </p:sp>
      <p:pic>
        <p:nvPicPr>
          <p:cNvPr id="7" name="Espace réservé du contenu 6">
            <a:extLst>
              <a:ext uri="{FF2B5EF4-FFF2-40B4-BE49-F238E27FC236}">
                <a16:creationId xmlns:a16="http://schemas.microsoft.com/office/drawing/2014/main" id="{86351783-2A1F-70CC-C9A4-BED146776734}"/>
              </a:ext>
            </a:extLst>
          </p:cNvPr>
          <p:cNvPicPr>
            <a:picLocks noGrp="1" noChangeAspect="1"/>
          </p:cNvPicPr>
          <p:nvPr>
            <p:ph sz="quarter" idx="13"/>
          </p:nvPr>
        </p:nvPicPr>
        <p:blipFill>
          <a:blip r:embed="rId2"/>
          <a:stretch>
            <a:fillRect/>
          </a:stretch>
        </p:blipFill>
        <p:spPr>
          <a:xfrm>
            <a:off x="986118" y="1452283"/>
            <a:ext cx="9570974" cy="4338918"/>
          </a:xfrm>
        </p:spPr>
      </p:pic>
      <p:sp>
        <p:nvSpPr>
          <p:cNvPr id="8" name="Espace réservé du numéro de diapositive 7">
            <a:extLst>
              <a:ext uri="{FF2B5EF4-FFF2-40B4-BE49-F238E27FC236}">
                <a16:creationId xmlns:a16="http://schemas.microsoft.com/office/drawing/2014/main" id="{76FEA4C1-56CA-DA5C-FA7B-2495B3A42B32}"/>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0582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637B-448D-42A8-B0CD-265DDEBA29D7}"/>
              </a:ext>
            </a:extLst>
          </p:cNvPr>
          <p:cNvSpPr>
            <a:spLocks noGrp="1"/>
          </p:cNvSpPr>
          <p:nvPr>
            <p:ph type="title"/>
          </p:nvPr>
        </p:nvSpPr>
        <p:spPr>
          <a:xfrm>
            <a:off x="2077694" y="125504"/>
            <a:ext cx="3273099" cy="1073855"/>
          </a:xfrm>
        </p:spPr>
        <p:txBody>
          <a:bodyPr/>
          <a:lstStyle/>
          <a:p>
            <a:r>
              <a:rPr lang="fr-FR" dirty="0"/>
              <a:t>L’arborescence du système Linux</a:t>
            </a:r>
          </a:p>
        </p:txBody>
      </p:sp>
      <p:sp>
        <p:nvSpPr>
          <p:cNvPr id="3" name="Espace réservé du contenu 2">
            <a:extLst>
              <a:ext uri="{FF2B5EF4-FFF2-40B4-BE49-F238E27FC236}">
                <a16:creationId xmlns:a16="http://schemas.microsoft.com/office/drawing/2014/main" id="{4FC8C34C-F881-ECE1-60F1-0A44983D09C4}"/>
              </a:ext>
            </a:extLst>
          </p:cNvPr>
          <p:cNvSpPr>
            <a:spLocks noGrp="1"/>
          </p:cNvSpPr>
          <p:nvPr>
            <p:ph type="body" sz="half" idx="2"/>
          </p:nvPr>
        </p:nvSpPr>
        <p:spPr>
          <a:xfrm>
            <a:off x="1550894" y="1595718"/>
            <a:ext cx="5387788" cy="3866919"/>
          </a:xfrm>
        </p:spPr>
        <p:txBody>
          <a:bodyPr>
            <a:noAutofit/>
          </a:bodyPr>
          <a:lstStyle/>
          <a:p>
            <a:pPr marL="285750" indent="-285750">
              <a:buFont typeface="Arial" panose="020B0604020202020204" pitchFamily="34" charset="0"/>
              <a:buChar char="•"/>
            </a:pPr>
            <a:r>
              <a:rPr lang="fr-FR" sz="2000" cap="none" dirty="0">
                <a:latin typeface="Arial" panose="020B0604020202020204" pitchFamily="34" charset="0"/>
                <a:cs typeface="Arial" panose="020B0604020202020204" pitchFamily="34" charset="0"/>
              </a:rPr>
              <a:t>Le système linux contient en lui-même une arborescence de base,</a:t>
            </a:r>
          </a:p>
          <a:p>
            <a:pPr marL="285750" indent="-285750">
              <a:buFont typeface="Arial" panose="020B0604020202020204" pitchFamily="34" charset="0"/>
              <a:buChar char="•"/>
            </a:pPr>
            <a:r>
              <a:rPr lang="fr-FR" sz="2000" cap="none" dirty="0">
                <a:latin typeface="Arial" panose="020B0604020202020204" pitchFamily="34" charset="0"/>
                <a:cs typeface="Arial" panose="020B0604020202020204" pitchFamily="34" charset="0"/>
              </a:rPr>
              <a:t>Cette arborescence contient des dossiers et fichiers système,</a:t>
            </a:r>
          </a:p>
          <a:p>
            <a:pPr marL="285750" indent="-285750">
              <a:buFont typeface="Arial" panose="020B0604020202020204" pitchFamily="34" charset="0"/>
              <a:buChar char="•"/>
            </a:pPr>
            <a:r>
              <a:rPr lang="fr-FR" sz="2000" cap="none" dirty="0">
                <a:latin typeface="Arial" panose="020B0604020202020204" pitchFamily="34" charset="0"/>
                <a:cs typeface="Arial" panose="020B0604020202020204" pitchFamily="34" charset="0"/>
              </a:rPr>
              <a:t>Ces fichiers comportent des exécutables essentiels du système pour le bon fonctionnement de ce dernier et aussi pour permettre une interaction facile entre l’homme et la machine.</a:t>
            </a:r>
          </a:p>
        </p:txBody>
      </p:sp>
      <p:sp>
        <p:nvSpPr>
          <p:cNvPr id="7" name="Espace réservé du numéro de diapositive 6">
            <a:extLst>
              <a:ext uri="{FF2B5EF4-FFF2-40B4-BE49-F238E27FC236}">
                <a16:creationId xmlns:a16="http://schemas.microsoft.com/office/drawing/2014/main" id="{7587E430-E841-A083-9D1D-759ECD28B68B}"/>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Image 4">
            <a:extLst>
              <a:ext uri="{FF2B5EF4-FFF2-40B4-BE49-F238E27FC236}">
                <a16:creationId xmlns:a16="http://schemas.microsoft.com/office/drawing/2014/main" id="{3E8CD907-5D26-E538-7422-C763837C95D8}"/>
              </a:ext>
            </a:extLst>
          </p:cNvPr>
          <p:cNvPicPr>
            <a:picLocks noChangeAspect="1"/>
          </p:cNvPicPr>
          <p:nvPr/>
        </p:nvPicPr>
        <p:blipFill>
          <a:blip r:embed="rId2"/>
          <a:stretch>
            <a:fillRect/>
          </a:stretch>
        </p:blipFill>
        <p:spPr>
          <a:xfrm>
            <a:off x="7234515" y="1098254"/>
            <a:ext cx="4616827" cy="3621275"/>
          </a:xfrm>
          <a:prstGeom prst="rect">
            <a:avLst/>
          </a:prstGeom>
        </p:spPr>
      </p:pic>
    </p:spTree>
    <p:extLst>
      <p:ext uri="{BB962C8B-B14F-4D97-AF65-F5344CB8AC3E}">
        <p14:creationId xmlns:p14="http://schemas.microsoft.com/office/powerpoint/2010/main" val="37446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EF7F6-E062-41CD-8D64-DB928418C7AE}"/>
              </a:ext>
            </a:extLst>
          </p:cNvPr>
          <p:cNvSpPr>
            <a:spLocks noGrp="1"/>
          </p:cNvSpPr>
          <p:nvPr>
            <p:ph type="title"/>
          </p:nvPr>
        </p:nvSpPr>
        <p:spPr>
          <a:xfrm>
            <a:off x="913775" y="110360"/>
            <a:ext cx="10364451" cy="630620"/>
          </a:xfrm>
        </p:spPr>
        <p:txBody>
          <a:bodyPr>
            <a:normAutofit/>
          </a:bodyPr>
          <a:lstStyle/>
          <a:p>
            <a:r>
              <a:rPr lang="fr-FR" dirty="0"/>
              <a:t>Principaux répertoires de l’arborescence Linux</a:t>
            </a:r>
            <a:endParaRPr lang="fr-TG" dirty="0"/>
          </a:p>
        </p:txBody>
      </p:sp>
      <p:sp>
        <p:nvSpPr>
          <p:cNvPr id="3" name="Espace réservé du contenu 2">
            <a:extLst>
              <a:ext uri="{FF2B5EF4-FFF2-40B4-BE49-F238E27FC236}">
                <a16:creationId xmlns:a16="http://schemas.microsoft.com/office/drawing/2014/main" id="{AD1EF1EF-9C1D-4BD7-BE05-FC8DF1BF56ED}"/>
              </a:ext>
            </a:extLst>
          </p:cNvPr>
          <p:cNvSpPr>
            <a:spLocks noGrp="1"/>
          </p:cNvSpPr>
          <p:nvPr>
            <p:ph sz="quarter" idx="13"/>
          </p:nvPr>
        </p:nvSpPr>
        <p:spPr>
          <a:xfrm>
            <a:off x="1739779" y="740980"/>
            <a:ext cx="9538447" cy="5328125"/>
          </a:xfrm>
        </p:spPr>
        <p:txBody>
          <a:bodyPr>
            <a:normAutofit fontScale="77500" lnSpcReduction="20000"/>
          </a:bodyPr>
          <a:lstStyle/>
          <a:p>
            <a:pPr marL="0" indent="0">
              <a:buNone/>
            </a:pPr>
            <a:r>
              <a:rPr lang="fr-FR" sz="2400" b="1" cap="none" dirty="0"/>
              <a:t>/</a:t>
            </a:r>
            <a:r>
              <a:rPr lang="fr-FR" cap="none" dirty="0"/>
              <a:t>: C’est le répertoire principale (racine).Le point d’entrée du système de fichiers. Il  </a:t>
            </a:r>
            <a:r>
              <a:rPr lang="fr-FR" dirty="0"/>
              <a:t>c</a:t>
            </a:r>
            <a:r>
              <a:rPr lang="fr-FR" cap="none" dirty="0"/>
              <a:t>ontient les outils et fichiers de configurations vitaux pour le système.</a:t>
            </a:r>
          </a:p>
          <a:p>
            <a:pPr marL="0" indent="0">
              <a:buNone/>
            </a:pPr>
            <a:r>
              <a:rPr lang="fr-FR" cap="none" dirty="0"/>
              <a:t> </a:t>
            </a:r>
            <a:r>
              <a:rPr lang="fr-FR" b="1" cap="none" dirty="0"/>
              <a:t>/</a:t>
            </a:r>
            <a:r>
              <a:rPr lang="fr-FR" b="1" cap="none" dirty="0" err="1"/>
              <a:t>usr</a:t>
            </a:r>
            <a:r>
              <a:rPr lang="fr-FR" b="1" cap="none" dirty="0"/>
              <a:t> : </a:t>
            </a:r>
            <a:r>
              <a:rPr lang="fr-FR" cap="none" dirty="0"/>
              <a:t>c’est le répertoire qui contient toutes les applications ou programmes exécutables de l’utilisateur.</a:t>
            </a:r>
          </a:p>
          <a:p>
            <a:pPr marL="0" indent="0">
              <a:buNone/>
            </a:pPr>
            <a:r>
              <a:rPr lang="fr-FR" cap="none" dirty="0"/>
              <a:t>  </a:t>
            </a:r>
            <a:r>
              <a:rPr lang="fr-FR" b="1" cap="none" dirty="0"/>
              <a:t>/var :</a:t>
            </a:r>
            <a:r>
              <a:rPr lang="fr-FR" cap="none" dirty="0"/>
              <a:t>C’est le répertoire qui contient les fichiers qui servent à maintenir </a:t>
            </a:r>
            <a:r>
              <a:rPr lang="fr-FR" dirty="0"/>
              <a:t>le système</a:t>
            </a:r>
            <a:r>
              <a:rPr lang="fr-FR" cap="none" dirty="0"/>
              <a:t> (notamment les fichiers journaux dans /var/log).</a:t>
            </a:r>
          </a:p>
          <a:p>
            <a:pPr marL="0" indent="0">
              <a:buNone/>
            </a:pPr>
            <a:r>
              <a:rPr lang="fr-FR" b="1" cap="none" dirty="0"/>
              <a:t> /home</a:t>
            </a:r>
            <a:r>
              <a:rPr lang="fr-FR" cap="none" dirty="0"/>
              <a:t>: </a:t>
            </a:r>
            <a:r>
              <a:rPr lang="fr-FR" dirty="0"/>
              <a:t>C’est le répertoire qui contient les fichiers personnels des utilisateurs.</a:t>
            </a:r>
            <a:endParaRPr lang="fr-FR" cap="none" dirty="0"/>
          </a:p>
          <a:p>
            <a:pPr marL="0" indent="0">
              <a:buNone/>
            </a:pPr>
            <a:r>
              <a:rPr lang="fr-FR" b="1" cap="none" dirty="0"/>
              <a:t>/bin : </a:t>
            </a:r>
            <a:r>
              <a:rPr lang="fr-FR" cap="none" dirty="0"/>
              <a:t>Répertoire contenant des les exécutables de base(ls, </a:t>
            </a:r>
            <a:r>
              <a:rPr lang="fr-FR" cap="none" dirty="0" err="1"/>
              <a:t>rm</a:t>
            </a:r>
            <a:r>
              <a:rPr lang="fr-FR" cap="none" dirty="0"/>
              <a:t>, </a:t>
            </a:r>
            <a:r>
              <a:rPr lang="fr-FR" cap="none" dirty="0" err="1"/>
              <a:t>cp</a:t>
            </a:r>
            <a:r>
              <a:rPr lang="fr-FR" cap="none" dirty="0"/>
              <a:t>, mv, </a:t>
            </a:r>
            <a:r>
              <a:rPr lang="fr-FR" cap="none" dirty="0" err="1"/>
              <a:t>etc</a:t>
            </a:r>
            <a:r>
              <a:rPr lang="fr-FR" cap="none" dirty="0"/>
              <a:t>).</a:t>
            </a:r>
          </a:p>
          <a:p>
            <a:pPr marL="0" indent="0">
              <a:buNone/>
            </a:pPr>
            <a:r>
              <a:rPr lang="fr-FR" b="1" cap="none" dirty="0"/>
              <a:t> /</a:t>
            </a:r>
            <a:r>
              <a:rPr lang="fr-FR" b="1" cap="none" dirty="0" err="1"/>
              <a:t>sbin</a:t>
            </a:r>
            <a:r>
              <a:rPr lang="fr-FR" b="1" cap="none" dirty="0"/>
              <a:t>: </a:t>
            </a:r>
            <a:r>
              <a:rPr lang="fr-FR" cap="none" dirty="0"/>
              <a:t>Répertoire contenant des commandes d’administration syst</a:t>
            </a:r>
            <a:r>
              <a:rPr lang="fr-FR" dirty="0"/>
              <a:t>ème</a:t>
            </a:r>
            <a:r>
              <a:rPr lang="fr-FR" cap="none" dirty="0"/>
              <a:t> (</a:t>
            </a:r>
            <a:r>
              <a:rPr lang="fr-FR" cap="none" dirty="0" err="1"/>
              <a:t>showmount</a:t>
            </a:r>
            <a:r>
              <a:rPr lang="fr-FR" cap="none" dirty="0"/>
              <a:t>).</a:t>
            </a:r>
          </a:p>
          <a:p>
            <a:pPr marL="0" indent="0">
              <a:buNone/>
            </a:pPr>
            <a:r>
              <a:rPr lang="fr-FR" b="1" cap="none" dirty="0"/>
              <a:t>  /boot :</a:t>
            </a:r>
            <a:r>
              <a:rPr lang="fr-FR" cap="none" dirty="0"/>
              <a:t>c’est le noyau ,ce répertoire contient des fichiers nécessaires au démarrage du système.</a:t>
            </a:r>
          </a:p>
          <a:p>
            <a:pPr marL="0" indent="0">
              <a:buNone/>
            </a:pPr>
            <a:r>
              <a:rPr lang="fr-FR" b="1" cap="none" dirty="0"/>
              <a:t>/dev:  C</a:t>
            </a:r>
            <a:r>
              <a:rPr lang="fr-FR" cap="none" dirty="0"/>
              <a:t>e répertoire contient des </a:t>
            </a:r>
            <a:r>
              <a:rPr lang="fr-FR" cap="none" dirty="0" err="1"/>
              <a:t>ﬁchiers</a:t>
            </a:r>
            <a:r>
              <a:rPr lang="fr-FR" cap="none" dirty="0"/>
              <a:t> spéciaux nommés </a:t>
            </a:r>
            <a:r>
              <a:rPr lang="fr-FR" cap="none" dirty="0" err="1"/>
              <a:t>devices</a:t>
            </a:r>
            <a:r>
              <a:rPr lang="fr-FR" cap="none" dirty="0"/>
              <a:t> qui permettent le lien avec les périphériques de la machine.</a:t>
            </a:r>
          </a:p>
          <a:p>
            <a:pPr marL="0" indent="0">
              <a:buNone/>
            </a:pPr>
            <a:r>
              <a:rPr lang="fr-FR" cap="none" dirty="0"/>
              <a:t> </a:t>
            </a:r>
            <a:r>
              <a:rPr lang="fr-FR" b="1" cap="none" dirty="0"/>
              <a:t> /</a:t>
            </a:r>
            <a:r>
              <a:rPr lang="fr-FR" b="1" cap="none" dirty="0" err="1"/>
              <a:t>etc</a:t>
            </a:r>
            <a:r>
              <a:rPr lang="fr-FR" b="1" cap="none" dirty="0"/>
              <a:t>: </a:t>
            </a:r>
            <a:r>
              <a:rPr lang="fr-FR" cap="none" dirty="0"/>
              <a:t>Répertoire</a:t>
            </a:r>
            <a:r>
              <a:rPr lang="fr-FR" dirty="0"/>
              <a:t> contenant les </a:t>
            </a:r>
            <a:r>
              <a:rPr lang="fr-FR" cap="none" dirty="0" err="1"/>
              <a:t>ﬁchiers</a:t>
            </a:r>
            <a:r>
              <a:rPr lang="fr-FR" cap="none" dirty="0"/>
              <a:t> de </a:t>
            </a:r>
            <a:r>
              <a:rPr lang="fr-FR" cap="none" dirty="0" err="1"/>
              <a:t>conﬁguration</a:t>
            </a:r>
            <a:r>
              <a:rPr lang="fr-FR" cap="none" dirty="0"/>
              <a:t>  (</a:t>
            </a:r>
            <a:r>
              <a:rPr lang="fr-FR" cap="none" dirty="0" err="1"/>
              <a:t>rc</a:t>
            </a:r>
            <a:r>
              <a:rPr lang="fr-FR" cap="none" dirty="0"/>
              <a:t>, </a:t>
            </a:r>
            <a:r>
              <a:rPr lang="fr-FR" cap="none" dirty="0" err="1"/>
              <a:t>passwd</a:t>
            </a:r>
            <a:r>
              <a:rPr lang="fr-FR" cap="none" dirty="0"/>
              <a:t>, </a:t>
            </a:r>
            <a:r>
              <a:rPr lang="fr-FR" cap="none" dirty="0" err="1"/>
              <a:t>fstab</a:t>
            </a:r>
            <a:r>
              <a:rPr lang="fr-FR" cap="none" dirty="0"/>
              <a:t>,...).</a:t>
            </a:r>
          </a:p>
          <a:p>
            <a:pPr marL="0" indent="0">
              <a:buNone/>
            </a:pPr>
            <a:r>
              <a:rPr lang="fr-FR" b="1" cap="none" dirty="0"/>
              <a:t>/lib :</a:t>
            </a:r>
            <a:r>
              <a:rPr lang="fr-FR" cap="none" dirty="0"/>
              <a:t>Répertoire contenant les bibliothèques et les modules du noyau.</a:t>
            </a:r>
          </a:p>
          <a:p>
            <a:pPr marL="0" indent="0">
              <a:buNone/>
            </a:pPr>
            <a:r>
              <a:rPr lang="fr-FR" b="1" cap="none" dirty="0"/>
              <a:t>/proc: </a:t>
            </a:r>
            <a:r>
              <a:rPr lang="fr-FR" cap="none" dirty="0"/>
              <a:t>Répertoire qui contient les processus.</a:t>
            </a:r>
          </a:p>
          <a:p>
            <a:pPr marL="0" indent="0">
              <a:buNone/>
            </a:pPr>
            <a:r>
              <a:rPr lang="fr-FR" b="1" cap="none" dirty="0"/>
              <a:t>/</a:t>
            </a:r>
            <a:r>
              <a:rPr lang="fr-FR" b="1" cap="none" dirty="0" err="1"/>
              <a:t>tmp</a:t>
            </a:r>
            <a:r>
              <a:rPr lang="fr-FR" b="1" cap="none" dirty="0"/>
              <a:t>: </a:t>
            </a:r>
            <a:r>
              <a:rPr lang="fr-FR" cap="none" dirty="0"/>
              <a:t>Répertoire contenant  </a:t>
            </a:r>
            <a:r>
              <a:rPr lang="fr-FR" b="1" cap="none" dirty="0"/>
              <a:t>l</a:t>
            </a:r>
            <a:r>
              <a:rPr lang="fr-FR" cap="none" dirty="0"/>
              <a:t>es </a:t>
            </a:r>
            <a:r>
              <a:rPr lang="fr-FR" cap="none" dirty="0" err="1"/>
              <a:t>ﬁchiers</a:t>
            </a:r>
            <a:r>
              <a:rPr lang="fr-FR" cap="none" dirty="0"/>
              <a:t> temporaires.</a:t>
            </a:r>
            <a:endParaRPr lang="fr-TG" cap="none" dirty="0"/>
          </a:p>
        </p:txBody>
      </p:sp>
      <p:sp>
        <p:nvSpPr>
          <p:cNvPr id="4" name="Espace réservé du numéro de diapositive 3">
            <a:extLst>
              <a:ext uri="{FF2B5EF4-FFF2-40B4-BE49-F238E27FC236}">
                <a16:creationId xmlns:a16="http://schemas.microsoft.com/office/drawing/2014/main" id="{913E0B3E-BE21-5288-79F8-70C148BB6836}"/>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0658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9D9D9-7E16-82DF-D61C-2E1ACAA9ABA2}"/>
              </a:ext>
            </a:extLst>
          </p:cNvPr>
          <p:cNvSpPr>
            <a:spLocks noGrp="1"/>
          </p:cNvSpPr>
          <p:nvPr>
            <p:ph type="title"/>
          </p:nvPr>
        </p:nvSpPr>
        <p:spPr>
          <a:xfrm>
            <a:off x="2807684" y="168026"/>
            <a:ext cx="9520158" cy="630948"/>
          </a:xfrm>
        </p:spPr>
        <p:txBody>
          <a:bodyPr/>
          <a:lstStyle/>
          <a:p>
            <a:r>
              <a:rPr lang="fr-FR" dirty="0"/>
              <a:t>Principaux répertoires de l’arborescence Linux</a:t>
            </a:r>
          </a:p>
        </p:txBody>
      </p:sp>
      <p:sp>
        <p:nvSpPr>
          <p:cNvPr id="3" name="Espace réservé du contenu 2">
            <a:extLst>
              <a:ext uri="{FF2B5EF4-FFF2-40B4-BE49-F238E27FC236}">
                <a16:creationId xmlns:a16="http://schemas.microsoft.com/office/drawing/2014/main" id="{D989E578-0109-F8B5-BE9E-5799F4EB4541}"/>
              </a:ext>
            </a:extLst>
          </p:cNvPr>
          <p:cNvSpPr>
            <a:spLocks noGrp="1"/>
          </p:cNvSpPr>
          <p:nvPr>
            <p:ph sz="quarter" idx="13"/>
          </p:nvPr>
        </p:nvSpPr>
        <p:spPr>
          <a:xfrm>
            <a:off x="1371600" y="878542"/>
            <a:ext cx="9906000" cy="4912658"/>
          </a:xfrm>
        </p:spPr>
        <p:txBody>
          <a:bodyPr/>
          <a:lstStyle/>
          <a:p>
            <a:r>
              <a:rPr lang="fr-FR" dirty="0">
                <a:latin typeface="Arial" panose="020B0604020202020204" pitchFamily="34" charset="0"/>
                <a:cs typeface="Arial" panose="020B0604020202020204" pitchFamily="34" charset="0"/>
              </a:rPr>
              <a:t>/mnt: Répertoire contenant les points de montage temporaires des systèmes de fichiers.</a:t>
            </a:r>
          </a:p>
          <a:p>
            <a:r>
              <a:rPr lang="fr-FR" dirty="0">
                <a:latin typeface="Arial" panose="020B0604020202020204" pitchFamily="34" charset="0"/>
                <a:cs typeface="Arial" panose="020B0604020202020204" pitchFamily="34" charset="0"/>
              </a:rPr>
              <a:t>/opt: Répertoire permettant l’installation d’applications extérieures;</a:t>
            </a:r>
          </a:p>
          <a:p>
            <a:r>
              <a:rPr lang="fr-FR" dirty="0">
                <a:latin typeface="Arial" panose="020B0604020202020204" pitchFamily="34" charset="0"/>
                <a:cs typeface="Arial" panose="020B0604020202020204" pitchFamily="34" charset="0"/>
              </a:rPr>
              <a:t>/root: Répertoire personnel de l’administrateur.</a:t>
            </a:r>
          </a:p>
          <a:p>
            <a:r>
              <a:rPr lang="fr-FR" dirty="0">
                <a:latin typeface="Arial" panose="020B0604020202020204" pitchFamily="34" charset="0"/>
                <a:cs typeface="Arial" panose="020B0604020202020204" pitchFamily="34" charset="0"/>
              </a:rPr>
              <a:t>/media: Répertoire contenant les « points de montage » des médias usuels: CD, DVD, disquette, clé USB, etc…</a:t>
            </a:r>
          </a:p>
        </p:txBody>
      </p:sp>
      <p:sp>
        <p:nvSpPr>
          <p:cNvPr id="4" name="Espace réservé du numéro de diapositive 3">
            <a:extLst>
              <a:ext uri="{FF2B5EF4-FFF2-40B4-BE49-F238E27FC236}">
                <a16:creationId xmlns:a16="http://schemas.microsoft.com/office/drawing/2014/main" id="{8907153F-7D02-D032-93CA-1EFD8A1917E1}"/>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89594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9C42F-59AB-4EE9-839E-937FE58E045B}"/>
              </a:ext>
            </a:extLst>
          </p:cNvPr>
          <p:cNvSpPr>
            <a:spLocks noGrp="1"/>
          </p:cNvSpPr>
          <p:nvPr>
            <p:ph type="title"/>
          </p:nvPr>
        </p:nvSpPr>
        <p:spPr>
          <a:xfrm>
            <a:off x="913775" y="110360"/>
            <a:ext cx="10364451" cy="693682"/>
          </a:xfrm>
        </p:spPr>
        <p:txBody>
          <a:bodyPr>
            <a:normAutofit/>
          </a:bodyPr>
          <a:lstStyle/>
          <a:p>
            <a:r>
              <a:rPr lang="fr-FR" dirty="0"/>
              <a:t>Répertoires</a:t>
            </a:r>
            <a:endParaRPr lang="fr-TG" dirty="0"/>
          </a:p>
        </p:txBody>
      </p:sp>
      <p:sp>
        <p:nvSpPr>
          <p:cNvPr id="3" name="Espace réservé du contenu 2">
            <a:extLst>
              <a:ext uri="{FF2B5EF4-FFF2-40B4-BE49-F238E27FC236}">
                <a16:creationId xmlns:a16="http://schemas.microsoft.com/office/drawing/2014/main" id="{C258A042-4261-4333-8B04-FF3EA8E6CAD6}"/>
              </a:ext>
            </a:extLst>
          </p:cNvPr>
          <p:cNvSpPr>
            <a:spLocks noGrp="1"/>
          </p:cNvSpPr>
          <p:nvPr>
            <p:ph sz="quarter" idx="13"/>
          </p:nvPr>
        </p:nvSpPr>
        <p:spPr>
          <a:xfrm>
            <a:off x="913774" y="1119352"/>
            <a:ext cx="10363826" cy="4671847"/>
          </a:xfrm>
        </p:spPr>
        <p:txBody>
          <a:bodyPr/>
          <a:lstStyle/>
          <a:p>
            <a:pPr marL="0" indent="0">
              <a:buNone/>
            </a:pPr>
            <a:r>
              <a:rPr lang="fr-FR" cap="none" dirty="0"/>
              <a:t>Un répertoire courant est le répertoire dans lequel on se trouve à l’instant donné. Pour afficher le répertoire courant ,il faut utiliser la commande « </a:t>
            </a:r>
            <a:r>
              <a:rPr lang="fr-FR" cap="none" dirty="0" err="1"/>
              <a:t>pwd</a:t>
            </a:r>
            <a:r>
              <a:rPr lang="fr-FR" cap="none" dirty="0"/>
              <a:t> ».pwd signifie </a:t>
            </a:r>
            <a:r>
              <a:rPr lang="fr-FR" cap="none" dirty="0" err="1"/>
              <a:t>print</a:t>
            </a:r>
            <a:r>
              <a:rPr lang="fr-FR" cap="none" dirty="0"/>
              <a:t> </a:t>
            </a:r>
            <a:r>
              <a:rPr lang="fr-FR" cap="none" dirty="0" err="1"/>
              <a:t>working</a:t>
            </a:r>
            <a:r>
              <a:rPr lang="fr-FR" cap="none" dirty="0"/>
              <a:t> directory.</a:t>
            </a:r>
          </a:p>
          <a:p>
            <a:pPr marL="0" indent="0">
              <a:buNone/>
            </a:pPr>
            <a:r>
              <a:rPr lang="fr-FR" cap="none" dirty="0"/>
              <a:t>Un répertoire parent est un répertoire qui contient un ou plusieurs répertoires .Pour accéder au répertoire parent on tape la commande « cd </a:t>
            </a:r>
            <a:r>
              <a:rPr lang="fr-FR" sz="2400" b="1" cap="none" dirty="0"/>
              <a:t>..</a:t>
            </a:r>
            <a:r>
              <a:rPr lang="fr-FR" sz="2400" cap="none" dirty="0"/>
              <a:t> </a:t>
            </a:r>
            <a:r>
              <a:rPr lang="fr-FR" cap="none" dirty="0"/>
              <a:t>».</a:t>
            </a:r>
          </a:p>
          <a:p>
            <a:pPr marL="0" indent="0">
              <a:buNone/>
            </a:pPr>
            <a:r>
              <a:rPr lang="fr-FR" cap="none" dirty="0"/>
              <a:t>La racine est la base des répertoires dans l’arborescence. Il est imaginé comme le tronc d’un arbre.</a:t>
            </a:r>
          </a:p>
          <a:p>
            <a:pPr marL="0" indent="0">
              <a:buNone/>
            </a:pPr>
            <a:r>
              <a:rPr lang="fr-FR" cap="none" dirty="0"/>
              <a:t>Le répertoire d’accueil ou le home: c’est le répertoire personnel de l’utilisateur connecté.</a:t>
            </a:r>
            <a:endParaRPr lang="fr-TG" cap="none" dirty="0"/>
          </a:p>
        </p:txBody>
      </p:sp>
      <p:sp>
        <p:nvSpPr>
          <p:cNvPr id="4" name="Espace réservé du numéro de diapositive 3">
            <a:extLst>
              <a:ext uri="{FF2B5EF4-FFF2-40B4-BE49-F238E27FC236}">
                <a16:creationId xmlns:a16="http://schemas.microsoft.com/office/drawing/2014/main" id="{E185077D-995A-706B-073B-C92C625F449D}"/>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45096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01865-D515-4962-BDB8-902378D98AC0}"/>
              </a:ext>
            </a:extLst>
          </p:cNvPr>
          <p:cNvSpPr>
            <a:spLocks noGrp="1"/>
          </p:cNvSpPr>
          <p:nvPr>
            <p:ph type="title"/>
          </p:nvPr>
        </p:nvSpPr>
        <p:spPr>
          <a:xfrm>
            <a:off x="913775" y="126125"/>
            <a:ext cx="10364451" cy="788275"/>
          </a:xfrm>
        </p:spPr>
        <p:txBody>
          <a:bodyPr/>
          <a:lstStyle/>
          <a:p>
            <a:r>
              <a:rPr lang="fr-FR" dirty="0"/>
              <a:t>Les chemins ABSOLU ET RELATIF</a:t>
            </a:r>
            <a:endParaRPr lang="fr-TG" dirty="0"/>
          </a:p>
        </p:txBody>
      </p:sp>
      <p:sp>
        <p:nvSpPr>
          <p:cNvPr id="3" name="Espace réservé du contenu 2">
            <a:extLst>
              <a:ext uri="{FF2B5EF4-FFF2-40B4-BE49-F238E27FC236}">
                <a16:creationId xmlns:a16="http://schemas.microsoft.com/office/drawing/2014/main" id="{9C876C43-FC14-429E-9835-511C056E23E4}"/>
              </a:ext>
            </a:extLst>
          </p:cNvPr>
          <p:cNvSpPr>
            <a:spLocks noGrp="1"/>
          </p:cNvSpPr>
          <p:nvPr>
            <p:ph sz="quarter" idx="13"/>
          </p:nvPr>
        </p:nvSpPr>
        <p:spPr>
          <a:xfrm>
            <a:off x="1291078" y="914400"/>
            <a:ext cx="9986521" cy="4876799"/>
          </a:xfrm>
        </p:spPr>
        <p:txBody>
          <a:bodyPr>
            <a:normAutofit fontScale="92500" lnSpcReduction="20000"/>
          </a:bodyPr>
          <a:lstStyle/>
          <a:p>
            <a:r>
              <a:rPr lang="fr-FR" sz="2800" cap="none" dirty="0"/>
              <a:t>Le chemin absolu d’un fichier est la liste de dossiers à parcourir pour atteindre ce fichier depuis la racine de l’arborescence. On le reconnait par le fait que ce chemin d’accès commence toujours par un slash (/).</a:t>
            </a:r>
          </a:p>
          <a:p>
            <a:pPr marL="0" indent="0">
              <a:buNone/>
            </a:pPr>
            <a:r>
              <a:rPr lang="fr-FR" sz="2800" cap="none" dirty="0"/>
              <a:t>Exemple: / home/ toto/tata.txt  est le chemin absolu du fichier tata.txt.</a:t>
            </a:r>
          </a:p>
          <a:p>
            <a:r>
              <a:rPr lang="fr-FR" sz="2800" cap="none" dirty="0"/>
              <a:t>Le chemin relatif d’un fichier défini sa position par rapport à un dossier donné de l’arborescence.</a:t>
            </a:r>
          </a:p>
          <a:p>
            <a:pPr marL="0" indent="0">
              <a:buNone/>
            </a:pPr>
            <a:r>
              <a:rPr lang="fr-FR" sz="2800" cap="none" dirty="0"/>
              <a:t> Exemple: je suis dans /home/dossier/cours, je veux accéder à /home/dossier/public-html/cours/index.html. Je fais  ../public-html/cours/index.html.</a:t>
            </a:r>
          </a:p>
          <a:p>
            <a:pPr marL="0" indent="0">
              <a:buNone/>
            </a:pPr>
            <a:endParaRPr lang="fr-TG" cap="none" dirty="0"/>
          </a:p>
        </p:txBody>
      </p:sp>
      <p:sp>
        <p:nvSpPr>
          <p:cNvPr id="4" name="Espace réservé du numéro de diapositive 3">
            <a:extLst>
              <a:ext uri="{FF2B5EF4-FFF2-40B4-BE49-F238E27FC236}">
                <a16:creationId xmlns:a16="http://schemas.microsoft.com/office/drawing/2014/main" id="{A134726F-71C9-B2BC-977A-9E0EF7315D5D}"/>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54238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C991F-69F3-94E7-C5D6-F107224ED788}"/>
              </a:ext>
            </a:extLst>
          </p:cNvPr>
          <p:cNvSpPr>
            <a:spLocks noGrp="1"/>
          </p:cNvSpPr>
          <p:nvPr>
            <p:ph type="title"/>
          </p:nvPr>
        </p:nvSpPr>
        <p:spPr>
          <a:xfrm>
            <a:off x="1291079" y="125789"/>
            <a:ext cx="9520158" cy="1049235"/>
          </a:xfrm>
        </p:spPr>
        <p:txBody>
          <a:bodyPr/>
          <a:lstStyle/>
          <a:p>
            <a:pPr algn="ctr"/>
            <a:r>
              <a:rPr lang="fr-FR" dirty="0"/>
              <a:t>Créer les répertoires</a:t>
            </a:r>
          </a:p>
        </p:txBody>
      </p:sp>
      <p:sp>
        <p:nvSpPr>
          <p:cNvPr id="3" name="Espace réservé du contenu 2">
            <a:extLst>
              <a:ext uri="{FF2B5EF4-FFF2-40B4-BE49-F238E27FC236}">
                <a16:creationId xmlns:a16="http://schemas.microsoft.com/office/drawing/2014/main" id="{AAE01FEE-53DD-4801-5F15-505D891A8376}"/>
              </a:ext>
            </a:extLst>
          </p:cNvPr>
          <p:cNvSpPr>
            <a:spLocks noGrp="1"/>
          </p:cNvSpPr>
          <p:nvPr>
            <p:ph sz="quarter" idx="13"/>
          </p:nvPr>
        </p:nvSpPr>
        <p:spPr>
          <a:xfrm>
            <a:off x="913774" y="1645920"/>
            <a:ext cx="10363826" cy="4145279"/>
          </a:xfrm>
        </p:spPr>
        <p:txBody>
          <a:bodyPr>
            <a:normAutofit/>
          </a:bodyPr>
          <a:lstStyle/>
          <a:p>
            <a:r>
              <a:rPr lang="fr-FR" dirty="0"/>
              <a:t>Maintenant que nous connaissons la définition des termes arborescence , chemin absolu et chemin relatif , nous pouvons créer notre propre arborescence des dossiers et fichiers.</a:t>
            </a:r>
          </a:p>
          <a:p>
            <a:r>
              <a:rPr lang="fr-FR" dirty="0"/>
              <a:t>La commande </a:t>
            </a:r>
            <a:r>
              <a:rPr lang="fr-FR" b="1" dirty="0" err="1"/>
              <a:t>mkdir</a:t>
            </a:r>
            <a:r>
              <a:rPr lang="fr-FR" dirty="0"/>
              <a:t> « </a:t>
            </a:r>
            <a:r>
              <a:rPr lang="fr-FR" dirty="0" err="1"/>
              <a:t>make</a:t>
            </a:r>
            <a:r>
              <a:rPr lang="fr-FR" dirty="0"/>
              <a:t> directory » nous permet de créer un dossier .</a:t>
            </a:r>
          </a:p>
          <a:p>
            <a:r>
              <a:rPr lang="fr-FR" dirty="0"/>
              <a:t>Exemple: pour créer le dossier dossier1, on saisit :</a:t>
            </a:r>
          </a:p>
          <a:p>
            <a:r>
              <a:rPr lang="fr-FR" dirty="0"/>
              <a:t>L’option –p permet de créer un répertoire et ses sous-répertoires simultanément:</a:t>
            </a:r>
          </a:p>
          <a:p>
            <a:endParaRPr lang="fr-FR" dirty="0"/>
          </a:p>
          <a:p>
            <a:r>
              <a:rPr lang="fr-FR" dirty="0"/>
              <a:t>Pour lister les dossiers crées, il suffit d’utiliser la commande ls.</a:t>
            </a:r>
          </a:p>
          <a:p>
            <a:pPr marL="0" indent="0">
              <a:buNone/>
            </a:pPr>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59B8C5FD-8727-5269-5AF9-F5F0A6F41474}"/>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Image 5">
            <a:extLst>
              <a:ext uri="{FF2B5EF4-FFF2-40B4-BE49-F238E27FC236}">
                <a16:creationId xmlns:a16="http://schemas.microsoft.com/office/drawing/2014/main" id="{A21EF5FC-2F1E-C9BC-D8C9-0E14C8684270}"/>
              </a:ext>
            </a:extLst>
          </p:cNvPr>
          <p:cNvPicPr>
            <a:picLocks noChangeAspect="1"/>
          </p:cNvPicPr>
          <p:nvPr/>
        </p:nvPicPr>
        <p:blipFill>
          <a:blip r:embed="rId2"/>
          <a:stretch>
            <a:fillRect/>
          </a:stretch>
        </p:blipFill>
        <p:spPr>
          <a:xfrm>
            <a:off x="7103761" y="2853292"/>
            <a:ext cx="3707476" cy="586791"/>
          </a:xfrm>
          <a:prstGeom prst="rect">
            <a:avLst/>
          </a:prstGeom>
        </p:spPr>
      </p:pic>
      <p:pic>
        <p:nvPicPr>
          <p:cNvPr id="8" name="Image 7">
            <a:extLst>
              <a:ext uri="{FF2B5EF4-FFF2-40B4-BE49-F238E27FC236}">
                <a16:creationId xmlns:a16="http://schemas.microsoft.com/office/drawing/2014/main" id="{6892B94C-ECB8-634F-F154-B0C1E8C7BCB4}"/>
              </a:ext>
            </a:extLst>
          </p:cNvPr>
          <p:cNvPicPr>
            <a:picLocks noChangeAspect="1"/>
          </p:cNvPicPr>
          <p:nvPr/>
        </p:nvPicPr>
        <p:blipFill>
          <a:blip r:embed="rId3"/>
          <a:stretch>
            <a:fillRect/>
          </a:stretch>
        </p:blipFill>
        <p:spPr>
          <a:xfrm>
            <a:off x="1225120" y="3846629"/>
            <a:ext cx="5145234" cy="414729"/>
          </a:xfrm>
          <a:prstGeom prst="rect">
            <a:avLst/>
          </a:prstGeom>
        </p:spPr>
      </p:pic>
    </p:spTree>
    <p:extLst>
      <p:ext uri="{BB962C8B-B14F-4D97-AF65-F5344CB8AC3E}">
        <p14:creationId xmlns:p14="http://schemas.microsoft.com/office/powerpoint/2010/main" val="289868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C991F-69F3-94E7-C5D6-F107224ED788}"/>
              </a:ext>
            </a:extLst>
          </p:cNvPr>
          <p:cNvSpPr>
            <a:spLocks noGrp="1"/>
          </p:cNvSpPr>
          <p:nvPr>
            <p:ph type="title"/>
          </p:nvPr>
        </p:nvSpPr>
        <p:spPr>
          <a:xfrm>
            <a:off x="1291079" y="125789"/>
            <a:ext cx="9520158" cy="1049235"/>
          </a:xfrm>
        </p:spPr>
        <p:txBody>
          <a:bodyPr/>
          <a:lstStyle/>
          <a:p>
            <a:pPr algn="ctr"/>
            <a:r>
              <a:rPr lang="fr-FR" dirty="0"/>
              <a:t>Supprimer les répertoires</a:t>
            </a:r>
          </a:p>
        </p:txBody>
      </p:sp>
      <p:sp>
        <p:nvSpPr>
          <p:cNvPr id="3" name="Espace réservé du contenu 2">
            <a:extLst>
              <a:ext uri="{FF2B5EF4-FFF2-40B4-BE49-F238E27FC236}">
                <a16:creationId xmlns:a16="http://schemas.microsoft.com/office/drawing/2014/main" id="{AAE01FEE-53DD-4801-5F15-505D891A8376}"/>
              </a:ext>
            </a:extLst>
          </p:cNvPr>
          <p:cNvSpPr>
            <a:spLocks noGrp="1"/>
          </p:cNvSpPr>
          <p:nvPr>
            <p:ph sz="quarter" idx="13"/>
          </p:nvPr>
        </p:nvSpPr>
        <p:spPr>
          <a:xfrm>
            <a:off x="913774" y="1645920"/>
            <a:ext cx="10363826" cy="4145279"/>
          </a:xfrm>
        </p:spPr>
        <p:txBody>
          <a:bodyPr>
            <a:normAutofit/>
          </a:bodyPr>
          <a:lstStyle/>
          <a:p>
            <a:r>
              <a:rPr lang="fr-FR" b="1" dirty="0" err="1"/>
              <a:t>rmdir</a:t>
            </a:r>
            <a:r>
              <a:rPr lang="fr-FR" dirty="0"/>
              <a:t> qui signifie « </a:t>
            </a:r>
            <a:r>
              <a:rPr lang="fr-FR" dirty="0" err="1"/>
              <a:t>remove</a:t>
            </a:r>
            <a:r>
              <a:rPr lang="fr-FR" dirty="0"/>
              <a:t> directory ».</a:t>
            </a:r>
          </a:p>
          <a:p>
            <a:r>
              <a:rPr lang="fr-FR" dirty="0">
                <a:solidFill>
                  <a:srgbClr val="C00000"/>
                </a:solidFill>
              </a:rPr>
              <a:t>Attention: si le répertoire à supprimer n’est pas vide le système refusera de faire la suppression.</a:t>
            </a:r>
          </a:p>
          <a:p>
            <a:r>
              <a:rPr lang="fr-FR" dirty="0"/>
              <a:t>Exemple: nous voulons supprimer  le dossier linux.</a:t>
            </a:r>
          </a:p>
          <a:p>
            <a:endParaRPr lang="fr-FR" dirty="0"/>
          </a:p>
          <a:p>
            <a:endParaRPr lang="fr-FR" dirty="0"/>
          </a:p>
          <a:p>
            <a:r>
              <a:rPr lang="fr-FR" dirty="0"/>
              <a:t>L’option –p permet de supprimer un répertoire ainsi que tous ses sous </a:t>
            </a:r>
            <a:r>
              <a:rPr lang="fr-FR" dirty="0" err="1"/>
              <a:t>repertoires</a:t>
            </a:r>
            <a:r>
              <a:rPr lang="fr-FR" dirty="0"/>
              <a:t>.</a:t>
            </a:r>
          </a:p>
          <a:p>
            <a:r>
              <a:rPr lang="fr-FR" dirty="0"/>
              <a:t>Exemple: nous allons supprimer le dossier linux et ses sous-répertoires.</a:t>
            </a:r>
          </a:p>
          <a:p>
            <a:endParaRPr lang="fr-FR" dirty="0"/>
          </a:p>
          <a:p>
            <a:endParaRPr lang="fr-FR" dirty="0">
              <a:solidFill>
                <a:srgbClr val="C00000"/>
              </a:solidFill>
            </a:endParaRPr>
          </a:p>
          <a:p>
            <a:endParaRPr lang="fr-FR" dirty="0"/>
          </a:p>
        </p:txBody>
      </p:sp>
      <p:sp>
        <p:nvSpPr>
          <p:cNvPr id="4" name="Espace réservé du numéro de diapositive 3">
            <a:extLst>
              <a:ext uri="{FF2B5EF4-FFF2-40B4-BE49-F238E27FC236}">
                <a16:creationId xmlns:a16="http://schemas.microsoft.com/office/drawing/2014/main" id="{59B8C5FD-8727-5269-5AF9-F5F0A6F41474}"/>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10" name="Image 9">
            <a:extLst>
              <a:ext uri="{FF2B5EF4-FFF2-40B4-BE49-F238E27FC236}">
                <a16:creationId xmlns:a16="http://schemas.microsoft.com/office/drawing/2014/main" id="{E2927833-DFEA-CFF0-0611-42D3BC75C718}"/>
              </a:ext>
            </a:extLst>
          </p:cNvPr>
          <p:cNvPicPr>
            <a:picLocks noChangeAspect="1"/>
          </p:cNvPicPr>
          <p:nvPr/>
        </p:nvPicPr>
        <p:blipFill>
          <a:blip r:embed="rId2"/>
          <a:stretch>
            <a:fillRect/>
          </a:stretch>
        </p:blipFill>
        <p:spPr>
          <a:xfrm>
            <a:off x="2639473" y="3429000"/>
            <a:ext cx="4692352" cy="1211659"/>
          </a:xfrm>
          <a:prstGeom prst="rect">
            <a:avLst/>
          </a:prstGeom>
        </p:spPr>
      </p:pic>
      <p:pic>
        <p:nvPicPr>
          <p:cNvPr id="12" name="Image 11">
            <a:extLst>
              <a:ext uri="{FF2B5EF4-FFF2-40B4-BE49-F238E27FC236}">
                <a16:creationId xmlns:a16="http://schemas.microsoft.com/office/drawing/2014/main" id="{198CFAF7-EE30-DE86-A551-11FE50517ADE}"/>
              </a:ext>
            </a:extLst>
          </p:cNvPr>
          <p:cNvPicPr>
            <a:picLocks noChangeAspect="1"/>
          </p:cNvPicPr>
          <p:nvPr/>
        </p:nvPicPr>
        <p:blipFill>
          <a:blip r:embed="rId3"/>
          <a:stretch>
            <a:fillRect/>
          </a:stretch>
        </p:blipFill>
        <p:spPr>
          <a:xfrm>
            <a:off x="3895093" y="5519652"/>
            <a:ext cx="3619612" cy="336734"/>
          </a:xfrm>
          <a:prstGeom prst="rect">
            <a:avLst/>
          </a:prstGeom>
        </p:spPr>
      </p:pic>
    </p:spTree>
    <p:extLst>
      <p:ext uri="{BB962C8B-B14F-4D97-AF65-F5344CB8AC3E}">
        <p14:creationId xmlns:p14="http://schemas.microsoft.com/office/powerpoint/2010/main" val="199253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31EDC-425C-4385-BE24-47AAC1B3220C}"/>
              </a:ext>
            </a:extLst>
          </p:cNvPr>
          <p:cNvSpPr>
            <a:spLocks noGrp="1"/>
          </p:cNvSpPr>
          <p:nvPr>
            <p:ph type="title"/>
          </p:nvPr>
        </p:nvSpPr>
        <p:spPr>
          <a:xfrm>
            <a:off x="2393577" y="67700"/>
            <a:ext cx="5199529" cy="819806"/>
          </a:xfrm>
        </p:spPr>
        <p:txBody>
          <a:bodyPr/>
          <a:lstStyle/>
          <a:p>
            <a:pPr algn="ctr"/>
            <a:r>
              <a:rPr lang="fr-FR" dirty="0"/>
              <a:t>OBJECTIFS</a:t>
            </a:r>
            <a:endParaRPr lang="fr-TG" dirty="0"/>
          </a:p>
        </p:txBody>
      </p:sp>
      <p:sp>
        <p:nvSpPr>
          <p:cNvPr id="3" name="Espace réservé du contenu 2">
            <a:extLst>
              <a:ext uri="{FF2B5EF4-FFF2-40B4-BE49-F238E27FC236}">
                <a16:creationId xmlns:a16="http://schemas.microsoft.com/office/drawing/2014/main" id="{2EC6FC81-3953-4AFB-A522-7424F0FFF41F}"/>
              </a:ext>
            </a:extLst>
          </p:cNvPr>
          <p:cNvSpPr>
            <a:spLocks noGrp="1"/>
          </p:cNvSpPr>
          <p:nvPr>
            <p:ph sz="quarter" idx="13"/>
          </p:nvPr>
        </p:nvSpPr>
        <p:spPr>
          <a:xfrm>
            <a:off x="1757082" y="887506"/>
            <a:ext cx="9520518" cy="3639670"/>
          </a:xfrm>
        </p:spPr>
        <p:txBody>
          <a:bodyPr/>
          <a:lstStyle/>
          <a:p>
            <a:r>
              <a:rPr lang="fr-FR" cap="none" dirty="0"/>
              <a:t>Connaitre les avantages du terminal,</a:t>
            </a:r>
          </a:p>
          <a:p>
            <a:r>
              <a:rPr lang="fr-FR" cap="none" dirty="0"/>
              <a:t>Définir une arborescence,</a:t>
            </a:r>
          </a:p>
          <a:p>
            <a:r>
              <a:rPr lang="fr-FR" cap="none" dirty="0"/>
              <a:t>Donner la définition du répertoire racine, courant ,parent,</a:t>
            </a:r>
          </a:p>
          <a:p>
            <a:r>
              <a:rPr lang="fr-FR" cap="none" dirty="0"/>
              <a:t>Définir un  chemin absolu, un chemin relatif</a:t>
            </a:r>
          </a:p>
          <a:p>
            <a:r>
              <a:rPr lang="fr-FR" cap="none" dirty="0"/>
              <a:t>Donner les types de droits d’accès ,</a:t>
            </a:r>
          </a:p>
          <a:p>
            <a:r>
              <a:rPr lang="fr-FR" cap="none" dirty="0"/>
              <a:t>Etc…</a:t>
            </a:r>
          </a:p>
        </p:txBody>
      </p:sp>
      <p:sp>
        <p:nvSpPr>
          <p:cNvPr id="4" name="Espace réservé du numéro de diapositive 3">
            <a:extLst>
              <a:ext uri="{FF2B5EF4-FFF2-40B4-BE49-F238E27FC236}">
                <a16:creationId xmlns:a16="http://schemas.microsoft.com/office/drawing/2014/main" id="{93C367C2-03D6-6FA7-3A46-1B648B4D4E1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21823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AD1AC0-1DD5-8559-A527-1DA27779A271}"/>
              </a:ext>
            </a:extLst>
          </p:cNvPr>
          <p:cNvSpPr>
            <a:spLocks noGrp="1"/>
          </p:cNvSpPr>
          <p:nvPr>
            <p:ph type="title"/>
          </p:nvPr>
        </p:nvSpPr>
        <p:spPr/>
        <p:txBody>
          <a:bodyPr/>
          <a:lstStyle/>
          <a:p>
            <a:pPr algn="ctr"/>
            <a:r>
              <a:rPr lang="fr-FR" dirty="0"/>
              <a:t>Créer et  supprimer un fichier</a:t>
            </a:r>
          </a:p>
        </p:txBody>
      </p:sp>
      <p:sp>
        <p:nvSpPr>
          <p:cNvPr id="3" name="Espace réservé du contenu 2">
            <a:extLst>
              <a:ext uri="{FF2B5EF4-FFF2-40B4-BE49-F238E27FC236}">
                <a16:creationId xmlns:a16="http://schemas.microsoft.com/office/drawing/2014/main" id="{E280B96C-D531-926C-0DE0-8934E69EA4B6}"/>
              </a:ext>
            </a:extLst>
          </p:cNvPr>
          <p:cNvSpPr>
            <a:spLocks noGrp="1"/>
          </p:cNvSpPr>
          <p:nvPr>
            <p:ph sz="quarter" idx="13"/>
          </p:nvPr>
        </p:nvSpPr>
        <p:spPr/>
        <p:txBody>
          <a:bodyPr>
            <a:normAutofit/>
          </a:bodyPr>
          <a:lstStyle/>
          <a:p>
            <a:r>
              <a:rPr lang="fr-FR" dirty="0"/>
              <a:t>Pour créer un fichier un utilise la commande</a:t>
            </a:r>
            <a:r>
              <a:rPr lang="fr-FR" b="1" dirty="0"/>
              <a:t> </a:t>
            </a:r>
            <a:r>
              <a:rPr lang="fr-FR" b="1" dirty="0" err="1"/>
              <a:t>touch</a:t>
            </a:r>
            <a:r>
              <a:rPr lang="fr-FR" dirty="0"/>
              <a:t>.</a:t>
            </a:r>
          </a:p>
          <a:p>
            <a:r>
              <a:rPr lang="fr-FR" dirty="0"/>
              <a:t>Exemple: Pour créer le fichier « fichier1 », on fera </a:t>
            </a:r>
            <a:r>
              <a:rPr lang="fr-FR" b="1" dirty="0" err="1"/>
              <a:t>touch</a:t>
            </a:r>
            <a:r>
              <a:rPr lang="fr-FR" b="1" dirty="0"/>
              <a:t> fichier1</a:t>
            </a:r>
            <a:r>
              <a:rPr lang="fr-FR" dirty="0"/>
              <a:t>.</a:t>
            </a:r>
          </a:p>
          <a:p>
            <a:r>
              <a:rPr lang="fr-FR" dirty="0"/>
              <a:t>Pour supprimer un fichier, on utilise la commande </a:t>
            </a:r>
            <a:r>
              <a:rPr lang="fr-FR" b="1" dirty="0" err="1"/>
              <a:t>rm</a:t>
            </a:r>
            <a:r>
              <a:rPr lang="fr-FR" dirty="0"/>
              <a:t>  qui signifie </a:t>
            </a:r>
            <a:r>
              <a:rPr lang="fr-FR" dirty="0" err="1"/>
              <a:t>remove</a:t>
            </a:r>
            <a:r>
              <a:rPr lang="fr-FR" dirty="0"/>
              <a:t>.</a:t>
            </a:r>
          </a:p>
          <a:p>
            <a:r>
              <a:rPr lang="fr-FR" dirty="0"/>
              <a:t>Exemple: Pour supprimer le fichier « fichier1 », on fera </a:t>
            </a:r>
            <a:r>
              <a:rPr lang="fr-FR" b="1" dirty="0" err="1"/>
              <a:t>rm</a:t>
            </a:r>
            <a:r>
              <a:rPr lang="fr-FR" b="1" dirty="0"/>
              <a:t> fichier1</a:t>
            </a:r>
            <a:r>
              <a:rPr lang="fr-FR" dirty="0"/>
              <a:t>.</a:t>
            </a:r>
          </a:p>
        </p:txBody>
      </p:sp>
      <p:sp>
        <p:nvSpPr>
          <p:cNvPr id="4" name="Espace réservé du numéro de diapositive 3">
            <a:extLst>
              <a:ext uri="{FF2B5EF4-FFF2-40B4-BE49-F238E27FC236}">
                <a16:creationId xmlns:a16="http://schemas.microsoft.com/office/drawing/2014/main" id="{798043D1-111E-66AC-5039-17DC3FC93F33}"/>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28835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AD1AC0-1DD5-8559-A527-1DA27779A271}"/>
              </a:ext>
            </a:extLst>
          </p:cNvPr>
          <p:cNvSpPr>
            <a:spLocks noGrp="1"/>
          </p:cNvSpPr>
          <p:nvPr>
            <p:ph type="title"/>
          </p:nvPr>
        </p:nvSpPr>
        <p:spPr>
          <a:xfrm>
            <a:off x="1601198" y="581891"/>
            <a:ext cx="6827907" cy="720660"/>
          </a:xfrm>
        </p:spPr>
        <p:txBody>
          <a:bodyPr>
            <a:normAutofit/>
          </a:bodyPr>
          <a:lstStyle/>
          <a:p>
            <a:pPr algn="ctr"/>
            <a:r>
              <a:rPr lang="fr-FR" dirty="0"/>
              <a:t>Copier et déplacer un fichier</a:t>
            </a:r>
          </a:p>
        </p:txBody>
      </p:sp>
      <p:sp>
        <p:nvSpPr>
          <p:cNvPr id="3" name="Espace réservé du contenu 2">
            <a:extLst>
              <a:ext uri="{FF2B5EF4-FFF2-40B4-BE49-F238E27FC236}">
                <a16:creationId xmlns:a16="http://schemas.microsoft.com/office/drawing/2014/main" id="{E280B96C-D531-926C-0DE0-8934E69EA4B6}"/>
              </a:ext>
            </a:extLst>
          </p:cNvPr>
          <p:cNvSpPr>
            <a:spLocks noGrp="1"/>
          </p:cNvSpPr>
          <p:nvPr>
            <p:ph sz="quarter" idx="13"/>
          </p:nvPr>
        </p:nvSpPr>
        <p:spPr>
          <a:xfrm>
            <a:off x="913774" y="1529542"/>
            <a:ext cx="10363826" cy="4261657"/>
          </a:xfrm>
        </p:spPr>
        <p:txBody>
          <a:bodyPr>
            <a:normAutofit/>
          </a:bodyPr>
          <a:lstStyle/>
          <a:p>
            <a:r>
              <a:rPr lang="fr-FR" dirty="0"/>
              <a:t>Pour copier un fichier, on utilise la commande </a:t>
            </a:r>
            <a:r>
              <a:rPr lang="fr-FR" b="1" dirty="0" err="1"/>
              <a:t>cp</a:t>
            </a:r>
            <a:r>
              <a:rPr lang="fr-FR" b="1" dirty="0"/>
              <a:t>.</a:t>
            </a:r>
          </a:p>
          <a:p>
            <a:r>
              <a:rPr lang="fr-FR" dirty="0"/>
              <a:t>La syntaxe utilisé est la suivante: </a:t>
            </a:r>
            <a:r>
              <a:rPr lang="fr-FR" b="1" dirty="0"/>
              <a:t>Cp dossier/fichier1   dossier2/.</a:t>
            </a:r>
          </a:p>
          <a:p>
            <a:r>
              <a:rPr lang="fr-FR" b="1" dirty="0"/>
              <a:t>Lorsqu’on ajoute le fichier copié dans le même répertoire, le nom source doit être différent du nom destination.</a:t>
            </a:r>
          </a:p>
          <a:p>
            <a:pPr lvl="1">
              <a:buFont typeface="Wingdings" panose="05000000000000000000" pitchFamily="2" charset="2"/>
              <a:buChar char="q"/>
            </a:pPr>
            <a:r>
              <a:rPr lang="fr-FR" dirty="0"/>
              <a:t>L’option</a:t>
            </a:r>
            <a:r>
              <a:rPr lang="fr-FR" b="1" dirty="0"/>
              <a:t> –r </a:t>
            </a:r>
            <a:r>
              <a:rPr lang="fr-FR" dirty="0"/>
              <a:t>permet de copier toute une arborescence</a:t>
            </a:r>
            <a:r>
              <a:rPr lang="fr-FR" b="1" dirty="0"/>
              <a:t>.</a:t>
            </a:r>
          </a:p>
          <a:p>
            <a:r>
              <a:rPr lang="fr-FR" dirty="0"/>
              <a:t>La commande </a:t>
            </a:r>
            <a:r>
              <a:rPr lang="fr-FR" b="1" dirty="0"/>
              <a:t>mv « move </a:t>
            </a:r>
            <a:r>
              <a:rPr lang="fr-FR" dirty="0"/>
              <a:t>» permet de déplacer les fichiers de son répertoire d’origine vers un autre dossier.</a:t>
            </a:r>
          </a:p>
          <a:p>
            <a:pPr lvl="1">
              <a:buFont typeface="Wingdings" panose="05000000000000000000" pitchFamily="2" charset="2"/>
              <a:buChar char="q"/>
            </a:pPr>
            <a:r>
              <a:rPr lang="fr-FR" dirty="0"/>
              <a:t>L’option </a:t>
            </a:r>
            <a:r>
              <a:rPr lang="fr-FR" b="1" dirty="0"/>
              <a:t>–f </a:t>
            </a:r>
            <a:r>
              <a:rPr lang="fr-FR" dirty="0"/>
              <a:t>permet de forcer la suppressions de fichiers sans  la confirmation de cette action.</a:t>
            </a:r>
          </a:p>
          <a:p>
            <a:pPr lvl="1">
              <a:buFont typeface="Wingdings" panose="05000000000000000000" pitchFamily="2" charset="2"/>
              <a:buChar char="q"/>
            </a:pPr>
            <a:r>
              <a:rPr lang="fr-FR" b="1" dirty="0">
                <a:solidFill>
                  <a:srgbClr val="C00000"/>
                </a:solidFill>
              </a:rPr>
              <a:t>L’option –f doit donc être utilisé avec prudence.</a:t>
            </a:r>
          </a:p>
        </p:txBody>
      </p:sp>
      <p:sp>
        <p:nvSpPr>
          <p:cNvPr id="4" name="Espace réservé du numéro de diapositive 3">
            <a:extLst>
              <a:ext uri="{FF2B5EF4-FFF2-40B4-BE49-F238E27FC236}">
                <a16:creationId xmlns:a16="http://schemas.microsoft.com/office/drawing/2014/main" id="{798043D1-111E-66AC-5039-17DC3FC93F33}"/>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3751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990D0-82F8-8395-A051-E54601632F62}"/>
              </a:ext>
            </a:extLst>
          </p:cNvPr>
          <p:cNvSpPr>
            <a:spLocks noGrp="1"/>
          </p:cNvSpPr>
          <p:nvPr>
            <p:ph type="title"/>
          </p:nvPr>
        </p:nvSpPr>
        <p:spPr/>
        <p:txBody>
          <a:bodyPr/>
          <a:lstStyle/>
          <a:p>
            <a:pPr algn="ctr"/>
            <a:r>
              <a:rPr lang="fr-FR" dirty="0"/>
              <a:t>La commande </a:t>
            </a:r>
            <a:r>
              <a:rPr lang="fr-FR" b="1" dirty="0"/>
              <a:t>ls</a:t>
            </a:r>
          </a:p>
        </p:txBody>
      </p:sp>
      <p:sp>
        <p:nvSpPr>
          <p:cNvPr id="3" name="Espace réservé du contenu 2">
            <a:extLst>
              <a:ext uri="{FF2B5EF4-FFF2-40B4-BE49-F238E27FC236}">
                <a16:creationId xmlns:a16="http://schemas.microsoft.com/office/drawing/2014/main" id="{6585750E-C4A1-D754-45FD-3C65DC0AA8CA}"/>
              </a:ext>
            </a:extLst>
          </p:cNvPr>
          <p:cNvSpPr>
            <a:spLocks noGrp="1"/>
          </p:cNvSpPr>
          <p:nvPr>
            <p:ph sz="half" idx="1"/>
          </p:nvPr>
        </p:nvSpPr>
        <p:spPr/>
        <p:txBody>
          <a:bodyPr>
            <a:normAutofit fontScale="92500" lnSpcReduction="20000"/>
          </a:bodyPr>
          <a:lstStyle/>
          <a:p>
            <a:r>
              <a:rPr lang="fr-FR" dirty="0"/>
              <a:t>La commande ls permet d’afficher la liste des fichiers et répertoires  du répertoire courant.</a:t>
            </a:r>
          </a:p>
          <a:p>
            <a:r>
              <a:rPr lang="fr-FR" dirty="0"/>
              <a:t>Cette commande possède plusieurs options. Les plus courantes sont:</a:t>
            </a:r>
          </a:p>
          <a:p>
            <a:r>
              <a:rPr lang="fr-FR" dirty="0"/>
              <a:t>-a</a:t>
            </a:r>
          </a:p>
          <a:p>
            <a:r>
              <a:rPr lang="fr-FR" dirty="0"/>
              <a:t>-A</a:t>
            </a:r>
          </a:p>
          <a:p>
            <a:r>
              <a:rPr lang="fr-FR" dirty="0"/>
              <a:t>-l</a:t>
            </a:r>
          </a:p>
          <a:p>
            <a:r>
              <a:rPr lang="fr-FR" dirty="0"/>
              <a:t>-t</a:t>
            </a:r>
          </a:p>
          <a:p>
            <a:endParaRPr lang="fr-FR" dirty="0"/>
          </a:p>
        </p:txBody>
      </p:sp>
      <p:sp>
        <p:nvSpPr>
          <p:cNvPr id="5" name="Espace réservé du contenu 4">
            <a:extLst>
              <a:ext uri="{FF2B5EF4-FFF2-40B4-BE49-F238E27FC236}">
                <a16:creationId xmlns:a16="http://schemas.microsoft.com/office/drawing/2014/main" id="{42ACA17D-7293-E6FE-D53C-BDBBB01DA700}"/>
              </a:ext>
            </a:extLst>
          </p:cNvPr>
          <p:cNvSpPr>
            <a:spLocks noGrp="1"/>
          </p:cNvSpPr>
          <p:nvPr>
            <p:ph sz="half" idx="2"/>
          </p:nvPr>
        </p:nvSpPr>
        <p:spPr/>
        <p:txBody>
          <a:bodyPr>
            <a:normAutofit fontScale="92500" lnSpcReduction="20000"/>
          </a:bodyPr>
          <a:lstStyle/>
          <a:p>
            <a:r>
              <a:rPr lang="fr-FR" dirty="0"/>
              <a:t>-</a:t>
            </a:r>
            <a:r>
              <a:rPr lang="fr-FR" dirty="0" err="1"/>
              <a:t>rt</a:t>
            </a:r>
            <a:endParaRPr lang="fr-FR" dirty="0"/>
          </a:p>
          <a:p>
            <a:r>
              <a:rPr lang="fr-FR" dirty="0"/>
              <a:t>-c</a:t>
            </a:r>
          </a:p>
          <a:p>
            <a:r>
              <a:rPr lang="fr-FR" dirty="0"/>
              <a:t>-F</a:t>
            </a:r>
          </a:p>
          <a:p>
            <a:r>
              <a:rPr lang="fr-FR" dirty="0"/>
              <a:t>-h</a:t>
            </a:r>
          </a:p>
          <a:p>
            <a:r>
              <a:rPr lang="fr-FR" dirty="0"/>
              <a:t>-R</a:t>
            </a:r>
          </a:p>
          <a:p>
            <a:r>
              <a:rPr lang="fr-FR" dirty="0"/>
              <a:t>-S</a:t>
            </a:r>
          </a:p>
          <a:p>
            <a:r>
              <a:rPr lang="fr-FR" dirty="0"/>
              <a:t>-G</a:t>
            </a:r>
          </a:p>
          <a:p>
            <a:r>
              <a:rPr lang="fr-FR" dirty="0"/>
              <a:t>-m</a:t>
            </a:r>
          </a:p>
          <a:p>
            <a:endParaRPr lang="fr-FR" dirty="0"/>
          </a:p>
        </p:txBody>
      </p:sp>
      <p:sp>
        <p:nvSpPr>
          <p:cNvPr id="4" name="Espace réservé du numéro de diapositive 3">
            <a:extLst>
              <a:ext uri="{FF2B5EF4-FFF2-40B4-BE49-F238E27FC236}">
                <a16:creationId xmlns:a16="http://schemas.microsoft.com/office/drawing/2014/main" id="{4CC488BD-A5D4-5571-AED7-351B8096FFDB}"/>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51285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4248D7-6DDE-450D-AF51-FDD465996119}"/>
              </a:ext>
            </a:extLst>
          </p:cNvPr>
          <p:cNvSpPr>
            <a:spLocks noGrp="1"/>
          </p:cNvSpPr>
          <p:nvPr>
            <p:ph type="title"/>
          </p:nvPr>
        </p:nvSpPr>
        <p:spPr>
          <a:xfrm>
            <a:off x="1534696" y="286871"/>
            <a:ext cx="9520158" cy="878541"/>
          </a:xfrm>
        </p:spPr>
        <p:txBody>
          <a:bodyPr>
            <a:normAutofit/>
          </a:bodyPr>
          <a:lstStyle/>
          <a:p>
            <a:pPr algn="ctr"/>
            <a:r>
              <a:rPr lang="fr-FR" dirty="0"/>
              <a:t>Quelques commandes</a:t>
            </a:r>
            <a:endParaRPr lang="fr-TG" dirty="0"/>
          </a:p>
        </p:txBody>
      </p:sp>
      <p:sp>
        <p:nvSpPr>
          <p:cNvPr id="3" name="Espace réservé du contenu 2">
            <a:extLst>
              <a:ext uri="{FF2B5EF4-FFF2-40B4-BE49-F238E27FC236}">
                <a16:creationId xmlns:a16="http://schemas.microsoft.com/office/drawing/2014/main" id="{400B8E40-F941-4FC1-BA71-8858963E7F8F}"/>
              </a:ext>
            </a:extLst>
          </p:cNvPr>
          <p:cNvSpPr>
            <a:spLocks noGrp="1"/>
          </p:cNvSpPr>
          <p:nvPr>
            <p:ph sz="quarter" idx="13"/>
          </p:nvPr>
        </p:nvSpPr>
        <p:spPr>
          <a:xfrm>
            <a:off x="1648879" y="1479586"/>
            <a:ext cx="10363826" cy="3424107"/>
          </a:xfrm>
        </p:spPr>
        <p:txBody>
          <a:bodyPr/>
          <a:lstStyle/>
          <a:p>
            <a:r>
              <a:rPr lang="fr-FR" dirty="0"/>
              <a:t>:</a:t>
            </a:r>
            <a:r>
              <a:rPr lang="fr-FR" cap="none" dirty="0" err="1"/>
              <a:t>pwd</a:t>
            </a:r>
            <a:r>
              <a:rPr lang="fr-FR" dirty="0"/>
              <a:t> : </a:t>
            </a:r>
            <a:r>
              <a:rPr lang="fr-FR" cap="none" dirty="0"/>
              <a:t>Donne le chemin absolu du répertoire actuel (.), </a:t>
            </a:r>
          </a:p>
          <a:p>
            <a:r>
              <a:rPr lang="fr-FR" cap="none" dirty="0"/>
              <a:t> cd : permet de changer de répertoire,</a:t>
            </a:r>
          </a:p>
          <a:p>
            <a:r>
              <a:rPr lang="fr-FR" cap="none" dirty="0"/>
              <a:t>ls : affiche la liste des fichiers et répertoires,</a:t>
            </a:r>
          </a:p>
          <a:p>
            <a:r>
              <a:rPr lang="fr-FR" cap="none" dirty="0"/>
              <a:t>man :manuel,</a:t>
            </a:r>
          </a:p>
          <a:p>
            <a:r>
              <a:rPr lang="fr-FR" cap="none" dirty="0"/>
              <a:t>Etc…</a:t>
            </a:r>
            <a:endParaRPr lang="fr-TG" cap="none" dirty="0"/>
          </a:p>
        </p:txBody>
      </p:sp>
      <p:sp>
        <p:nvSpPr>
          <p:cNvPr id="4" name="Espace réservé du numéro de diapositive 3">
            <a:extLst>
              <a:ext uri="{FF2B5EF4-FFF2-40B4-BE49-F238E27FC236}">
                <a16:creationId xmlns:a16="http://schemas.microsoft.com/office/drawing/2014/main" id="{F61CB0FE-70C8-C9BA-2C4F-CE838BBB201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6891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D6DEA-BC36-499B-9A93-4A226FE3C47E}"/>
              </a:ext>
            </a:extLst>
          </p:cNvPr>
          <p:cNvSpPr>
            <a:spLocks noGrp="1"/>
          </p:cNvSpPr>
          <p:nvPr>
            <p:ph type="title"/>
          </p:nvPr>
        </p:nvSpPr>
        <p:spPr>
          <a:xfrm>
            <a:off x="1598185" y="173148"/>
            <a:ext cx="7196191" cy="911581"/>
          </a:xfrm>
        </p:spPr>
        <p:txBody>
          <a:bodyPr>
            <a:normAutofit fontScale="90000"/>
          </a:bodyPr>
          <a:lstStyle/>
          <a:p>
            <a:pPr algn="ctr"/>
            <a:r>
              <a:rPr lang="fr-FR" b="1" dirty="0"/>
              <a:t>Propriétés et droit d’accès</a:t>
            </a:r>
            <a:br>
              <a:rPr lang="fr-FR" dirty="0"/>
            </a:br>
            <a:endParaRPr lang="fr-TG" dirty="0"/>
          </a:p>
        </p:txBody>
      </p:sp>
      <p:sp>
        <p:nvSpPr>
          <p:cNvPr id="3" name="Espace réservé du contenu 2">
            <a:extLst>
              <a:ext uri="{FF2B5EF4-FFF2-40B4-BE49-F238E27FC236}">
                <a16:creationId xmlns:a16="http://schemas.microsoft.com/office/drawing/2014/main" id="{35D9B03F-0CA6-4AA4-9AC8-CF694D14DDD8}"/>
              </a:ext>
            </a:extLst>
          </p:cNvPr>
          <p:cNvSpPr>
            <a:spLocks noGrp="1"/>
          </p:cNvSpPr>
          <p:nvPr>
            <p:ph sz="quarter" idx="13"/>
          </p:nvPr>
        </p:nvSpPr>
        <p:spPr>
          <a:xfrm>
            <a:off x="1442693" y="1156447"/>
            <a:ext cx="10363826" cy="4014024"/>
          </a:xfrm>
        </p:spPr>
        <p:txBody>
          <a:bodyPr>
            <a:noAutofit/>
          </a:bodyPr>
          <a:lstStyle/>
          <a:p>
            <a:r>
              <a:rPr lang="fr-FR" sz="2800" cap="none" dirty="0"/>
              <a:t>Un fichier (ou un répertoire) appartient à un utilisateur et au groupe de l’utilisateur ,</a:t>
            </a:r>
          </a:p>
          <a:p>
            <a:r>
              <a:rPr lang="fr-FR" sz="2800" cap="none" dirty="0"/>
              <a:t>Chaque fichier est affecté d’un type et des droits d’accès .</a:t>
            </a:r>
          </a:p>
          <a:p>
            <a:r>
              <a:rPr lang="fr-FR" sz="2800" cap="none" dirty="0"/>
              <a:t> il existe trois types de fichiers: fichiers ou fichiers textes, répertoire et lien ,</a:t>
            </a:r>
          </a:p>
          <a:p>
            <a:pPr lvl="1">
              <a:buFont typeface="Wingdings" panose="05000000000000000000" pitchFamily="2" charset="2"/>
              <a:buChar char="q"/>
            </a:pPr>
            <a:r>
              <a:rPr lang="fr-FR" sz="2800" cap="none" dirty="0"/>
              <a:t>Il existe deux types de lien : logique (ou symbolique) et physique.</a:t>
            </a:r>
            <a:endParaRPr lang="fr-TG" sz="2800" cap="none" dirty="0"/>
          </a:p>
        </p:txBody>
      </p:sp>
      <p:sp>
        <p:nvSpPr>
          <p:cNvPr id="4" name="Espace réservé du numéro de diapositive 3">
            <a:extLst>
              <a:ext uri="{FF2B5EF4-FFF2-40B4-BE49-F238E27FC236}">
                <a16:creationId xmlns:a16="http://schemas.microsoft.com/office/drawing/2014/main" id="{87A18C45-FBCF-5356-2DD8-5EC1D8DEA940}"/>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77271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B2ECD-F5E9-418A-B923-FA8030760F07}"/>
              </a:ext>
            </a:extLst>
          </p:cNvPr>
          <p:cNvSpPr>
            <a:spLocks noGrp="1"/>
          </p:cNvSpPr>
          <p:nvPr>
            <p:ph type="title"/>
          </p:nvPr>
        </p:nvSpPr>
        <p:spPr>
          <a:xfrm>
            <a:off x="1541304" y="108952"/>
            <a:ext cx="8257119" cy="690021"/>
          </a:xfrm>
        </p:spPr>
        <p:txBody>
          <a:bodyPr>
            <a:normAutofit/>
          </a:bodyPr>
          <a:lstStyle/>
          <a:p>
            <a:pPr algn="ctr"/>
            <a:r>
              <a:rPr lang="fr-FR" dirty="0"/>
              <a:t>Les droits d’accès (</a:t>
            </a:r>
            <a:r>
              <a:rPr lang="fr-FR" cap="none" dirty="0"/>
              <a:t>ls –l</a:t>
            </a:r>
            <a:r>
              <a:rPr lang="fr-FR" dirty="0"/>
              <a:t>)</a:t>
            </a:r>
            <a:endParaRPr lang="fr-TG" dirty="0"/>
          </a:p>
        </p:txBody>
      </p:sp>
      <p:sp>
        <p:nvSpPr>
          <p:cNvPr id="3" name="Espace réservé du contenu 2">
            <a:extLst>
              <a:ext uri="{FF2B5EF4-FFF2-40B4-BE49-F238E27FC236}">
                <a16:creationId xmlns:a16="http://schemas.microsoft.com/office/drawing/2014/main" id="{1962941A-3D0D-4E18-89C5-F0CF924DD7EC}"/>
              </a:ext>
            </a:extLst>
          </p:cNvPr>
          <p:cNvSpPr>
            <a:spLocks noGrp="1"/>
          </p:cNvSpPr>
          <p:nvPr>
            <p:ph sz="quarter" idx="13"/>
          </p:nvPr>
        </p:nvSpPr>
        <p:spPr>
          <a:xfrm>
            <a:off x="1371600" y="681319"/>
            <a:ext cx="9906000" cy="4885764"/>
          </a:xfrm>
        </p:spPr>
        <p:txBody>
          <a:bodyPr>
            <a:noAutofit/>
          </a:bodyPr>
          <a:lstStyle/>
          <a:p>
            <a:pPr marL="0" indent="0">
              <a:buNone/>
            </a:pPr>
            <a:r>
              <a:rPr lang="fr-FR" sz="2400" cap="none" dirty="0"/>
              <a:t>Les droits d’accès sont regroupés en 3 catégories : </a:t>
            </a:r>
          </a:p>
          <a:p>
            <a:r>
              <a:rPr lang="fr-FR" sz="2400" cap="none" dirty="0"/>
              <a:t>U  pour user : les droits du propriétaire/utilisateur ,</a:t>
            </a:r>
          </a:p>
          <a:p>
            <a:r>
              <a:rPr lang="fr-FR" sz="2400" cap="none" dirty="0"/>
              <a:t> g pour  group : les droits du groupe du propriétaire ,</a:t>
            </a:r>
          </a:p>
          <a:p>
            <a:r>
              <a:rPr lang="fr-FR" sz="2400" cap="none" dirty="0"/>
              <a:t> o  pour </a:t>
            </a:r>
            <a:r>
              <a:rPr lang="fr-FR" sz="2400" cap="none" dirty="0" err="1"/>
              <a:t>other</a:t>
            </a:r>
            <a:r>
              <a:rPr lang="fr-FR" sz="2400" cap="none" dirty="0"/>
              <a:t> : les droits des autres.</a:t>
            </a:r>
          </a:p>
          <a:p>
            <a:r>
              <a:rPr lang="fr-FR" sz="2400" cap="none" dirty="0"/>
              <a:t> Trois types de droit par catégorie : </a:t>
            </a:r>
          </a:p>
          <a:p>
            <a:pPr lvl="2">
              <a:buFont typeface="Wingdings" panose="05000000000000000000" pitchFamily="2" charset="2"/>
              <a:buChar char="q"/>
            </a:pPr>
            <a:r>
              <a:rPr lang="fr-FR" sz="2200" cap="none" dirty="0"/>
              <a:t>R pour  r  (= 4) : </a:t>
            </a:r>
            <a:r>
              <a:rPr lang="fr-FR" sz="2200" cap="none" dirty="0" err="1"/>
              <a:t>read</a:t>
            </a:r>
            <a:r>
              <a:rPr lang="fr-FR" sz="2200" cap="none" dirty="0"/>
              <a:t> (lecture) ,</a:t>
            </a:r>
          </a:p>
          <a:p>
            <a:pPr lvl="2">
              <a:buFont typeface="Wingdings" panose="05000000000000000000" pitchFamily="2" charset="2"/>
              <a:buChar char="q"/>
            </a:pPr>
            <a:r>
              <a:rPr lang="fr-FR" sz="2200" cap="none" dirty="0"/>
              <a:t>w pour  w (= 2) : </a:t>
            </a:r>
            <a:r>
              <a:rPr lang="fr-FR" sz="2200" cap="none" dirty="0" err="1"/>
              <a:t>write</a:t>
            </a:r>
            <a:r>
              <a:rPr lang="fr-FR" sz="2200" cap="none" dirty="0"/>
              <a:t> (écriture) et </a:t>
            </a:r>
          </a:p>
          <a:p>
            <a:pPr lvl="2">
              <a:buFont typeface="Wingdings" panose="05000000000000000000" pitchFamily="2" charset="2"/>
              <a:buChar char="q"/>
            </a:pPr>
            <a:r>
              <a:rPr lang="fr-FR" sz="2200" cap="none" dirty="0"/>
              <a:t>x pour  x  (= 1) : </a:t>
            </a:r>
            <a:r>
              <a:rPr lang="fr-FR" sz="2200" cap="none" dirty="0" err="1"/>
              <a:t>execute</a:t>
            </a:r>
            <a:r>
              <a:rPr lang="fr-FR" sz="2200" cap="none" dirty="0"/>
              <a:t> (exécution pour un fichier, traversée pour un répertoire).</a:t>
            </a:r>
          </a:p>
        </p:txBody>
      </p:sp>
      <p:sp>
        <p:nvSpPr>
          <p:cNvPr id="4" name="Espace réservé du numéro de diapositive 3">
            <a:extLst>
              <a:ext uri="{FF2B5EF4-FFF2-40B4-BE49-F238E27FC236}">
                <a16:creationId xmlns:a16="http://schemas.microsoft.com/office/drawing/2014/main" id="{0BB21C83-DF33-7B51-8B35-468F54E369CA}"/>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20182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CBB88-3374-4291-907F-B1F27B023236}"/>
              </a:ext>
            </a:extLst>
          </p:cNvPr>
          <p:cNvSpPr>
            <a:spLocks noGrp="1"/>
          </p:cNvSpPr>
          <p:nvPr>
            <p:ph type="title"/>
          </p:nvPr>
        </p:nvSpPr>
        <p:spPr>
          <a:xfrm>
            <a:off x="913775" y="1"/>
            <a:ext cx="10364451" cy="677916"/>
          </a:xfrm>
        </p:spPr>
        <p:txBody>
          <a:bodyPr>
            <a:normAutofit/>
          </a:bodyPr>
          <a:lstStyle/>
          <a:p>
            <a:pPr algn="ctr"/>
            <a:r>
              <a:rPr lang="fr-FR" dirty="0"/>
              <a:t>Changer les droits d’accès (</a:t>
            </a:r>
            <a:r>
              <a:rPr lang="fr-FR" cap="none" dirty="0"/>
              <a:t>chmod</a:t>
            </a:r>
            <a:r>
              <a:rPr lang="fr-FR" dirty="0"/>
              <a:t>)</a:t>
            </a:r>
            <a:endParaRPr lang="fr-TG" dirty="0"/>
          </a:p>
        </p:txBody>
      </p:sp>
      <p:sp>
        <p:nvSpPr>
          <p:cNvPr id="3" name="Espace réservé du contenu 2">
            <a:extLst>
              <a:ext uri="{FF2B5EF4-FFF2-40B4-BE49-F238E27FC236}">
                <a16:creationId xmlns:a16="http://schemas.microsoft.com/office/drawing/2014/main" id="{81F62563-8821-4C12-8F29-CAACA4718D07}"/>
              </a:ext>
            </a:extLst>
          </p:cNvPr>
          <p:cNvSpPr>
            <a:spLocks noGrp="1"/>
          </p:cNvSpPr>
          <p:nvPr>
            <p:ph sz="quarter" idx="13"/>
          </p:nvPr>
        </p:nvSpPr>
        <p:spPr>
          <a:xfrm>
            <a:off x="1219200" y="677918"/>
            <a:ext cx="10058400" cy="5256718"/>
          </a:xfrm>
        </p:spPr>
        <p:txBody>
          <a:bodyPr>
            <a:normAutofit lnSpcReduction="10000"/>
          </a:bodyPr>
          <a:lstStyle/>
          <a:p>
            <a:pPr marL="0" indent="0">
              <a:buNone/>
            </a:pPr>
            <a:r>
              <a:rPr lang="fr-FR" sz="2400" cap="none" dirty="0"/>
              <a:t>Pour modifier les droits d’accès sur un fichier ou dossier on utilise la commande chmod.</a:t>
            </a:r>
          </a:p>
          <a:p>
            <a:pPr marL="0" indent="0">
              <a:buNone/>
            </a:pPr>
            <a:r>
              <a:rPr lang="fr-FR" sz="2400" cap="none" dirty="0"/>
              <a:t>Chmod &lt;ABC&gt; fichier /chmod &lt;ABC&gt; dossier</a:t>
            </a:r>
          </a:p>
          <a:p>
            <a:pPr marL="0" indent="0">
              <a:buNone/>
            </a:pPr>
            <a:r>
              <a:rPr lang="fr-FR" sz="2400" cap="none" dirty="0"/>
              <a:t>Avec A,B,C des chiffres codant les droits :</a:t>
            </a:r>
          </a:p>
          <a:p>
            <a:pPr lvl="1"/>
            <a:r>
              <a:rPr lang="fr-FR" sz="2400" cap="none" dirty="0"/>
              <a:t>A droits pour l’</a:t>
            </a:r>
            <a:r>
              <a:rPr lang="fr-FR" sz="2400" b="1" cap="none" dirty="0"/>
              <a:t>U</a:t>
            </a:r>
            <a:r>
              <a:rPr lang="fr-FR" sz="2400" cap="none" dirty="0"/>
              <a:t>tilisateur ,</a:t>
            </a:r>
          </a:p>
          <a:p>
            <a:pPr lvl="1"/>
            <a:r>
              <a:rPr lang="fr-FR" sz="2400" cap="none" dirty="0"/>
              <a:t>B  droits pour le </a:t>
            </a:r>
            <a:r>
              <a:rPr lang="fr-FR" sz="2400" b="1" cap="none" dirty="0"/>
              <a:t>G</a:t>
            </a:r>
            <a:r>
              <a:rPr lang="fr-FR" sz="2400" cap="none" dirty="0"/>
              <a:t>roupe de l’utilisateur et </a:t>
            </a:r>
          </a:p>
          <a:p>
            <a:pPr lvl="1"/>
            <a:r>
              <a:rPr lang="fr-FR" sz="2400" cap="none" dirty="0"/>
              <a:t>C droits pour les autres (</a:t>
            </a:r>
            <a:r>
              <a:rPr lang="fr-FR" sz="2400" b="1" cap="none" dirty="0" err="1"/>
              <a:t>O</a:t>
            </a:r>
            <a:r>
              <a:rPr lang="fr-FR" sz="2400" cap="none" dirty="0" err="1"/>
              <a:t>ther</a:t>
            </a:r>
            <a:r>
              <a:rPr lang="fr-FR" sz="2400" cap="none" dirty="0"/>
              <a:t>) .</a:t>
            </a:r>
          </a:p>
          <a:p>
            <a:pPr marL="457200" lvl="1" indent="0">
              <a:buNone/>
            </a:pPr>
            <a:endParaRPr lang="fr-FR" sz="2400" cap="none" dirty="0"/>
          </a:p>
          <a:p>
            <a:pPr marL="457200" lvl="1" indent="0">
              <a:buNone/>
            </a:pPr>
            <a:r>
              <a:rPr lang="fr-FR" sz="2400" cap="none" dirty="0"/>
              <a:t>Exemple: </a:t>
            </a:r>
            <a:r>
              <a:rPr lang="fr-FR" sz="2400" cap="none" dirty="0" err="1"/>
              <a:t>rwxrw</a:t>
            </a:r>
            <a:r>
              <a:rPr lang="fr-FR" sz="2400" cap="none" dirty="0"/>
              <a:t>-r-x est le droit d’accès du fichier Tp3 . On veut donner le droit d’</a:t>
            </a:r>
            <a:r>
              <a:rPr lang="fr-FR" sz="2400" cap="none" dirty="0" err="1"/>
              <a:t>ecriture</a:t>
            </a:r>
            <a:r>
              <a:rPr lang="fr-FR" sz="2400" cap="none" dirty="0"/>
              <a:t> aux autres groupes.</a:t>
            </a:r>
          </a:p>
          <a:p>
            <a:pPr marL="457200" lvl="1" indent="0">
              <a:buNone/>
            </a:pPr>
            <a:r>
              <a:rPr lang="fr-FR" sz="2400" cap="none" dirty="0"/>
              <a:t>La commande est chmod 767 Tp3.</a:t>
            </a:r>
          </a:p>
        </p:txBody>
      </p:sp>
      <p:sp>
        <p:nvSpPr>
          <p:cNvPr id="4" name="Espace réservé du numéro de diapositive 3">
            <a:extLst>
              <a:ext uri="{FF2B5EF4-FFF2-40B4-BE49-F238E27FC236}">
                <a16:creationId xmlns:a16="http://schemas.microsoft.com/office/drawing/2014/main" id="{98910B93-9F46-A2C1-CB21-FAABA23E7B6C}"/>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88423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D2828C-FA9C-6765-7A87-5686BB9D4B83}"/>
              </a:ext>
            </a:extLst>
          </p:cNvPr>
          <p:cNvSpPr>
            <a:spLocks noGrp="1"/>
          </p:cNvSpPr>
          <p:nvPr>
            <p:ph type="title"/>
          </p:nvPr>
        </p:nvSpPr>
        <p:spPr>
          <a:xfrm>
            <a:off x="1534696" y="349135"/>
            <a:ext cx="9520158" cy="503579"/>
          </a:xfrm>
        </p:spPr>
        <p:txBody>
          <a:bodyPr>
            <a:normAutofit fontScale="90000"/>
          </a:bodyPr>
          <a:lstStyle/>
          <a:p>
            <a:pPr algn="ctr"/>
            <a:r>
              <a:rPr lang="fr-FR" dirty="0"/>
              <a:t>Utilisations des opérateurs</a:t>
            </a:r>
          </a:p>
        </p:txBody>
      </p:sp>
      <p:sp>
        <p:nvSpPr>
          <p:cNvPr id="3" name="Espace réservé du contenu 2">
            <a:extLst>
              <a:ext uri="{FF2B5EF4-FFF2-40B4-BE49-F238E27FC236}">
                <a16:creationId xmlns:a16="http://schemas.microsoft.com/office/drawing/2014/main" id="{0CC2F54A-B890-EE41-5372-08121666514A}"/>
              </a:ext>
            </a:extLst>
          </p:cNvPr>
          <p:cNvSpPr>
            <a:spLocks noGrp="1"/>
          </p:cNvSpPr>
          <p:nvPr>
            <p:ph sz="quarter" idx="13"/>
          </p:nvPr>
        </p:nvSpPr>
        <p:spPr>
          <a:xfrm>
            <a:off x="913774" y="1302552"/>
            <a:ext cx="10363826" cy="4488648"/>
          </a:xfrm>
        </p:spPr>
        <p:txBody>
          <a:bodyPr/>
          <a:lstStyle/>
          <a:p>
            <a:pPr algn="just">
              <a:lnSpc>
                <a:spcPct val="150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 exi</a:t>
            </a:r>
            <a:r>
              <a:rPr lang="fr-FR" sz="1800" dirty="0">
                <a:latin typeface="Times New Roman" panose="02020603050405020304" pitchFamily="18" charset="0"/>
                <a:ea typeface="Calibri" panose="020F0502020204030204" pitchFamily="34" charset="0"/>
                <a:cs typeface="Times New Roman" panose="02020603050405020304" pitchFamily="18" charset="0"/>
              </a:rPr>
              <a:t>ste des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opérateurs  qui permettent d’associer des droits ou de les retirés</a:t>
            </a:r>
            <a:r>
              <a:rPr lang="fr-FR" sz="1800" dirty="0">
                <a:latin typeface="Times New Roman" panose="02020603050405020304" pitchFamily="18" charset="0"/>
                <a:ea typeface="Calibri" panose="020F0502020204030204" pitchFamily="34" charset="0"/>
                <a:cs typeface="Times New Roman" panose="02020603050405020304" pitchFamily="18" charset="0"/>
              </a:rPr>
              <a:t>. Ils sont les suivants: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signifie : ajouter le droit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signifie : supprimer le droit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signifie : affecter le droit.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817812B1-1087-F000-E693-C8DFF66A5B74}"/>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39764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6BFEC-9DA0-4E29-A450-735798D9BC9D}"/>
              </a:ext>
            </a:extLst>
          </p:cNvPr>
          <p:cNvSpPr>
            <a:spLocks noGrp="1"/>
          </p:cNvSpPr>
          <p:nvPr>
            <p:ph type="title"/>
          </p:nvPr>
        </p:nvSpPr>
        <p:spPr>
          <a:xfrm>
            <a:off x="1470213" y="-17929"/>
            <a:ext cx="6624918" cy="582705"/>
          </a:xfrm>
        </p:spPr>
        <p:txBody>
          <a:bodyPr/>
          <a:lstStyle/>
          <a:p>
            <a:pPr algn="ctr"/>
            <a:r>
              <a:rPr lang="fr-FR" dirty="0"/>
              <a:t>	Les commandes de BASES</a:t>
            </a:r>
            <a:endParaRPr lang="fr-TG" dirty="0"/>
          </a:p>
        </p:txBody>
      </p:sp>
      <p:graphicFrame>
        <p:nvGraphicFramePr>
          <p:cNvPr id="4" name="Tableau 4">
            <a:extLst>
              <a:ext uri="{FF2B5EF4-FFF2-40B4-BE49-F238E27FC236}">
                <a16:creationId xmlns:a16="http://schemas.microsoft.com/office/drawing/2014/main" id="{36FE92DE-B89F-46E3-991A-2C2CDC7ABBFB}"/>
              </a:ext>
            </a:extLst>
          </p:cNvPr>
          <p:cNvGraphicFramePr>
            <a:graphicFrameLocks noGrp="1"/>
          </p:cNvGraphicFramePr>
          <p:nvPr>
            <p:ph sz="quarter" idx="13"/>
            <p:extLst>
              <p:ext uri="{D42A27DB-BD31-4B8C-83A1-F6EECF244321}">
                <p14:modId xmlns:p14="http://schemas.microsoft.com/office/powerpoint/2010/main" val="465064496"/>
              </p:ext>
            </p:extLst>
          </p:nvPr>
        </p:nvGraphicFramePr>
        <p:xfrm>
          <a:off x="770965" y="804041"/>
          <a:ext cx="11143129" cy="5267430"/>
        </p:xfrm>
        <a:graphic>
          <a:graphicData uri="http://schemas.openxmlformats.org/drawingml/2006/table">
            <a:tbl>
              <a:tblPr firstRow="1" bandRow="1">
                <a:tableStyleId>{5940675A-B579-460E-94D1-54222C63F5DA}</a:tableStyleId>
              </a:tblPr>
              <a:tblGrid>
                <a:gridCol w="793670">
                  <a:extLst>
                    <a:ext uri="{9D8B030D-6E8A-4147-A177-3AD203B41FA5}">
                      <a16:colId xmlns:a16="http://schemas.microsoft.com/office/drawing/2014/main" val="1424498794"/>
                    </a:ext>
                  </a:extLst>
                </a:gridCol>
                <a:gridCol w="1873062">
                  <a:extLst>
                    <a:ext uri="{9D8B030D-6E8A-4147-A177-3AD203B41FA5}">
                      <a16:colId xmlns:a16="http://schemas.microsoft.com/office/drawing/2014/main" val="1343763881"/>
                    </a:ext>
                  </a:extLst>
                </a:gridCol>
                <a:gridCol w="8476397">
                  <a:extLst>
                    <a:ext uri="{9D8B030D-6E8A-4147-A177-3AD203B41FA5}">
                      <a16:colId xmlns:a16="http://schemas.microsoft.com/office/drawing/2014/main" val="2795782444"/>
                    </a:ext>
                  </a:extLst>
                </a:gridCol>
              </a:tblGrid>
              <a:tr h="462735">
                <a:tc>
                  <a:txBody>
                    <a:bodyPr/>
                    <a:lstStyle/>
                    <a:p>
                      <a:r>
                        <a:rPr lang="fr-FR" dirty="0"/>
                        <a:t>N°</a:t>
                      </a:r>
                      <a:endParaRPr lang="fr-TG" dirty="0"/>
                    </a:p>
                  </a:txBody>
                  <a:tcPr/>
                </a:tc>
                <a:tc>
                  <a:txBody>
                    <a:bodyPr/>
                    <a:lstStyle/>
                    <a:p>
                      <a:r>
                        <a:rPr lang="fr-FR" dirty="0"/>
                        <a:t>Commandes</a:t>
                      </a:r>
                      <a:endParaRPr lang="fr-TG" dirty="0"/>
                    </a:p>
                  </a:txBody>
                  <a:tcPr/>
                </a:tc>
                <a:tc>
                  <a:txBody>
                    <a:bodyPr/>
                    <a:lstStyle/>
                    <a:p>
                      <a:r>
                        <a:rPr lang="fr-FR" dirty="0"/>
                        <a:t>Utilité</a:t>
                      </a:r>
                      <a:endParaRPr lang="fr-TG" dirty="0"/>
                    </a:p>
                  </a:txBody>
                  <a:tcPr/>
                </a:tc>
                <a:extLst>
                  <a:ext uri="{0D108BD9-81ED-4DB2-BD59-A6C34878D82A}">
                    <a16:rowId xmlns:a16="http://schemas.microsoft.com/office/drawing/2014/main" val="3292917730"/>
                  </a:ext>
                </a:extLst>
              </a:tr>
              <a:tr h="462735">
                <a:tc>
                  <a:txBody>
                    <a:bodyPr/>
                    <a:lstStyle/>
                    <a:p>
                      <a:r>
                        <a:rPr lang="fr-FR" dirty="0"/>
                        <a:t>1</a:t>
                      </a:r>
                      <a:endParaRPr lang="fr-TG" dirty="0"/>
                    </a:p>
                  </a:txBody>
                  <a:tcPr/>
                </a:tc>
                <a:tc>
                  <a:txBody>
                    <a:bodyPr/>
                    <a:lstStyle/>
                    <a:p>
                      <a:r>
                        <a:rPr lang="fr-FR" dirty="0" err="1"/>
                        <a:t>pwd</a:t>
                      </a:r>
                      <a:endParaRPr lang="fr-TG" dirty="0"/>
                    </a:p>
                  </a:txBody>
                  <a:tcPr/>
                </a:tc>
                <a:tc>
                  <a:txBody>
                    <a:bodyPr/>
                    <a:lstStyle/>
                    <a:p>
                      <a:r>
                        <a:rPr lang="fr-FR" dirty="0"/>
                        <a:t>Permet d’afficher l’emplacement ou on se situe actuellement dans l’arborescence</a:t>
                      </a:r>
                      <a:endParaRPr lang="fr-TG" dirty="0"/>
                    </a:p>
                  </a:txBody>
                  <a:tcPr/>
                </a:tc>
                <a:extLst>
                  <a:ext uri="{0D108BD9-81ED-4DB2-BD59-A6C34878D82A}">
                    <a16:rowId xmlns:a16="http://schemas.microsoft.com/office/drawing/2014/main" val="4090112728"/>
                  </a:ext>
                </a:extLst>
              </a:tr>
              <a:tr h="462735">
                <a:tc>
                  <a:txBody>
                    <a:bodyPr/>
                    <a:lstStyle/>
                    <a:p>
                      <a:r>
                        <a:rPr lang="fr-FR" dirty="0"/>
                        <a:t>2</a:t>
                      </a:r>
                      <a:endParaRPr lang="fr-TG" dirty="0"/>
                    </a:p>
                  </a:txBody>
                  <a:tcPr/>
                </a:tc>
                <a:tc>
                  <a:txBody>
                    <a:bodyPr/>
                    <a:lstStyle/>
                    <a:p>
                      <a:r>
                        <a:rPr lang="fr-FR" dirty="0"/>
                        <a:t>cd</a:t>
                      </a:r>
                      <a:endParaRPr lang="fr-TG" dirty="0"/>
                    </a:p>
                  </a:txBody>
                  <a:tcPr/>
                </a:tc>
                <a:tc>
                  <a:txBody>
                    <a:bodyPr/>
                    <a:lstStyle/>
                    <a:p>
                      <a:r>
                        <a:rPr lang="fr-FR" dirty="0"/>
                        <a:t>Permet de changer le répertoire courant et d’aller sur dans autre répertoire</a:t>
                      </a:r>
                      <a:endParaRPr lang="fr-TG" dirty="0"/>
                    </a:p>
                  </a:txBody>
                  <a:tcPr/>
                </a:tc>
                <a:extLst>
                  <a:ext uri="{0D108BD9-81ED-4DB2-BD59-A6C34878D82A}">
                    <a16:rowId xmlns:a16="http://schemas.microsoft.com/office/drawing/2014/main" val="2323843451"/>
                  </a:ext>
                </a:extLst>
              </a:tr>
              <a:tr h="462735">
                <a:tc rowSpan="3">
                  <a:txBody>
                    <a:bodyPr/>
                    <a:lstStyle/>
                    <a:p>
                      <a:r>
                        <a:rPr lang="fr-FR" dirty="0"/>
                        <a:t>3</a:t>
                      </a:r>
                      <a:endParaRPr lang="fr-TG" dirty="0"/>
                    </a:p>
                  </a:txBody>
                  <a:tcPr/>
                </a:tc>
                <a:tc rowSpan="3">
                  <a:txBody>
                    <a:bodyPr/>
                    <a:lstStyle/>
                    <a:p>
                      <a:r>
                        <a:rPr lang="fr-FR" dirty="0"/>
                        <a:t>ls</a:t>
                      </a:r>
                      <a:endParaRPr lang="fr-TG" dirty="0"/>
                    </a:p>
                  </a:txBody>
                  <a:tcPr/>
                </a:tc>
                <a:tc>
                  <a:txBody>
                    <a:bodyPr/>
                    <a:lstStyle/>
                    <a:p>
                      <a:r>
                        <a:rPr lang="fr-FR" dirty="0"/>
                        <a:t>ls / ls –r permet de lister les dossiers et fichiers disponibles dans un répertoire</a:t>
                      </a:r>
                      <a:endParaRPr lang="fr-TG" dirty="0"/>
                    </a:p>
                  </a:txBody>
                  <a:tcPr/>
                </a:tc>
                <a:extLst>
                  <a:ext uri="{0D108BD9-81ED-4DB2-BD59-A6C34878D82A}">
                    <a16:rowId xmlns:a16="http://schemas.microsoft.com/office/drawing/2014/main" val="1453270220"/>
                  </a:ext>
                </a:extLst>
              </a:tr>
              <a:tr h="557029">
                <a:tc vMerge="1">
                  <a:txBody>
                    <a:bodyPr/>
                    <a:lstStyle/>
                    <a:p>
                      <a:endParaRPr lang="fr-TG"/>
                    </a:p>
                  </a:txBody>
                  <a:tcPr/>
                </a:tc>
                <a:tc vMerge="1">
                  <a:txBody>
                    <a:bodyPr/>
                    <a:lstStyle/>
                    <a:p>
                      <a:endParaRPr lang="fr-TG" dirty="0"/>
                    </a:p>
                  </a:txBody>
                  <a:tcPr/>
                </a:tc>
                <a:tc>
                  <a:txBody>
                    <a:bodyPr/>
                    <a:lstStyle/>
                    <a:p>
                      <a:r>
                        <a:rPr lang="fr-FR" dirty="0"/>
                        <a:t>ls –l permet d’afficher les répertoires avec des informations détaillées comme les autorisations ,taille ,le propriétaire, etc.</a:t>
                      </a:r>
                      <a:endParaRPr lang="fr-TG" dirty="0"/>
                    </a:p>
                  </a:txBody>
                  <a:tcPr/>
                </a:tc>
                <a:extLst>
                  <a:ext uri="{0D108BD9-81ED-4DB2-BD59-A6C34878D82A}">
                    <a16:rowId xmlns:a16="http://schemas.microsoft.com/office/drawing/2014/main" val="2717740305"/>
                  </a:ext>
                </a:extLst>
              </a:tr>
              <a:tr h="462735">
                <a:tc vMerge="1">
                  <a:txBody>
                    <a:bodyPr/>
                    <a:lstStyle/>
                    <a:p>
                      <a:endParaRPr lang="fr-TG"/>
                    </a:p>
                  </a:txBody>
                  <a:tcPr/>
                </a:tc>
                <a:tc vMerge="1">
                  <a:txBody>
                    <a:bodyPr/>
                    <a:lstStyle/>
                    <a:p>
                      <a:endParaRPr lang="fr-TG" dirty="0"/>
                    </a:p>
                  </a:txBody>
                  <a:tcPr/>
                </a:tc>
                <a:tc>
                  <a:txBody>
                    <a:bodyPr/>
                    <a:lstStyle/>
                    <a:p>
                      <a:r>
                        <a:rPr lang="fr-FR" dirty="0"/>
                        <a:t>ls –a permet d’afficher les fichiers cachés</a:t>
                      </a:r>
                      <a:endParaRPr lang="fr-TG" dirty="0"/>
                    </a:p>
                  </a:txBody>
                  <a:tcPr/>
                </a:tc>
                <a:extLst>
                  <a:ext uri="{0D108BD9-81ED-4DB2-BD59-A6C34878D82A}">
                    <a16:rowId xmlns:a16="http://schemas.microsoft.com/office/drawing/2014/main" val="620419382"/>
                  </a:ext>
                </a:extLst>
              </a:tr>
              <a:tr h="462735">
                <a:tc>
                  <a:txBody>
                    <a:bodyPr/>
                    <a:lstStyle/>
                    <a:p>
                      <a:r>
                        <a:rPr lang="fr-FR" dirty="0"/>
                        <a:t>4</a:t>
                      </a:r>
                      <a:endParaRPr lang="fr-TG" dirty="0"/>
                    </a:p>
                  </a:txBody>
                  <a:tcPr/>
                </a:tc>
                <a:tc>
                  <a:txBody>
                    <a:bodyPr/>
                    <a:lstStyle/>
                    <a:p>
                      <a:r>
                        <a:rPr lang="fr-FR" dirty="0" err="1"/>
                        <a:t>mkdir</a:t>
                      </a:r>
                      <a:endParaRPr lang="fr-TG" dirty="0"/>
                    </a:p>
                  </a:txBody>
                  <a:tcPr/>
                </a:tc>
                <a:tc>
                  <a:txBody>
                    <a:bodyPr/>
                    <a:lstStyle/>
                    <a:p>
                      <a:r>
                        <a:rPr lang="fr-FR" dirty="0"/>
                        <a:t>Permet de créer un répertoire</a:t>
                      </a:r>
                      <a:endParaRPr lang="fr-TG" dirty="0"/>
                    </a:p>
                  </a:txBody>
                  <a:tcPr/>
                </a:tc>
                <a:extLst>
                  <a:ext uri="{0D108BD9-81ED-4DB2-BD59-A6C34878D82A}">
                    <a16:rowId xmlns:a16="http://schemas.microsoft.com/office/drawing/2014/main" val="1304527805"/>
                  </a:ext>
                </a:extLst>
              </a:tr>
              <a:tr h="462735">
                <a:tc>
                  <a:txBody>
                    <a:bodyPr/>
                    <a:lstStyle/>
                    <a:p>
                      <a:r>
                        <a:rPr lang="fr-FR" dirty="0"/>
                        <a:t>5</a:t>
                      </a:r>
                      <a:endParaRPr lang="fr-TG" dirty="0"/>
                    </a:p>
                  </a:txBody>
                  <a:tcPr/>
                </a:tc>
                <a:tc>
                  <a:txBody>
                    <a:bodyPr/>
                    <a:lstStyle/>
                    <a:p>
                      <a:r>
                        <a:rPr lang="fr-FR" dirty="0" err="1"/>
                        <a:t>rmdir</a:t>
                      </a:r>
                      <a:endParaRPr lang="fr-TG" dirty="0"/>
                    </a:p>
                  </a:txBody>
                  <a:tcPr/>
                </a:tc>
                <a:tc>
                  <a:txBody>
                    <a:bodyPr/>
                    <a:lstStyle/>
                    <a:p>
                      <a:r>
                        <a:rPr lang="fr-FR" dirty="0"/>
                        <a:t>Permet de supprimer un répertoire</a:t>
                      </a:r>
                      <a:endParaRPr lang="fr-TG" dirty="0"/>
                    </a:p>
                  </a:txBody>
                  <a:tcPr/>
                </a:tc>
                <a:extLst>
                  <a:ext uri="{0D108BD9-81ED-4DB2-BD59-A6C34878D82A}">
                    <a16:rowId xmlns:a16="http://schemas.microsoft.com/office/drawing/2014/main" val="3727155409"/>
                  </a:ext>
                </a:extLst>
              </a:tr>
              <a:tr h="462735">
                <a:tc>
                  <a:txBody>
                    <a:bodyPr/>
                    <a:lstStyle/>
                    <a:p>
                      <a:r>
                        <a:rPr lang="fr-FR" dirty="0"/>
                        <a:t>6</a:t>
                      </a:r>
                      <a:endParaRPr lang="fr-TG" dirty="0"/>
                    </a:p>
                  </a:txBody>
                  <a:tcPr/>
                </a:tc>
                <a:tc>
                  <a:txBody>
                    <a:bodyPr/>
                    <a:lstStyle/>
                    <a:p>
                      <a:r>
                        <a:rPr lang="fr-FR" dirty="0" err="1"/>
                        <a:t>touch</a:t>
                      </a:r>
                      <a:endParaRPr lang="fr-TG" dirty="0"/>
                    </a:p>
                  </a:txBody>
                  <a:tcPr/>
                </a:tc>
                <a:tc>
                  <a:txBody>
                    <a:bodyPr/>
                    <a:lstStyle/>
                    <a:p>
                      <a:r>
                        <a:rPr lang="fr-FR" dirty="0"/>
                        <a:t>Permet de créer un fichier</a:t>
                      </a:r>
                      <a:endParaRPr lang="fr-TG" dirty="0"/>
                    </a:p>
                  </a:txBody>
                  <a:tcPr/>
                </a:tc>
                <a:extLst>
                  <a:ext uri="{0D108BD9-81ED-4DB2-BD59-A6C34878D82A}">
                    <a16:rowId xmlns:a16="http://schemas.microsoft.com/office/drawing/2014/main" val="1822513478"/>
                  </a:ext>
                </a:extLst>
              </a:tr>
              <a:tr h="462735">
                <a:tc>
                  <a:txBody>
                    <a:bodyPr/>
                    <a:lstStyle/>
                    <a:p>
                      <a:r>
                        <a:rPr lang="fr-FR" dirty="0"/>
                        <a:t>7</a:t>
                      </a:r>
                      <a:endParaRPr lang="fr-TG" dirty="0"/>
                    </a:p>
                  </a:txBody>
                  <a:tcPr/>
                </a:tc>
                <a:tc>
                  <a:txBody>
                    <a:bodyPr/>
                    <a:lstStyle/>
                    <a:p>
                      <a:r>
                        <a:rPr lang="fr-FR" dirty="0" err="1"/>
                        <a:t>cp</a:t>
                      </a:r>
                      <a:endParaRPr lang="fr-TG" dirty="0"/>
                    </a:p>
                  </a:txBody>
                  <a:tcPr/>
                </a:tc>
                <a:tc>
                  <a:txBody>
                    <a:bodyPr/>
                    <a:lstStyle/>
                    <a:p>
                      <a:r>
                        <a:rPr lang="fr-FR" dirty="0"/>
                        <a:t>Permet de copier un fichier ou un répertoire</a:t>
                      </a:r>
                      <a:endParaRPr lang="fr-TG" dirty="0"/>
                    </a:p>
                  </a:txBody>
                  <a:tcPr/>
                </a:tc>
                <a:extLst>
                  <a:ext uri="{0D108BD9-81ED-4DB2-BD59-A6C34878D82A}">
                    <a16:rowId xmlns:a16="http://schemas.microsoft.com/office/drawing/2014/main" val="747042901"/>
                  </a:ext>
                </a:extLst>
              </a:tr>
              <a:tr h="462735">
                <a:tc>
                  <a:txBody>
                    <a:bodyPr/>
                    <a:lstStyle/>
                    <a:p>
                      <a:r>
                        <a:rPr lang="fr-FR" dirty="0"/>
                        <a:t>8</a:t>
                      </a:r>
                      <a:endParaRPr lang="fr-TG" dirty="0"/>
                    </a:p>
                  </a:txBody>
                  <a:tcPr/>
                </a:tc>
                <a:tc>
                  <a:txBody>
                    <a:bodyPr/>
                    <a:lstStyle/>
                    <a:p>
                      <a:r>
                        <a:rPr lang="fr-FR" dirty="0" err="1"/>
                        <a:t>rm</a:t>
                      </a:r>
                      <a:endParaRPr lang="fr-TG" dirty="0"/>
                    </a:p>
                  </a:txBody>
                  <a:tcPr/>
                </a:tc>
                <a:tc>
                  <a:txBody>
                    <a:bodyPr/>
                    <a:lstStyle/>
                    <a:p>
                      <a:r>
                        <a:rPr lang="fr-FR" dirty="0"/>
                        <a:t>Permet de supprimer un fichier</a:t>
                      </a:r>
                      <a:endParaRPr lang="fr-TG" dirty="0"/>
                    </a:p>
                  </a:txBody>
                  <a:tcPr/>
                </a:tc>
                <a:extLst>
                  <a:ext uri="{0D108BD9-81ED-4DB2-BD59-A6C34878D82A}">
                    <a16:rowId xmlns:a16="http://schemas.microsoft.com/office/drawing/2014/main" val="1226727438"/>
                  </a:ext>
                </a:extLst>
              </a:tr>
            </a:tbl>
          </a:graphicData>
        </a:graphic>
      </p:graphicFrame>
      <p:sp>
        <p:nvSpPr>
          <p:cNvPr id="3" name="Espace réservé du numéro de diapositive 2">
            <a:extLst>
              <a:ext uri="{FF2B5EF4-FFF2-40B4-BE49-F238E27FC236}">
                <a16:creationId xmlns:a16="http://schemas.microsoft.com/office/drawing/2014/main" id="{DAA3B983-4234-C863-0089-61E68238C2FE}"/>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36448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AD517A64-6B8B-433B-AA58-508F37193466}"/>
              </a:ext>
            </a:extLst>
          </p:cNvPr>
          <p:cNvGraphicFramePr>
            <a:graphicFrameLocks noGrp="1"/>
          </p:cNvGraphicFramePr>
          <p:nvPr>
            <p:ph sz="quarter" idx="13"/>
            <p:extLst>
              <p:ext uri="{D42A27DB-BD31-4B8C-83A1-F6EECF244321}">
                <p14:modId xmlns:p14="http://schemas.microsoft.com/office/powerpoint/2010/main" val="51825500"/>
              </p:ext>
            </p:extLst>
          </p:nvPr>
        </p:nvGraphicFramePr>
        <p:xfrm>
          <a:off x="268014" y="1"/>
          <a:ext cx="11666483" cy="7631803"/>
        </p:xfrm>
        <a:graphic>
          <a:graphicData uri="http://schemas.openxmlformats.org/drawingml/2006/table">
            <a:tbl>
              <a:tblPr firstRow="1" bandRow="1">
                <a:tableStyleId>{5940675A-B579-460E-94D1-54222C63F5DA}</a:tableStyleId>
              </a:tblPr>
              <a:tblGrid>
                <a:gridCol w="630620">
                  <a:extLst>
                    <a:ext uri="{9D8B030D-6E8A-4147-A177-3AD203B41FA5}">
                      <a16:colId xmlns:a16="http://schemas.microsoft.com/office/drawing/2014/main" val="3694758410"/>
                    </a:ext>
                  </a:extLst>
                </a:gridCol>
                <a:gridCol w="2096814">
                  <a:extLst>
                    <a:ext uri="{9D8B030D-6E8A-4147-A177-3AD203B41FA5}">
                      <a16:colId xmlns:a16="http://schemas.microsoft.com/office/drawing/2014/main" val="2737747892"/>
                    </a:ext>
                  </a:extLst>
                </a:gridCol>
                <a:gridCol w="8939049">
                  <a:extLst>
                    <a:ext uri="{9D8B030D-6E8A-4147-A177-3AD203B41FA5}">
                      <a16:colId xmlns:a16="http://schemas.microsoft.com/office/drawing/2014/main" val="680567978"/>
                    </a:ext>
                  </a:extLst>
                </a:gridCol>
              </a:tblGrid>
              <a:tr h="376443">
                <a:tc>
                  <a:txBody>
                    <a:bodyPr/>
                    <a:lstStyle/>
                    <a:p>
                      <a:r>
                        <a:rPr lang="fr-FR" dirty="0"/>
                        <a:t>9</a:t>
                      </a:r>
                      <a:endParaRPr lang="fr-TG" dirty="0"/>
                    </a:p>
                  </a:txBody>
                  <a:tcPr/>
                </a:tc>
                <a:tc>
                  <a:txBody>
                    <a:bodyPr/>
                    <a:lstStyle/>
                    <a:p>
                      <a:r>
                        <a:rPr lang="fr-FR" dirty="0"/>
                        <a:t>Cat /nano</a:t>
                      </a:r>
                    </a:p>
                  </a:txBody>
                  <a:tcPr/>
                </a:tc>
                <a:tc>
                  <a:txBody>
                    <a:bodyPr/>
                    <a:lstStyle/>
                    <a:p>
                      <a:r>
                        <a:rPr lang="fr-FR" dirty="0"/>
                        <a:t>Permet d’afficher le contenu d’un fichier</a:t>
                      </a:r>
                      <a:endParaRPr lang="fr-TG" dirty="0"/>
                    </a:p>
                  </a:txBody>
                  <a:tcPr/>
                </a:tc>
                <a:extLst>
                  <a:ext uri="{0D108BD9-81ED-4DB2-BD59-A6C34878D82A}">
                    <a16:rowId xmlns:a16="http://schemas.microsoft.com/office/drawing/2014/main" val="3849730945"/>
                  </a:ext>
                </a:extLst>
              </a:tr>
              <a:tr h="411832">
                <a:tc>
                  <a:txBody>
                    <a:bodyPr/>
                    <a:lstStyle/>
                    <a:p>
                      <a:r>
                        <a:rPr lang="fr-FR" dirty="0"/>
                        <a:t>10</a:t>
                      </a:r>
                      <a:endParaRPr lang="fr-TG" dirty="0"/>
                    </a:p>
                  </a:txBody>
                  <a:tcPr/>
                </a:tc>
                <a:tc>
                  <a:txBody>
                    <a:bodyPr/>
                    <a:lstStyle/>
                    <a:p>
                      <a:r>
                        <a:rPr lang="fr-FR" dirty="0"/>
                        <a:t>man</a:t>
                      </a:r>
                      <a:endParaRPr lang="fr-TG" dirty="0"/>
                    </a:p>
                  </a:txBody>
                  <a:tcPr/>
                </a:tc>
                <a:tc>
                  <a:txBody>
                    <a:bodyPr/>
                    <a:lstStyle/>
                    <a:p>
                      <a:r>
                        <a:rPr lang="fr-FR" dirty="0"/>
                        <a:t>Permet d’afficher le manuel d’aide de n’importe quelle autre commande disponible . Ex: man ls</a:t>
                      </a:r>
                      <a:endParaRPr lang="fr-TG" dirty="0"/>
                    </a:p>
                  </a:txBody>
                  <a:tcPr/>
                </a:tc>
                <a:extLst>
                  <a:ext uri="{0D108BD9-81ED-4DB2-BD59-A6C34878D82A}">
                    <a16:rowId xmlns:a16="http://schemas.microsoft.com/office/drawing/2014/main" val="2731799819"/>
                  </a:ext>
                </a:extLst>
              </a:tr>
              <a:tr h="658775">
                <a:tc>
                  <a:txBody>
                    <a:bodyPr/>
                    <a:lstStyle/>
                    <a:p>
                      <a:r>
                        <a:rPr lang="fr-FR" dirty="0"/>
                        <a:t>11</a:t>
                      </a:r>
                      <a:endParaRPr lang="fr-TG" dirty="0"/>
                    </a:p>
                  </a:txBody>
                  <a:tcPr/>
                </a:tc>
                <a:tc>
                  <a:txBody>
                    <a:bodyPr/>
                    <a:lstStyle/>
                    <a:p>
                      <a:r>
                        <a:rPr lang="fr-FR" dirty="0" err="1"/>
                        <a:t>which</a:t>
                      </a:r>
                      <a:endParaRPr lang="fr-TG" dirty="0"/>
                    </a:p>
                  </a:txBody>
                  <a:tcPr/>
                </a:tc>
                <a:tc>
                  <a:txBody>
                    <a:bodyPr/>
                    <a:lstStyle/>
                    <a:p>
                      <a:r>
                        <a:rPr lang="fr-FR" dirty="0"/>
                        <a:t>Permet de visualiser l’emplacement d’une commande en effectuant une recherche dans différents répertoires.</a:t>
                      </a:r>
                      <a:endParaRPr lang="fr-TG" dirty="0"/>
                    </a:p>
                  </a:txBody>
                  <a:tcPr/>
                </a:tc>
                <a:extLst>
                  <a:ext uri="{0D108BD9-81ED-4DB2-BD59-A6C34878D82A}">
                    <a16:rowId xmlns:a16="http://schemas.microsoft.com/office/drawing/2014/main" val="1680289747"/>
                  </a:ext>
                </a:extLst>
              </a:tr>
              <a:tr h="658775">
                <a:tc>
                  <a:txBody>
                    <a:bodyPr/>
                    <a:lstStyle/>
                    <a:p>
                      <a:r>
                        <a:rPr lang="fr-FR" dirty="0"/>
                        <a:t>12</a:t>
                      </a:r>
                      <a:endParaRPr lang="fr-TG" dirty="0"/>
                    </a:p>
                  </a:txBody>
                  <a:tcPr/>
                </a:tc>
                <a:tc>
                  <a:txBody>
                    <a:bodyPr/>
                    <a:lstStyle/>
                    <a:p>
                      <a:r>
                        <a:rPr lang="fr-FR" dirty="0"/>
                        <a:t>more</a:t>
                      </a:r>
                      <a:endParaRPr lang="fr-TG" dirty="0"/>
                    </a:p>
                  </a:txBody>
                  <a:tcPr/>
                </a:tc>
                <a:tc>
                  <a:txBody>
                    <a:bodyPr/>
                    <a:lstStyle/>
                    <a:p>
                      <a:r>
                        <a:rPr lang="fr-FR" dirty="0"/>
                        <a:t>Permet de visualiser le contenu d’un fichier page à page. Utilisez la touche entrée ou espace pour avancer l’affichage du contenu de votre fichier.</a:t>
                      </a:r>
                      <a:endParaRPr lang="fr-TG" dirty="0"/>
                    </a:p>
                  </a:txBody>
                  <a:tcPr/>
                </a:tc>
                <a:extLst>
                  <a:ext uri="{0D108BD9-81ED-4DB2-BD59-A6C34878D82A}">
                    <a16:rowId xmlns:a16="http://schemas.microsoft.com/office/drawing/2014/main" val="3106797033"/>
                  </a:ext>
                </a:extLst>
              </a:tr>
              <a:tr h="413370">
                <a:tc>
                  <a:txBody>
                    <a:bodyPr/>
                    <a:lstStyle/>
                    <a:p>
                      <a:r>
                        <a:rPr lang="fr-FR" dirty="0"/>
                        <a:t>13</a:t>
                      </a:r>
                      <a:endParaRPr lang="fr-TG" dirty="0"/>
                    </a:p>
                  </a:txBody>
                  <a:tcPr/>
                </a:tc>
                <a:tc>
                  <a:txBody>
                    <a:bodyPr/>
                    <a:lstStyle/>
                    <a:p>
                      <a:r>
                        <a:rPr lang="fr-FR" dirty="0" err="1"/>
                        <a:t>head</a:t>
                      </a:r>
                      <a:endParaRPr lang="fr-TG" dirty="0"/>
                    </a:p>
                  </a:txBody>
                  <a:tcPr/>
                </a:tc>
                <a:tc>
                  <a:txBody>
                    <a:bodyPr/>
                    <a:lstStyle/>
                    <a:p>
                      <a:r>
                        <a:rPr lang="fr-FR" dirty="0"/>
                        <a:t>Permet d’afficher le début d’un fichier (par défaut, les 10 premières lignes).</a:t>
                      </a:r>
                      <a:endParaRPr lang="fr-TG" dirty="0"/>
                    </a:p>
                  </a:txBody>
                  <a:tcPr/>
                </a:tc>
                <a:extLst>
                  <a:ext uri="{0D108BD9-81ED-4DB2-BD59-A6C34878D82A}">
                    <a16:rowId xmlns:a16="http://schemas.microsoft.com/office/drawing/2014/main" val="3800539315"/>
                  </a:ext>
                </a:extLst>
              </a:tr>
              <a:tr h="413370">
                <a:tc>
                  <a:txBody>
                    <a:bodyPr/>
                    <a:lstStyle/>
                    <a:p>
                      <a:r>
                        <a:rPr lang="fr-FR" dirty="0"/>
                        <a:t>14</a:t>
                      </a:r>
                      <a:endParaRPr lang="fr-TG" dirty="0"/>
                    </a:p>
                  </a:txBody>
                  <a:tcPr/>
                </a:tc>
                <a:tc>
                  <a:txBody>
                    <a:bodyPr/>
                    <a:lstStyle/>
                    <a:p>
                      <a:r>
                        <a:rPr lang="fr-FR" dirty="0" err="1"/>
                        <a:t>tail</a:t>
                      </a:r>
                      <a:endParaRPr lang="fr-TG" dirty="0"/>
                    </a:p>
                  </a:txBody>
                  <a:tcPr/>
                </a:tc>
                <a:tc>
                  <a:txBody>
                    <a:bodyPr/>
                    <a:lstStyle/>
                    <a:p>
                      <a:r>
                        <a:rPr lang="fr-FR" dirty="0"/>
                        <a:t>Permet d’afficher la fin d’un fichier (par défaut , les 10 dernières lignes).</a:t>
                      </a:r>
                      <a:endParaRPr lang="fr-TG" dirty="0"/>
                    </a:p>
                  </a:txBody>
                  <a:tcPr/>
                </a:tc>
                <a:extLst>
                  <a:ext uri="{0D108BD9-81ED-4DB2-BD59-A6C34878D82A}">
                    <a16:rowId xmlns:a16="http://schemas.microsoft.com/office/drawing/2014/main" val="1531307217"/>
                  </a:ext>
                </a:extLst>
              </a:tr>
              <a:tr h="413370">
                <a:tc>
                  <a:txBody>
                    <a:bodyPr/>
                    <a:lstStyle/>
                    <a:p>
                      <a:r>
                        <a:rPr lang="fr-FR" dirty="0"/>
                        <a:t>15</a:t>
                      </a:r>
                      <a:endParaRPr lang="fr-TG" dirty="0"/>
                    </a:p>
                  </a:txBody>
                  <a:tcPr/>
                </a:tc>
                <a:tc>
                  <a:txBody>
                    <a:bodyPr/>
                    <a:lstStyle/>
                    <a:p>
                      <a:r>
                        <a:rPr lang="fr-FR" dirty="0" err="1"/>
                        <a:t>find</a:t>
                      </a:r>
                      <a:endParaRPr lang="fr-TG" dirty="0"/>
                    </a:p>
                  </a:txBody>
                  <a:tcPr/>
                </a:tc>
                <a:tc>
                  <a:txBody>
                    <a:bodyPr/>
                    <a:lstStyle/>
                    <a:p>
                      <a:r>
                        <a:rPr lang="fr-FR" dirty="0"/>
                        <a:t>Permet de chercher un fichier sous linux.</a:t>
                      </a:r>
                      <a:endParaRPr lang="fr-TG" dirty="0"/>
                    </a:p>
                  </a:txBody>
                  <a:tcPr/>
                </a:tc>
                <a:extLst>
                  <a:ext uri="{0D108BD9-81ED-4DB2-BD59-A6C34878D82A}">
                    <a16:rowId xmlns:a16="http://schemas.microsoft.com/office/drawing/2014/main" val="3947729513"/>
                  </a:ext>
                </a:extLst>
              </a:tr>
              <a:tr h="413370">
                <a:tc>
                  <a:txBody>
                    <a:bodyPr/>
                    <a:lstStyle/>
                    <a:p>
                      <a:r>
                        <a:rPr lang="fr-FR" dirty="0"/>
                        <a:t>16</a:t>
                      </a:r>
                      <a:endParaRPr lang="fr-TG" dirty="0"/>
                    </a:p>
                  </a:txBody>
                  <a:tcPr/>
                </a:tc>
                <a:tc>
                  <a:txBody>
                    <a:bodyPr/>
                    <a:lstStyle/>
                    <a:p>
                      <a:r>
                        <a:rPr lang="fr-FR" dirty="0" err="1"/>
                        <a:t>grep</a:t>
                      </a:r>
                      <a:endParaRPr lang="fr-TG" dirty="0"/>
                    </a:p>
                  </a:txBody>
                  <a:tcPr/>
                </a:tc>
                <a:tc>
                  <a:txBody>
                    <a:bodyPr/>
                    <a:lstStyle/>
                    <a:p>
                      <a:r>
                        <a:rPr lang="fr-FR" dirty="0"/>
                        <a:t>Permet de rechercher tout le texte </a:t>
                      </a:r>
                      <a:endParaRPr lang="fr-TG" dirty="0"/>
                    </a:p>
                  </a:txBody>
                  <a:tcPr/>
                </a:tc>
                <a:extLst>
                  <a:ext uri="{0D108BD9-81ED-4DB2-BD59-A6C34878D82A}">
                    <a16:rowId xmlns:a16="http://schemas.microsoft.com/office/drawing/2014/main" val="4164530054"/>
                  </a:ext>
                </a:extLst>
              </a:tr>
              <a:tr h="434322">
                <a:tc>
                  <a:txBody>
                    <a:bodyPr/>
                    <a:lstStyle/>
                    <a:p>
                      <a:r>
                        <a:rPr lang="fr-FR" dirty="0"/>
                        <a:t>17</a:t>
                      </a:r>
                      <a:endParaRPr lang="fr-TG" dirty="0"/>
                    </a:p>
                  </a:txBody>
                  <a:tcPr/>
                </a:tc>
                <a:tc>
                  <a:txBody>
                    <a:bodyPr/>
                    <a:lstStyle/>
                    <a:p>
                      <a:r>
                        <a:rPr lang="fr-FR" dirty="0" err="1"/>
                        <a:t>Sudo</a:t>
                      </a:r>
                      <a:r>
                        <a:rPr lang="fr-FR" dirty="0"/>
                        <a:t> (</a:t>
                      </a:r>
                      <a:r>
                        <a:rPr lang="fr-FR" dirty="0" err="1"/>
                        <a:t>SuperUser</a:t>
                      </a:r>
                      <a:r>
                        <a:rPr lang="fr-FR" dirty="0"/>
                        <a:t> Do)</a:t>
                      </a:r>
                      <a:endParaRPr lang="fr-TG" dirty="0"/>
                    </a:p>
                  </a:txBody>
                  <a:tcPr/>
                </a:tc>
                <a:tc>
                  <a:txBody>
                    <a:bodyPr/>
                    <a:lstStyle/>
                    <a:p>
                      <a:r>
                        <a:rPr lang="fr-FR" dirty="0"/>
                        <a:t>Permet d’effectuer des tâches qui nécessitent des autorisations administratives ou de root</a:t>
                      </a:r>
                      <a:endParaRPr lang="fr-TG" dirty="0"/>
                    </a:p>
                  </a:txBody>
                  <a:tcPr/>
                </a:tc>
                <a:extLst>
                  <a:ext uri="{0D108BD9-81ED-4DB2-BD59-A6C34878D82A}">
                    <a16:rowId xmlns:a16="http://schemas.microsoft.com/office/drawing/2014/main" val="3999097619"/>
                  </a:ext>
                </a:extLst>
              </a:tr>
              <a:tr h="413370">
                <a:tc>
                  <a:txBody>
                    <a:bodyPr/>
                    <a:lstStyle/>
                    <a:p>
                      <a:r>
                        <a:rPr lang="fr-FR" dirty="0"/>
                        <a:t>18</a:t>
                      </a:r>
                      <a:endParaRPr lang="fr-TG" dirty="0"/>
                    </a:p>
                  </a:txBody>
                  <a:tcPr/>
                </a:tc>
                <a:tc>
                  <a:txBody>
                    <a:bodyPr/>
                    <a:lstStyle/>
                    <a:p>
                      <a:r>
                        <a:rPr lang="fr-FR" dirty="0"/>
                        <a:t>tar</a:t>
                      </a:r>
                      <a:endParaRPr lang="fr-TG" dirty="0"/>
                    </a:p>
                  </a:txBody>
                  <a:tcPr/>
                </a:tc>
                <a:tc>
                  <a:txBody>
                    <a:bodyPr/>
                    <a:lstStyle/>
                    <a:p>
                      <a:r>
                        <a:rPr lang="fr-FR" dirty="0"/>
                        <a:t>Permet d’archiver plusieurs fichiers</a:t>
                      </a:r>
                      <a:endParaRPr lang="fr-TG" dirty="0"/>
                    </a:p>
                  </a:txBody>
                  <a:tcPr/>
                </a:tc>
                <a:extLst>
                  <a:ext uri="{0D108BD9-81ED-4DB2-BD59-A6C34878D82A}">
                    <a16:rowId xmlns:a16="http://schemas.microsoft.com/office/drawing/2014/main" val="2436159256"/>
                  </a:ext>
                </a:extLst>
              </a:tr>
              <a:tr h="413370">
                <a:tc>
                  <a:txBody>
                    <a:bodyPr/>
                    <a:lstStyle/>
                    <a:p>
                      <a:r>
                        <a:rPr lang="fr-FR" dirty="0"/>
                        <a:t>19</a:t>
                      </a:r>
                      <a:endParaRPr lang="fr-TG" dirty="0"/>
                    </a:p>
                  </a:txBody>
                  <a:tcPr/>
                </a:tc>
                <a:tc>
                  <a:txBody>
                    <a:bodyPr/>
                    <a:lstStyle/>
                    <a:p>
                      <a:r>
                        <a:rPr lang="fr-FR" dirty="0"/>
                        <a:t>chmod</a:t>
                      </a:r>
                      <a:endParaRPr lang="fr-TG" dirty="0"/>
                    </a:p>
                  </a:txBody>
                  <a:tcPr/>
                </a:tc>
                <a:tc>
                  <a:txBody>
                    <a:bodyPr/>
                    <a:lstStyle/>
                    <a:p>
                      <a:r>
                        <a:rPr lang="fr-FR" dirty="0"/>
                        <a:t>Permet de modifier les permissions de lecture ,d’écriture et d’exécution des fichiers et des répertoires.</a:t>
                      </a:r>
                      <a:endParaRPr lang="fr-TG" dirty="0"/>
                    </a:p>
                  </a:txBody>
                  <a:tcPr/>
                </a:tc>
                <a:extLst>
                  <a:ext uri="{0D108BD9-81ED-4DB2-BD59-A6C34878D82A}">
                    <a16:rowId xmlns:a16="http://schemas.microsoft.com/office/drawing/2014/main" val="826560618"/>
                  </a:ext>
                </a:extLst>
              </a:tr>
              <a:tr h="413370">
                <a:tc>
                  <a:txBody>
                    <a:bodyPr/>
                    <a:lstStyle/>
                    <a:p>
                      <a:r>
                        <a:rPr lang="fr-FR" dirty="0"/>
                        <a:t>20</a:t>
                      </a:r>
                      <a:endParaRPr lang="fr-TG" dirty="0"/>
                    </a:p>
                  </a:txBody>
                  <a:tcPr/>
                </a:tc>
                <a:tc>
                  <a:txBody>
                    <a:bodyPr/>
                    <a:lstStyle/>
                    <a:p>
                      <a:r>
                        <a:rPr lang="fr-FR" dirty="0" err="1"/>
                        <a:t>chown</a:t>
                      </a:r>
                      <a:endParaRPr lang="fr-TG" dirty="0"/>
                    </a:p>
                  </a:txBody>
                  <a:tcPr/>
                </a:tc>
                <a:tc>
                  <a:txBody>
                    <a:bodyPr/>
                    <a:lstStyle/>
                    <a:p>
                      <a:r>
                        <a:rPr lang="fr-FR" dirty="0"/>
                        <a:t>Permet de changer ou de transférer la propriété d’un fichier ou dossier à un utilisateur spécifique</a:t>
                      </a:r>
                      <a:endParaRPr lang="fr-TG" dirty="0"/>
                    </a:p>
                  </a:txBody>
                  <a:tcPr/>
                </a:tc>
                <a:extLst>
                  <a:ext uri="{0D108BD9-81ED-4DB2-BD59-A6C34878D82A}">
                    <a16:rowId xmlns:a16="http://schemas.microsoft.com/office/drawing/2014/main" val="4178641919"/>
                  </a:ext>
                </a:extLst>
              </a:tr>
              <a:tr h="413370">
                <a:tc>
                  <a:txBody>
                    <a:bodyPr/>
                    <a:lstStyle/>
                    <a:p>
                      <a:r>
                        <a:rPr lang="fr-FR" dirty="0"/>
                        <a:t>21</a:t>
                      </a:r>
                      <a:endParaRPr lang="fr-TG" dirty="0"/>
                    </a:p>
                  </a:txBody>
                  <a:tcPr/>
                </a:tc>
                <a:tc>
                  <a:txBody>
                    <a:bodyPr/>
                    <a:lstStyle/>
                    <a:p>
                      <a:r>
                        <a:rPr lang="fr-FR" dirty="0" err="1"/>
                        <a:t>uname</a:t>
                      </a:r>
                      <a:endParaRPr lang="fr-TG" dirty="0"/>
                    </a:p>
                  </a:txBody>
                  <a:tcPr/>
                </a:tc>
                <a:tc>
                  <a:txBody>
                    <a:bodyPr/>
                    <a:lstStyle/>
                    <a:p>
                      <a:r>
                        <a:rPr lang="fr-FR" dirty="0"/>
                        <a:t>Abréviation de Unix Name, imprimera des informations détaillées sur votre système Linux.</a:t>
                      </a:r>
                      <a:endParaRPr lang="fr-TG" dirty="0"/>
                    </a:p>
                  </a:txBody>
                  <a:tcPr/>
                </a:tc>
                <a:extLst>
                  <a:ext uri="{0D108BD9-81ED-4DB2-BD59-A6C34878D82A}">
                    <a16:rowId xmlns:a16="http://schemas.microsoft.com/office/drawing/2014/main" val="2360080136"/>
                  </a:ext>
                </a:extLst>
              </a:tr>
              <a:tr h="413370">
                <a:tc>
                  <a:txBody>
                    <a:bodyPr/>
                    <a:lstStyle/>
                    <a:p>
                      <a:r>
                        <a:rPr lang="fr-FR" dirty="0"/>
                        <a:t>22</a:t>
                      </a:r>
                      <a:endParaRPr lang="fr-TG" dirty="0"/>
                    </a:p>
                  </a:txBody>
                  <a:tcPr/>
                </a:tc>
                <a:tc>
                  <a:txBody>
                    <a:bodyPr/>
                    <a:lstStyle/>
                    <a:p>
                      <a:r>
                        <a:rPr lang="fr-FR" dirty="0" err="1"/>
                        <a:t>useradd</a:t>
                      </a:r>
                      <a:endParaRPr lang="fr-TG" dirty="0"/>
                    </a:p>
                  </a:txBody>
                  <a:tcPr/>
                </a:tc>
                <a:tc>
                  <a:txBody>
                    <a:bodyPr/>
                    <a:lstStyle/>
                    <a:p>
                      <a:r>
                        <a:rPr lang="fr-FR" dirty="0"/>
                        <a:t>Permet de créer de nouvel utilisateur ,tandis que </a:t>
                      </a:r>
                      <a:r>
                        <a:rPr lang="fr-FR" sz="2000" b="1" dirty="0" err="1"/>
                        <a:t>passwd</a:t>
                      </a:r>
                      <a:r>
                        <a:rPr lang="fr-FR" sz="2000" b="1" dirty="0"/>
                        <a:t> </a:t>
                      </a:r>
                      <a:r>
                        <a:rPr lang="fr-FR" sz="1800" b="0" dirty="0"/>
                        <a:t>est l’ajout du mot de passe au compte du nouveau utilisateur</a:t>
                      </a:r>
                      <a:endParaRPr lang="fr-TG" sz="1800" b="0" dirty="0"/>
                    </a:p>
                  </a:txBody>
                  <a:tcPr/>
                </a:tc>
                <a:extLst>
                  <a:ext uri="{0D108BD9-81ED-4DB2-BD59-A6C34878D82A}">
                    <a16:rowId xmlns:a16="http://schemas.microsoft.com/office/drawing/2014/main" val="1858702411"/>
                  </a:ext>
                </a:extLst>
              </a:tr>
            </a:tbl>
          </a:graphicData>
        </a:graphic>
      </p:graphicFrame>
      <p:sp>
        <p:nvSpPr>
          <p:cNvPr id="2" name="Espace réservé du numéro de diapositive 1">
            <a:extLst>
              <a:ext uri="{FF2B5EF4-FFF2-40B4-BE49-F238E27FC236}">
                <a16:creationId xmlns:a16="http://schemas.microsoft.com/office/drawing/2014/main" id="{34FFA402-4256-CE11-7682-0A94B3EFB42B}"/>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510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F75BF-2A2C-464B-81BA-9B8427878598}"/>
              </a:ext>
            </a:extLst>
          </p:cNvPr>
          <p:cNvSpPr>
            <a:spLocks noGrp="1"/>
          </p:cNvSpPr>
          <p:nvPr>
            <p:ph type="title"/>
          </p:nvPr>
        </p:nvSpPr>
        <p:spPr/>
        <p:txBody>
          <a:bodyPr/>
          <a:lstStyle/>
          <a:p>
            <a:r>
              <a:rPr lang="fr-FR" dirty="0"/>
              <a:t>Introduction</a:t>
            </a:r>
            <a:endParaRPr lang="fr-TG" dirty="0"/>
          </a:p>
        </p:txBody>
      </p:sp>
      <p:sp>
        <p:nvSpPr>
          <p:cNvPr id="3" name="Espace réservé du contenu 2">
            <a:extLst>
              <a:ext uri="{FF2B5EF4-FFF2-40B4-BE49-F238E27FC236}">
                <a16:creationId xmlns:a16="http://schemas.microsoft.com/office/drawing/2014/main" id="{4FD73174-4FFD-44F7-A9D7-60DD3C8EA297}"/>
              </a:ext>
            </a:extLst>
          </p:cNvPr>
          <p:cNvSpPr>
            <a:spLocks noGrp="1"/>
          </p:cNvSpPr>
          <p:nvPr>
            <p:ph sz="quarter" idx="13"/>
          </p:nvPr>
        </p:nvSpPr>
        <p:spPr>
          <a:xfrm>
            <a:off x="913774" y="2367093"/>
            <a:ext cx="10363826" cy="2126080"/>
          </a:xfrm>
        </p:spPr>
        <p:txBody>
          <a:bodyPr>
            <a:normAutofit/>
          </a:bodyPr>
          <a:lstStyle/>
          <a:p>
            <a:pPr marL="0" indent="0">
              <a:buNone/>
            </a:pPr>
            <a:r>
              <a:rPr lang="fr-FR" sz="2400" cap="none" dirty="0">
                <a:latin typeface="Arial" panose="020B0604020202020204" pitchFamily="34" charset="0"/>
                <a:cs typeface="Arial" panose="020B0604020202020204" pitchFamily="34" charset="0"/>
              </a:rPr>
              <a:t>A sa conception ,Unix devrait fonctionner en mode texte, sans interface pour assurer la relation homme-machine. Bien qu’aujourd’hui ,de nombreuses interfaces aient vu le jour, le terminal reste un outil de configuration puissant et universel.</a:t>
            </a:r>
            <a:endParaRPr lang="fr-TG" sz="2400" cap="none"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DA9B3A91-446F-3425-CFDA-DA3038BDF1B2}"/>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38655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40E6C-F56E-43C3-A1E0-7057242A78A8}"/>
              </a:ext>
            </a:extLst>
          </p:cNvPr>
          <p:cNvSpPr>
            <a:spLocks noGrp="1"/>
          </p:cNvSpPr>
          <p:nvPr>
            <p:ph type="title"/>
          </p:nvPr>
        </p:nvSpPr>
        <p:spPr>
          <a:xfrm>
            <a:off x="913774" y="3168869"/>
            <a:ext cx="10364451" cy="3058510"/>
          </a:xfrm>
        </p:spPr>
        <p:txBody>
          <a:bodyPr>
            <a:normAutofit/>
          </a:bodyPr>
          <a:lstStyle/>
          <a:p>
            <a:r>
              <a:rPr lang="fr-FR" sz="9600" dirty="0"/>
              <a:t>MERCI</a:t>
            </a:r>
            <a:endParaRPr lang="fr-TG" sz="9600" dirty="0"/>
          </a:p>
        </p:txBody>
      </p:sp>
      <p:sp>
        <p:nvSpPr>
          <p:cNvPr id="3" name="Espace réservé du numéro de diapositive 2">
            <a:extLst>
              <a:ext uri="{FF2B5EF4-FFF2-40B4-BE49-F238E27FC236}">
                <a16:creationId xmlns:a16="http://schemas.microsoft.com/office/drawing/2014/main" id="{C863B189-4257-29B1-BC20-5975FC6B0E12}"/>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4" name="Rectangle 3">
            <a:extLst>
              <a:ext uri="{FF2B5EF4-FFF2-40B4-BE49-F238E27FC236}">
                <a16:creationId xmlns:a16="http://schemas.microsoft.com/office/drawing/2014/main" id="{2C459E1F-B72F-4914-A624-BA610B84AA20}"/>
              </a:ext>
            </a:extLst>
          </p:cNvPr>
          <p:cNvSpPr/>
          <p:nvPr/>
        </p:nvSpPr>
        <p:spPr>
          <a:xfrm>
            <a:off x="236483" y="630621"/>
            <a:ext cx="11745310" cy="219140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u="sng" dirty="0"/>
              <a:t>Conclusion</a:t>
            </a:r>
          </a:p>
          <a:p>
            <a:pPr algn="ctr"/>
            <a:r>
              <a:rPr lang="fr-FR" sz="2800" dirty="0"/>
              <a:t>Avec le terminal nous pouvons faire toutes les manipulations possibles sur notre système d’exploitation</a:t>
            </a:r>
            <a:r>
              <a:rPr lang="fr-FR" dirty="0"/>
              <a:t>.</a:t>
            </a:r>
            <a:endParaRPr lang="fr-TG" dirty="0"/>
          </a:p>
        </p:txBody>
      </p:sp>
    </p:spTree>
    <p:extLst>
      <p:ext uri="{BB962C8B-B14F-4D97-AF65-F5344CB8AC3E}">
        <p14:creationId xmlns:p14="http://schemas.microsoft.com/office/powerpoint/2010/main" val="344663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FECED4-F38D-4F2C-86F3-283EED76545B}"/>
              </a:ext>
            </a:extLst>
          </p:cNvPr>
          <p:cNvSpPr>
            <a:spLocks noGrp="1"/>
          </p:cNvSpPr>
          <p:nvPr>
            <p:ph type="title"/>
          </p:nvPr>
        </p:nvSpPr>
        <p:spPr>
          <a:xfrm>
            <a:off x="1416424" y="0"/>
            <a:ext cx="9861176" cy="1066801"/>
          </a:xfrm>
        </p:spPr>
        <p:txBody>
          <a:bodyPr>
            <a:normAutofit/>
          </a:bodyPr>
          <a:lstStyle/>
          <a:p>
            <a:pPr algn="ctr"/>
            <a:r>
              <a:rPr lang="fr-FR" dirty="0">
                <a:latin typeface="Arial" panose="020B0604020202020204" pitchFamily="34" charset="0"/>
                <a:cs typeface="Arial" panose="020B0604020202020204" pitchFamily="34" charset="0"/>
              </a:rPr>
              <a:t>Les avantages de l’utilisation de la ligne de commandes/terminal</a:t>
            </a:r>
            <a:endParaRPr lang="fr-TG"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EC923D30-29F9-487F-ABE9-AE174615376F}"/>
              </a:ext>
            </a:extLst>
          </p:cNvPr>
          <p:cNvSpPr>
            <a:spLocks noGrp="1"/>
          </p:cNvSpPr>
          <p:nvPr>
            <p:ph sz="quarter" idx="13"/>
          </p:nvPr>
        </p:nvSpPr>
        <p:spPr>
          <a:xfrm>
            <a:off x="1075765" y="1066802"/>
            <a:ext cx="10906027" cy="4912657"/>
          </a:xfrm>
        </p:spPr>
        <p:txBody>
          <a:bodyPr>
            <a:normAutofit fontScale="85000" lnSpcReduction="20000"/>
          </a:bodyPr>
          <a:lstStyle/>
          <a:p>
            <a:r>
              <a:rPr lang="fr-FR" sz="2400" cap="none" dirty="0">
                <a:latin typeface="Arial" panose="020B0604020202020204" pitchFamily="34" charset="0"/>
                <a:cs typeface="Arial" panose="020B0604020202020204" pitchFamily="34" charset="0"/>
              </a:rPr>
              <a:t>Le clavier est plus rapide que la souris: c’est pour cette raison que dans les menus graphiques des applications nous retrouvons des « raccourcis clavier »,</a:t>
            </a:r>
          </a:p>
          <a:p>
            <a:r>
              <a:rPr lang="fr-FR" sz="2400" cap="none" dirty="0">
                <a:latin typeface="Arial" panose="020B0604020202020204" pitchFamily="34" charset="0"/>
                <a:cs typeface="Arial" panose="020B0604020202020204" pitchFamily="34" charset="0"/>
              </a:rPr>
              <a:t>Elle permet d’obtenir de l’aide plus facilement : sur les forums d’entraide, on retrouve la plupart du temps les solutions aux problèmes sous la forme de ligne de commandes,</a:t>
            </a:r>
          </a:p>
          <a:p>
            <a:r>
              <a:rPr lang="fr-FR" sz="2400" cap="none" dirty="0">
                <a:latin typeface="Arial" panose="020B0604020202020204" pitchFamily="34" charset="0"/>
                <a:cs typeface="Arial" panose="020B0604020202020204" pitchFamily="34" charset="0"/>
              </a:rPr>
              <a:t>Les commandes des systèmes Unix sont standardisées alors que les interfaces graphiques ne le sont pas encore. Mis à part quelques commandes spécifiques, l’utilisation de la console est identique, quelle que soit la distribution utilisée, alors que les interfaces graphiques peuvent être différentes ,</a:t>
            </a:r>
          </a:p>
          <a:p>
            <a:r>
              <a:rPr lang="fr-FR" sz="2400" cap="none" dirty="0">
                <a:latin typeface="Arial" panose="020B0604020202020204" pitchFamily="34" charset="0"/>
                <a:cs typeface="Arial" panose="020B0604020202020204" pitchFamily="34" charset="0"/>
              </a:rPr>
              <a:t>L’utilisation de la ligne de commande est plus puissante et plus flexible,</a:t>
            </a:r>
          </a:p>
          <a:p>
            <a:r>
              <a:rPr lang="fr-FR" sz="2400" cap="none" dirty="0">
                <a:latin typeface="Arial" panose="020B0604020202020204" pitchFamily="34" charset="0"/>
                <a:cs typeface="Arial" panose="020B0604020202020204" pitchFamily="34" charset="0"/>
              </a:rPr>
              <a:t>Il est plus facile de se souvenir des commandes. Le cerveau mémorise mieux les mots que les déplacements dans le plan. Les enchaînements de menus et de clics ne sont pas aisés à retenir  ,</a:t>
            </a:r>
          </a:p>
          <a:p>
            <a:r>
              <a:rPr lang="fr-FR" sz="2400" cap="none" dirty="0">
                <a:latin typeface="Arial" panose="020B0604020202020204" pitchFamily="34" charset="0"/>
                <a:cs typeface="Arial" panose="020B0604020202020204" pitchFamily="34" charset="0"/>
              </a:rPr>
              <a:t>etc. …</a:t>
            </a:r>
            <a:endParaRPr lang="fr-TG" sz="2400" cap="none" dirty="0">
              <a:latin typeface="Arial" panose="020B0604020202020204" pitchFamily="34" charset="0"/>
              <a:cs typeface="Arial" panose="020B0604020202020204" pitchFamily="34" charset="0"/>
            </a:endParaRPr>
          </a:p>
          <a:p>
            <a:endParaRPr lang="fr-TG" cap="none" dirty="0">
              <a:latin typeface="Arial" panose="020B0604020202020204" pitchFamily="34" charset="0"/>
              <a:cs typeface="Arial" panose="020B0604020202020204" pitchFamily="34" charset="0"/>
            </a:endParaRPr>
          </a:p>
          <a:p>
            <a:endParaRPr lang="fr-TG" cap="none"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A6B14D51-CB7A-C8D1-5A33-A89E543879B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2028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6B937-62BE-4E7F-9D50-1D4994FFC937}"/>
              </a:ext>
            </a:extLst>
          </p:cNvPr>
          <p:cNvSpPr>
            <a:spLocks noGrp="1"/>
          </p:cNvSpPr>
          <p:nvPr>
            <p:ph type="title"/>
          </p:nvPr>
        </p:nvSpPr>
        <p:spPr>
          <a:xfrm>
            <a:off x="1864659" y="234693"/>
            <a:ext cx="9003965" cy="583324"/>
          </a:xfrm>
        </p:spPr>
        <p:txBody>
          <a:bodyPr>
            <a:normAutofit/>
          </a:bodyPr>
          <a:lstStyle/>
          <a:p>
            <a:pPr algn="ctr"/>
            <a:r>
              <a:rPr lang="fr-FR" dirty="0">
                <a:latin typeface="Arial" panose="020B0604020202020204" pitchFamily="34" charset="0"/>
                <a:cs typeface="Arial" panose="020B0604020202020204" pitchFamily="34" charset="0"/>
              </a:rPr>
              <a:t>Définition de ligne de commande</a:t>
            </a:r>
            <a:endParaRPr lang="fr-TG"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F152FBCA-D05A-4C43-895B-3951DA62B0E3}"/>
              </a:ext>
            </a:extLst>
          </p:cNvPr>
          <p:cNvSpPr>
            <a:spLocks noGrp="1"/>
          </p:cNvSpPr>
          <p:nvPr>
            <p:ph sz="quarter" idx="13"/>
          </p:nvPr>
        </p:nvSpPr>
        <p:spPr>
          <a:xfrm>
            <a:off x="1532338" y="953969"/>
            <a:ext cx="10363826" cy="4387882"/>
          </a:xfrm>
        </p:spPr>
        <p:txBody>
          <a:bodyPr>
            <a:normAutofit fontScale="92500"/>
          </a:bodyPr>
          <a:lstStyle/>
          <a:p>
            <a:r>
              <a:rPr lang="fr-FR" sz="2400" cap="none" dirty="0">
                <a:latin typeface="Arial" panose="020B0604020202020204" pitchFamily="34" charset="0"/>
                <a:cs typeface="Arial" panose="020B0604020202020204" pitchFamily="34" charset="0"/>
              </a:rPr>
              <a:t>Sous linux, la ligne de commande est nommée de plusieurs manières. On va retrouver les termes suivants : console, Shell, bash, terminal, </a:t>
            </a:r>
            <a:r>
              <a:rPr lang="fr-FR" sz="2400" cap="none" dirty="0" err="1">
                <a:latin typeface="Arial" panose="020B0604020202020204" pitchFamily="34" charset="0"/>
                <a:cs typeface="Arial" panose="020B0604020202020204" pitchFamily="34" charset="0"/>
              </a:rPr>
              <a:t>tty</a:t>
            </a:r>
            <a:r>
              <a:rPr lang="fr-FR" sz="2400" cap="none" dirty="0">
                <a:latin typeface="Arial" panose="020B0604020202020204" pitchFamily="34" charset="0"/>
                <a:cs typeface="Arial" panose="020B0604020202020204" pitchFamily="34" charset="0"/>
              </a:rPr>
              <a:t> ....C’est un abus de langage, car il s'agit de choses différentes, même si elles sont liées étroitement.</a:t>
            </a:r>
            <a:endParaRPr lang="fr-TG" sz="2400" cap="none" dirty="0">
              <a:latin typeface="Arial" panose="020B0604020202020204" pitchFamily="34" charset="0"/>
              <a:cs typeface="Arial" panose="020B0604020202020204" pitchFamily="34" charset="0"/>
            </a:endParaRPr>
          </a:p>
          <a:p>
            <a:r>
              <a:rPr lang="fr-FR" sz="2400" cap="none" dirty="0">
                <a:latin typeface="Arial" panose="020B0604020202020204" pitchFamily="34" charset="0"/>
                <a:cs typeface="Arial" panose="020B0604020202020204" pitchFamily="34" charset="0"/>
              </a:rPr>
              <a:t>Dans la terminologie Unix, le terminal ou </a:t>
            </a:r>
            <a:r>
              <a:rPr lang="fr-FR" sz="2400" cap="none" dirty="0" err="1">
                <a:latin typeface="Arial" panose="020B0604020202020204" pitchFamily="34" charset="0"/>
                <a:cs typeface="Arial" panose="020B0604020202020204" pitchFamily="34" charset="0"/>
              </a:rPr>
              <a:t>tty</a:t>
            </a:r>
            <a:r>
              <a:rPr lang="fr-FR" sz="2400" cap="none" dirty="0">
                <a:latin typeface="Arial" panose="020B0604020202020204" pitchFamily="34" charset="0"/>
                <a:cs typeface="Arial" panose="020B0604020202020204" pitchFamily="34" charset="0"/>
              </a:rPr>
              <a:t>, pour </a:t>
            </a:r>
            <a:r>
              <a:rPr lang="fr-FR" sz="2400" i="1" cap="none" dirty="0">
                <a:latin typeface="Arial" panose="020B0604020202020204" pitchFamily="34" charset="0"/>
                <a:cs typeface="Arial" panose="020B0604020202020204" pitchFamily="34" charset="0"/>
              </a:rPr>
              <a:t>teletypewriter; </a:t>
            </a:r>
            <a:r>
              <a:rPr lang="fr-FR" sz="2400" cap="none" dirty="0">
                <a:latin typeface="Arial" panose="020B0604020202020204" pitchFamily="34" charset="0"/>
                <a:cs typeface="Arial" panose="020B0604020202020204" pitchFamily="34" charset="0"/>
              </a:rPr>
              <a:t>est un type particulier de fichier de périphérique qui met en œuvre un certain nombre de commandes (lecture, écriture. Etc.). Certains terminaux sont fournis par le noyau au nom d'un dispositif matériel (clavier. Ecran, ligne série). D'autres terminaux, parfois nommés pseudo-</a:t>
            </a:r>
            <a:r>
              <a:rPr lang="fr-FR" sz="2400" cap="none" dirty="0" err="1">
                <a:latin typeface="Arial" panose="020B0604020202020204" pitchFamily="34" charset="0"/>
                <a:cs typeface="Arial" panose="020B0604020202020204" pitchFamily="34" charset="0"/>
              </a:rPr>
              <a:t>ttys</a:t>
            </a:r>
            <a:r>
              <a:rPr lang="fr-FR" sz="2400" cap="none" dirty="0">
                <a:latin typeface="Arial" panose="020B0604020202020204" pitchFamily="34" charset="0"/>
                <a:cs typeface="Arial" panose="020B0604020202020204" pitchFamily="34" charset="0"/>
              </a:rPr>
              <a:t> sont fournis par des programmes appelés émulateurs de terminal, comme « gnome-terminal ».</a:t>
            </a:r>
            <a:endParaRPr lang="fr-TG" sz="2400" cap="none" dirty="0">
              <a:latin typeface="Arial" panose="020B0604020202020204" pitchFamily="34" charset="0"/>
              <a:cs typeface="Arial" panose="020B0604020202020204" pitchFamily="34" charset="0"/>
            </a:endParaRPr>
          </a:p>
          <a:p>
            <a:pPr marL="0" indent="0">
              <a:buNone/>
            </a:pPr>
            <a:endParaRPr lang="fr-TG" dirty="0"/>
          </a:p>
        </p:txBody>
      </p:sp>
      <p:sp>
        <p:nvSpPr>
          <p:cNvPr id="4" name="Espace réservé du numéro de diapositive 3">
            <a:extLst>
              <a:ext uri="{FF2B5EF4-FFF2-40B4-BE49-F238E27FC236}">
                <a16:creationId xmlns:a16="http://schemas.microsoft.com/office/drawing/2014/main" id="{AA68605D-6AA7-9157-3AC8-289CD80F80A0}"/>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6210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5E710-C7A1-4CAA-8C59-E8D7B5D6BA11}"/>
              </a:ext>
            </a:extLst>
          </p:cNvPr>
          <p:cNvSpPr>
            <a:spLocks noGrp="1"/>
          </p:cNvSpPr>
          <p:nvPr>
            <p:ph type="title"/>
          </p:nvPr>
        </p:nvSpPr>
        <p:spPr>
          <a:xfrm>
            <a:off x="1606414" y="159060"/>
            <a:ext cx="9520158" cy="1049235"/>
          </a:xfrm>
        </p:spPr>
        <p:txBody>
          <a:bodyPr/>
          <a:lstStyle/>
          <a:p>
            <a:r>
              <a:rPr lang="fr-FR" dirty="0">
                <a:latin typeface="Arial" panose="020B0604020202020204" pitchFamily="34" charset="0"/>
                <a:cs typeface="Arial" panose="020B0604020202020204" pitchFamily="34" charset="0"/>
              </a:rPr>
              <a:t>Caractéristiques du terminal</a:t>
            </a:r>
            <a:endParaRPr lang="fr-TG"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8757483A-6D26-49CC-84F8-7A4286DAD23F}"/>
              </a:ext>
            </a:extLst>
          </p:cNvPr>
          <p:cNvSpPr>
            <a:spLocks noGrp="1"/>
          </p:cNvSpPr>
          <p:nvPr>
            <p:ph sz="quarter" idx="13"/>
          </p:nvPr>
        </p:nvSpPr>
        <p:spPr>
          <a:xfrm>
            <a:off x="913774" y="1595719"/>
            <a:ext cx="10363826" cy="3254188"/>
          </a:xfrm>
        </p:spPr>
        <p:txBody>
          <a:bodyPr/>
          <a:lstStyle/>
          <a:p>
            <a:r>
              <a:rPr lang="fr-FR" sz="2400" cap="none" dirty="0">
                <a:latin typeface="Arial" panose="020B0604020202020204" pitchFamily="34" charset="0"/>
                <a:cs typeface="Arial" panose="020B0604020202020204" pitchFamily="34" charset="0"/>
              </a:rPr>
              <a:t>Le terminal en linux est comparable à l’invite de commande sous Windows,</a:t>
            </a:r>
          </a:p>
          <a:p>
            <a:r>
              <a:rPr lang="fr-FR" sz="2400" cap="none" dirty="0">
                <a:latin typeface="Arial" panose="020B0604020202020204" pitchFamily="34" charset="0"/>
                <a:cs typeface="Arial" panose="020B0604020202020204" pitchFamily="34" charset="0"/>
              </a:rPr>
              <a:t>Il permet d’exécuter les commandes du système,</a:t>
            </a:r>
          </a:p>
          <a:p>
            <a:r>
              <a:rPr lang="fr-FR" sz="2400" cap="none" dirty="0">
                <a:latin typeface="Arial" panose="020B0604020202020204" pitchFamily="34" charset="0"/>
                <a:cs typeface="Arial" panose="020B0604020202020204" pitchFamily="34" charset="0"/>
              </a:rPr>
              <a:t>Il PERMET UN MEILLEUR contrôle SUR LES APPLICATIONS,</a:t>
            </a:r>
          </a:p>
          <a:p>
            <a:r>
              <a:rPr lang="fr-FR" sz="2400" cap="none" dirty="0">
                <a:latin typeface="Arial" panose="020B0604020202020204" pitchFamily="34" charset="0"/>
                <a:cs typeface="Arial" panose="020B0604020202020204" pitchFamily="34" charset="0"/>
              </a:rPr>
              <a:t>Il permet d’utiliser  certains outils non graphiques</a:t>
            </a:r>
            <a:r>
              <a:rPr lang="fr-FR" cap="none" dirty="0"/>
              <a:t>.</a:t>
            </a:r>
            <a:endParaRPr lang="fr-TG" cap="none" dirty="0"/>
          </a:p>
        </p:txBody>
      </p:sp>
      <p:sp>
        <p:nvSpPr>
          <p:cNvPr id="4" name="Espace réservé du numéro de diapositive 3">
            <a:extLst>
              <a:ext uri="{FF2B5EF4-FFF2-40B4-BE49-F238E27FC236}">
                <a16:creationId xmlns:a16="http://schemas.microsoft.com/office/drawing/2014/main" id="{47E1A7C5-8718-D689-5A6B-C8A753A18FE3}"/>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95766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72837-C1D9-4D86-AD35-07D9708066A8}"/>
              </a:ext>
            </a:extLst>
          </p:cNvPr>
          <p:cNvSpPr>
            <a:spLocks noGrp="1"/>
          </p:cNvSpPr>
          <p:nvPr>
            <p:ph type="title"/>
          </p:nvPr>
        </p:nvSpPr>
        <p:spPr>
          <a:xfrm>
            <a:off x="913775" y="1"/>
            <a:ext cx="10364451" cy="882868"/>
          </a:xfrm>
        </p:spPr>
        <p:txBody>
          <a:bodyPr/>
          <a:lstStyle/>
          <a:p>
            <a:pPr algn="ctr"/>
            <a:r>
              <a:rPr lang="fr-FR" dirty="0">
                <a:latin typeface="Arial" panose="020B0604020202020204" pitchFamily="34" charset="0"/>
                <a:cs typeface="Arial" panose="020B0604020202020204" pitchFamily="34" charset="0"/>
              </a:rPr>
              <a:t>COMMANDE LINUX</a:t>
            </a:r>
            <a:endParaRPr lang="fr-TG"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85AC1DAA-97D3-4F2B-91DA-8D157EDEC770}"/>
              </a:ext>
            </a:extLst>
          </p:cNvPr>
          <p:cNvSpPr>
            <a:spLocks noGrp="1"/>
          </p:cNvSpPr>
          <p:nvPr>
            <p:ph sz="quarter" idx="13"/>
          </p:nvPr>
        </p:nvSpPr>
        <p:spPr>
          <a:xfrm>
            <a:off x="1724794" y="882870"/>
            <a:ext cx="9552806" cy="4908330"/>
          </a:xfrm>
        </p:spPr>
        <p:txBody>
          <a:bodyPr>
            <a:normAutofit lnSpcReduction="10000"/>
          </a:bodyPr>
          <a:lstStyle/>
          <a:p>
            <a:r>
              <a:rPr lang="fr-FR" cap="none" dirty="0">
                <a:latin typeface="Arial" panose="020B0604020202020204" pitchFamily="34" charset="0"/>
                <a:cs typeface="Arial" panose="020B0604020202020204" pitchFamily="34" charset="0"/>
              </a:rPr>
              <a:t> Syntaxe :</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Commande [options] &lt;arguments&gt; ,</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Séparateur : caractère espace ,</a:t>
            </a:r>
          </a:p>
          <a:p>
            <a:r>
              <a:rPr lang="fr-FR" cap="none" dirty="0">
                <a:latin typeface="Arial" panose="020B0604020202020204" pitchFamily="34" charset="0"/>
                <a:cs typeface="Arial" panose="020B0604020202020204" pitchFamily="34" charset="0"/>
              </a:rPr>
              <a:t> commande :</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Action à accomplir ou application à démarrer,</a:t>
            </a:r>
          </a:p>
          <a:p>
            <a:r>
              <a:rPr lang="fr-FR" cap="none" dirty="0">
                <a:latin typeface="Arial" panose="020B0604020202020204" pitchFamily="34" charset="0"/>
                <a:cs typeface="Arial" panose="020B0604020202020204" pitchFamily="34" charset="0"/>
              </a:rPr>
              <a:t> Arguments </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Objets ou fichiers auxquels la commande s'applique,</a:t>
            </a:r>
          </a:p>
          <a:p>
            <a:r>
              <a:rPr lang="fr-FR" cap="none" dirty="0">
                <a:latin typeface="Arial" panose="020B0604020202020204" pitchFamily="34" charset="0"/>
                <a:cs typeface="Arial" panose="020B0604020202020204" pitchFamily="34" charset="0"/>
              </a:rPr>
              <a:t> Options</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Modification du comportement de la commande,</a:t>
            </a:r>
          </a:p>
          <a:p>
            <a:pPr lvl="1">
              <a:buFont typeface="Wingdings" panose="05000000000000000000" pitchFamily="2" charset="2"/>
              <a:buChar char="q"/>
            </a:pPr>
            <a:r>
              <a:rPr lang="fr-FR" cap="none" dirty="0">
                <a:latin typeface="Arial" panose="020B0604020202020204" pitchFamily="34" charset="0"/>
                <a:cs typeface="Arial" panose="020B0604020202020204" pitchFamily="34" charset="0"/>
              </a:rPr>
              <a:t>Commencent généralement par un - (moins) .</a:t>
            </a:r>
          </a:p>
          <a:p>
            <a:pPr marL="0" indent="0">
              <a:buNone/>
            </a:pPr>
            <a:r>
              <a:rPr lang="fr-FR" cap="none" dirty="0">
                <a:solidFill>
                  <a:srgbClr val="FF0000"/>
                </a:solidFill>
                <a:latin typeface="Arial" panose="020B0604020202020204" pitchFamily="34" charset="0"/>
                <a:cs typeface="Arial" panose="020B0604020202020204" pitchFamily="34" charset="0"/>
              </a:rPr>
              <a:t>ATTENTION ATTENTION </a:t>
            </a:r>
            <a:r>
              <a:rPr lang="fr-FR" cap="none" dirty="0">
                <a:latin typeface="Arial" panose="020B0604020202020204" pitchFamily="34" charset="0"/>
                <a:cs typeface="Arial" panose="020B0604020202020204" pitchFamily="34" charset="0"/>
              </a:rPr>
              <a:t>: majuscules et minuscules sont des caractères différents                       (linux est « case dépendant » ou sensible à la case) .</a:t>
            </a:r>
          </a:p>
          <a:p>
            <a:pPr marL="457200" lvl="1" indent="0">
              <a:buNone/>
            </a:pPr>
            <a:endParaRPr lang="fr-FR" dirty="0"/>
          </a:p>
        </p:txBody>
      </p:sp>
      <p:sp>
        <p:nvSpPr>
          <p:cNvPr id="4" name="Espace réservé du numéro de diapositive 3">
            <a:extLst>
              <a:ext uri="{FF2B5EF4-FFF2-40B4-BE49-F238E27FC236}">
                <a16:creationId xmlns:a16="http://schemas.microsoft.com/office/drawing/2014/main" id="{1A3838B4-5C13-BB03-6B8A-5C1DFEE59CA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5012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AD4911-FF12-45EB-9168-5B444A556373}"/>
              </a:ext>
            </a:extLst>
          </p:cNvPr>
          <p:cNvSpPr>
            <a:spLocks noGrp="1"/>
          </p:cNvSpPr>
          <p:nvPr>
            <p:ph type="title"/>
          </p:nvPr>
        </p:nvSpPr>
        <p:spPr/>
        <p:txBody>
          <a:bodyPr/>
          <a:lstStyle/>
          <a:p>
            <a:r>
              <a:rPr lang="fr-FR" dirty="0">
                <a:latin typeface="Arial" panose="020B0604020202020204" pitchFamily="34" charset="0"/>
                <a:cs typeface="Arial" panose="020B0604020202020204" pitchFamily="34" charset="0"/>
              </a:rPr>
              <a:t>Exemple de commande ls</a:t>
            </a:r>
            <a:endParaRPr lang="fr-TG"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9C6DD3A1-17B6-4C34-950F-9CBEAE4A0CA5}"/>
              </a:ext>
            </a:extLst>
          </p:cNvPr>
          <p:cNvSpPr>
            <a:spLocks noGrp="1"/>
          </p:cNvSpPr>
          <p:nvPr>
            <p:ph sz="quarter" idx="13"/>
          </p:nvPr>
        </p:nvSpPr>
        <p:spPr/>
        <p:txBody>
          <a:bodyPr/>
          <a:lstStyle/>
          <a:p>
            <a:r>
              <a:rPr lang="fr-FR" cap="none" dirty="0">
                <a:latin typeface="Arial" panose="020B0604020202020204" pitchFamily="34" charset="0"/>
                <a:cs typeface="Arial" panose="020B0604020202020204" pitchFamily="34" charset="0"/>
              </a:rPr>
              <a:t>ls : affiche la liste des fichiers et répertoires,</a:t>
            </a:r>
          </a:p>
          <a:p>
            <a:r>
              <a:rPr lang="fr-FR" cap="none" dirty="0">
                <a:latin typeface="Arial" panose="020B0604020202020204" pitchFamily="34" charset="0"/>
                <a:cs typeface="Arial" panose="020B0604020202020204" pitchFamily="34" charset="0"/>
              </a:rPr>
              <a:t> ls -l : affiche une liste détaillée des fichiers et répertoires ,</a:t>
            </a:r>
          </a:p>
          <a:p>
            <a:r>
              <a:rPr lang="fr-FR" cap="none" dirty="0">
                <a:latin typeface="Arial" panose="020B0604020202020204" pitchFamily="34" charset="0"/>
                <a:cs typeface="Arial" panose="020B0604020202020204" pitchFamily="34" charset="0"/>
              </a:rPr>
              <a:t> ls -l fic1 : affiche les informations sur le fichier fic1 spécifié en paramètre.</a:t>
            </a:r>
            <a:endParaRPr lang="fr-TG" cap="none"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87EA74D5-B876-EFD8-C57C-9EDCFDD985E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1535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2006D-9576-25D8-AC02-66127DC3C279}"/>
              </a:ext>
            </a:extLst>
          </p:cNvPr>
          <p:cNvSpPr>
            <a:spLocks noGrp="1"/>
          </p:cNvSpPr>
          <p:nvPr>
            <p:ph type="title"/>
          </p:nvPr>
        </p:nvSpPr>
        <p:spPr>
          <a:xfrm>
            <a:off x="1454014" y="280013"/>
            <a:ext cx="9520158" cy="1049235"/>
          </a:xfrm>
        </p:spPr>
        <p:txBody>
          <a:bodyPr/>
          <a:lstStyle/>
          <a:p>
            <a:pPr algn="ctr"/>
            <a:r>
              <a:rPr lang="fr-FR" dirty="0"/>
              <a:t>Système de fichiers sous linux</a:t>
            </a:r>
          </a:p>
        </p:txBody>
      </p:sp>
      <p:sp>
        <p:nvSpPr>
          <p:cNvPr id="3" name="Espace réservé du contenu 2">
            <a:extLst>
              <a:ext uri="{FF2B5EF4-FFF2-40B4-BE49-F238E27FC236}">
                <a16:creationId xmlns:a16="http://schemas.microsoft.com/office/drawing/2014/main" id="{B5657AA6-5073-FA57-00CC-DF73D261F1C9}"/>
              </a:ext>
            </a:extLst>
          </p:cNvPr>
          <p:cNvSpPr>
            <a:spLocks noGrp="1"/>
          </p:cNvSpPr>
          <p:nvPr>
            <p:ph sz="quarter" idx="13"/>
          </p:nvPr>
        </p:nvSpPr>
        <p:spPr>
          <a:xfrm>
            <a:off x="913774" y="1302552"/>
            <a:ext cx="10363826" cy="4488648"/>
          </a:xfrm>
        </p:spPr>
        <p:txBody>
          <a:bodyPr>
            <a:normAutofit fontScale="92500" lnSpcReduction="10000"/>
          </a:bodyPr>
          <a:lstStyle/>
          <a:p>
            <a:pPr algn="just"/>
            <a:r>
              <a:rPr lang="fr-FR" dirty="0">
                <a:effectLst/>
                <a:latin typeface="Arial" panose="020B0604020202020204" pitchFamily="34" charset="0"/>
                <a:ea typeface="Calibri" panose="020F0502020204030204" pitchFamily="34" charset="0"/>
                <a:cs typeface="Arial" panose="020B0604020202020204" pitchFamily="34" charset="0"/>
              </a:rPr>
              <a:t>Les données sont présentées à l'utilisateur et aux programmes selon une organisation structurée sous la forme de répertoires et de fichiers.</a:t>
            </a:r>
            <a:endParaRPr lang="fr-FR" dirty="0">
              <a:latin typeface="Arial" panose="020B0604020202020204" pitchFamily="34" charset="0"/>
              <a:ea typeface="Calibri" panose="020F0502020204030204" pitchFamily="34" charset="0"/>
              <a:cs typeface="Arial" panose="020B0604020202020204" pitchFamily="34" charset="0"/>
            </a:endParaRPr>
          </a:p>
          <a:p>
            <a:pPr algn="just"/>
            <a:r>
              <a:rPr lang="fr-FR" dirty="0">
                <a:effectLst/>
                <a:latin typeface="Arial" panose="020B0604020202020204" pitchFamily="34" charset="0"/>
                <a:ea typeface="Calibri" panose="020F0502020204030204" pitchFamily="34" charset="0"/>
                <a:cs typeface="Arial" panose="020B0604020202020204" pitchFamily="34" charset="0"/>
              </a:rPr>
              <a:t>Pour pouvoir stocker les données structurées sur un périphérique, il faut utiliser un format qui les représente sous la forme d'une succession de blocs de données : c'est ce qu'on appelle un système de fichiers.</a:t>
            </a:r>
          </a:p>
          <a:p>
            <a:pPr algn="just"/>
            <a:r>
              <a:rPr lang="fr-FR" dirty="0">
                <a:effectLst/>
                <a:latin typeface="Arial" panose="020B0604020202020204" pitchFamily="34" charset="0"/>
                <a:ea typeface="Calibri" panose="020F0502020204030204" pitchFamily="34" charset="0"/>
                <a:cs typeface="Arial" panose="020B0604020202020204" pitchFamily="34" charset="0"/>
              </a:rPr>
              <a:t>Contrairement au système de fichiers Windows, il n'existe pas de lecteurs A:, C: etc. L'entrée du système de fichiers se situe à la racine et est notée « </a:t>
            </a:r>
            <a:r>
              <a:rPr lang="fr-FR" b="1" dirty="0">
                <a:effectLst/>
                <a:latin typeface="Arial" panose="020B0604020202020204" pitchFamily="34" charset="0"/>
                <a:ea typeface="Calibri" panose="020F0502020204030204" pitchFamily="34" charset="0"/>
                <a:cs typeface="Arial" panose="020B0604020202020204" pitchFamily="34" charset="0"/>
              </a:rPr>
              <a:t>/</a:t>
            </a:r>
            <a:r>
              <a:rPr lang="fr-FR" dirty="0">
                <a:effectLst/>
                <a:latin typeface="Arial" panose="020B0604020202020204" pitchFamily="34" charset="0"/>
                <a:ea typeface="Calibri" panose="020F0502020204030204" pitchFamily="34" charset="0"/>
                <a:cs typeface="Arial" panose="020B0604020202020204" pitchFamily="34" charset="0"/>
              </a:rPr>
              <a:t> ». La principale particularité du système de fichiers sous Linux est que tout est représenté sous la forme de fichiers de types différents. Les plus communs sont les fichiers texte ou les fichiers exécutables (programmes) nommés fichiers réguliers. </a:t>
            </a:r>
          </a:p>
          <a:p>
            <a:pPr algn="just"/>
            <a:r>
              <a:rPr lang="fr-FR" dirty="0">
                <a:effectLst/>
                <a:latin typeface="Arial" panose="020B0604020202020204" pitchFamily="34" charset="0"/>
                <a:ea typeface="Calibri" panose="020F0502020204030204" pitchFamily="34" charset="0"/>
                <a:cs typeface="Arial" panose="020B0604020202020204" pitchFamily="34" charset="0"/>
              </a:rPr>
              <a:t>Les répertoires (dossiers ou </a:t>
            </a:r>
            <a:r>
              <a:rPr lang="fr-FR" i="1" dirty="0">
                <a:effectLst/>
                <a:latin typeface="Arial" panose="020B0604020202020204" pitchFamily="34" charset="0"/>
                <a:ea typeface="Calibri" panose="020F0502020204030204" pitchFamily="34" charset="0"/>
                <a:cs typeface="Arial" panose="020B0604020202020204" pitchFamily="34" charset="0"/>
              </a:rPr>
              <a:t>directory) </a:t>
            </a:r>
            <a:r>
              <a:rPr lang="fr-FR" dirty="0">
                <a:effectLst/>
                <a:latin typeface="Arial" panose="020B0604020202020204" pitchFamily="34" charset="0"/>
                <a:ea typeface="Calibri" panose="020F0502020204030204" pitchFamily="34" charset="0"/>
                <a:cs typeface="Arial" panose="020B0604020202020204" pitchFamily="34" charset="0"/>
              </a:rPr>
              <a:t>sont aussi des fichiers qui contiennent d'autres fichiers et permettent l'organisation sous la forme d'une arborescence.</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FE99C86A-26A4-FA95-F104-1E0DD1BF98E7}"/>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823024138"/>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ie">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1589</TotalTime>
  <Words>2453</Words>
  <Application>Microsoft Office PowerPoint</Application>
  <PresentationFormat>Grand écran</PresentationFormat>
  <Paragraphs>268</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Calibri</vt:lpstr>
      <vt:lpstr>Palatino Linotype</vt:lpstr>
      <vt:lpstr>Symbol</vt:lpstr>
      <vt:lpstr>Times New Roman</vt:lpstr>
      <vt:lpstr>Wingdings</vt:lpstr>
      <vt:lpstr>Galerie</vt:lpstr>
      <vt:lpstr>Prise en main Du terminal Linux</vt:lpstr>
      <vt:lpstr>OBJECTIFS</vt:lpstr>
      <vt:lpstr>Introduction</vt:lpstr>
      <vt:lpstr>Les avantages de l’utilisation de la ligne de commandes/terminal</vt:lpstr>
      <vt:lpstr>Définition de ligne de commande</vt:lpstr>
      <vt:lpstr>Caractéristiques du terminal</vt:lpstr>
      <vt:lpstr>COMMANDE LINUX</vt:lpstr>
      <vt:lpstr>Exemple de commande ls</vt:lpstr>
      <vt:lpstr>Système de fichiers sous linux</vt:lpstr>
      <vt:lpstr>Exemple de système de fichier</vt:lpstr>
      <vt:lpstr> Arborescence de répertoires et de fichiers </vt:lpstr>
      <vt:lpstr>Exemple d’une arborescence</vt:lpstr>
      <vt:lpstr>L’arborescence du système Linux</vt:lpstr>
      <vt:lpstr>Principaux répertoires de l’arborescence Linux</vt:lpstr>
      <vt:lpstr>Principaux répertoires de l’arborescence Linux</vt:lpstr>
      <vt:lpstr>Répertoires</vt:lpstr>
      <vt:lpstr>Les chemins ABSOLU ET RELATIF</vt:lpstr>
      <vt:lpstr>Créer les répertoires</vt:lpstr>
      <vt:lpstr>Supprimer les répertoires</vt:lpstr>
      <vt:lpstr>Créer et  supprimer un fichier</vt:lpstr>
      <vt:lpstr>Copier et déplacer un fichier</vt:lpstr>
      <vt:lpstr>La commande ls</vt:lpstr>
      <vt:lpstr>Quelques commandes</vt:lpstr>
      <vt:lpstr>Propriétés et droit d’accès </vt:lpstr>
      <vt:lpstr>Les droits d’accès (ls –l)</vt:lpstr>
      <vt:lpstr>Changer les droits d’accès (chmod)</vt:lpstr>
      <vt:lpstr>Utilisations des opérateurs</vt:lpstr>
      <vt:lpstr> Les commandes de BASES</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Prise en main d</dc:title>
  <dc:creator>Brth</dc:creator>
  <cp:lastModifiedBy>Barthélémie ETSE</cp:lastModifiedBy>
  <cp:revision>47</cp:revision>
  <dcterms:created xsi:type="dcterms:W3CDTF">2021-04-15T17:18:18Z</dcterms:created>
  <dcterms:modified xsi:type="dcterms:W3CDTF">2023-03-27T08:43:59Z</dcterms:modified>
</cp:coreProperties>
</file>