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86E416-CDA0-48B7-B947-AF00CF5F34E2}">
  <a:tblStyle styleId="{6286E416-CDA0-48B7-B947-AF00CF5F34E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aaba5ebdb_1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aaba5ebdb_1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aaba5ebdb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aaba5ebdb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aaba5ebdb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aaba5ebdb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aaba5ebdb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aaba5ebdb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aaba5ebdb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aaba5ebdb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aaba5ebdb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aaba5ebdb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aaba5ebdb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aaba5ebdb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aaba5ebdb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aaba5ebdb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aaba5ebdb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aaba5ebdb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aaba5ebdb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aaba5ebdb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aaba5ebdb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aaba5ebdb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aaba5ebdb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aaba5ebdb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QUELQUES COMMANDES LINUX</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a:t>
            </a:r>
            <a:r>
              <a:rPr lang="fr"/>
              <a:t>es commandes more ,less,cat </a:t>
            </a:r>
            <a:endParaRPr/>
          </a:p>
          <a:p>
            <a:pPr indent="0" lvl="0" marL="0" rtl="0" algn="l">
              <a:spcBef>
                <a:spcPts val="0"/>
              </a:spcBef>
              <a:spcAft>
                <a:spcPts val="0"/>
              </a:spcAft>
              <a:buNone/>
            </a:pPr>
            <a:r>
              <a:t/>
            </a:r>
            <a:endParaRPr/>
          </a:p>
        </p:txBody>
      </p:sp>
      <p:sp>
        <p:nvSpPr>
          <p:cNvPr id="140" name="Google Shape;140;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Nous pouvons lire le contenu des </a:t>
            </a:r>
            <a:r>
              <a:rPr lang="fr"/>
              <a:t>fichiers volumineux (avec un grand nombre de lignes) en  utiliser les options « More » et « Less » avec la commande « cat ».</a:t>
            </a:r>
            <a:endParaRPr/>
          </a:p>
          <a:p>
            <a:pPr indent="-342900" lvl="0" marL="457200" rtl="0" algn="l">
              <a:spcBef>
                <a:spcPts val="1200"/>
              </a:spcBef>
              <a:spcAft>
                <a:spcPts val="0"/>
              </a:spcAft>
              <a:buSzPts val="1800"/>
              <a:buChar char="●"/>
            </a:pPr>
            <a:r>
              <a:rPr lang="fr"/>
              <a:t>“more “ permet d’afficher plus de lignes.</a:t>
            </a:r>
            <a:endParaRPr/>
          </a:p>
          <a:p>
            <a:pPr indent="-342900" lvl="0" marL="457200" rtl="0" algn="l">
              <a:spcBef>
                <a:spcPts val="0"/>
              </a:spcBef>
              <a:spcAft>
                <a:spcPts val="0"/>
              </a:spcAft>
              <a:buSzPts val="1800"/>
              <a:buChar char="●"/>
            </a:pPr>
            <a:r>
              <a:rPr lang="fr"/>
              <a:t>“less” par contre </a:t>
            </a:r>
            <a:r>
              <a:rPr lang="fr"/>
              <a:t>réduit</a:t>
            </a:r>
            <a:r>
              <a:rPr lang="fr"/>
              <a:t> le nombre de lignes à afficher.</a:t>
            </a:r>
            <a:endParaRPr/>
          </a:p>
          <a:p>
            <a:pPr indent="-342900" lvl="0" marL="457200" rtl="0" algn="l">
              <a:spcBef>
                <a:spcPts val="0"/>
              </a:spcBef>
              <a:spcAft>
                <a:spcPts val="0"/>
              </a:spcAft>
              <a:buSzPts val="1800"/>
              <a:buChar char="●"/>
            </a:pPr>
            <a:r>
              <a:rPr lang="fr"/>
              <a:t>on peut créer un fichier à travers cat en faisant: cat &gt; nom_fichier.</a:t>
            </a:r>
            <a:endParaRPr/>
          </a:p>
          <a:p>
            <a:pPr indent="-342900" lvl="0" marL="457200" rtl="0" algn="l">
              <a:spcBef>
                <a:spcPts val="0"/>
              </a:spcBef>
              <a:spcAft>
                <a:spcPts val="0"/>
              </a:spcAft>
              <a:buSzPts val="1800"/>
              <a:buChar char="●"/>
            </a:pPr>
            <a:r>
              <a:rPr lang="fr"/>
              <a:t>cltr+D permet de sortir du fichier tout en enregistrant les modifications effectuées.</a:t>
            </a:r>
            <a:endParaRPr/>
          </a:p>
          <a:p>
            <a:pPr indent="-342900" lvl="0" marL="457200" rtl="0" algn="l">
              <a:spcBef>
                <a:spcPts val="0"/>
              </a:spcBef>
              <a:spcAft>
                <a:spcPts val="0"/>
              </a:spcAft>
              <a:buSzPts val="1800"/>
              <a:buChar char="●"/>
            </a:pPr>
            <a:r>
              <a:rPr lang="fr"/>
              <a:t>On peut afficher plusieurs fichiers.Ex: cat fichier1; cat fichier2 affiche les deux fichiers fichier1 et fichier2.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96950" y="196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Les commandes find et locate</a:t>
            </a:r>
            <a:endParaRPr/>
          </a:p>
        </p:txBody>
      </p:sp>
      <p:sp>
        <p:nvSpPr>
          <p:cNvPr id="146" name="Google Shape;146;p23"/>
          <p:cNvSpPr txBox="1"/>
          <p:nvPr>
            <p:ph idx="1" type="body"/>
          </p:nvPr>
        </p:nvSpPr>
        <p:spPr>
          <a:xfrm>
            <a:off x="311700" y="804650"/>
            <a:ext cx="8520600" cy="37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400">
                <a:solidFill>
                  <a:srgbClr val="000000"/>
                </a:solidFill>
                <a:latin typeface="Arial"/>
                <a:ea typeface="Arial"/>
                <a:cs typeface="Arial"/>
                <a:sym typeface="Arial"/>
              </a:rPr>
              <a:t>find</a:t>
            </a:r>
            <a:r>
              <a:rPr lang="fr" sz="1400">
                <a:solidFill>
                  <a:srgbClr val="000000"/>
                </a:solidFill>
                <a:latin typeface="Arial"/>
                <a:ea typeface="Arial"/>
                <a:cs typeface="Arial"/>
                <a:sym typeface="Arial"/>
              </a:rPr>
              <a:t> et </a:t>
            </a:r>
            <a:r>
              <a:rPr b="1" lang="fr" sz="1400">
                <a:solidFill>
                  <a:srgbClr val="000000"/>
                </a:solidFill>
                <a:latin typeface="Arial"/>
                <a:ea typeface="Arial"/>
                <a:cs typeface="Arial"/>
                <a:sym typeface="Arial"/>
              </a:rPr>
              <a:t>locate</a:t>
            </a:r>
            <a:r>
              <a:rPr lang="fr" sz="1400">
                <a:solidFill>
                  <a:srgbClr val="000000"/>
                </a:solidFill>
                <a:latin typeface="Arial"/>
                <a:ea typeface="Arial"/>
                <a:cs typeface="Arial"/>
                <a:sym typeface="Arial"/>
              </a:rPr>
              <a:t> sont deux commandes qui permettent de localiser les fichiers sur un système d’exploitation linux, mais ne fonctionnent pas de la même façon.</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fr" sz="1400">
                <a:solidFill>
                  <a:srgbClr val="000000"/>
                </a:solidFill>
                <a:latin typeface="Arial"/>
                <a:ea typeface="Arial"/>
                <a:cs typeface="Arial"/>
                <a:sym typeface="Arial"/>
              </a:rPr>
              <a:t>La commande find permet de chercher un fichier ou dossier au sein d’une arborescence.Plus l’arborescence utilisée pour la recherche est grand plus la recherche prend du temps.La commande </a:t>
            </a:r>
            <a:r>
              <a:rPr i="1" lang="fr" sz="1400">
                <a:solidFill>
                  <a:srgbClr val="000000"/>
                </a:solidFill>
                <a:latin typeface="Arial"/>
                <a:ea typeface="Arial"/>
                <a:cs typeface="Arial"/>
                <a:sym typeface="Arial"/>
              </a:rPr>
              <a:t>find</a:t>
            </a:r>
            <a:r>
              <a:rPr lang="fr" sz="1400">
                <a:solidFill>
                  <a:srgbClr val="000000"/>
                </a:solidFill>
                <a:latin typeface="Arial"/>
                <a:ea typeface="Arial"/>
                <a:cs typeface="Arial"/>
                <a:sym typeface="Arial"/>
              </a:rPr>
              <a:t> accepte plusieurs options,ce qui permet de faire une recherche précise ce qui n’est pas le cas pour locate..</a:t>
            </a:r>
            <a:endParaRPr sz="1400">
              <a:solidFill>
                <a:srgbClr val="000000"/>
              </a:solidFill>
              <a:latin typeface="Arial"/>
              <a:ea typeface="Arial"/>
              <a:cs typeface="Arial"/>
              <a:sym typeface="Arial"/>
            </a:endParaRPr>
          </a:p>
          <a:p>
            <a:pPr indent="0" lvl="0" marL="0" rtl="0" algn="l">
              <a:spcBef>
                <a:spcPts val="1200"/>
              </a:spcBef>
              <a:spcAft>
                <a:spcPts val="1200"/>
              </a:spcAft>
              <a:buNone/>
            </a:pPr>
            <a:r>
              <a:rPr lang="fr" sz="1400">
                <a:solidFill>
                  <a:srgbClr val="000000"/>
                </a:solidFill>
                <a:latin typeface="Arial"/>
                <a:ea typeface="Arial"/>
                <a:cs typeface="Arial"/>
                <a:sym typeface="Arial"/>
              </a:rPr>
              <a:t>Contrairement à </a:t>
            </a:r>
            <a:r>
              <a:rPr i="1" lang="fr" sz="1400">
                <a:solidFill>
                  <a:srgbClr val="000000"/>
                </a:solidFill>
                <a:latin typeface="Arial"/>
                <a:ea typeface="Arial"/>
                <a:cs typeface="Arial"/>
                <a:sym typeface="Arial"/>
              </a:rPr>
              <a:t>find, </a:t>
            </a:r>
            <a:r>
              <a:rPr lang="fr" sz="1400">
                <a:solidFill>
                  <a:srgbClr val="000000"/>
                </a:solidFill>
                <a:latin typeface="Arial"/>
                <a:ea typeface="Arial"/>
                <a:cs typeface="Arial"/>
                <a:sym typeface="Arial"/>
              </a:rPr>
              <a:t>la commande </a:t>
            </a:r>
            <a:r>
              <a:rPr i="1" lang="fr" sz="1400">
                <a:solidFill>
                  <a:srgbClr val="000000"/>
                </a:solidFill>
                <a:latin typeface="Arial"/>
                <a:ea typeface="Arial"/>
                <a:cs typeface="Arial"/>
                <a:sym typeface="Arial"/>
              </a:rPr>
              <a:t>locate </a:t>
            </a:r>
            <a:r>
              <a:rPr lang="fr" sz="1400">
                <a:solidFill>
                  <a:srgbClr val="000000"/>
                </a:solidFill>
                <a:latin typeface="Arial"/>
                <a:ea typeface="Arial"/>
                <a:cs typeface="Arial"/>
                <a:sym typeface="Arial"/>
              </a:rPr>
              <a:t>ne cherche pas les fichiers au sein d’une arborescence mais dans une </a:t>
            </a:r>
            <a:r>
              <a:rPr b="1" lang="fr" sz="1400">
                <a:solidFill>
                  <a:srgbClr val="000000"/>
                </a:solidFill>
                <a:latin typeface="Arial"/>
                <a:ea typeface="Arial"/>
                <a:cs typeface="Arial"/>
                <a:sym typeface="Arial"/>
              </a:rPr>
              <a:t>base de données</a:t>
            </a:r>
            <a:r>
              <a:rPr lang="fr" sz="1400">
                <a:solidFill>
                  <a:srgbClr val="000000"/>
                </a:solidFill>
                <a:latin typeface="Arial"/>
                <a:ea typeface="Arial"/>
                <a:cs typeface="Arial"/>
                <a:sym typeface="Arial"/>
              </a:rPr>
              <a:t>.Cette base de donnée stocke les informations des noms des fichiers existants et leurs arborescences.L’inconvénient de la commande </a:t>
            </a:r>
            <a:r>
              <a:rPr i="1" lang="fr" sz="1400">
                <a:solidFill>
                  <a:srgbClr val="000000"/>
                </a:solidFill>
                <a:latin typeface="Arial"/>
                <a:ea typeface="Arial"/>
                <a:cs typeface="Arial"/>
                <a:sym typeface="Arial"/>
              </a:rPr>
              <a:t>locate</a:t>
            </a:r>
            <a:r>
              <a:rPr lang="fr" sz="1400">
                <a:solidFill>
                  <a:srgbClr val="000000"/>
                </a:solidFill>
                <a:latin typeface="Arial"/>
                <a:ea typeface="Arial"/>
                <a:cs typeface="Arial"/>
                <a:sym typeface="Arial"/>
              </a:rPr>
              <a:t> est que les informations des fichiers récents que vous venez de créer ne sont pas stocké dans la base immédiatement. c’est pour cela qu’il faut mettre à jour la base de locate avec la commande </a:t>
            </a:r>
            <a:r>
              <a:rPr b="1" lang="fr" sz="1400">
                <a:solidFill>
                  <a:srgbClr val="000000"/>
                </a:solidFill>
                <a:latin typeface="Arial"/>
                <a:ea typeface="Arial"/>
                <a:cs typeface="Arial"/>
                <a:sym typeface="Arial"/>
              </a:rPr>
              <a:t>updatedb .</a:t>
            </a:r>
            <a:endParaRPr sz="14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1826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Que contient le fichier passwd du </a:t>
            </a:r>
            <a:r>
              <a:rPr lang="fr"/>
              <a:t>répertoire</a:t>
            </a:r>
            <a:r>
              <a:rPr lang="fr"/>
              <a:t> /etc/</a:t>
            </a:r>
            <a:endParaRPr/>
          </a:p>
        </p:txBody>
      </p:sp>
      <p:sp>
        <p:nvSpPr>
          <p:cNvPr id="152" name="Google Shape;152;p24"/>
          <p:cNvSpPr txBox="1"/>
          <p:nvPr>
            <p:ph idx="1" type="body"/>
          </p:nvPr>
        </p:nvSpPr>
        <p:spPr>
          <a:xfrm>
            <a:off x="311700" y="790450"/>
            <a:ext cx="8520600" cy="3778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fr" sz="1100">
                <a:solidFill>
                  <a:srgbClr val="000000"/>
                </a:solidFill>
                <a:latin typeface="Arial"/>
                <a:ea typeface="Arial"/>
                <a:cs typeface="Arial"/>
                <a:sym typeface="Arial"/>
              </a:rPr>
              <a:t>/</a:t>
            </a:r>
            <a:r>
              <a:rPr lang="fr" sz="6334">
                <a:solidFill>
                  <a:srgbClr val="000000"/>
                </a:solidFill>
                <a:latin typeface="Arial"/>
                <a:ea typeface="Arial"/>
                <a:cs typeface="Arial"/>
                <a:sym typeface="Arial"/>
              </a:rPr>
              <a:t>etc/passwd sous Linux est un fichier qui stocke la liste des utilisateurs sur le système ainsi que des informations importantes concernant ces utilisateurs. L’identification unique des utilisateurs est essentielle et nécessaire au moment de la connexion. /etc/passwd est utilisé par le système Linux au moment de la connexion.Le fichier passwd définit dans /etc/ comprend </a:t>
            </a:r>
            <a:r>
              <a:rPr b="1" lang="fr" sz="6334">
                <a:solidFill>
                  <a:srgbClr val="000000"/>
                </a:solidFill>
                <a:latin typeface="Arial"/>
                <a:ea typeface="Arial"/>
                <a:cs typeface="Arial"/>
                <a:sym typeface="Arial"/>
              </a:rPr>
              <a:t>7 champs</a:t>
            </a:r>
            <a:r>
              <a:rPr lang="fr" sz="6334">
                <a:solidFill>
                  <a:srgbClr val="000000"/>
                </a:solidFill>
                <a:latin typeface="Arial"/>
                <a:ea typeface="Arial"/>
                <a:cs typeface="Arial"/>
                <a:sym typeface="Arial"/>
              </a:rPr>
              <a:t>, séparés par le symbole « : ».</a:t>
            </a:r>
            <a:endParaRPr sz="6334">
              <a:solidFill>
                <a:srgbClr val="000000"/>
              </a:solidFill>
              <a:latin typeface="Arial"/>
              <a:ea typeface="Arial"/>
              <a:cs typeface="Arial"/>
              <a:sym typeface="Arial"/>
            </a:endParaRPr>
          </a:p>
          <a:p>
            <a:pPr indent="-329152" lvl="0" marL="457200" rtl="0" algn="l">
              <a:spcBef>
                <a:spcPts val="1200"/>
              </a:spcBef>
              <a:spcAft>
                <a:spcPts val="0"/>
              </a:spcAft>
              <a:buClr>
                <a:srgbClr val="000000"/>
              </a:buClr>
              <a:buSzPct val="100000"/>
              <a:buFont typeface="Arial"/>
              <a:buChar char="●"/>
            </a:pPr>
            <a:r>
              <a:rPr lang="fr" sz="6334">
                <a:solidFill>
                  <a:srgbClr val="000000"/>
                </a:solidFill>
                <a:latin typeface="Arial"/>
                <a:ea typeface="Arial"/>
                <a:cs typeface="Arial"/>
                <a:sym typeface="Arial"/>
              </a:rPr>
              <a:t>Premier champ:</a:t>
            </a:r>
            <a:r>
              <a:rPr lang="fr" sz="6334">
                <a:solidFill>
                  <a:srgbClr val="000000"/>
                </a:solidFill>
                <a:latin typeface="Arial"/>
                <a:ea typeface="Arial"/>
                <a:cs typeface="Arial"/>
                <a:sym typeface="Arial"/>
              </a:rPr>
              <a:t>nom d’utilisateur du compte.</a:t>
            </a:r>
            <a:endParaRPr sz="6334">
              <a:solidFill>
                <a:srgbClr val="000000"/>
              </a:solidFill>
              <a:latin typeface="Arial"/>
              <a:ea typeface="Arial"/>
              <a:cs typeface="Arial"/>
              <a:sym typeface="Arial"/>
            </a:endParaRPr>
          </a:p>
          <a:p>
            <a:pPr indent="-329152" lvl="0" marL="457200" rtl="0" algn="l">
              <a:spcBef>
                <a:spcPts val="0"/>
              </a:spcBef>
              <a:spcAft>
                <a:spcPts val="0"/>
              </a:spcAft>
              <a:buClr>
                <a:srgbClr val="000000"/>
              </a:buClr>
              <a:buSzPct val="100000"/>
              <a:buFont typeface="Arial"/>
              <a:buChar char="●"/>
            </a:pPr>
            <a:r>
              <a:rPr lang="fr" sz="6334">
                <a:solidFill>
                  <a:srgbClr val="000000"/>
                </a:solidFill>
                <a:latin typeface="Arial"/>
                <a:ea typeface="Arial"/>
                <a:cs typeface="Arial"/>
                <a:sym typeface="Arial"/>
              </a:rPr>
              <a:t>second </a:t>
            </a:r>
            <a:r>
              <a:rPr lang="fr" sz="6334">
                <a:solidFill>
                  <a:srgbClr val="000000"/>
                </a:solidFill>
                <a:latin typeface="Arial"/>
                <a:ea typeface="Arial"/>
                <a:cs typeface="Arial"/>
                <a:sym typeface="Arial"/>
              </a:rPr>
              <a:t>champ:espace réservé pour les informations de mot de passe. Le mot de passe est obtenu à partir du fichier « /etc/shadow ».</a:t>
            </a:r>
            <a:endParaRPr sz="6334">
              <a:solidFill>
                <a:srgbClr val="000000"/>
              </a:solidFill>
              <a:latin typeface="Arial"/>
              <a:ea typeface="Arial"/>
              <a:cs typeface="Arial"/>
              <a:sym typeface="Arial"/>
            </a:endParaRPr>
          </a:p>
          <a:p>
            <a:pPr indent="-329152" lvl="0" marL="457200" rtl="0" algn="l">
              <a:spcBef>
                <a:spcPts val="0"/>
              </a:spcBef>
              <a:spcAft>
                <a:spcPts val="0"/>
              </a:spcAft>
              <a:buClr>
                <a:srgbClr val="000000"/>
              </a:buClr>
              <a:buSzPct val="100000"/>
              <a:buFont typeface="Arial"/>
              <a:buChar char="●"/>
            </a:pPr>
            <a:r>
              <a:rPr lang="fr" sz="6334">
                <a:solidFill>
                  <a:srgbClr val="000000"/>
                </a:solidFill>
                <a:latin typeface="Arial"/>
                <a:ea typeface="Arial"/>
                <a:cs typeface="Arial"/>
                <a:sym typeface="Arial"/>
              </a:rPr>
              <a:t>troisième</a:t>
            </a:r>
            <a:r>
              <a:rPr lang="fr" sz="6334">
                <a:solidFill>
                  <a:srgbClr val="000000"/>
                </a:solidFill>
                <a:latin typeface="Arial"/>
                <a:ea typeface="Arial"/>
                <a:cs typeface="Arial"/>
                <a:sym typeface="Arial"/>
              </a:rPr>
              <a:t> champ :</a:t>
            </a:r>
            <a:r>
              <a:rPr lang="fr" sz="6334">
                <a:solidFill>
                  <a:srgbClr val="000000"/>
                </a:solidFill>
                <a:latin typeface="Arial"/>
                <a:ea typeface="Arial"/>
                <a:cs typeface="Arial"/>
                <a:sym typeface="Arial"/>
              </a:rPr>
              <a:t>identifiant</a:t>
            </a:r>
            <a:r>
              <a:rPr lang="fr" sz="6334">
                <a:solidFill>
                  <a:srgbClr val="000000"/>
                </a:solidFill>
                <a:latin typeface="Arial"/>
                <a:ea typeface="Arial"/>
                <a:cs typeface="Arial"/>
                <a:sym typeface="Arial"/>
              </a:rPr>
              <a:t> de l’utilisateur. Chaque utilisateur a un identifiant unique qui l’identifie sur le système. …</a:t>
            </a:r>
            <a:endParaRPr sz="6334">
              <a:solidFill>
                <a:srgbClr val="000000"/>
              </a:solidFill>
              <a:latin typeface="Arial"/>
              <a:ea typeface="Arial"/>
              <a:cs typeface="Arial"/>
              <a:sym typeface="Arial"/>
            </a:endParaRPr>
          </a:p>
          <a:p>
            <a:pPr indent="-329152" lvl="0" marL="457200" rtl="0" algn="l">
              <a:spcBef>
                <a:spcPts val="0"/>
              </a:spcBef>
              <a:spcAft>
                <a:spcPts val="0"/>
              </a:spcAft>
              <a:buClr>
                <a:srgbClr val="000000"/>
              </a:buClr>
              <a:buSzPct val="100000"/>
              <a:buFont typeface="Arial"/>
              <a:buChar char="●"/>
            </a:pPr>
            <a:r>
              <a:rPr lang="fr" sz="6334">
                <a:solidFill>
                  <a:srgbClr val="000000"/>
                </a:solidFill>
                <a:latin typeface="Arial"/>
                <a:ea typeface="Arial"/>
                <a:cs typeface="Arial"/>
                <a:sym typeface="Arial"/>
              </a:rPr>
              <a:t>quatrième</a:t>
            </a:r>
            <a:r>
              <a:rPr lang="fr" sz="6334">
                <a:solidFill>
                  <a:srgbClr val="000000"/>
                </a:solidFill>
                <a:latin typeface="Arial"/>
                <a:ea typeface="Arial"/>
                <a:cs typeface="Arial"/>
                <a:sym typeface="Arial"/>
              </a:rPr>
              <a:t> champ:identifiant de groupe. …</a:t>
            </a:r>
            <a:endParaRPr sz="6334">
              <a:solidFill>
                <a:srgbClr val="000000"/>
              </a:solidFill>
              <a:latin typeface="Arial"/>
              <a:ea typeface="Arial"/>
              <a:cs typeface="Arial"/>
              <a:sym typeface="Arial"/>
            </a:endParaRPr>
          </a:p>
          <a:p>
            <a:pPr indent="-329152" lvl="0" marL="457200" rtl="0" algn="l">
              <a:spcBef>
                <a:spcPts val="0"/>
              </a:spcBef>
              <a:spcAft>
                <a:spcPts val="0"/>
              </a:spcAft>
              <a:buClr>
                <a:srgbClr val="000000"/>
              </a:buClr>
              <a:buSzPct val="100000"/>
              <a:buFont typeface="Arial"/>
              <a:buChar char="●"/>
            </a:pPr>
            <a:r>
              <a:rPr lang="fr" sz="6334">
                <a:solidFill>
                  <a:srgbClr val="000000"/>
                </a:solidFill>
                <a:latin typeface="Arial"/>
                <a:ea typeface="Arial"/>
                <a:cs typeface="Arial"/>
                <a:sym typeface="Arial"/>
              </a:rPr>
              <a:t>cinquième</a:t>
            </a:r>
            <a:r>
              <a:rPr lang="fr" sz="6334">
                <a:solidFill>
                  <a:srgbClr val="000000"/>
                </a:solidFill>
                <a:latin typeface="Arial"/>
                <a:ea typeface="Arial"/>
                <a:cs typeface="Arial"/>
                <a:sym typeface="Arial"/>
              </a:rPr>
              <a:t> champ: champ de commentaire. …</a:t>
            </a:r>
            <a:endParaRPr sz="6334">
              <a:solidFill>
                <a:srgbClr val="000000"/>
              </a:solidFill>
              <a:latin typeface="Arial"/>
              <a:ea typeface="Arial"/>
              <a:cs typeface="Arial"/>
              <a:sym typeface="Arial"/>
            </a:endParaRPr>
          </a:p>
          <a:p>
            <a:pPr indent="-329152" lvl="0" marL="457200" rtl="0" algn="l">
              <a:spcBef>
                <a:spcPts val="0"/>
              </a:spcBef>
              <a:spcAft>
                <a:spcPts val="0"/>
              </a:spcAft>
              <a:buClr>
                <a:srgbClr val="000000"/>
              </a:buClr>
              <a:buSzPct val="100000"/>
              <a:buFont typeface="Arial"/>
              <a:buChar char="●"/>
            </a:pPr>
            <a:r>
              <a:rPr lang="fr" sz="6334">
                <a:solidFill>
                  <a:srgbClr val="000000"/>
                </a:solidFill>
                <a:latin typeface="Arial"/>
                <a:ea typeface="Arial"/>
                <a:cs typeface="Arial"/>
                <a:sym typeface="Arial"/>
              </a:rPr>
              <a:t>sixième</a:t>
            </a:r>
            <a:r>
              <a:rPr lang="fr" sz="6334">
                <a:solidFill>
                  <a:srgbClr val="000000"/>
                </a:solidFill>
                <a:latin typeface="Arial"/>
                <a:ea typeface="Arial"/>
                <a:cs typeface="Arial"/>
                <a:sym typeface="Arial"/>
              </a:rPr>
              <a:t> champ:répertoire personnel. …</a:t>
            </a:r>
            <a:endParaRPr sz="6334">
              <a:solidFill>
                <a:srgbClr val="000000"/>
              </a:solidFill>
              <a:latin typeface="Arial"/>
              <a:ea typeface="Arial"/>
              <a:cs typeface="Arial"/>
              <a:sym typeface="Arial"/>
            </a:endParaRPr>
          </a:p>
          <a:p>
            <a:pPr indent="-329152" lvl="0" marL="457200" rtl="0" algn="l">
              <a:spcBef>
                <a:spcPts val="0"/>
              </a:spcBef>
              <a:spcAft>
                <a:spcPts val="0"/>
              </a:spcAft>
              <a:buClr>
                <a:srgbClr val="000000"/>
              </a:buClr>
              <a:buSzPct val="100000"/>
              <a:buFont typeface="Arial"/>
              <a:buChar char="●"/>
            </a:pPr>
            <a:r>
              <a:rPr lang="fr" sz="6334">
                <a:solidFill>
                  <a:srgbClr val="000000"/>
                </a:solidFill>
                <a:latin typeface="Arial"/>
                <a:ea typeface="Arial"/>
                <a:cs typeface="Arial"/>
                <a:sym typeface="Arial"/>
              </a:rPr>
              <a:t>Septième</a:t>
            </a:r>
            <a:r>
              <a:rPr lang="fr" sz="6334">
                <a:solidFill>
                  <a:srgbClr val="000000"/>
                </a:solidFill>
                <a:latin typeface="Arial"/>
                <a:ea typeface="Arial"/>
                <a:cs typeface="Arial"/>
                <a:sym typeface="Arial"/>
              </a:rPr>
              <a:t> champ:shell utilisateur.</a:t>
            </a:r>
            <a:endParaRPr sz="6334">
              <a:solidFill>
                <a:srgbClr val="000000"/>
              </a:solidFill>
              <a:latin typeface="Arial"/>
              <a:ea typeface="Arial"/>
              <a:cs typeface="Arial"/>
              <a:sym typeface="Arial"/>
            </a:endParaRPr>
          </a:p>
          <a:p>
            <a:pPr indent="0" lvl="0" marL="457200" rtl="0" algn="l">
              <a:spcBef>
                <a:spcPts val="1200"/>
              </a:spcBef>
              <a:spcAft>
                <a:spcPts val="1200"/>
              </a:spcAft>
              <a:buNone/>
            </a:pPr>
            <a:r>
              <a:t/>
            </a:r>
            <a:endParaRPr sz="6334">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Conclusion</a:t>
            </a:r>
            <a:endParaRPr/>
          </a:p>
        </p:txBody>
      </p:sp>
      <p:sp>
        <p:nvSpPr>
          <p:cNvPr id="158" name="Google Shape;158;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La </a:t>
            </a:r>
            <a:r>
              <a:rPr lang="fr"/>
              <a:t>maîtrise</a:t>
            </a:r>
            <a:r>
              <a:rPr lang="fr"/>
              <a:t> de ces commandes nous facilite la vie dans la manipulation du système Linux à travers le terminal.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Introduction</a:t>
            </a:r>
            <a:endParaRPr/>
          </a:p>
        </p:txBody>
      </p:sp>
      <p:sp>
        <p:nvSpPr>
          <p:cNvPr id="91" name="Google Shape;91;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Le système Linux est plus utilisé pour travailler directement avec le système.Ce travail se fait par manipulation  nos fichiers ,dossiers de l’arborescence de notre système à travers  le terminal .Toutes les manipulations sont possibles grâce à l’utilisation des commandes.Dans les lignes à suivre nous allons voir les commandes plus utilisés dans la manipulation de l’arborescence de notre système.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Les commandes Nano et Vi ou Vim (1)</a:t>
            </a:r>
            <a:endParaRPr/>
          </a:p>
        </p:txBody>
      </p:sp>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fr" sz="1660"/>
              <a:t>Ces commandes permettent </a:t>
            </a:r>
            <a:r>
              <a:rPr lang="fr" sz="1660"/>
              <a:t>d'éditer</a:t>
            </a:r>
            <a:r>
              <a:rPr lang="fr" sz="1660"/>
              <a:t> un fichier.</a:t>
            </a:r>
            <a:endParaRPr sz="1660"/>
          </a:p>
          <a:p>
            <a:pPr indent="0" lvl="0" marL="0" rtl="0" algn="l">
              <a:lnSpc>
                <a:spcPct val="95000"/>
              </a:lnSpc>
              <a:spcBef>
                <a:spcPts val="1200"/>
              </a:spcBef>
              <a:spcAft>
                <a:spcPts val="0"/>
              </a:spcAft>
              <a:buSzPts val="770"/>
              <a:buNone/>
            </a:pPr>
            <a:r>
              <a:rPr b="1" lang="fr" sz="1660"/>
              <a:t>Nano </a:t>
            </a:r>
            <a:r>
              <a:rPr lang="fr" sz="1660"/>
              <a:t>est facile utiliser pour éditer des fichiers .</a:t>
            </a:r>
            <a:endParaRPr sz="1660"/>
          </a:p>
          <a:p>
            <a:pPr indent="-334010" lvl="0" marL="457200" rtl="0" algn="l">
              <a:lnSpc>
                <a:spcPct val="95000"/>
              </a:lnSpc>
              <a:spcBef>
                <a:spcPts val="1200"/>
              </a:spcBef>
              <a:spcAft>
                <a:spcPts val="0"/>
              </a:spcAft>
              <a:buSzPts val="1660"/>
              <a:buChar char="●"/>
            </a:pPr>
            <a:r>
              <a:rPr lang="fr" sz="1660"/>
              <a:t>Pour ouvrir et éditer  un fichier il faut faire:         </a:t>
            </a:r>
            <a:endParaRPr sz="1660"/>
          </a:p>
          <a:p>
            <a:pPr indent="-334010" lvl="0" marL="914400" rtl="0" algn="l">
              <a:lnSpc>
                <a:spcPct val="95000"/>
              </a:lnSpc>
              <a:spcBef>
                <a:spcPts val="0"/>
              </a:spcBef>
              <a:spcAft>
                <a:spcPts val="0"/>
              </a:spcAft>
              <a:buSzPts val="1660"/>
              <a:buChar char="❖"/>
            </a:pPr>
            <a:r>
              <a:rPr lang="fr" sz="1660"/>
              <a:t>nano “nom_du_fichier”.Ex: nano tata.txt ouvre le fichier tata.txt.</a:t>
            </a:r>
            <a:endParaRPr sz="1660"/>
          </a:p>
          <a:p>
            <a:pPr indent="-334010" lvl="0" marL="914400" rtl="0" algn="l">
              <a:lnSpc>
                <a:spcPct val="95000"/>
              </a:lnSpc>
              <a:spcBef>
                <a:spcPts val="0"/>
              </a:spcBef>
              <a:spcAft>
                <a:spcPts val="0"/>
              </a:spcAft>
              <a:buSzPts val="1660"/>
              <a:buChar char="❖"/>
            </a:pPr>
            <a:r>
              <a:rPr lang="fr" sz="1660"/>
              <a:t>nano “chemin_menant au fichier” Ex: nano /etc/passwd permet d’ouvrir et </a:t>
            </a:r>
            <a:r>
              <a:rPr lang="fr" sz="1660"/>
              <a:t>d'éditer</a:t>
            </a:r>
            <a:r>
              <a:rPr lang="fr" sz="1660"/>
              <a:t> le fichier passwd.</a:t>
            </a:r>
            <a:endParaRPr sz="1660"/>
          </a:p>
          <a:p>
            <a:pPr indent="-334010" lvl="0" marL="914400" rtl="0" algn="l">
              <a:lnSpc>
                <a:spcPct val="95000"/>
              </a:lnSpc>
              <a:spcBef>
                <a:spcPts val="0"/>
              </a:spcBef>
              <a:spcAft>
                <a:spcPts val="0"/>
              </a:spcAft>
              <a:buSzPts val="1660"/>
              <a:buChar char="❖"/>
            </a:pPr>
            <a:r>
              <a:rPr lang="fr" sz="1660"/>
              <a:t>nano sans préciser le nom du fichier  </a:t>
            </a:r>
            <a:r>
              <a:rPr lang="fr" sz="1660"/>
              <a:t>créé</a:t>
            </a:r>
            <a:r>
              <a:rPr lang="fr" sz="1660"/>
              <a:t> un  nouveau fichier.</a:t>
            </a:r>
            <a:endParaRPr sz="1660"/>
          </a:p>
          <a:p>
            <a:pPr indent="-334010" lvl="0" marL="914400" rtl="0" algn="l">
              <a:lnSpc>
                <a:spcPct val="95000"/>
              </a:lnSpc>
              <a:spcBef>
                <a:spcPts val="0"/>
              </a:spcBef>
              <a:spcAft>
                <a:spcPts val="0"/>
              </a:spcAft>
              <a:buSzPts val="1660"/>
              <a:buChar char="❖"/>
            </a:pPr>
            <a:r>
              <a:rPr lang="fr" sz="1660"/>
              <a:t>ou nano suivi d’un fichier inexistant crée  un fichier du même nom.</a:t>
            </a:r>
            <a:endParaRPr sz="1660"/>
          </a:p>
          <a:p>
            <a:pPr indent="-334010" lvl="0" marL="457200" rtl="0" algn="l">
              <a:lnSpc>
                <a:spcPct val="95000"/>
              </a:lnSpc>
              <a:spcBef>
                <a:spcPts val="0"/>
              </a:spcBef>
              <a:spcAft>
                <a:spcPts val="0"/>
              </a:spcAft>
              <a:buSzPts val="1660"/>
              <a:buChar char="●"/>
            </a:pPr>
            <a:r>
              <a:rPr lang="fr" sz="1660"/>
              <a:t>Pour sortir d’un fichier en cours d'édition on fait ctrl+x.</a:t>
            </a:r>
            <a:endParaRPr sz="1660"/>
          </a:p>
          <a:p>
            <a:pPr indent="-334010" lvl="0" marL="914400" rtl="0" algn="l">
              <a:lnSpc>
                <a:spcPct val="95000"/>
              </a:lnSpc>
              <a:spcBef>
                <a:spcPts val="0"/>
              </a:spcBef>
              <a:spcAft>
                <a:spcPts val="0"/>
              </a:spcAft>
              <a:buSzPts val="1660"/>
              <a:buChar char="❖"/>
            </a:pPr>
            <a:r>
              <a:rPr lang="fr" sz="1660"/>
              <a:t>Enregistrer  les modifications avec O ou Y,</a:t>
            </a:r>
            <a:endParaRPr sz="1660"/>
          </a:p>
          <a:p>
            <a:pPr indent="-334010" lvl="0" marL="914400" rtl="0" algn="l">
              <a:lnSpc>
                <a:spcPct val="95000"/>
              </a:lnSpc>
              <a:spcBef>
                <a:spcPts val="0"/>
              </a:spcBef>
              <a:spcAft>
                <a:spcPts val="0"/>
              </a:spcAft>
              <a:buSzPts val="1660"/>
              <a:buChar char="❖"/>
            </a:pPr>
            <a:r>
              <a:rPr lang="fr" sz="1660"/>
              <a:t>Annuler les modifications avec N.</a:t>
            </a:r>
            <a:endParaRPr sz="1660"/>
          </a:p>
          <a:p>
            <a:pPr indent="0" lvl="0" marL="0" rtl="0" algn="l">
              <a:lnSpc>
                <a:spcPct val="95000"/>
              </a:lnSpc>
              <a:spcBef>
                <a:spcPts val="1200"/>
              </a:spcBef>
              <a:spcAft>
                <a:spcPts val="0"/>
              </a:spcAft>
              <a:buSzPts val="770"/>
              <a:buNone/>
            </a:pPr>
            <a:r>
              <a:t/>
            </a:r>
            <a:endParaRPr sz="1660"/>
          </a:p>
          <a:p>
            <a:pPr indent="0" lvl="0" marL="0" rtl="0" algn="l">
              <a:lnSpc>
                <a:spcPct val="95000"/>
              </a:lnSpc>
              <a:spcBef>
                <a:spcPts val="1200"/>
              </a:spcBef>
              <a:spcAft>
                <a:spcPts val="0"/>
              </a:spcAft>
              <a:buSzPts val="770"/>
              <a:buNone/>
            </a:pPr>
            <a:r>
              <a:rPr lang="fr" sz="1660"/>
              <a:t> </a:t>
            </a:r>
            <a:endParaRPr sz="1660"/>
          </a:p>
          <a:p>
            <a:pPr indent="0" lvl="0" marL="0" rtl="0" algn="l">
              <a:lnSpc>
                <a:spcPct val="95000"/>
              </a:lnSpc>
              <a:spcBef>
                <a:spcPts val="700"/>
              </a:spcBef>
              <a:spcAft>
                <a:spcPts val="1200"/>
              </a:spcAft>
              <a:buSzPts val="770"/>
              <a:buNone/>
            </a:pPr>
            <a:r>
              <a:t/>
            </a:r>
            <a:endParaRPr sz="166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Les commandes Nano et Vi ou Vim (2)</a:t>
            </a:r>
            <a:endParaRPr/>
          </a:p>
          <a:p>
            <a:pPr indent="0" lvl="0" marL="0" rtl="0" algn="l">
              <a:spcBef>
                <a:spcPts val="0"/>
              </a:spcBef>
              <a:spcAft>
                <a:spcPts val="0"/>
              </a:spcAft>
              <a:buNone/>
            </a:pPr>
            <a:r>
              <a:t/>
            </a:r>
            <a:endParaRPr/>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fr" sz="2845"/>
              <a:t>vi (prononcé "vi-aï", abréviation d'éditeur pleine page) est l'éditeur de texte ancien.vi est un éditeur de texte extrêmement performant et un peu complexe à utiliser pour les </a:t>
            </a:r>
            <a:r>
              <a:rPr lang="fr" sz="2845"/>
              <a:t>débutants.Vim est la nouvelle version de Vi.Il existe une version de vi en lecture seule, appelée view. Lorsque vous ouvrez un fichier sous view, vous pouvez utiliser les commandes vi, mais vous ne pouvez pas écrire (ou sauvegarder) vos modifications. Cette version permet de consulter un fichier sans risquer de le modifier par erreur.</a:t>
            </a:r>
            <a:endParaRPr sz="2845"/>
          </a:p>
          <a:p>
            <a:pPr indent="0" lvl="0" marL="0" rtl="0" algn="l">
              <a:spcBef>
                <a:spcPts val="1200"/>
              </a:spcBef>
              <a:spcAft>
                <a:spcPts val="0"/>
              </a:spcAft>
              <a:buNone/>
            </a:pPr>
            <a:r>
              <a:rPr lang="fr" sz="2845"/>
              <a:t>Pour ouvrir un fichier on fait: vi nom_fichier.</a:t>
            </a:r>
            <a:endParaRPr sz="2845"/>
          </a:p>
          <a:p>
            <a:pPr indent="0" lvl="0" marL="0" rtl="0" algn="l">
              <a:spcBef>
                <a:spcPts val="1200"/>
              </a:spcBef>
              <a:spcAft>
                <a:spcPts val="0"/>
              </a:spcAft>
              <a:buNone/>
            </a:pPr>
            <a:r>
              <a:rPr lang="fr" sz="2845"/>
              <a:t>Exemple: vi toto.txt.</a:t>
            </a:r>
            <a:endParaRPr sz="2845"/>
          </a:p>
          <a:p>
            <a:pPr indent="0" lvl="0" marL="0" rtl="0" algn="l">
              <a:spcBef>
                <a:spcPts val="1200"/>
              </a:spcBef>
              <a:spcAft>
                <a:spcPts val="0"/>
              </a:spcAft>
              <a:buNone/>
            </a:pPr>
            <a:r>
              <a:rPr lang="fr" sz="2845"/>
              <a:t>Si le fichier n’existe pas vi le créé.</a:t>
            </a:r>
            <a:endParaRPr sz="2845"/>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1542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Commande Vi ou Vim (3)</a:t>
            </a:r>
            <a:endParaRPr/>
          </a:p>
        </p:txBody>
      </p:sp>
      <p:sp>
        <p:nvSpPr>
          <p:cNvPr id="109" name="Google Shape;109;p17"/>
          <p:cNvSpPr txBox="1"/>
          <p:nvPr>
            <p:ph idx="1" type="body"/>
          </p:nvPr>
        </p:nvSpPr>
        <p:spPr>
          <a:xfrm>
            <a:off x="311700" y="653600"/>
            <a:ext cx="8520600" cy="4134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440"/>
              <a:buNone/>
            </a:pPr>
            <a:r>
              <a:rPr lang="fr" sz="1020"/>
              <a:t>i</a:t>
            </a:r>
            <a:r>
              <a:rPr lang="fr" sz="1434"/>
              <a:t>l</a:t>
            </a:r>
            <a:r>
              <a:rPr lang="fr" sz="1334"/>
              <a:t> existe deux </a:t>
            </a:r>
            <a:r>
              <a:rPr lang="fr" sz="1334"/>
              <a:t>modes de fonctionnement p</a:t>
            </a:r>
            <a:r>
              <a:rPr lang="fr" sz="1334"/>
              <a:t>our la commande vi: </a:t>
            </a:r>
            <a:endParaRPr sz="1334"/>
          </a:p>
          <a:p>
            <a:pPr indent="-313360" lvl="0" marL="914400" rtl="0" algn="l">
              <a:lnSpc>
                <a:spcPct val="95000"/>
              </a:lnSpc>
              <a:spcBef>
                <a:spcPts val="1200"/>
              </a:spcBef>
              <a:spcAft>
                <a:spcPts val="0"/>
              </a:spcAft>
              <a:buSzPts val="1335"/>
              <a:buChar char="●"/>
            </a:pPr>
            <a:r>
              <a:rPr lang="fr" sz="1334"/>
              <a:t>Le </a:t>
            </a:r>
            <a:r>
              <a:rPr lang="fr" sz="1334"/>
              <a:t>mode insertion permet de saisir du texte dans un fichier et </a:t>
            </a:r>
            <a:endParaRPr sz="1334"/>
          </a:p>
          <a:p>
            <a:pPr indent="-313360" lvl="0" marL="914400" rtl="0" algn="l">
              <a:lnSpc>
                <a:spcPct val="95000"/>
              </a:lnSpc>
              <a:spcBef>
                <a:spcPts val="0"/>
              </a:spcBef>
              <a:spcAft>
                <a:spcPts val="0"/>
              </a:spcAft>
              <a:buSzPts val="1335"/>
              <a:buChar char="●"/>
            </a:pPr>
            <a:r>
              <a:rPr lang="fr" sz="1334"/>
              <a:t>Le mode commande permet d'entrer des commandes exécutant des fonctions vi particulières.Le mode commande est utilisé par défaut.</a:t>
            </a:r>
            <a:endParaRPr sz="1334"/>
          </a:p>
          <a:p>
            <a:pPr indent="0" lvl="0" marL="0" rtl="0" algn="l">
              <a:lnSpc>
                <a:spcPct val="95000"/>
              </a:lnSpc>
              <a:spcBef>
                <a:spcPts val="1200"/>
              </a:spcBef>
              <a:spcAft>
                <a:spcPts val="0"/>
              </a:spcAft>
              <a:buSzPts val="440"/>
              <a:buNone/>
            </a:pPr>
            <a:r>
              <a:rPr lang="fr" sz="1334"/>
              <a:t>Lorsqu’on ouvre un fichier ,il est dans le mode commande.Pour inserer du texte ,il faut:</a:t>
            </a:r>
            <a:endParaRPr sz="1334"/>
          </a:p>
          <a:p>
            <a:pPr indent="-313360" lvl="0" marL="914400" rtl="0" algn="l">
              <a:lnSpc>
                <a:spcPct val="95000"/>
              </a:lnSpc>
              <a:spcBef>
                <a:spcPts val="1200"/>
              </a:spcBef>
              <a:spcAft>
                <a:spcPts val="0"/>
              </a:spcAft>
              <a:buSzPts val="1335"/>
              <a:buChar char="●"/>
            </a:pPr>
            <a:r>
              <a:rPr lang="fr" sz="1334"/>
              <a:t>taper i pour inserer du texte à l’emplacement du curseur ou</a:t>
            </a:r>
            <a:endParaRPr sz="1334"/>
          </a:p>
          <a:p>
            <a:pPr indent="-313360" lvl="0" marL="914400" rtl="0" algn="l">
              <a:lnSpc>
                <a:spcPct val="95000"/>
              </a:lnSpc>
              <a:spcBef>
                <a:spcPts val="0"/>
              </a:spcBef>
              <a:spcAft>
                <a:spcPts val="0"/>
              </a:spcAft>
              <a:buSzPts val="1335"/>
              <a:buChar char="●"/>
            </a:pPr>
            <a:r>
              <a:rPr lang="fr" sz="1334"/>
              <a:t>a pour inserer du texte aprés le curseur.</a:t>
            </a:r>
            <a:endParaRPr sz="1334"/>
          </a:p>
          <a:p>
            <a:pPr indent="0" lvl="0" marL="914400" rtl="0" algn="l">
              <a:lnSpc>
                <a:spcPct val="95000"/>
              </a:lnSpc>
              <a:spcBef>
                <a:spcPts val="1200"/>
              </a:spcBef>
              <a:spcAft>
                <a:spcPts val="0"/>
              </a:spcAft>
              <a:buNone/>
            </a:pPr>
            <a:r>
              <a:t/>
            </a:r>
            <a:endParaRPr sz="1334"/>
          </a:p>
          <a:p>
            <a:pPr indent="-313360" lvl="0" marL="457200" rtl="0" algn="l">
              <a:lnSpc>
                <a:spcPct val="95000"/>
              </a:lnSpc>
              <a:spcBef>
                <a:spcPts val="1200"/>
              </a:spcBef>
              <a:spcAft>
                <a:spcPts val="0"/>
              </a:spcAft>
              <a:buSzPts val="1335"/>
              <a:buChar char="❖"/>
            </a:pPr>
            <a:r>
              <a:rPr lang="fr" sz="1334"/>
              <a:t>Pour revenir en mode commande on fait Exc.</a:t>
            </a:r>
            <a:endParaRPr sz="1334"/>
          </a:p>
          <a:p>
            <a:pPr indent="-313360" lvl="0" marL="457200" rtl="0" algn="l">
              <a:lnSpc>
                <a:spcPct val="95000"/>
              </a:lnSpc>
              <a:spcBef>
                <a:spcPts val="0"/>
              </a:spcBef>
              <a:spcAft>
                <a:spcPts val="0"/>
              </a:spcAft>
              <a:buSzPts val="1335"/>
              <a:buChar char="❖"/>
            </a:pPr>
            <a:r>
              <a:rPr lang="fr" sz="1334"/>
              <a:t>Pour sauvegarder les modifications apportées au fiichier ,on fait : “:</a:t>
            </a:r>
            <a:r>
              <a:rPr b="1" lang="fr" sz="1334"/>
              <a:t>w</a:t>
            </a:r>
            <a:r>
              <a:rPr lang="fr" sz="1334"/>
              <a:t>”</a:t>
            </a:r>
            <a:endParaRPr sz="1334"/>
          </a:p>
          <a:p>
            <a:pPr indent="-313360" lvl="0" marL="457200" rtl="0" algn="l">
              <a:lnSpc>
                <a:spcPct val="95000"/>
              </a:lnSpc>
              <a:spcBef>
                <a:spcPts val="0"/>
              </a:spcBef>
              <a:spcAft>
                <a:spcPts val="0"/>
              </a:spcAft>
              <a:buSzPts val="1335"/>
              <a:buChar char="❖"/>
            </a:pPr>
            <a:r>
              <a:rPr lang="fr" sz="1334"/>
              <a:t>Pour quitter sans sauvegarder ,on fait: “</a:t>
            </a:r>
            <a:r>
              <a:rPr b="1" lang="fr" sz="1334"/>
              <a:t>:q!</a:t>
            </a:r>
            <a:r>
              <a:rPr lang="fr" sz="1334"/>
              <a:t>”.</a:t>
            </a:r>
            <a:endParaRPr sz="1334"/>
          </a:p>
          <a:p>
            <a:pPr indent="-342900" lvl="0" marL="457200" rtl="0" algn="l">
              <a:lnSpc>
                <a:spcPct val="95000"/>
              </a:lnSpc>
              <a:spcBef>
                <a:spcPts val="0"/>
              </a:spcBef>
              <a:spcAft>
                <a:spcPts val="0"/>
              </a:spcAft>
              <a:buSzPts val="1800"/>
              <a:buChar char="❖"/>
            </a:pPr>
            <a:r>
              <a:rPr lang="fr" sz="1334"/>
              <a:t>La commande pour sortir d’un fichier qui n’ a pas été modifié “</a:t>
            </a:r>
            <a:r>
              <a:rPr b="1" lang="fr" sz="1634"/>
              <a:t>:q”</a:t>
            </a:r>
            <a:endParaRPr b="1" sz="1634"/>
          </a:p>
          <a:p>
            <a:pPr indent="-313360" lvl="0" marL="457200" rtl="0" algn="l">
              <a:lnSpc>
                <a:spcPct val="95000"/>
              </a:lnSpc>
              <a:spcBef>
                <a:spcPts val="0"/>
              </a:spcBef>
              <a:spcAft>
                <a:spcPts val="0"/>
              </a:spcAft>
              <a:buSzPts val="1335"/>
              <a:buChar char="❖"/>
            </a:pPr>
            <a:r>
              <a:rPr lang="fr" sz="1334"/>
              <a:t>Pour sauvegarder et quitter en même temps on fait: “:</a:t>
            </a:r>
            <a:r>
              <a:rPr b="1" lang="fr" sz="1334"/>
              <a:t>wq</a:t>
            </a:r>
            <a:r>
              <a:rPr lang="fr" sz="1334"/>
              <a:t>”</a:t>
            </a:r>
            <a:endParaRPr sz="1334"/>
          </a:p>
          <a:p>
            <a:pPr indent="0" lvl="0" marL="0" rtl="0" algn="l">
              <a:lnSpc>
                <a:spcPct val="95000"/>
              </a:lnSpc>
              <a:spcBef>
                <a:spcPts val="1200"/>
              </a:spcBef>
              <a:spcAft>
                <a:spcPts val="0"/>
              </a:spcAft>
              <a:buSzPts val="440"/>
              <a:buNone/>
            </a:pPr>
            <a:r>
              <a:t/>
            </a:r>
            <a:endParaRPr sz="1334"/>
          </a:p>
          <a:p>
            <a:pPr indent="0" lvl="0" marL="0" rtl="0" algn="l">
              <a:lnSpc>
                <a:spcPct val="95000"/>
              </a:lnSpc>
              <a:spcBef>
                <a:spcPts val="1200"/>
              </a:spcBef>
              <a:spcAft>
                <a:spcPts val="0"/>
              </a:spcAft>
              <a:buSzPts val="440"/>
              <a:buNone/>
            </a:pPr>
            <a:r>
              <a:t/>
            </a:r>
            <a:endParaRPr sz="1434"/>
          </a:p>
          <a:p>
            <a:pPr indent="0" lvl="0" marL="0" rtl="0" algn="l">
              <a:lnSpc>
                <a:spcPct val="95000"/>
              </a:lnSpc>
              <a:spcBef>
                <a:spcPts val="1200"/>
              </a:spcBef>
              <a:spcAft>
                <a:spcPts val="0"/>
              </a:spcAft>
              <a:buSzPts val="440"/>
              <a:buNone/>
            </a:pPr>
            <a:r>
              <a:t/>
            </a:r>
            <a:endParaRPr sz="1020"/>
          </a:p>
          <a:p>
            <a:pPr indent="0" lvl="0" marL="0" rtl="0" algn="l">
              <a:lnSpc>
                <a:spcPct val="95000"/>
              </a:lnSpc>
              <a:spcBef>
                <a:spcPts val="1200"/>
              </a:spcBef>
              <a:spcAft>
                <a:spcPts val="0"/>
              </a:spcAft>
              <a:buSzPts val="440"/>
              <a:buNone/>
            </a:pPr>
            <a:r>
              <a:t/>
            </a:r>
            <a:endParaRPr sz="1020"/>
          </a:p>
          <a:p>
            <a:pPr indent="0" lvl="0" marL="0" rtl="0" algn="l">
              <a:lnSpc>
                <a:spcPct val="95000"/>
              </a:lnSpc>
              <a:spcBef>
                <a:spcPts val="1200"/>
              </a:spcBef>
              <a:spcAft>
                <a:spcPts val="1200"/>
              </a:spcAft>
              <a:buSzPts val="440"/>
              <a:buNone/>
            </a:pPr>
            <a:r>
              <a:t/>
            </a:r>
            <a:endParaRPr sz="10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La commande wc</a:t>
            </a:r>
            <a:endParaRPr/>
          </a:p>
        </p:txBody>
      </p:sp>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fr" sz="1500">
                <a:solidFill>
                  <a:srgbClr val="000000"/>
                </a:solidFill>
                <a:latin typeface="Arial"/>
                <a:ea typeface="Arial"/>
                <a:cs typeface="Arial"/>
                <a:sym typeface="Arial"/>
              </a:rPr>
              <a:t>La commande wc permet de compter les lignes,les mots et </a:t>
            </a:r>
            <a:r>
              <a:rPr lang="fr" sz="1500">
                <a:solidFill>
                  <a:srgbClr val="000000"/>
                </a:solidFill>
                <a:latin typeface="Arial"/>
                <a:ea typeface="Arial"/>
                <a:cs typeface="Arial"/>
                <a:sym typeface="Arial"/>
              </a:rPr>
              <a:t>caractères</a:t>
            </a:r>
            <a:r>
              <a:rPr lang="fr" sz="1500">
                <a:solidFill>
                  <a:srgbClr val="000000"/>
                </a:solidFill>
                <a:latin typeface="Arial"/>
                <a:ea typeface="Arial"/>
                <a:cs typeface="Arial"/>
                <a:sym typeface="Arial"/>
              </a:rPr>
              <a:t> d’un fichier donné.</a:t>
            </a:r>
            <a:endParaRPr sz="1500">
              <a:solidFill>
                <a:srgbClr val="000000"/>
              </a:solidFill>
              <a:latin typeface="Arial"/>
              <a:ea typeface="Arial"/>
              <a:cs typeface="Arial"/>
              <a:sym typeface="Arial"/>
            </a:endParaRPr>
          </a:p>
          <a:p>
            <a:pPr indent="-342900" lvl="0" marL="914400" rtl="0" algn="l">
              <a:spcBef>
                <a:spcPts val="700"/>
              </a:spcBef>
              <a:spcAft>
                <a:spcPts val="0"/>
              </a:spcAft>
              <a:buSzPts val="1800"/>
              <a:buChar char="●"/>
            </a:pPr>
            <a:r>
              <a:rPr lang="fr"/>
              <a:t>wc -l nom_fichier permet d’afficher le nombre de lignes .</a:t>
            </a:r>
            <a:endParaRPr/>
          </a:p>
          <a:p>
            <a:pPr indent="-342900" lvl="0" marL="914400" rtl="0" algn="l">
              <a:spcBef>
                <a:spcPts val="0"/>
              </a:spcBef>
              <a:spcAft>
                <a:spcPts val="0"/>
              </a:spcAft>
              <a:buSzPts val="1800"/>
              <a:buChar char="●"/>
            </a:pPr>
            <a:r>
              <a:rPr lang="fr"/>
              <a:t>wc -w nom_fichier permet d’afficher le nombre de mots.</a:t>
            </a:r>
            <a:endParaRPr/>
          </a:p>
          <a:p>
            <a:pPr indent="-342900" lvl="0" marL="914400" rtl="0" algn="l">
              <a:spcBef>
                <a:spcPts val="0"/>
              </a:spcBef>
              <a:spcAft>
                <a:spcPts val="0"/>
              </a:spcAft>
              <a:buSzPts val="1800"/>
              <a:buChar char="●"/>
            </a:pPr>
            <a:r>
              <a:rPr lang="fr"/>
              <a:t>wc -c nom_fichier permet d’afficher le nombre de caracteres.</a:t>
            </a:r>
            <a:endParaRPr/>
          </a:p>
          <a:p>
            <a:pPr indent="-342900" lvl="0" marL="914400" rtl="0" algn="l">
              <a:spcBef>
                <a:spcPts val="0"/>
              </a:spcBef>
              <a:spcAft>
                <a:spcPts val="0"/>
              </a:spcAft>
              <a:buSzPts val="1800"/>
              <a:buChar char="●"/>
            </a:pPr>
            <a:r>
              <a:rPr lang="fr"/>
              <a:t>on peut compter le nombre de fichier d’un repertoire à travers la commande 	“ls | wc -l “ tout en étant dans le repertoire.</a:t>
            </a:r>
            <a:endParaRPr/>
          </a:p>
          <a:p>
            <a:pPr indent="0" lvl="0" marL="9144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La commande grep</a:t>
            </a:r>
            <a:endParaRPr/>
          </a:p>
        </p:txBody>
      </p:sp>
      <p:sp>
        <p:nvSpPr>
          <p:cNvPr id="121" name="Google Shape;121;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 commande grep est souvent utilisée en tant que "filtre" conjointement à d'autres commandes. Elle permet d'éliminer par filtrage les informations inutiles fournies par une commande. Utiliser la commande grep en tant que filtre consiste à limiter le résultat . Pipe est symbolisé par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22" name="Google Shape;122;p19"/>
          <p:cNvGraphicFramePr/>
          <p:nvPr/>
        </p:nvGraphicFramePr>
        <p:xfrm>
          <a:off x="412575" y="2732025"/>
          <a:ext cx="3000000" cy="3000000"/>
        </p:xfrm>
        <a:graphic>
          <a:graphicData uri="http://schemas.openxmlformats.org/drawingml/2006/table">
            <a:tbl>
              <a:tblPr>
                <a:noFill/>
                <a:tableStyleId>{6286E416-CDA0-48B7-B947-AF00CF5F34E2}</a:tableStyleId>
              </a:tblPr>
              <a:tblGrid>
                <a:gridCol w="919875"/>
                <a:gridCol w="6319125"/>
              </a:tblGrid>
              <a:tr h="588600">
                <a:tc>
                  <a:txBody>
                    <a:bodyPr/>
                    <a:lstStyle/>
                    <a:p>
                      <a:pPr indent="0" lvl="0" marL="0" rtl="0" algn="l">
                        <a:spcBef>
                          <a:spcPts val="0"/>
                        </a:spcBef>
                        <a:spcAft>
                          <a:spcPts val="0"/>
                        </a:spcAft>
                        <a:buNone/>
                      </a:pPr>
                      <a:r>
                        <a:rPr lang="fr"/>
                        <a:t>.</a:t>
                      </a:r>
                      <a:endParaRPr/>
                    </a:p>
                  </a:txBody>
                  <a:tcPr marT="91425" marB="91425" marR="91425" marL="91425"/>
                </a:tc>
                <a:tc>
                  <a:txBody>
                    <a:bodyPr/>
                    <a:lstStyle/>
                    <a:p>
                      <a:pPr indent="0" lvl="0" marL="0" rtl="0" algn="l">
                        <a:spcBef>
                          <a:spcPts val="0"/>
                        </a:spcBef>
                        <a:spcAft>
                          <a:spcPts val="0"/>
                        </a:spcAft>
                        <a:buNone/>
                      </a:pPr>
                      <a:r>
                        <a:rPr lang="fr"/>
                        <a:t>un seul caractére quelconque</a:t>
                      </a:r>
                      <a:endParaRPr/>
                    </a:p>
                  </a:txBody>
                  <a:tcPr marT="91425" marB="91425" marR="91425" marL="91425"/>
                </a:tc>
              </a:tr>
              <a:tr h="588600">
                <a:tc>
                  <a:txBody>
                    <a:bodyPr/>
                    <a:lstStyle/>
                    <a:p>
                      <a:pPr indent="0" lvl="0" marL="0" rtl="0" algn="l">
                        <a:spcBef>
                          <a:spcPts val="0"/>
                        </a:spcBef>
                        <a:spcAft>
                          <a:spcPts val="0"/>
                        </a:spcAft>
                        <a:buNone/>
                      </a:pPr>
                      <a:r>
                        <a:rPr lang="fr"/>
                        <a:t>*</a:t>
                      </a:r>
                      <a:endParaRPr/>
                    </a:p>
                  </a:txBody>
                  <a:tcPr marT="91425" marB="91425" marR="91425" marL="91425"/>
                </a:tc>
                <a:tc>
                  <a:txBody>
                    <a:bodyPr/>
                    <a:lstStyle/>
                    <a:p>
                      <a:pPr indent="0" lvl="0" marL="0" rtl="0" algn="l">
                        <a:spcBef>
                          <a:spcPts val="0"/>
                        </a:spcBef>
                        <a:spcAft>
                          <a:spcPts val="0"/>
                        </a:spcAft>
                        <a:buNone/>
                      </a:pPr>
                      <a:r>
                        <a:rPr lang="fr"/>
                        <a:t>répétition, zéro ou plusieurs fois, du caractère précédent.</a:t>
                      </a:r>
                      <a:endParaRPr/>
                    </a:p>
                    <a:p>
                      <a:pPr indent="0" lvl="0" marL="0" rtl="0" algn="l">
                        <a:spcBef>
                          <a:spcPts val="0"/>
                        </a:spcBef>
                        <a:spcAft>
                          <a:spcPts val="0"/>
                        </a:spcAft>
                        <a:buNone/>
                      </a:pPr>
                      <a:r>
                        <a:rPr lang="fr"/>
                        <a:t>ab* représente l’ensemble { a,ab,abb,abbb,...}</a:t>
                      </a:r>
                      <a:endParaRPr/>
                    </a:p>
                  </a:txBody>
                  <a:tcPr marT="91425" marB="91425" marR="91425" marL="91425"/>
                </a:tc>
              </a:tr>
              <a:tr h="588600">
                <a:tc>
                  <a:txBody>
                    <a:bodyPr/>
                    <a:lstStyle/>
                    <a:p>
                      <a:pPr indent="0" lvl="0" marL="0" rtl="0" algn="l">
                        <a:spcBef>
                          <a:spcPts val="0"/>
                        </a:spcBef>
                        <a:spcAft>
                          <a:spcPts val="0"/>
                        </a:spcAft>
                        <a:buNone/>
                      </a:pPr>
                      <a:r>
                        <a:rPr lang="fr"/>
                        <a:t>+</a:t>
                      </a:r>
                      <a:endParaRPr/>
                    </a:p>
                  </a:txBody>
                  <a:tcPr marT="91425" marB="91425" marR="91425" marL="91425"/>
                </a:tc>
                <a:tc>
                  <a:txBody>
                    <a:bodyPr/>
                    <a:lstStyle/>
                    <a:p>
                      <a:pPr indent="0" lvl="0" marL="0" rtl="0" algn="l">
                        <a:spcBef>
                          <a:spcPts val="0"/>
                        </a:spcBef>
                        <a:spcAft>
                          <a:spcPts val="0"/>
                        </a:spcAft>
                        <a:buNone/>
                      </a:pPr>
                      <a:r>
                        <a:rPr lang="fr"/>
                        <a:t>répétition, zéro ou plusieurs fois, du caractère précédent.</a:t>
                      </a:r>
                      <a:endParaRPr/>
                    </a:p>
                    <a:p>
                      <a:pPr indent="0" lvl="0" marL="0" rtl="0" algn="l">
                        <a:spcBef>
                          <a:spcPts val="0"/>
                        </a:spcBef>
                        <a:spcAft>
                          <a:spcPts val="0"/>
                        </a:spcAft>
                        <a:buNone/>
                      </a:pPr>
                      <a:r>
                        <a:rPr lang="fr"/>
                        <a:t>ab* représente l’ensemble { a,ab,abb,abbb,...}</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idx="1" type="body"/>
          </p:nvPr>
        </p:nvSpPr>
        <p:spPr>
          <a:xfrm>
            <a:off x="311700" y="71050"/>
            <a:ext cx="8520600" cy="449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28" name="Google Shape;128;p20"/>
          <p:cNvGraphicFramePr/>
          <p:nvPr/>
        </p:nvGraphicFramePr>
        <p:xfrm>
          <a:off x="952500" y="532250"/>
          <a:ext cx="3000000" cy="3000000"/>
        </p:xfrm>
        <a:graphic>
          <a:graphicData uri="http://schemas.openxmlformats.org/drawingml/2006/table">
            <a:tbl>
              <a:tblPr>
                <a:noFill/>
                <a:tableStyleId>{6286E416-CDA0-48B7-B947-AF00CF5F34E2}</a:tableStyleId>
              </a:tblPr>
              <a:tblGrid>
                <a:gridCol w="1103025"/>
                <a:gridCol w="6135975"/>
              </a:tblGrid>
              <a:tr h="761800">
                <a:tc>
                  <a:txBody>
                    <a:bodyPr/>
                    <a:lstStyle/>
                    <a:p>
                      <a:pPr indent="0" lvl="0" marL="0" rtl="0" algn="l">
                        <a:spcBef>
                          <a:spcPts val="0"/>
                        </a:spcBef>
                        <a:spcAft>
                          <a:spcPts val="0"/>
                        </a:spcAft>
                        <a:buNone/>
                      </a:pPr>
                      <a:r>
                        <a:rPr lang="fr"/>
                        <a:t>?</a:t>
                      </a:r>
                      <a:endParaRPr/>
                    </a:p>
                  </a:txBody>
                  <a:tcPr marT="91425" marB="91425" marR="91425" marL="91425"/>
                </a:tc>
                <a:tc>
                  <a:txBody>
                    <a:bodyPr/>
                    <a:lstStyle/>
                    <a:p>
                      <a:pPr indent="0" lvl="0" marL="0" rtl="0" algn="l">
                        <a:spcBef>
                          <a:spcPts val="0"/>
                        </a:spcBef>
                        <a:spcAft>
                          <a:spcPts val="0"/>
                        </a:spcAft>
                        <a:buNone/>
                      </a:pPr>
                      <a:r>
                        <a:rPr lang="fr"/>
                        <a:t>l’élément précédent est facultatif</a:t>
                      </a:r>
                      <a:endParaRPr/>
                    </a:p>
                    <a:p>
                      <a:pPr indent="0" lvl="0" marL="0" rtl="0" algn="l">
                        <a:spcBef>
                          <a:spcPts val="0"/>
                        </a:spcBef>
                        <a:spcAft>
                          <a:spcPts val="0"/>
                        </a:spcAft>
                        <a:buNone/>
                      </a:pPr>
                      <a:r>
                        <a:rPr lang="fr"/>
                        <a:t>ab?c représente l’ensemble {ac,abc}</a:t>
                      </a:r>
                      <a:endParaRPr/>
                    </a:p>
                  </a:txBody>
                  <a:tcPr marT="91425" marB="91425" marR="91425" marL="91425"/>
                </a:tc>
              </a:tr>
              <a:tr h="761800">
                <a:tc>
                  <a:txBody>
                    <a:bodyPr/>
                    <a:lstStyle/>
                    <a:p>
                      <a:pPr indent="0" lvl="0" marL="0" rtl="0" algn="l">
                        <a:spcBef>
                          <a:spcPts val="0"/>
                        </a:spcBef>
                        <a:spcAft>
                          <a:spcPts val="0"/>
                        </a:spcAft>
                        <a:buNone/>
                      </a:pPr>
                      <a:r>
                        <a:rPr lang="fr"/>
                        <a:t>^</a:t>
                      </a:r>
                      <a:endParaRPr/>
                    </a:p>
                  </a:txBody>
                  <a:tcPr marT="91425" marB="91425" marR="91425" marL="91425"/>
                </a:tc>
                <a:tc>
                  <a:txBody>
                    <a:bodyPr/>
                    <a:lstStyle/>
                    <a:p>
                      <a:pPr indent="0" lvl="0" marL="0" rtl="0" algn="l">
                        <a:spcBef>
                          <a:spcPts val="0"/>
                        </a:spcBef>
                        <a:spcAft>
                          <a:spcPts val="0"/>
                        </a:spcAft>
                        <a:buNone/>
                      </a:pPr>
                      <a:r>
                        <a:rPr lang="fr"/>
                        <a:t>début de ligne</a:t>
                      </a:r>
                      <a:endParaRPr/>
                    </a:p>
                    <a:p>
                      <a:pPr indent="0" lvl="0" marL="0" rtl="0" algn="l">
                        <a:spcBef>
                          <a:spcPts val="0"/>
                        </a:spcBef>
                        <a:spcAft>
                          <a:spcPts val="0"/>
                        </a:spcAft>
                        <a:buNone/>
                      </a:pPr>
                      <a:r>
                        <a:rPr lang="fr"/>
                        <a:t>^a représente toutes les lignes qui commencent par ’a’</a:t>
                      </a:r>
                      <a:endParaRPr/>
                    </a:p>
                  </a:txBody>
                  <a:tcPr marT="91425" marB="91425" marR="91425" marL="91425"/>
                </a:tc>
              </a:tr>
              <a:tr h="761800">
                <a:tc>
                  <a:txBody>
                    <a:bodyPr/>
                    <a:lstStyle/>
                    <a:p>
                      <a:pPr indent="0" lvl="0" marL="0" rtl="0" algn="l">
                        <a:spcBef>
                          <a:spcPts val="0"/>
                        </a:spcBef>
                        <a:spcAft>
                          <a:spcPts val="0"/>
                        </a:spcAft>
                        <a:buNone/>
                      </a:pPr>
                      <a:r>
                        <a:rPr lang="fr"/>
                        <a:t>$</a:t>
                      </a:r>
                      <a:endParaRPr/>
                    </a:p>
                  </a:txBody>
                  <a:tcPr marT="91425" marB="91425" marR="91425" marL="91425"/>
                </a:tc>
                <a:tc>
                  <a:txBody>
                    <a:bodyPr/>
                    <a:lstStyle/>
                    <a:p>
                      <a:pPr indent="0" lvl="0" marL="0" rtl="0" algn="l">
                        <a:spcBef>
                          <a:spcPts val="0"/>
                        </a:spcBef>
                        <a:spcAft>
                          <a:spcPts val="0"/>
                        </a:spcAft>
                        <a:buNone/>
                      </a:pPr>
                      <a:r>
                        <a:rPr lang="fr"/>
                        <a:t>fin de ligne</a:t>
                      </a:r>
                      <a:endParaRPr/>
                    </a:p>
                    <a:p>
                      <a:pPr indent="0" lvl="0" marL="0" rtl="0" algn="l">
                        <a:spcBef>
                          <a:spcPts val="0"/>
                        </a:spcBef>
                        <a:spcAft>
                          <a:spcPts val="0"/>
                        </a:spcAft>
                        <a:buNone/>
                      </a:pPr>
                      <a:r>
                        <a:rPr lang="fr"/>
                        <a:t>a$ représente toutes les lignes qui finissent par ’a’</a:t>
                      </a:r>
                      <a:endParaRPr/>
                    </a:p>
                  </a:txBody>
                  <a:tcPr marT="91425" marB="91425" marR="91425" marL="91425"/>
                </a:tc>
              </a:tr>
              <a:tr h="761800">
                <a:tc>
                  <a:txBody>
                    <a:bodyPr/>
                    <a:lstStyle/>
                    <a:p>
                      <a:pPr indent="0" lvl="0" marL="0" rtl="0" algn="l">
                        <a:spcBef>
                          <a:spcPts val="0"/>
                        </a:spcBef>
                        <a:spcAft>
                          <a:spcPts val="0"/>
                        </a:spcAft>
                        <a:buNone/>
                      </a:pPr>
                      <a:r>
                        <a:rPr lang="fr"/>
                        <a:t>[...]</a:t>
                      </a:r>
                      <a:endParaRPr/>
                    </a:p>
                  </a:txBody>
                  <a:tcPr marT="91425" marB="91425" marR="91425" marL="91425"/>
                </a:tc>
                <a:tc>
                  <a:txBody>
                    <a:bodyPr/>
                    <a:lstStyle/>
                    <a:p>
                      <a:pPr indent="0" lvl="0" marL="0" rtl="0" algn="l">
                        <a:spcBef>
                          <a:spcPts val="0"/>
                        </a:spcBef>
                        <a:spcAft>
                          <a:spcPts val="0"/>
                        </a:spcAft>
                        <a:buNone/>
                      </a:pPr>
                      <a:r>
                        <a:rPr lang="fr"/>
                        <a:t>liste ou intervalle de caractères recherchés</a:t>
                      </a:r>
                      <a:endParaRPr/>
                    </a:p>
                    <a:p>
                      <a:pPr indent="0" lvl="0" marL="0" rtl="0" algn="l">
                        <a:spcBef>
                          <a:spcPts val="0"/>
                        </a:spcBef>
                        <a:spcAft>
                          <a:spcPts val="0"/>
                        </a:spcAft>
                        <a:buNone/>
                      </a:pPr>
                      <a:r>
                        <a:rPr lang="fr"/>
                        <a:t>[abcd] représente l’ensemble {a,b,c,d}</a:t>
                      </a:r>
                      <a:endParaRPr/>
                    </a:p>
                    <a:p>
                      <a:pPr indent="0" lvl="0" marL="0" rtl="0" algn="l">
                        <a:spcBef>
                          <a:spcPts val="0"/>
                        </a:spcBef>
                        <a:spcAft>
                          <a:spcPts val="0"/>
                        </a:spcAft>
                        <a:buNone/>
                      </a:pPr>
                      <a:r>
                        <a:rPr lang="fr"/>
                        <a:t>[a-d] représente l’ensemble {a,b,c,d}</a:t>
                      </a:r>
                      <a:endParaRPr/>
                    </a:p>
                  </a:txBody>
                  <a:tcPr marT="91425" marB="91425" marR="91425" marL="91425"/>
                </a:tc>
              </a:tr>
              <a:tr h="761800">
                <a:tc>
                  <a:txBody>
                    <a:bodyPr/>
                    <a:lstStyle/>
                    <a:p>
                      <a:pPr indent="0" lvl="0" marL="0" rtl="0" algn="l">
                        <a:spcBef>
                          <a:spcPts val="0"/>
                        </a:spcBef>
                        <a:spcAft>
                          <a:spcPts val="0"/>
                        </a:spcAft>
                        <a:buNone/>
                      </a:pPr>
                      <a:r>
                        <a:rPr lang="fr"/>
                        <a:t>[^ab]</a:t>
                      </a:r>
                      <a:endParaRPr/>
                    </a:p>
                  </a:txBody>
                  <a:tcPr marT="91425" marB="91425" marR="91425" marL="91425"/>
                </a:tc>
                <a:tc>
                  <a:txBody>
                    <a:bodyPr/>
                    <a:lstStyle/>
                    <a:p>
                      <a:pPr indent="0" lvl="0" marL="0" rtl="0" algn="l">
                        <a:spcBef>
                          <a:spcPts val="0"/>
                        </a:spcBef>
                        <a:spcAft>
                          <a:spcPts val="0"/>
                        </a:spcAft>
                        <a:buNone/>
                      </a:pPr>
                      <a:r>
                        <a:rPr lang="fr"/>
                        <a:t>listes des caractères interdits</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Les commandes head ,top</a:t>
            </a:r>
            <a:endParaRPr/>
          </a:p>
        </p:txBody>
      </p:sp>
      <p:sp>
        <p:nvSpPr>
          <p:cNvPr id="134" name="Google Shape;134;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600">
                <a:solidFill>
                  <a:srgbClr val="000000"/>
                </a:solidFill>
                <a:latin typeface="Arial"/>
                <a:ea typeface="Arial"/>
                <a:cs typeface="Arial"/>
                <a:sym typeface="Arial"/>
              </a:rPr>
              <a:t>Les commandes head et tail permettent respectivement de n’afficher que le début et la fin de fichiers.</a:t>
            </a:r>
            <a:endParaRPr sz="1600">
              <a:solidFill>
                <a:srgbClr val="000000"/>
              </a:solidFill>
              <a:latin typeface="Arial"/>
              <a:ea typeface="Arial"/>
              <a:cs typeface="Arial"/>
              <a:sym typeface="Arial"/>
            </a:endParaRPr>
          </a:p>
          <a:p>
            <a:pPr indent="-330200" lvl="0" marL="457200" rtl="0" algn="l">
              <a:spcBef>
                <a:spcPts val="1200"/>
              </a:spcBef>
              <a:spcAft>
                <a:spcPts val="0"/>
              </a:spcAft>
              <a:buClr>
                <a:srgbClr val="000000"/>
              </a:buClr>
              <a:buSzPts val="1600"/>
              <a:buFont typeface="Arial"/>
              <a:buChar char="●"/>
            </a:pPr>
            <a:r>
              <a:rPr lang="fr" sz="1600">
                <a:solidFill>
                  <a:srgbClr val="000000"/>
                </a:solidFill>
                <a:latin typeface="Arial"/>
                <a:ea typeface="Arial"/>
                <a:cs typeface="Arial"/>
                <a:sym typeface="Arial"/>
              </a:rPr>
              <a:t>La commande head affiche par défaut les dix premières lignes d’un fichier. </a:t>
            </a:r>
            <a:endParaRPr sz="1600">
              <a:solidFill>
                <a:srgbClr val="000000"/>
              </a:solidFill>
              <a:latin typeface="Arial"/>
              <a:ea typeface="Arial"/>
              <a:cs typeface="Arial"/>
              <a:sym typeface="Arial"/>
            </a:endParaRPr>
          </a:p>
          <a:p>
            <a:pPr indent="-330200" lvl="0" marL="914400" rtl="0" algn="l">
              <a:spcBef>
                <a:spcPts val="0"/>
              </a:spcBef>
              <a:spcAft>
                <a:spcPts val="0"/>
              </a:spcAft>
              <a:buClr>
                <a:srgbClr val="000000"/>
              </a:buClr>
              <a:buSzPts val="1600"/>
              <a:buFont typeface="Arial"/>
              <a:buChar char="❖"/>
            </a:pPr>
            <a:r>
              <a:rPr lang="fr" sz="1600">
                <a:solidFill>
                  <a:srgbClr val="000000"/>
                </a:solidFill>
                <a:latin typeface="Arial"/>
                <a:ea typeface="Arial"/>
                <a:cs typeface="Arial"/>
                <a:sym typeface="Arial"/>
              </a:rPr>
              <a:t>On peut modifier cette option aux N premières lignes du fichier avec la syntaxe head -nN. </a:t>
            </a:r>
            <a:endParaRPr sz="1600">
              <a:solidFill>
                <a:srgbClr val="000000"/>
              </a:solidFill>
              <a:latin typeface="Arial"/>
              <a:ea typeface="Arial"/>
              <a:cs typeface="Arial"/>
              <a:sym typeface="Arial"/>
            </a:endParaRPr>
          </a:p>
          <a:p>
            <a:pPr indent="-330200" lvl="0" marL="914400" rtl="0" algn="l">
              <a:spcBef>
                <a:spcPts val="0"/>
              </a:spcBef>
              <a:spcAft>
                <a:spcPts val="0"/>
              </a:spcAft>
              <a:buClr>
                <a:srgbClr val="000000"/>
              </a:buClr>
              <a:buSzPts val="1600"/>
              <a:buFont typeface="Arial"/>
              <a:buChar char="❖"/>
            </a:pPr>
            <a:r>
              <a:rPr lang="fr" sz="1600">
                <a:solidFill>
                  <a:srgbClr val="000000"/>
                </a:solidFill>
                <a:latin typeface="Arial"/>
                <a:ea typeface="Arial"/>
                <a:cs typeface="Arial"/>
                <a:sym typeface="Arial"/>
              </a:rPr>
              <a:t>Ex: head -n 15 nom_fichier.</a:t>
            </a:r>
            <a:endParaRPr sz="1600">
              <a:solidFill>
                <a:srgbClr val="000000"/>
              </a:solidFill>
              <a:latin typeface="Arial"/>
              <a:ea typeface="Arial"/>
              <a:cs typeface="Arial"/>
              <a:sym typeface="Arial"/>
            </a:endParaRPr>
          </a:p>
          <a:p>
            <a:pPr indent="-349250" lvl="0" marL="457200" rtl="0" algn="l">
              <a:spcBef>
                <a:spcPts val="0"/>
              </a:spcBef>
              <a:spcAft>
                <a:spcPts val="0"/>
              </a:spcAft>
              <a:buClr>
                <a:srgbClr val="000000"/>
              </a:buClr>
              <a:buSzPts val="1900"/>
              <a:buFont typeface="Arial"/>
              <a:buChar char="●"/>
            </a:pPr>
            <a:r>
              <a:rPr lang="fr" sz="1600">
                <a:solidFill>
                  <a:srgbClr val="000000"/>
                </a:solidFill>
                <a:latin typeface="Arial"/>
                <a:ea typeface="Arial"/>
                <a:cs typeface="Arial"/>
                <a:sym typeface="Arial"/>
              </a:rPr>
              <a:t>La commande </a:t>
            </a:r>
            <a:r>
              <a:rPr b="1" lang="fr" sz="1600">
                <a:solidFill>
                  <a:srgbClr val="000000"/>
                </a:solidFill>
                <a:latin typeface="Arial"/>
                <a:ea typeface="Arial"/>
                <a:cs typeface="Arial"/>
                <a:sym typeface="Arial"/>
              </a:rPr>
              <a:t>tail</a:t>
            </a:r>
            <a:r>
              <a:rPr lang="fr" sz="1600">
                <a:solidFill>
                  <a:srgbClr val="000000"/>
                </a:solidFill>
                <a:latin typeface="Arial"/>
                <a:ea typeface="Arial"/>
                <a:cs typeface="Arial"/>
                <a:sym typeface="Arial"/>
              </a:rPr>
              <a:t> affiche par défaut les dix dernières lignes d’un fichier.</a:t>
            </a:r>
            <a:endParaRPr sz="1600">
              <a:solidFill>
                <a:srgbClr val="000000"/>
              </a:solidFill>
              <a:latin typeface="Arial"/>
              <a:ea typeface="Arial"/>
              <a:cs typeface="Arial"/>
              <a:sym typeface="Arial"/>
            </a:endParaRPr>
          </a:p>
          <a:p>
            <a:pPr indent="-330200" lvl="0" marL="914400" rtl="0" algn="l">
              <a:spcBef>
                <a:spcPts val="0"/>
              </a:spcBef>
              <a:spcAft>
                <a:spcPts val="0"/>
              </a:spcAft>
              <a:buClr>
                <a:srgbClr val="000000"/>
              </a:buClr>
              <a:buSzPts val="1600"/>
              <a:buFont typeface="Arial"/>
              <a:buChar char="❖"/>
            </a:pPr>
            <a:r>
              <a:rPr lang="fr" sz="1600">
                <a:solidFill>
                  <a:srgbClr val="000000"/>
                </a:solidFill>
                <a:latin typeface="Arial"/>
                <a:ea typeface="Arial"/>
                <a:cs typeface="Arial"/>
                <a:sym typeface="Arial"/>
              </a:rPr>
              <a:t>Pour afficher d’une N ligne jusqu’à la fin du fichier ,on fait: tail -n+N. </a:t>
            </a:r>
            <a:endParaRPr sz="1600">
              <a:solidFill>
                <a:srgbClr val="000000"/>
              </a:solidFill>
              <a:latin typeface="Arial"/>
              <a:ea typeface="Arial"/>
              <a:cs typeface="Arial"/>
              <a:sym typeface="Arial"/>
            </a:endParaRPr>
          </a:p>
          <a:p>
            <a:pPr indent="-330200" lvl="0" marL="914400" rtl="0" algn="l">
              <a:spcBef>
                <a:spcPts val="0"/>
              </a:spcBef>
              <a:spcAft>
                <a:spcPts val="0"/>
              </a:spcAft>
              <a:buClr>
                <a:srgbClr val="000000"/>
              </a:buClr>
              <a:buSzPts val="1600"/>
              <a:buFont typeface="Arial"/>
              <a:buChar char="❖"/>
            </a:pPr>
            <a:r>
              <a:rPr lang="fr" sz="1600">
                <a:solidFill>
                  <a:srgbClr val="000000"/>
                </a:solidFill>
                <a:latin typeface="Arial"/>
                <a:ea typeface="Arial"/>
                <a:cs typeface="Arial"/>
                <a:sym typeface="Arial"/>
              </a:rPr>
              <a:t>Ex: head -n+15 nom_fichier affiche du 15ieme ligne jusquà la fin.</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