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9" r:id="rId1"/>
    <p:sldMasterId id="2147483751" r:id="rId2"/>
    <p:sldMasterId id="2147483765" r:id="rId3"/>
  </p:sldMasterIdLst>
  <p:sldIdLst>
    <p:sldId id="256" r:id="rId4"/>
    <p:sldId id="257" r:id="rId5"/>
    <p:sldId id="258" r:id="rId6"/>
    <p:sldId id="259" r:id="rId7"/>
    <p:sldId id="276" r:id="rId8"/>
    <p:sldId id="277"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p:scale>
          <a:sx n="81" d="100"/>
          <a:sy n="81" d="100"/>
        </p:scale>
        <p:origin x="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a:xfrm>
            <a:off x="2416500" y="329307"/>
            <a:ext cx="4973915" cy="309201"/>
          </a:xfrm>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a:xfrm>
            <a:off x="1437664" y="798973"/>
            <a:ext cx="811019" cy="503578"/>
          </a:xfrm>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9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66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82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a:xfrm>
            <a:off x="2416500" y="329307"/>
            <a:ext cx="4973915" cy="309201"/>
          </a:xfrm>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a:xfrm>
            <a:off x="1437664" y="798973"/>
            <a:ext cx="811019" cy="503578"/>
          </a:xfrm>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076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124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733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637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8" name="Footer Placeholder 7"/>
          <p:cNvSpPr>
            <a:spLocks noGrp="1"/>
          </p:cNvSpPr>
          <p:nvPr>
            <p:ph type="ftr" sz="quarter" idx="11"/>
          </p:nvPr>
        </p:nvSpPr>
        <p:spPr/>
        <p:txBody>
          <a:bodyPr/>
          <a:lstStyle/>
          <a:p>
            <a:endParaRPr lang="fr-FR"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5012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4" name="Footer Placeholder 3"/>
          <p:cNvSpPr>
            <a:spLocks noGrp="1"/>
          </p:cNvSpPr>
          <p:nvPr>
            <p:ph type="ftr" sz="quarter" idx="11"/>
          </p:nvPr>
        </p:nvSpPr>
        <p:spPr/>
        <p:txBody>
          <a:bodyPr/>
          <a:lstStyle/>
          <a:p>
            <a:endParaRPr lang="fr-FR"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5441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3" name="Footer Placeholder 2"/>
          <p:cNvSpPr>
            <a:spLocks noGrp="1"/>
          </p:cNvSpPr>
          <p:nvPr>
            <p:ph type="ftr" sz="quarter" idx="11"/>
          </p:nvPr>
        </p:nvSpPr>
        <p:spPr/>
        <p:txBody>
          <a:bodyPr/>
          <a:lstStyle/>
          <a:p>
            <a:endParaRPr lang="fr-FR"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spTree>
    <p:extLst>
      <p:ext uri="{BB962C8B-B14F-4D97-AF65-F5344CB8AC3E}">
        <p14:creationId xmlns:p14="http://schemas.microsoft.com/office/powerpoint/2010/main" val="2525124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59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7132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a:xfrm>
            <a:off x="1447382" y="318640"/>
            <a:ext cx="5541004" cy="320931"/>
          </a:xfrm>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612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54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726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534680" y="804600"/>
            <a:ext cx="9519840" cy="104904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0" name="PlaceHolder 2"/>
          <p:cNvSpPr>
            <a:spLocks noGrp="1"/>
          </p:cNvSpPr>
          <p:nvPr>
            <p:ph type="subTitle"/>
          </p:nvPr>
        </p:nvSpPr>
        <p:spPr>
          <a:xfrm>
            <a:off x="1534680" y="2015640"/>
            <a:ext cx="9519840" cy="345024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1844461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34680" y="804600"/>
            <a:ext cx="9519840" cy="104904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4" name="PlaceHolder 2"/>
          <p:cNvSpPr>
            <a:spLocks noGrp="1"/>
          </p:cNvSpPr>
          <p:nvPr>
            <p:ph type="body"/>
          </p:nvPr>
        </p:nvSpPr>
        <p:spPr>
          <a:xfrm>
            <a:off x="1534680" y="2015640"/>
            <a:ext cx="4645440" cy="34502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15" name="PlaceHolder 3"/>
          <p:cNvSpPr>
            <a:spLocks noGrp="1"/>
          </p:cNvSpPr>
          <p:nvPr>
            <p:ph type="body"/>
          </p:nvPr>
        </p:nvSpPr>
        <p:spPr>
          <a:xfrm>
            <a:off x="6412680" y="2015640"/>
            <a:ext cx="4645440" cy="34502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extLst>
      <p:ext uri="{BB962C8B-B14F-4D97-AF65-F5344CB8AC3E}">
        <p14:creationId xmlns:p14="http://schemas.microsoft.com/office/powerpoint/2010/main" val="3805184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a:xfrm>
            <a:off x="2416500" y="329307"/>
            <a:ext cx="4973915" cy="309201"/>
          </a:xfrm>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a:xfrm>
            <a:off x="1437664" y="798973"/>
            <a:ext cx="811019" cy="503578"/>
          </a:xfrm>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007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170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927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736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8" name="Footer Placeholder 7"/>
          <p:cNvSpPr>
            <a:spLocks noGrp="1"/>
          </p:cNvSpPr>
          <p:nvPr>
            <p:ph type="ftr" sz="quarter" idx="11"/>
          </p:nvPr>
        </p:nvSpPr>
        <p:spPr/>
        <p:txBody>
          <a:bodyPr/>
          <a:lstStyle/>
          <a:p>
            <a:endParaRPr lang="fr-FR"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23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4941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4" name="Footer Placeholder 3"/>
          <p:cNvSpPr>
            <a:spLocks noGrp="1"/>
          </p:cNvSpPr>
          <p:nvPr>
            <p:ph type="ftr" sz="quarter" idx="11"/>
          </p:nvPr>
        </p:nvSpPr>
        <p:spPr/>
        <p:txBody>
          <a:bodyPr/>
          <a:lstStyle/>
          <a:p>
            <a:endParaRPr lang="fr-FR"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2907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3" name="Footer Placeholder 2"/>
          <p:cNvSpPr>
            <a:spLocks noGrp="1"/>
          </p:cNvSpPr>
          <p:nvPr>
            <p:ph type="ftr" sz="quarter" idx="11"/>
          </p:nvPr>
        </p:nvSpPr>
        <p:spPr/>
        <p:txBody>
          <a:bodyPr/>
          <a:lstStyle/>
          <a:p>
            <a:endParaRPr lang="fr-FR"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spTree>
    <p:extLst>
      <p:ext uri="{BB962C8B-B14F-4D97-AF65-F5344CB8AC3E}">
        <p14:creationId xmlns:p14="http://schemas.microsoft.com/office/powerpoint/2010/main" val="1450746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4126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a:xfrm>
            <a:off x="1447382" y="318640"/>
            <a:ext cx="5541004" cy="320931"/>
          </a:xfrm>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2290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904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5527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534680" y="804600"/>
            <a:ext cx="9519840" cy="1049040"/>
          </a:xfrm>
          <a:prstGeom prst="rect">
            <a:avLst/>
          </a:prstGeom>
        </p:spPr>
        <p:txBody>
          <a:bodyPr lIns="0" tIns="0" rIns="0" bIns="0" anchor="ctr">
            <a:noAutofit/>
          </a:bodyPr>
          <a:lstStyle/>
          <a:p>
            <a:endParaRPr lang="en-US" sz="1800" b="0" strike="noStrike" spc="-1">
              <a:solidFill>
                <a:srgbClr val="000000"/>
              </a:solidFill>
              <a:latin typeface="Palatino Linotype"/>
            </a:endParaRPr>
          </a:p>
        </p:txBody>
      </p:sp>
      <p:sp>
        <p:nvSpPr>
          <p:cNvPr id="153" name="PlaceHolder 2"/>
          <p:cNvSpPr>
            <a:spLocks noGrp="1"/>
          </p:cNvSpPr>
          <p:nvPr>
            <p:ph type="body"/>
          </p:nvPr>
        </p:nvSpPr>
        <p:spPr>
          <a:xfrm>
            <a:off x="1534680" y="2015640"/>
            <a:ext cx="4645440" cy="34502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
        <p:nvSpPr>
          <p:cNvPr id="154" name="PlaceHolder 3"/>
          <p:cNvSpPr>
            <a:spLocks noGrp="1"/>
          </p:cNvSpPr>
          <p:nvPr>
            <p:ph type="body"/>
          </p:nvPr>
        </p:nvSpPr>
        <p:spPr>
          <a:xfrm>
            <a:off x="6412680" y="2015640"/>
            <a:ext cx="4645440" cy="3450240"/>
          </a:xfrm>
          <a:prstGeom prst="rect">
            <a:avLst/>
          </a:prstGeom>
        </p:spPr>
        <p:txBody>
          <a:bodyPr lIns="0" tIns="0" rIns="0" bIns="0">
            <a:normAutofit/>
          </a:bodyPr>
          <a:lstStyle/>
          <a:p>
            <a:endParaRPr lang="en-US" sz="2000" b="0" strike="noStrike" spc="-1">
              <a:solidFill>
                <a:srgbClr val="000000"/>
              </a:solidFill>
              <a:latin typeface="Palatino Linotype"/>
            </a:endParaRPr>
          </a:p>
        </p:txBody>
      </p:sp>
    </p:spTree>
    <p:extLst>
      <p:ext uri="{BB962C8B-B14F-4D97-AF65-F5344CB8AC3E}">
        <p14:creationId xmlns:p14="http://schemas.microsoft.com/office/powerpoint/2010/main" val="49377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90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8" name="Footer Placeholder 7"/>
          <p:cNvSpPr>
            <a:spLocks noGrp="1"/>
          </p:cNvSpPr>
          <p:nvPr>
            <p:ph type="ftr" sz="quarter" idx="11"/>
          </p:nvPr>
        </p:nvSpPr>
        <p:spPr/>
        <p:txBody>
          <a:bodyPr/>
          <a:lstStyle/>
          <a:p>
            <a:endParaRPr lang="fr-FR"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41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4" name="Footer Placeholder 3"/>
          <p:cNvSpPr>
            <a:spLocks noGrp="1"/>
          </p:cNvSpPr>
          <p:nvPr>
            <p:ph type="ftr" sz="quarter" idx="11"/>
          </p:nvPr>
        </p:nvSpPr>
        <p:spPr/>
        <p:txBody>
          <a:bodyPr/>
          <a:lstStyle/>
          <a:p>
            <a:endParaRPr lang="fr-FR"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07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3" name="Footer Placeholder 2"/>
          <p:cNvSpPr>
            <a:spLocks noGrp="1"/>
          </p:cNvSpPr>
          <p:nvPr>
            <p:ph type="ftr" sz="quarter" idx="11"/>
          </p:nvPr>
        </p:nvSpPr>
        <p:spPr/>
        <p:txBody>
          <a:bodyPr/>
          <a:lstStyle/>
          <a:p>
            <a:endParaRPr lang="fr-FR"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spTree>
    <p:extLst>
      <p:ext uri="{BB962C8B-B14F-4D97-AF65-F5344CB8AC3E}">
        <p14:creationId xmlns:p14="http://schemas.microsoft.com/office/powerpoint/2010/main" val="227639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lnSpc>
                <a:spcPct val="100000"/>
              </a:lnSpc>
            </a:pPr>
            <a:fld id="{C6E140B3-5923-4917-91E4-61CDB8E162C4}"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6" name="Footer Placeholder 5"/>
          <p:cNvSpPr>
            <a:spLocks noGrp="1"/>
          </p:cNvSpPr>
          <p:nvPr>
            <p:ph type="ftr" sz="quarter" idx="11"/>
          </p:nvPr>
        </p:nvSpPr>
        <p:spPr>
          <a:xfrm>
            <a:off x="1447382" y="318640"/>
            <a:ext cx="5541004" cy="320931"/>
          </a:xfrm>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F05AB4A-940B-4178-8ADC-FEA1D67EBF4E}"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96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sz="2400" b="0" strike="noStrike" spc="-1">
              <a:latin typeface="Times New Roman"/>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69384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fld id="{B670B0E2-D408-4931-9E84-EA10032CE9DB}"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sz="2400" b="0" strike="noStrike" spc="-1">
              <a:latin typeface="Times New Roman"/>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6BE02EF8-3B72-451B-A041-76DA84A52307}"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9886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fld id="{B7C2BEF0-44FF-42A2-8354-0EBC985EFC7F}" type="datetime1">
              <a:rPr lang="fr-FR" sz="1000" b="0" strike="noStrike" spc="-1" smtClean="0">
                <a:solidFill>
                  <a:srgbClr val="8B8B8B"/>
                </a:solidFill>
                <a:latin typeface="Palatino Linotype"/>
              </a:rPr>
              <a:t>10/03/2023</a:t>
            </a:fld>
            <a:endParaRPr lang="fr-FR" sz="1000" b="0" strike="noStrike" spc="-1">
              <a:latin typeface="Times New Roman"/>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sz="2400" b="0" strike="noStrike" spc="-1">
              <a:latin typeface="Times New Roman"/>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44C74471-A2E7-4EF1-80C6-70F5C29B3260}" type="slidenum">
              <a:rPr lang="en-US" sz="2800" b="0" strike="noStrike" spc="-1" smtClean="0">
                <a:solidFill>
                  <a:srgbClr val="5FA534"/>
                </a:solidFill>
                <a:latin typeface="Palatino Linotype"/>
              </a:rPr>
              <a:t>‹N°›</a:t>
            </a:fld>
            <a:endParaRPr lang="fr-FR" sz="2800" b="0" strike="noStrike" spc="-1">
              <a:latin typeface="Times New Roman"/>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25380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2493000" y="802440"/>
            <a:ext cx="8561520" cy="3732120"/>
          </a:xfrm>
          <a:prstGeom prst="rect">
            <a:avLst/>
          </a:prstGeom>
          <a:noFill/>
          <a:ln>
            <a:noFill/>
          </a:ln>
        </p:spPr>
        <p:txBody>
          <a:bodyPr bIns="0" anchor="b">
            <a:normAutofit/>
          </a:bodyPr>
          <a:lstStyle/>
          <a:p>
            <a:pPr algn="ctr">
              <a:lnSpc>
                <a:spcPct val="90000"/>
              </a:lnSpc>
            </a:pPr>
            <a:r>
              <a:rPr lang="fr-FR" sz="6600" b="0" strike="noStrike" spc="-1" dirty="0">
                <a:solidFill>
                  <a:srgbClr val="000000"/>
                </a:solidFill>
                <a:latin typeface="Times New Roman" panose="02020603050405020304" pitchFamily="18" charset="0"/>
                <a:cs typeface="Times New Roman" panose="02020603050405020304" pitchFamily="18" charset="0"/>
              </a:rPr>
              <a:t>INTRODUCTION AU SYSTÈME D’EXPLOITATION UNIX</a:t>
            </a:r>
            <a:endParaRPr lang="en-US" sz="6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85" name="CustomShape 2"/>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2022-2023</a:t>
            </a:r>
            <a:endParaRPr lang="fr-FR" sz="2000" b="0" strike="noStrike" spc="-1" dirty="0">
              <a:latin typeface="Arial"/>
            </a:endParaRPr>
          </a:p>
        </p:txBody>
      </p:sp>
      <p:sp>
        <p:nvSpPr>
          <p:cNvPr id="186" name="TextShape 3"/>
          <p:cNvSpPr txBox="1"/>
          <p:nvPr/>
        </p:nvSpPr>
        <p:spPr>
          <a:xfrm>
            <a:off x="1437840" y="798840"/>
            <a:ext cx="810720" cy="503280"/>
          </a:xfrm>
          <a:prstGeom prst="rect">
            <a:avLst/>
          </a:prstGeom>
          <a:noFill/>
          <a:ln>
            <a:noFill/>
          </a:ln>
        </p:spPr>
        <p:txBody>
          <a:bodyPr>
            <a:noAutofit/>
          </a:bodyPr>
          <a:lstStyle/>
          <a:p>
            <a:pPr algn="r">
              <a:lnSpc>
                <a:spcPct val="100000"/>
              </a:lnSpc>
            </a:pPr>
            <a:fld id="{B2222A87-7993-44C8-9860-B782C89C4E4D}" type="slidenum">
              <a:rPr lang="en-US" sz="2800" b="0" strike="noStrike" spc="-1">
                <a:solidFill>
                  <a:srgbClr val="5FA534"/>
                </a:solidFill>
                <a:latin typeface="Palatino Linotype"/>
              </a:rPr>
              <a:t>1</a:t>
            </a:fld>
            <a:endParaRPr lang="fr-FR" sz="28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1534680" y="0"/>
            <a:ext cx="9519840" cy="630360"/>
          </a:xfrm>
          <a:prstGeom prst="rect">
            <a:avLst/>
          </a:prstGeom>
          <a:noFill/>
          <a:ln>
            <a:noFill/>
          </a:ln>
        </p:spPr>
        <p:txBody>
          <a:bodyPr anchor="b">
            <a:noAutofit/>
          </a:bodyPr>
          <a:lstStyle/>
          <a:p>
            <a:pPr>
              <a:lnSpc>
                <a:spcPct val="90000"/>
              </a:lnSpc>
            </a:pPr>
            <a:r>
              <a:rPr lang="fr-FR" sz="3200" b="0" strike="noStrike" spc="-1">
                <a:solidFill>
                  <a:srgbClr val="000000"/>
                </a:solidFill>
                <a:latin typeface="Palatino Linotype"/>
              </a:rPr>
              <a:t>II-Système d’Information (SI)</a:t>
            </a:r>
            <a:endParaRPr lang="en-US" sz="3200" b="0" strike="noStrike" spc="-1">
              <a:solidFill>
                <a:srgbClr val="000000"/>
              </a:solidFill>
              <a:latin typeface="Palatino Linotype"/>
            </a:endParaRPr>
          </a:p>
        </p:txBody>
      </p:sp>
      <p:sp>
        <p:nvSpPr>
          <p:cNvPr id="216" name="CustomShape 3"/>
          <p:cNvSpPr/>
          <p:nvPr/>
        </p:nvSpPr>
        <p:spPr>
          <a:xfrm>
            <a:off x="1534680" y="3429000"/>
            <a:ext cx="8176218" cy="203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8240">
              <a:lnSpc>
                <a:spcPct val="120000"/>
              </a:lnSpc>
              <a:spcBef>
                <a:spcPts val="1001"/>
              </a:spcBef>
              <a:buClr>
                <a:srgbClr val="5FA534"/>
              </a:buClr>
              <a:buFont typeface="Wingdings" charset="2"/>
              <a:buChar char=""/>
            </a:pPr>
            <a:endParaRPr lang="fr-FR" sz="2000" b="0" strike="noStrike" spc="-1" dirty="0">
              <a:latin typeface="Arial"/>
            </a:endParaRPr>
          </a:p>
        </p:txBody>
      </p:sp>
      <p:sp>
        <p:nvSpPr>
          <p:cNvPr id="217" name="CustomShape 4"/>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18" name="TextShape 5"/>
          <p:cNvSpPr txBox="1"/>
          <p:nvPr/>
        </p:nvSpPr>
        <p:spPr>
          <a:xfrm>
            <a:off x="480240" y="798840"/>
            <a:ext cx="810720" cy="503280"/>
          </a:xfrm>
          <a:prstGeom prst="rect">
            <a:avLst/>
          </a:prstGeom>
          <a:noFill/>
          <a:ln>
            <a:noFill/>
          </a:ln>
        </p:spPr>
        <p:txBody>
          <a:bodyPr>
            <a:noAutofit/>
          </a:bodyPr>
          <a:lstStyle/>
          <a:p>
            <a:pPr algn="r">
              <a:lnSpc>
                <a:spcPct val="100000"/>
              </a:lnSpc>
            </a:pPr>
            <a:fld id="{A65CFA6A-B03B-4778-9FFE-872214BF5F00}" type="slidenum">
              <a:rPr lang="en-US" sz="2800" b="0" strike="noStrike" spc="-1">
                <a:solidFill>
                  <a:srgbClr val="5FA534"/>
                </a:solidFill>
                <a:latin typeface="Palatino Linotype"/>
              </a:rPr>
              <a:t>10</a:t>
            </a:fld>
            <a:endParaRPr lang="fr-FR" sz="2800" b="0" strike="noStrike" spc="-1">
              <a:latin typeface="Times New Roman"/>
            </a:endParaRPr>
          </a:p>
        </p:txBody>
      </p:sp>
      <p:sp>
        <p:nvSpPr>
          <p:cNvPr id="4" name="Espace réservé du texte 3">
            <a:extLst>
              <a:ext uri="{FF2B5EF4-FFF2-40B4-BE49-F238E27FC236}">
                <a16:creationId xmlns:a16="http://schemas.microsoft.com/office/drawing/2014/main" id="{381DD0CD-7BC9-55EF-5625-43E81C98098E}"/>
              </a:ext>
            </a:extLst>
          </p:cNvPr>
          <p:cNvSpPr>
            <a:spLocks noGrp="1"/>
          </p:cNvSpPr>
          <p:nvPr>
            <p:ph type="body"/>
          </p:nvPr>
        </p:nvSpPr>
        <p:spPr>
          <a:xfrm>
            <a:off x="6294601" y="1499041"/>
            <a:ext cx="5215528" cy="3591434"/>
          </a:xfrm>
        </p:spPr>
        <p:txBody>
          <a:bodyPr>
            <a:normAutofit fontScale="85000" lnSpcReduction="20000"/>
          </a:bodyPr>
          <a:lstStyle/>
          <a:p>
            <a:pPr marL="228600" indent="-228240">
              <a:lnSpc>
                <a:spcPct val="120000"/>
              </a:lnSpc>
              <a:spcBef>
                <a:spcPts val="1001"/>
              </a:spcBef>
              <a:buClr>
                <a:srgbClr val="5FA534"/>
              </a:buClr>
              <a:buFont typeface="Wingdings" charset="2"/>
              <a:buChar char=""/>
            </a:pPr>
            <a:endParaRPr lang="fr-FR" sz="2400" b="0" strike="noStrike" cap="non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pPr>
            <a:endParaRPr lang="fr-FR" sz="2400" cap="none" spc="-1" dirty="0">
              <a:solidFill>
                <a:srgbClr val="000000"/>
              </a:solidFill>
              <a:latin typeface="Palatino Linotype"/>
            </a:endParaRPr>
          </a:p>
          <a:p>
            <a:pPr marL="360">
              <a:lnSpc>
                <a:spcPct val="120000"/>
              </a:lnSpc>
              <a:spcBef>
                <a:spcPts val="1001"/>
              </a:spcBef>
              <a:buClr>
                <a:srgbClr val="5FA534"/>
              </a:buClr>
            </a:pPr>
            <a:r>
              <a:rPr lang="fr-FR" sz="2400" b="0" strike="noStrike" cap="none" spc="-1" dirty="0">
                <a:solidFill>
                  <a:srgbClr val="000000"/>
                </a:solidFill>
                <a:latin typeface="Palatino Linotype"/>
              </a:rPr>
              <a:t>Les objectifs des logiciels sont:</a:t>
            </a:r>
          </a:p>
          <a:p>
            <a:pPr marL="360">
              <a:lnSpc>
                <a:spcPct val="120000"/>
              </a:lnSpc>
              <a:spcBef>
                <a:spcPts val="1001"/>
              </a:spcBef>
              <a:buClr>
                <a:srgbClr val="5FA534"/>
              </a:buClr>
            </a:pPr>
            <a:endParaRPr lang="fr-FR" sz="2400" b="0" strike="noStrike" cap="non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pPr>
            <a:r>
              <a:rPr lang="fr-FR" sz="2400" b="0" strike="noStrike" cap="none" spc="-1" dirty="0">
                <a:solidFill>
                  <a:srgbClr val="000000"/>
                </a:solidFill>
                <a:latin typeface="Palatino Linotype"/>
              </a:rPr>
              <a:t>Offrir aux utilisateurs des fonctionnalités adaptées à leur besoin,</a:t>
            </a:r>
            <a:endParaRPr lang="fr-FR" sz="2400" b="0" strike="noStrike" cap="none" spc="-1" dirty="0">
              <a:latin typeface="Arial"/>
            </a:endParaRPr>
          </a:p>
          <a:p>
            <a:pPr marL="228600" indent="-228240">
              <a:lnSpc>
                <a:spcPct val="120000"/>
              </a:lnSpc>
              <a:spcBef>
                <a:spcPts val="1001"/>
              </a:spcBef>
              <a:buClr>
                <a:srgbClr val="5FA534"/>
              </a:buClr>
              <a:buFont typeface="Wingdings" charset="2"/>
              <a:buChar char=""/>
            </a:pPr>
            <a:r>
              <a:rPr lang="fr-FR" sz="2400" b="0" strike="noStrike" cap="none" spc="-1" dirty="0">
                <a:solidFill>
                  <a:srgbClr val="000000"/>
                </a:solidFill>
                <a:latin typeface="Palatino Linotype"/>
              </a:rPr>
              <a:t>Masquer les caractéristique physiques du matériel.</a:t>
            </a:r>
            <a:endParaRPr lang="fr-FR" sz="2400" b="0" strike="noStrike" cap="none" spc="-1" dirty="0">
              <a:latin typeface="Arial"/>
            </a:endParaRPr>
          </a:p>
          <a:p>
            <a:pPr marL="228600" indent="-228240">
              <a:lnSpc>
                <a:spcPct val="120000"/>
              </a:lnSpc>
              <a:spcBef>
                <a:spcPts val="1001"/>
              </a:spcBef>
              <a:buClr>
                <a:srgbClr val="5FA534"/>
              </a:buClr>
              <a:buFont typeface="Wingdings" charset="2"/>
              <a:buChar char=""/>
            </a:pPr>
            <a:r>
              <a:rPr lang="fr-FR" sz="2400" b="0" strike="noStrike" cap="none" spc="-1" dirty="0">
                <a:solidFill>
                  <a:srgbClr val="000000"/>
                </a:solidFill>
                <a:latin typeface="Palatino Linotype"/>
              </a:rPr>
              <a:t>Etc…</a:t>
            </a:r>
            <a:endParaRPr lang="fr-FR" sz="2400" b="0" strike="noStrike" cap="none" spc="-1" dirty="0">
              <a:latin typeface="Arial"/>
            </a:endParaRPr>
          </a:p>
          <a:p>
            <a:pPr marL="0" indent="0">
              <a:lnSpc>
                <a:spcPct val="120000"/>
              </a:lnSpc>
              <a:spcBef>
                <a:spcPts val="1001"/>
              </a:spcBef>
              <a:buNone/>
              <a:tabLst>
                <a:tab pos="0" algn="l"/>
              </a:tabLst>
            </a:pPr>
            <a:endParaRPr lang="en-US" sz="2800" b="0" strike="noStrike" spc="-1" dirty="0">
              <a:solidFill>
                <a:srgbClr val="000000"/>
              </a:solidFill>
              <a:latin typeface="Palatino Linotype"/>
            </a:endParaRPr>
          </a:p>
          <a:p>
            <a:pPr>
              <a:lnSpc>
                <a:spcPct val="120000"/>
              </a:lnSpc>
              <a:spcBef>
                <a:spcPts val="1001"/>
              </a:spcBef>
              <a:tabLst>
                <a:tab pos="0" algn="l"/>
              </a:tabLst>
            </a:pPr>
            <a:endParaRPr lang="en-US" sz="2800" b="0" strike="noStrike" spc="-1" dirty="0">
              <a:solidFill>
                <a:srgbClr val="000000"/>
              </a:solidFill>
              <a:latin typeface="Palatino Linotype"/>
            </a:endParaRPr>
          </a:p>
          <a:p>
            <a:pPr marL="0" indent="0">
              <a:buNone/>
            </a:pPr>
            <a:endParaRPr lang="fr-FR" dirty="0"/>
          </a:p>
        </p:txBody>
      </p:sp>
      <p:sp>
        <p:nvSpPr>
          <p:cNvPr id="5" name="ZoneTexte 4">
            <a:extLst>
              <a:ext uri="{FF2B5EF4-FFF2-40B4-BE49-F238E27FC236}">
                <a16:creationId xmlns:a16="http://schemas.microsoft.com/office/drawing/2014/main" id="{4F4207AD-FB48-FED0-9B1D-1AA518B5D1E0}"/>
              </a:ext>
            </a:extLst>
          </p:cNvPr>
          <p:cNvSpPr txBox="1"/>
          <p:nvPr/>
        </p:nvSpPr>
        <p:spPr>
          <a:xfrm>
            <a:off x="1629551" y="870565"/>
            <a:ext cx="4539408" cy="800219"/>
          </a:xfrm>
          <a:prstGeom prst="rect">
            <a:avLst/>
          </a:prstGeom>
          <a:noFill/>
        </p:spPr>
        <p:txBody>
          <a:bodyPr wrap="square" rtlCol="0">
            <a:spAutoFit/>
          </a:bodyPr>
          <a:lstStyle/>
          <a:p>
            <a:r>
              <a:rPr lang="fr-FR" sz="2800" b="1" strike="noStrike" spc="-1" dirty="0">
                <a:solidFill>
                  <a:srgbClr val="000000"/>
                </a:solidFill>
                <a:latin typeface="Palatino Linotype"/>
              </a:rPr>
              <a:t>2-Le logiciels ou software</a:t>
            </a:r>
            <a:endParaRPr lang="en-US" sz="2800" b="1" strike="noStrike" spc="-1" dirty="0">
              <a:solidFill>
                <a:srgbClr val="000000"/>
              </a:solidFill>
              <a:latin typeface="Palatino Linotype"/>
            </a:endParaRPr>
          </a:p>
          <a:p>
            <a:endParaRPr lang="fr-FR" dirty="0"/>
          </a:p>
        </p:txBody>
      </p:sp>
      <p:sp>
        <p:nvSpPr>
          <p:cNvPr id="3" name="Espace réservé du texte 2">
            <a:extLst>
              <a:ext uri="{FF2B5EF4-FFF2-40B4-BE49-F238E27FC236}">
                <a16:creationId xmlns:a16="http://schemas.microsoft.com/office/drawing/2014/main" id="{15255D54-5284-1A90-4053-22FED08E73A1}"/>
              </a:ext>
            </a:extLst>
          </p:cNvPr>
          <p:cNvSpPr>
            <a:spLocks noGrp="1"/>
          </p:cNvSpPr>
          <p:nvPr>
            <p:ph type="body"/>
          </p:nvPr>
        </p:nvSpPr>
        <p:spPr>
          <a:xfrm>
            <a:off x="805422" y="1499040"/>
            <a:ext cx="5290458" cy="3450240"/>
          </a:xfrm>
        </p:spPr>
        <p:txBody>
          <a:bodyPr>
            <a:normAutofit lnSpcReduction="10000"/>
          </a:bodyPr>
          <a:lstStyle/>
          <a:p>
            <a:pPr>
              <a:lnSpc>
                <a:spcPct val="120000"/>
              </a:lnSpc>
              <a:spcBef>
                <a:spcPts val="1001"/>
              </a:spcBef>
              <a:tabLst>
                <a:tab pos="0" algn="l"/>
              </a:tabLst>
            </a:pPr>
            <a:r>
              <a:rPr lang="fr-FR" sz="2600" b="0" strike="noStrike" cap="none" spc="-1" dirty="0">
                <a:solidFill>
                  <a:srgbClr val="000000"/>
                </a:solidFill>
                <a:latin typeface="Palatino Linotype"/>
              </a:rPr>
              <a:t>Le logiciel est un ensemble de programme, de séquence d’instructions interprétables par une machine. Il existe deux types de logiciels en SI:</a:t>
            </a:r>
            <a:endParaRPr lang="en-US" sz="2600" b="0" strike="noStrike" cap="non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600" b="0" strike="noStrike" cap="none" spc="-1" dirty="0">
                <a:solidFill>
                  <a:srgbClr val="000000"/>
                </a:solidFill>
                <a:latin typeface="Palatino Linotype"/>
              </a:rPr>
              <a:t>Le SE et </a:t>
            </a:r>
            <a:endParaRPr lang="en-US" sz="2600" b="0" strike="noStrike" cap="non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600" b="0" strike="noStrike" cap="none" spc="-1" dirty="0">
                <a:solidFill>
                  <a:srgbClr val="000000"/>
                </a:solidFill>
                <a:latin typeface="Palatino Linotype"/>
              </a:rPr>
              <a:t>Les applications.</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534680" y="838080"/>
            <a:ext cx="5869080" cy="380520"/>
          </a:xfrm>
          <a:prstGeom prst="rect">
            <a:avLst/>
          </a:prstGeom>
          <a:noFill/>
          <a:ln>
            <a:noFill/>
          </a:ln>
        </p:spPr>
        <p:txBody>
          <a:bodyPr anchor="b">
            <a:normAutofit fontScale="76500" lnSpcReduction="20000"/>
          </a:bodyPr>
          <a:lstStyle/>
          <a:p>
            <a:pPr algn="ctr">
              <a:lnSpc>
                <a:spcPct val="90000"/>
              </a:lnSpc>
            </a:pPr>
            <a:r>
              <a:rPr lang="fr-FR" sz="3200" b="0" strike="noStrike" spc="-1">
                <a:solidFill>
                  <a:srgbClr val="000000"/>
                </a:solidFill>
                <a:latin typeface="Palatino Linotype"/>
              </a:rPr>
              <a:t>1-Historique d’Unix</a:t>
            </a:r>
            <a:endParaRPr lang="en-US" sz="3200" b="0" strike="noStrike" spc="-1">
              <a:solidFill>
                <a:srgbClr val="000000"/>
              </a:solidFill>
              <a:latin typeface="Palatino Linotype"/>
            </a:endParaRPr>
          </a:p>
        </p:txBody>
      </p:sp>
      <p:sp>
        <p:nvSpPr>
          <p:cNvPr id="220" name="TextShape 2"/>
          <p:cNvSpPr txBox="1"/>
          <p:nvPr/>
        </p:nvSpPr>
        <p:spPr>
          <a:xfrm>
            <a:off x="1534680" y="1219320"/>
            <a:ext cx="9519840" cy="4381200"/>
          </a:xfrm>
          <a:prstGeom prst="rect">
            <a:avLst/>
          </a:prstGeom>
          <a:noFill/>
          <a:ln>
            <a:noFill/>
          </a:ln>
        </p:spPr>
        <p:txBody>
          <a:bodyPr>
            <a:noAutofit/>
          </a:bodyPr>
          <a:lstStyle/>
          <a:p>
            <a:pPr marL="228600" indent="-228240">
              <a:lnSpc>
                <a:spcPct val="100000"/>
              </a:lnSpc>
              <a:spcBef>
                <a:spcPts val="1001"/>
              </a:spcBef>
              <a:buClr>
                <a:srgbClr val="5FA534"/>
              </a:buClr>
              <a:buFont typeface="Wingdings" charset="2"/>
              <a:buChar char=""/>
            </a:pPr>
            <a:r>
              <a:rPr lang="fr-FR" b="0" strike="noStrike" spc="-1" dirty="0">
                <a:solidFill>
                  <a:srgbClr val="000000"/>
                </a:solidFill>
                <a:latin typeface="Palatino Linotype"/>
              </a:rPr>
              <a:t>Unix a été conçu en 1969 aux Bell </a:t>
            </a:r>
            <a:r>
              <a:rPr lang="fr-FR" b="0" strike="noStrike" spc="-1" dirty="0" err="1">
                <a:solidFill>
                  <a:srgbClr val="000000"/>
                </a:solidFill>
                <a:latin typeface="Palatino Linotype"/>
              </a:rPr>
              <a:t>Labs</a:t>
            </a:r>
            <a:r>
              <a:rPr lang="fr-FR" b="0" strike="noStrike" spc="-1" dirty="0">
                <a:solidFill>
                  <a:srgbClr val="000000"/>
                </a:solidFill>
                <a:latin typeface="Palatino Linotype"/>
              </a:rPr>
              <a:t> (AT&amp;T) par des ingénieurs,</a:t>
            </a:r>
            <a:endParaRPr lang="en-US" b="0" strike="noStrike" spc="-1" dirty="0">
              <a:solidFill>
                <a:srgbClr val="000000"/>
              </a:solidFill>
              <a:latin typeface="Palatino Linotype"/>
            </a:endParaRPr>
          </a:p>
          <a:p>
            <a:pPr marL="228600" indent="-228240">
              <a:lnSpc>
                <a:spcPct val="100000"/>
              </a:lnSpc>
              <a:spcBef>
                <a:spcPts val="1001"/>
              </a:spcBef>
              <a:buClr>
                <a:srgbClr val="5FA534"/>
              </a:buClr>
              <a:buFont typeface="Wingdings" charset="2"/>
              <a:buChar char=""/>
            </a:pPr>
            <a:r>
              <a:rPr lang="fr-FR" b="0" strike="noStrike" spc="-1" dirty="0">
                <a:solidFill>
                  <a:srgbClr val="000000"/>
                </a:solidFill>
                <a:latin typeface="Palatino Linotype"/>
              </a:rPr>
              <a:t> Dans la même année 1969 que Kenneth THOMPSON, employé chez Bell, développe un nouveau prototype de système (réécrit en langage C ) ,</a:t>
            </a:r>
            <a:endParaRPr lang="en-US" b="0" strike="noStrike" spc="-1" dirty="0">
              <a:solidFill>
                <a:srgbClr val="000000"/>
              </a:solidFill>
              <a:latin typeface="Palatino Linotype"/>
            </a:endParaRPr>
          </a:p>
          <a:p>
            <a:pPr marL="228600" indent="-228240">
              <a:lnSpc>
                <a:spcPct val="100000"/>
              </a:lnSpc>
              <a:spcBef>
                <a:spcPts val="1001"/>
              </a:spcBef>
              <a:buClr>
                <a:srgbClr val="5FA534"/>
              </a:buClr>
              <a:buFont typeface="Wingdings" charset="2"/>
              <a:buChar char=""/>
            </a:pPr>
            <a:r>
              <a:rPr lang="fr-FR" b="0" strike="noStrike" spc="-1" dirty="0">
                <a:solidFill>
                  <a:srgbClr val="000000"/>
                </a:solidFill>
                <a:latin typeface="Palatino Linotype"/>
              </a:rPr>
              <a:t>Entre 1970 et 1975, Unix devient le système portable et officiel pour les institutions et les universités, </a:t>
            </a:r>
            <a:endParaRPr lang="en-US" b="0" strike="noStrike" spc="-1" dirty="0">
              <a:solidFill>
                <a:srgbClr val="000000"/>
              </a:solidFill>
              <a:latin typeface="Palatino Linotype"/>
            </a:endParaRPr>
          </a:p>
          <a:p>
            <a:pPr marL="228600" indent="-228240">
              <a:lnSpc>
                <a:spcPct val="100000"/>
              </a:lnSpc>
              <a:spcBef>
                <a:spcPts val="1001"/>
              </a:spcBef>
              <a:buClr>
                <a:srgbClr val="5FA534"/>
              </a:buClr>
              <a:buFont typeface="Wingdings" charset="2"/>
              <a:buChar char=""/>
            </a:pPr>
            <a:r>
              <a:rPr lang="fr-FR" b="0" strike="noStrike" spc="-1" dirty="0">
                <a:solidFill>
                  <a:srgbClr val="000000"/>
                </a:solidFill>
                <a:latin typeface="Palatino Linotype"/>
              </a:rPr>
              <a:t> En 1980, des chercheurs de l’université de Berkeley développent leur propre UNIX (BSD) ,</a:t>
            </a:r>
            <a:endParaRPr lang="en-US" b="0" strike="noStrike" spc="-1" dirty="0">
              <a:solidFill>
                <a:srgbClr val="000000"/>
              </a:solidFill>
              <a:latin typeface="Palatino Linotype"/>
            </a:endParaRPr>
          </a:p>
          <a:p>
            <a:pPr marL="228600" indent="-228240">
              <a:lnSpc>
                <a:spcPct val="100000"/>
              </a:lnSpc>
              <a:spcBef>
                <a:spcPts val="1001"/>
              </a:spcBef>
              <a:buClr>
                <a:srgbClr val="5FA534"/>
              </a:buClr>
              <a:buFont typeface="Wingdings" charset="2"/>
              <a:buChar char=""/>
            </a:pPr>
            <a:r>
              <a:rPr lang="fr-FR" b="0" strike="noStrike" spc="-1" dirty="0">
                <a:solidFill>
                  <a:srgbClr val="000000"/>
                </a:solidFill>
                <a:latin typeface="Palatino Linotype"/>
              </a:rPr>
              <a:t>En 1983, la société ATT tente une commercialisation d’un UNIX système V et de concurrencer l’UNIX BSD</a:t>
            </a:r>
            <a:endParaRPr lang="en-US" b="0" strike="noStrike" spc="-1" dirty="0">
              <a:solidFill>
                <a:srgbClr val="000000"/>
              </a:solidFill>
              <a:latin typeface="Palatino Linotype"/>
            </a:endParaRPr>
          </a:p>
          <a:p>
            <a:pPr marL="228600" indent="-228240">
              <a:lnSpc>
                <a:spcPct val="100000"/>
              </a:lnSpc>
              <a:spcBef>
                <a:spcPts val="1001"/>
              </a:spcBef>
              <a:buClr>
                <a:srgbClr val="5FA534"/>
              </a:buClr>
              <a:buFont typeface="Wingdings" charset="2"/>
              <a:buChar char=""/>
            </a:pPr>
            <a:r>
              <a:rPr lang="fr-FR" sz="1800" b="0" strike="noStrike" spc="-1" dirty="0">
                <a:solidFill>
                  <a:srgbClr val="000000"/>
                </a:solidFill>
                <a:latin typeface="Palatino Linotype"/>
              </a:rPr>
              <a:t> En 1984, Richard </a:t>
            </a:r>
            <a:r>
              <a:rPr lang="fr-FR" sz="1800" b="0" strike="noStrike" spc="-1" dirty="0" err="1">
                <a:solidFill>
                  <a:srgbClr val="000000"/>
                </a:solidFill>
                <a:latin typeface="Palatino Linotype"/>
              </a:rPr>
              <a:t>Stallman</a:t>
            </a:r>
            <a:r>
              <a:rPr lang="fr-FR" sz="1800" b="0" strike="noStrike" spc="-1" dirty="0">
                <a:solidFill>
                  <a:srgbClr val="000000"/>
                </a:solidFill>
                <a:latin typeface="Palatino Linotype"/>
              </a:rPr>
              <a:t> lance le projet GNU/Linux qui vise à créer son système ’Unix’ complètement libre ,</a:t>
            </a:r>
            <a:endParaRPr lang="en-US" sz="1800" b="0" strike="noStrike" spc="-1" dirty="0">
              <a:solidFill>
                <a:srgbClr val="000000"/>
              </a:solidFill>
              <a:latin typeface="Palatino Linotype"/>
            </a:endParaRPr>
          </a:p>
          <a:p>
            <a:pPr marL="228600" indent="-228240">
              <a:lnSpc>
                <a:spcPct val="100000"/>
              </a:lnSpc>
              <a:spcBef>
                <a:spcPts val="1001"/>
              </a:spcBef>
              <a:buClr>
                <a:srgbClr val="5FA534"/>
              </a:buClr>
              <a:buFont typeface="Wingdings" charset="2"/>
              <a:buChar char=""/>
            </a:pPr>
            <a:r>
              <a:rPr lang="fr-FR" sz="1800" b="0" strike="noStrike" spc="-1" dirty="0">
                <a:solidFill>
                  <a:srgbClr val="000000"/>
                </a:solidFill>
                <a:latin typeface="Palatino Linotype"/>
              </a:rPr>
              <a:t>En 1987, la société ATT finalise sa version de Unix...et donc des scissions se créent pour arriver au choix d’une licence BSD,</a:t>
            </a:r>
            <a:endParaRPr lang="en-US" sz="1800" b="0" strike="noStrike" spc="-1" dirty="0">
              <a:solidFill>
                <a:srgbClr val="000000"/>
              </a:solidFill>
              <a:latin typeface="Palatino Linotype"/>
            </a:endParaRPr>
          </a:p>
        </p:txBody>
      </p:sp>
      <p:sp>
        <p:nvSpPr>
          <p:cNvPr id="221" name="CustomShape 3"/>
          <p:cNvSpPr/>
          <p:nvPr/>
        </p:nvSpPr>
        <p:spPr>
          <a:xfrm>
            <a:off x="1714680" y="304920"/>
            <a:ext cx="7251480" cy="418680"/>
          </a:xfrm>
          <a:prstGeom prst="rect">
            <a:avLst/>
          </a:prstGeom>
          <a:noFill/>
          <a:ln>
            <a:no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a:lnSpc>
                <a:spcPct val="100000"/>
              </a:lnSpc>
            </a:pPr>
            <a:r>
              <a:rPr lang="fr-FR" sz="3200" b="0" strike="noStrike" spc="-1">
                <a:solidFill>
                  <a:srgbClr val="000000"/>
                </a:solidFill>
                <a:latin typeface="Palatino Linotype"/>
              </a:rPr>
              <a:t>III-Système d’exploitation UNIX/Linux</a:t>
            </a:r>
            <a:endParaRPr lang="fr-FR" sz="3200" b="0" strike="noStrike" spc="-1">
              <a:latin typeface="Arial"/>
            </a:endParaRPr>
          </a:p>
        </p:txBody>
      </p:sp>
      <p:sp>
        <p:nvSpPr>
          <p:cNvPr id="222" name="CustomShape 4"/>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23" name="TextShape 5"/>
          <p:cNvSpPr txBox="1"/>
          <p:nvPr/>
        </p:nvSpPr>
        <p:spPr>
          <a:xfrm>
            <a:off x="480240" y="798840"/>
            <a:ext cx="810720" cy="503280"/>
          </a:xfrm>
          <a:prstGeom prst="rect">
            <a:avLst/>
          </a:prstGeom>
          <a:noFill/>
          <a:ln>
            <a:noFill/>
          </a:ln>
        </p:spPr>
        <p:txBody>
          <a:bodyPr>
            <a:noAutofit/>
          </a:bodyPr>
          <a:lstStyle/>
          <a:p>
            <a:pPr algn="r">
              <a:lnSpc>
                <a:spcPct val="100000"/>
              </a:lnSpc>
            </a:pPr>
            <a:fld id="{D40EE854-788F-49E6-9DAC-9C9808AAD747}" type="slidenum">
              <a:rPr lang="en-US" sz="2800" b="0" strike="noStrike" spc="-1">
                <a:solidFill>
                  <a:srgbClr val="5FA534"/>
                </a:solidFill>
                <a:latin typeface="Palatino Linotype"/>
              </a:rPr>
              <a:t>11</a:t>
            </a:fld>
            <a:endParaRPr lang="fr-FR" sz="28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1534680" y="88920"/>
            <a:ext cx="7507440" cy="405000"/>
          </a:xfrm>
          <a:prstGeom prst="rect">
            <a:avLst/>
          </a:prstGeom>
          <a:noFill/>
          <a:ln>
            <a:noFill/>
          </a:ln>
        </p:spPr>
        <p:txBody>
          <a:bodyPr anchor="b">
            <a:normAutofit fontScale="85500" lnSpcReduction="20000"/>
          </a:bodyPr>
          <a:lstStyle/>
          <a:p>
            <a:pPr algn="ctr">
              <a:lnSpc>
                <a:spcPct val="90000"/>
              </a:lnSpc>
            </a:pPr>
            <a:r>
              <a:rPr lang="fr-FR" sz="3200" b="0" strike="noStrike" spc="-1">
                <a:solidFill>
                  <a:srgbClr val="000000"/>
                </a:solidFill>
                <a:latin typeface="Palatino Linotype"/>
              </a:rPr>
              <a:t>1-Historique d’Unix (suite &amp; fin)</a:t>
            </a:r>
            <a:endParaRPr lang="en-US" sz="3200" b="0" strike="noStrike" spc="-1">
              <a:solidFill>
                <a:srgbClr val="000000"/>
              </a:solidFill>
              <a:latin typeface="Palatino Linotype"/>
            </a:endParaRPr>
          </a:p>
        </p:txBody>
      </p:sp>
      <p:sp>
        <p:nvSpPr>
          <p:cNvPr id="225" name="TextShape 2"/>
          <p:cNvSpPr txBox="1"/>
          <p:nvPr/>
        </p:nvSpPr>
        <p:spPr>
          <a:xfrm>
            <a:off x="1534680" y="494280"/>
            <a:ext cx="9519840" cy="5385600"/>
          </a:xfrm>
          <a:prstGeom prst="rect">
            <a:avLst/>
          </a:prstGeom>
          <a:noFill/>
          <a:ln>
            <a:noFill/>
          </a:ln>
        </p:spPr>
        <p:txBody>
          <a:bodyPr>
            <a:normAutofit fontScale="64500" lnSpcReduction="20000"/>
          </a:bodyPr>
          <a:lstStyle/>
          <a:p>
            <a:pPr marL="228600" indent="-228240">
              <a:lnSpc>
                <a:spcPct val="170000"/>
              </a:lnSpc>
              <a:spcBef>
                <a:spcPts val="1001"/>
              </a:spcBef>
              <a:buClr>
                <a:srgbClr val="5FA534"/>
              </a:buClr>
              <a:buFont typeface="Wingdings" charset="2"/>
              <a:buChar char=""/>
            </a:pPr>
            <a:r>
              <a:rPr lang="fr-FR" sz="2600" b="0" strike="noStrike" spc="-1">
                <a:solidFill>
                  <a:srgbClr val="000000"/>
                </a:solidFill>
                <a:latin typeface="Palatino Linotype"/>
              </a:rPr>
              <a:t>En 1988, c’est le début d’une normalisation avec l’organisation ’IEEE’ et la norme ’POSIX’ pour les développements d’applications autour d’un système UNIX,</a:t>
            </a:r>
            <a:endParaRPr lang="en-US" sz="2600" b="0" strike="noStrike" spc="-1">
              <a:solidFill>
                <a:srgbClr val="000000"/>
              </a:solidFill>
              <a:latin typeface="Palatino Linotype"/>
            </a:endParaRPr>
          </a:p>
          <a:p>
            <a:pPr marL="228600" indent="-228240">
              <a:lnSpc>
                <a:spcPct val="170000"/>
              </a:lnSpc>
              <a:spcBef>
                <a:spcPts val="1001"/>
              </a:spcBef>
              <a:buClr>
                <a:srgbClr val="5FA534"/>
              </a:buClr>
              <a:buFont typeface="Wingdings" charset="2"/>
              <a:buChar char=""/>
            </a:pPr>
            <a:r>
              <a:rPr lang="fr-FR" sz="2600" b="0" strike="noStrike" spc="-1">
                <a:solidFill>
                  <a:srgbClr val="000000"/>
                </a:solidFill>
                <a:latin typeface="Palatino Linotype"/>
              </a:rPr>
              <a:t> En 1991 Le projet GNU arrive avec de très nombreux outils libres, mais il lui manque un élément central : le noyau. Cet élément est essentiel car il gère la mémoire, le microprocesseur, les périphériques comme le clavier, la souris, les disques durs. C'est à cette époque qu'un étudiant finlandais, Linus Torvalds, commence à développer un noyau et demande aux personnes intéressées d'y contribuer. La licence GPL a été publiée à la même époque et Linus Torvalds s'est laissé persuader de placer son noyau sous cette dernière.</a:t>
            </a:r>
            <a:endParaRPr lang="en-US" sz="2600" b="0" strike="noStrike" spc="-1">
              <a:solidFill>
                <a:srgbClr val="000000"/>
              </a:solidFill>
              <a:latin typeface="Palatino Linotype"/>
            </a:endParaRPr>
          </a:p>
          <a:p>
            <a:pPr marL="228600" indent="-228240">
              <a:lnSpc>
                <a:spcPct val="170000"/>
              </a:lnSpc>
              <a:spcBef>
                <a:spcPts val="1001"/>
              </a:spcBef>
              <a:buClr>
                <a:srgbClr val="5FA534"/>
              </a:buClr>
              <a:buFont typeface="Wingdings" charset="2"/>
              <a:buChar char=""/>
            </a:pPr>
            <a:r>
              <a:rPr lang="fr-FR" sz="2600" b="0" strike="noStrike" spc="-1">
                <a:solidFill>
                  <a:srgbClr val="000000"/>
                </a:solidFill>
                <a:latin typeface="Palatino Linotype"/>
              </a:rPr>
              <a:t> Le système d'exploitation actuellement connu est donc un assemblage des outils GNU fonctionnant sur un noyau Linux, on parle donc de GNU/Linux avec le slash, « / » pour « GNU sur Linux ». </a:t>
            </a:r>
            <a:endParaRPr lang="en-US" sz="2600" b="0" strike="noStrike" spc="-1">
              <a:solidFill>
                <a:srgbClr val="000000"/>
              </a:solidFill>
              <a:latin typeface="Palatino Linotype"/>
            </a:endParaRPr>
          </a:p>
          <a:p>
            <a:pPr>
              <a:lnSpc>
                <a:spcPct val="170000"/>
              </a:lnSpc>
              <a:spcBef>
                <a:spcPts val="1001"/>
              </a:spcBef>
            </a:pPr>
            <a:endParaRPr lang="en-US" sz="2600" b="0" strike="noStrike" spc="-1">
              <a:solidFill>
                <a:srgbClr val="000000"/>
              </a:solidFill>
              <a:latin typeface="Palatino Linotype"/>
            </a:endParaRPr>
          </a:p>
        </p:txBody>
      </p:sp>
      <p:sp>
        <p:nvSpPr>
          <p:cNvPr id="226" name="CustomShape 3"/>
          <p:cNvSpPr/>
          <p:nvPr/>
        </p:nvSpPr>
        <p:spPr>
          <a:xfrm>
            <a:off x="0" y="578376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27" name="TextShape 4"/>
          <p:cNvSpPr txBox="1"/>
          <p:nvPr/>
        </p:nvSpPr>
        <p:spPr>
          <a:xfrm>
            <a:off x="480240" y="798840"/>
            <a:ext cx="810720" cy="503280"/>
          </a:xfrm>
          <a:prstGeom prst="rect">
            <a:avLst/>
          </a:prstGeom>
          <a:noFill/>
          <a:ln>
            <a:noFill/>
          </a:ln>
        </p:spPr>
        <p:txBody>
          <a:bodyPr>
            <a:noAutofit/>
          </a:bodyPr>
          <a:lstStyle/>
          <a:p>
            <a:pPr algn="r">
              <a:lnSpc>
                <a:spcPct val="100000"/>
              </a:lnSpc>
            </a:pPr>
            <a:fld id="{BA067501-470D-41DE-BDF4-50970557A7DD}" type="slidenum">
              <a:rPr lang="en-US" sz="2800" b="0" strike="noStrike" spc="-1">
                <a:solidFill>
                  <a:srgbClr val="5FA534"/>
                </a:solidFill>
                <a:latin typeface="Palatino Linotype"/>
              </a:rPr>
              <a:t>12</a:t>
            </a:fld>
            <a:endParaRPr lang="fr-FR" sz="2800" b="0" strike="noStrike" spc="-1">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645920" y="124920"/>
            <a:ext cx="5792400" cy="566640"/>
          </a:xfrm>
          <a:prstGeom prst="rect">
            <a:avLst/>
          </a:prstGeom>
          <a:noFill/>
          <a:ln>
            <a:noFill/>
          </a:ln>
        </p:spPr>
        <p:txBody>
          <a:bodyPr anchor="b">
            <a:noAutofit/>
          </a:bodyPr>
          <a:lstStyle/>
          <a:p>
            <a:pPr>
              <a:lnSpc>
                <a:spcPct val="90000"/>
              </a:lnSpc>
            </a:pPr>
            <a:r>
              <a:rPr lang="fr-FR" sz="3200" b="0" strike="noStrike" spc="-1">
                <a:solidFill>
                  <a:srgbClr val="000000"/>
                </a:solidFill>
                <a:latin typeface="Palatino Linotype"/>
              </a:rPr>
              <a:t>2-Définition de GNU/Linux</a:t>
            </a:r>
            <a:endParaRPr lang="en-US" sz="3200" b="0" strike="noStrike" spc="-1">
              <a:solidFill>
                <a:srgbClr val="000000"/>
              </a:solidFill>
              <a:latin typeface="Palatino Linotype"/>
            </a:endParaRPr>
          </a:p>
        </p:txBody>
      </p:sp>
      <p:sp>
        <p:nvSpPr>
          <p:cNvPr id="229" name="TextShape 2"/>
          <p:cNvSpPr txBox="1"/>
          <p:nvPr/>
        </p:nvSpPr>
        <p:spPr>
          <a:xfrm>
            <a:off x="1568160" y="858240"/>
            <a:ext cx="9519840" cy="3533760"/>
          </a:xfrm>
          <a:prstGeom prst="rect">
            <a:avLst/>
          </a:prstGeom>
          <a:noFill/>
          <a:ln>
            <a:noFill/>
          </a:ln>
        </p:spPr>
        <p:txBody>
          <a:bodyPr>
            <a:normAutofit/>
          </a:bodyPr>
          <a:lstStyle/>
          <a:p>
            <a:pPr>
              <a:lnSpc>
                <a:spcPct val="150000"/>
              </a:lnSpc>
              <a:spcBef>
                <a:spcPts val="1001"/>
              </a:spcBef>
              <a:tabLst>
                <a:tab pos="0" algn="l"/>
              </a:tabLst>
            </a:pPr>
            <a:r>
              <a:rPr lang="fr-FR" sz="2000" b="0" strike="noStrike" spc="-1">
                <a:solidFill>
                  <a:srgbClr val="000000"/>
                </a:solidFill>
                <a:latin typeface="Palatino Linotype"/>
              </a:rPr>
              <a:t>GNU/Linux est un système d'exploitation complètement Libre et performant. Il est hautement configurable. Il ne dépend pas d'une multinationale. Il est supporté par une grande communauté d'utilisateurs souvent prêts à vous aider. Quelque soit votre domaine de compétence, vous pouvez participer à l'amélioration de GNU/Linux pour que ce dernier évolue dans votre intérêt. Ce n'est pas un simple logiciel gratuit, mais un Logiciel Libre. Ce qui garantit qu'il restera accessible et gratuit pour tous, sans discrimination. </a:t>
            </a:r>
            <a:endParaRPr lang="en-US" sz="2000" b="0" strike="noStrike" spc="-1">
              <a:solidFill>
                <a:srgbClr val="000000"/>
              </a:solidFill>
              <a:latin typeface="Palatino Linotype"/>
            </a:endParaRPr>
          </a:p>
          <a:p>
            <a:pPr>
              <a:lnSpc>
                <a:spcPct val="120000"/>
              </a:lnSpc>
              <a:spcBef>
                <a:spcPts val="1001"/>
              </a:spcBef>
              <a:tabLst>
                <a:tab pos="0" algn="l"/>
              </a:tabLst>
            </a:pPr>
            <a:endParaRPr lang="en-US" sz="2000" b="0" strike="noStrike" spc="-1">
              <a:solidFill>
                <a:srgbClr val="000000"/>
              </a:solidFill>
              <a:latin typeface="Palatino Linotype"/>
            </a:endParaRPr>
          </a:p>
        </p:txBody>
      </p:sp>
      <p:sp>
        <p:nvSpPr>
          <p:cNvPr id="230"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31" name="TextShape 4"/>
          <p:cNvSpPr txBox="1"/>
          <p:nvPr/>
        </p:nvSpPr>
        <p:spPr>
          <a:xfrm>
            <a:off x="480240" y="798840"/>
            <a:ext cx="810720" cy="503280"/>
          </a:xfrm>
          <a:prstGeom prst="rect">
            <a:avLst/>
          </a:prstGeom>
          <a:noFill/>
          <a:ln>
            <a:noFill/>
          </a:ln>
        </p:spPr>
        <p:txBody>
          <a:bodyPr>
            <a:noAutofit/>
          </a:bodyPr>
          <a:lstStyle/>
          <a:p>
            <a:pPr algn="r">
              <a:lnSpc>
                <a:spcPct val="100000"/>
              </a:lnSpc>
            </a:pPr>
            <a:fld id="{D1F9B7B2-BFA2-433E-9064-CC0117413563}" type="slidenum">
              <a:rPr lang="en-US" sz="2800" b="0" strike="noStrike" spc="-1">
                <a:solidFill>
                  <a:srgbClr val="5FA534"/>
                </a:solidFill>
                <a:latin typeface="Palatino Linotype"/>
              </a:rPr>
              <a:t>13</a:t>
            </a:fld>
            <a:endParaRPr lang="fr-FR" sz="28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1534680" y="0"/>
            <a:ext cx="7559640" cy="456840"/>
          </a:xfrm>
          <a:prstGeom prst="rect">
            <a:avLst/>
          </a:prstGeom>
          <a:noFill/>
          <a:ln>
            <a:noFill/>
          </a:ln>
        </p:spPr>
        <p:txBody>
          <a:bodyPr anchor="b">
            <a:normAutofit fontScale="89500" lnSpcReduction="10000"/>
          </a:bodyPr>
          <a:lstStyle/>
          <a:p>
            <a:pPr algn="ctr">
              <a:lnSpc>
                <a:spcPct val="90000"/>
              </a:lnSpc>
            </a:pPr>
            <a:r>
              <a:rPr lang="fr-FR" sz="3200" b="0" strike="noStrike" spc="-1">
                <a:solidFill>
                  <a:srgbClr val="000000"/>
                </a:solidFill>
                <a:latin typeface="Palatino Linotype"/>
              </a:rPr>
              <a:t> 3- Un système Open Source </a:t>
            </a:r>
            <a:endParaRPr lang="en-US" sz="3200" b="0" strike="noStrike" spc="-1">
              <a:solidFill>
                <a:srgbClr val="000000"/>
              </a:solidFill>
              <a:latin typeface="Palatino Linotype"/>
            </a:endParaRPr>
          </a:p>
        </p:txBody>
      </p:sp>
      <p:sp>
        <p:nvSpPr>
          <p:cNvPr id="233" name="TextShape 2"/>
          <p:cNvSpPr txBox="1"/>
          <p:nvPr/>
        </p:nvSpPr>
        <p:spPr>
          <a:xfrm>
            <a:off x="1534680" y="457200"/>
            <a:ext cx="9519840" cy="5163480"/>
          </a:xfrm>
          <a:prstGeom prst="rect">
            <a:avLst/>
          </a:prstGeom>
          <a:noFill/>
          <a:ln>
            <a:noFill/>
          </a:ln>
        </p:spPr>
        <p:txBody>
          <a:bodyPr>
            <a:normAutofit lnSpcReduction="10000"/>
          </a:bodyPr>
          <a:lstStyle/>
          <a:p>
            <a:pPr>
              <a:lnSpc>
                <a:spcPct val="120000"/>
              </a:lnSpc>
              <a:spcBef>
                <a:spcPts val="1001"/>
              </a:spcBef>
              <a:tabLst>
                <a:tab pos="0" algn="l"/>
              </a:tabLst>
            </a:pPr>
            <a:r>
              <a:rPr lang="fr-FR" sz="2000" b="0" strike="noStrike" spc="-1">
                <a:solidFill>
                  <a:srgbClr val="000000"/>
                </a:solidFill>
                <a:latin typeface="Palatino Linotype"/>
              </a:rPr>
              <a:t>Open Source signifie que le logiciel concerné est livré avec son code source afin de permettre la compréhension du fonctionnement du programme et sa modification pour des usages spécifiques. </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Linux étant un système open source, il  offre quatre (04) libertés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Liberté 0 : La liberté d'exécuter le programme, pour tous les usages.</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Liberté 1 : La liberté d'étudier le fonctionnement du programme, et de l'adapter à vos besoins. Pour ceci l'accès au code source est une condition requis.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Liberté 2 : La liberté de redistribuer des copies, donc d'aider votre voisin.</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Liberté 3 : La liberté d'améliorer le programme et de publier vos améliorations, pour en faire profiter toute la communauté. Pour se faire, l'accès au code source est une condition requise.</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 Un programme est un Logiciel Libre si les utilisateurs ont toutes ces libertés .</a:t>
            </a:r>
            <a:endParaRPr lang="en-US" sz="2000" b="0" strike="noStrike" spc="-1">
              <a:solidFill>
                <a:srgbClr val="000000"/>
              </a:solidFill>
              <a:latin typeface="Palatino Linotype"/>
            </a:endParaRPr>
          </a:p>
          <a:p>
            <a:pPr>
              <a:lnSpc>
                <a:spcPct val="120000"/>
              </a:lnSpc>
              <a:spcBef>
                <a:spcPts val="1001"/>
              </a:spcBef>
              <a:tabLst>
                <a:tab pos="0" algn="l"/>
              </a:tabLst>
            </a:pPr>
            <a:endParaRPr lang="en-US" sz="2000" b="0" strike="noStrike" spc="-1">
              <a:solidFill>
                <a:srgbClr val="000000"/>
              </a:solidFill>
              <a:latin typeface="Palatino Linotype"/>
            </a:endParaRPr>
          </a:p>
          <a:p>
            <a:pPr>
              <a:lnSpc>
                <a:spcPct val="120000"/>
              </a:lnSpc>
              <a:spcBef>
                <a:spcPts val="1001"/>
              </a:spcBef>
              <a:tabLst>
                <a:tab pos="0" algn="l"/>
              </a:tabLst>
            </a:pPr>
            <a:endParaRPr lang="en-US" sz="2000" b="0" strike="noStrike" spc="-1">
              <a:solidFill>
                <a:srgbClr val="000000"/>
              </a:solidFill>
              <a:latin typeface="Palatino Linotype"/>
            </a:endParaRPr>
          </a:p>
        </p:txBody>
      </p:sp>
      <p:sp>
        <p:nvSpPr>
          <p:cNvPr id="234"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35" name="TextShape 4"/>
          <p:cNvSpPr txBox="1"/>
          <p:nvPr/>
        </p:nvSpPr>
        <p:spPr>
          <a:xfrm>
            <a:off x="480240" y="798840"/>
            <a:ext cx="810720" cy="503280"/>
          </a:xfrm>
          <a:prstGeom prst="rect">
            <a:avLst/>
          </a:prstGeom>
          <a:noFill/>
          <a:ln>
            <a:noFill/>
          </a:ln>
        </p:spPr>
        <p:txBody>
          <a:bodyPr>
            <a:noAutofit/>
          </a:bodyPr>
          <a:lstStyle/>
          <a:p>
            <a:pPr algn="r">
              <a:lnSpc>
                <a:spcPct val="100000"/>
              </a:lnSpc>
            </a:pPr>
            <a:fld id="{3E48667B-8845-49B9-82D6-765CC09D855E}" type="slidenum">
              <a:rPr lang="en-US" sz="2800" b="0" strike="noStrike" spc="-1">
                <a:solidFill>
                  <a:srgbClr val="5FA534"/>
                </a:solidFill>
                <a:latin typeface="Palatino Linotype"/>
              </a:rPr>
              <a:t>14</a:t>
            </a:fld>
            <a:endParaRPr lang="fr-FR" sz="28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1534680" y="123480"/>
            <a:ext cx="6299280" cy="456840"/>
          </a:xfrm>
          <a:prstGeom prst="rect">
            <a:avLst/>
          </a:prstGeom>
          <a:noFill/>
          <a:ln>
            <a:noFill/>
          </a:ln>
        </p:spPr>
        <p:txBody>
          <a:bodyPr anchor="b">
            <a:normAutofit fontScale="89500" lnSpcReduction="10000"/>
          </a:bodyPr>
          <a:lstStyle/>
          <a:p>
            <a:pPr algn="ctr">
              <a:lnSpc>
                <a:spcPct val="90000"/>
              </a:lnSpc>
            </a:pPr>
            <a:r>
              <a:rPr lang="fr-FR" sz="3200" b="0" strike="noStrike" spc="-1">
                <a:solidFill>
                  <a:srgbClr val="000000"/>
                </a:solidFill>
                <a:latin typeface="Palatino Linotype"/>
              </a:rPr>
              <a:t>4- La licence GPL de GNU</a:t>
            </a:r>
            <a:endParaRPr lang="en-US" sz="3200" b="0" strike="noStrike" spc="-1">
              <a:solidFill>
                <a:srgbClr val="000000"/>
              </a:solidFill>
              <a:latin typeface="Palatino Linotype"/>
            </a:endParaRPr>
          </a:p>
        </p:txBody>
      </p:sp>
      <p:sp>
        <p:nvSpPr>
          <p:cNvPr id="237" name="TextShape 2"/>
          <p:cNvSpPr txBox="1"/>
          <p:nvPr/>
        </p:nvSpPr>
        <p:spPr>
          <a:xfrm>
            <a:off x="1534680" y="667440"/>
            <a:ext cx="9519840" cy="2050920"/>
          </a:xfrm>
          <a:prstGeom prst="rect">
            <a:avLst/>
          </a:prstGeom>
          <a:noFill/>
          <a:ln>
            <a:noFill/>
          </a:ln>
        </p:spPr>
        <p:txBody>
          <a:bodyPr>
            <a:noAutofit/>
          </a:bodyPr>
          <a:lstStyle/>
          <a:p>
            <a:pPr algn="just">
              <a:lnSpc>
                <a:spcPct val="120000"/>
              </a:lnSpc>
              <a:spcBef>
                <a:spcPts val="1001"/>
              </a:spcBef>
              <a:tabLst>
                <a:tab pos="0" algn="l"/>
              </a:tabLst>
            </a:pPr>
            <a:r>
              <a:rPr lang="fr-FR" sz="2000" b="0" strike="noStrike" spc="-1">
                <a:solidFill>
                  <a:srgbClr val="000000"/>
                </a:solidFill>
                <a:latin typeface="Palatino Linotype"/>
              </a:rPr>
              <a:t> Le code source de Linux est sous licence GPL  (General Public Licence). C’est  la première licence logicielle à avoir implémenté le mécanisme juridique du «</a:t>
            </a:r>
            <a:r>
              <a:rPr lang="fr-FR" sz="2000" b="1" strike="noStrike" spc="-1">
                <a:solidFill>
                  <a:srgbClr val="000000"/>
                </a:solidFill>
                <a:latin typeface="Palatino Linotype"/>
              </a:rPr>
              <a:t>Copyleft </a:t>
            </a:r>
            <a:r>
              <a:rPr lang="fr-FR" sz="2000" b="0" strike="noStrike" spc="-1">
                <a:solidFill>
                  <a:srgbClr val="000000"/>
                </a:solidFill>
                <a:latin typeface="Palatino Linotype"/>
              </a:rPr>
              <a:t>» qui permet à tous de diffuser et de modifier les logiciels en rendant le code redistribuable : personne ne peut s’approprier un code GPL.</a:t>
            </a:r>
            <a:endParaRPr lang="en-US" sz="2000" b="0" strike="noStrike" spc="-1">
              <a:solidFill>
                <a:srgbClr val="000000"/>
              </a:solidFill>
              <a:latin typeface="Palatino Linotype"/>
            </a:endParaRPr>
          </a:p>
        </p:txBody>
      </p:sp>
      <p:sp>
        <p:nvSpPr>
          <p:cNvPr id="238" name="TextShape 3"/>
          <p:cNvSpPr txBox="1"/>
          <p:nvPr/>
        </p:nvSpPr>
        <p:spPr>
          <a:xfrm>
            <a:off x="480240" y="798840"/>
            <a:ext cx="810720" cy="503280"/>
          </a:xfrm>
          <a:prstGeom prst="rect">
            <a:avLst/>
          </a:prstGeom>
          <a:noFill/>
          <a:ln>
            <a:noFill/>
          </a:ln>
        </p:spPr>
        <p:txBody>
          <a:bodyPr>
            <a:noAutofit/>
          </a:bodyPr>
          <a:lstStyle/>
          <a:p>
            <a:pPr algn="r">
              <a:lnSpc>
                <a:spcPct val="100000"/>
              </a:lnSpc>
            </a:pPr>
            <a:fld id="{68314C0C-DB81-43F3-BB8B-93DA9431C0A6}" type="slidenum">
              <a:rPr lang="en-US" sz="2800" b="0" strike="noStrike" spc="-1">
                <a:solidFill>
                  <a:srgbClr val="5FA534"/>
                </a:solidFill>
                <a:latin typeface="Palatino Linotype"/>
              </a:rPr>
              <a:t>15</a:t>
            </a:fld>
            <a:endParaRPr lang="fr-FR" sz="2800" b="0" strike="noStrike" spc="-1">
              <a:latin typeface="Times New Roman"/>
            </a:endParaRPr>
          </a:p>
        </p:txBody>
      </p:sp>
      <p:sp>
        <p:nvSpPr>
          <p:cNvPr id="239" name="CustomShape 4"/>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1534680" y="1302480"/>
            <a:ext cx="9519840" cy="4072320"/>
          </a:xfrm>
          <a:prstGeom prst="rect">
            <a:avLst/>
          </a:prstGeom>
          <a:noFill/>
          <a:ln>
            <a:noFill/>
          </a:ln>
        </p:spPr>
        <p:txBody>
          <a:bodyPr>
            <a:noAutofit/>
          </a:bodyPr>
          <a:lstStyle/>
          <a:p>
            <a:pPr algn="just">
              <a:lnSpc>
                <a:spcPct val="120000"/>
              </a:lnSpc>
              <a:spcBef>
                <a:spcPts val="1001"/>
              </a:spcBef>
              <a:tabLst>
                <a:tab pos="0" algn="l"/>
              </a:tabLst>
            </a:pPr>
            <a:r>
              <a:rPr lang="fr-FR" sz="2000" b="0" strike="noStrike" spc="-1">
                <a:solidFill>
                  <a:srgbClr val="000000"/>
                </a:solidFill>
                <a:latin typeface="Palatino Linotype"/>
              </a:rPr>
              <a:t> Linux est un système d’exploitation : </a:t>
            </a:r>
            <a:endParaRPr lang="en-US" sz="2000" b="0" strike="noStrike" spc="-1">
              <a:solidFill>
                <a:srgbClr val="000000"/>
              </a:solidFill>
              <a:latin typeface="Palatino Linotype"/>
            </a:endParaRPr>
          </a:p>
          <a:p>
            <a:pPr marL="285840" indent="-285480" algn="just">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Multi-utilisateurs ,</a:t>
            </a:r>
            <a:endParaRPr lang="en-US" sz="2000" b="0" strike="noStrike" spc="-1">
              <a:solidFill>
                <a:srgbClr val="000000"/>
              </a:solidFill>
              <a:latin typeface="Palatino Linotype"/>
            </a:endParaRPr>
          </a:p>
          <a:p>
            <a:pPr marL="285840" indent="-285480" algn="just">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Multitâches ,</a:t>
            </a:r>
            <a:endParaRPr lang="en-US" sz="2000" b="0" strike="noStrike" spc="-1">
              <a:solidFill>
                <a:srgbClr val="000000"/>
              </a:solidFill>
              <a:latin typeface="Palatino Linotype"/>
            </a:endParaRPr>
          </a:p>
          <a:p>
            <a:pPr marL="285840" indent="-285480" algn="just">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Libre, distribué sous les termes de la licence GPL,</a:t>
            </a:r>
            <a:endParaRPr lang="en-US" sz="2000" b="0" strike="noStrike" spc="-1">
              <a:solidFill>
                <a:srgbClr val="000000"/>
              </a:solidFill>
              <a:latin typeface="Palatino Linotype"/>
            </a:endParaRPr>
          </a:p>
          <a:p>
            <a:pPr marL="285840" indent="-285480" algn="just">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stable et performant, </a:t>
            </a:r>
            <a:endParaRPr lang="en-US" sz="2000" b="0" strike="noStrike" spc="-1">
              <a:solidFill>
                <a:srgbClr val="000000"/>
              </a:solidFill>
              <a:latin typeface="Palatino Linotype"/>
            </a:endParaRPr>
          </a:p>
          <a:p>
            <a:pPr marL="285840" indent="-285480" algn="just">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de plus en plus utilisé ,</a:t>
            </a:r>
            <a:endParaRPr lang="en-US" sz="2000" b="0" strike="noStrike" spc="-1">
              <a:solidFill>
                <a:srgbClr val="000000"/>
              </a:solidFill>
              <a:latin typeface="Palatino Linotype"/>
            </a:endParaRPr>
          </a:p>
          <a:p>
            <a:pPr marL="285840" indent="-285480" algn="just">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Fonctionnement possible de Windows et Linux sur le même ordinateur . </a:t>
            </a:r>
            <a:endParaRPr lang="en-US" sz="2000" b="0" strike="noStrike" spc="-1">
              <a:solidFill>
                <a:srgbClr val="000000"/>
              </a:solidFill>
              <a:latin typeface="Palatino Linotype"/>
            </a:endParaRPr>
          </a:p>
          <a:p>
            <a:pPr algn="just">
              <a:lnSpc>
                <a:spcPct val="120000"/>
              </a:lnSpc>
              <a:spcBef>
                <a:spcPts val="1001"/>
              </a:spcBef>
              <a:tabLst>
                <a:tab pos="0" algn="l"/>
              </a:tabLst>
            </a:pPr>
            <a:endParaRPr lang="en-US" sz="2000" b="0" strike="noStrike" spc="-1">
              <a:solidFill>
                <a:srgbClr val="000000"/>
              </a:solidFill>
              <a:latin typeface="Palatino Linotype"/>
            </a:endParaRPr>
          </a:p>
        </p:txBody>
      </p:sp>
      <p:sp>
        <p:nvSpPr>
          <p:cNvPr id="241" name="TextShape 2"/>
          <p:cNvSpPr txBox="1"/>
          <p:nvPr/>
        </p:nvSpPr>
        <p:spPr>
          <a:xfrm>
            <a:off x="480240" y="798840"/>
            <a:ext cx="810720" cy="503280"/>
          </a:xfrm>
          <a:prstGeom prst="rect">
            <a:avLst/>
          </a:prstGeom>
          <a:noFill/>
          <a:ln>
            <a:noFill/>
          </a:ln>
        </p:spPr>
        <p:txBody>
          <a:bodyPr>
            <a:noAutofit/>
          </a:bodyPr>
          <a:lstStyle/>
          <a:p>
            <a:pPr algn="r">
              <a:lnSpc>
                <a:spcPct val="100000"/>
              </a:lnSpc>
            </a:pPr>
            <a:fld id="{86FBC8BB-6FED-446A-8DB0-621FB1C47321}" type="slidenum">
              <a:rPr lang="en-US" sz="2800" b="0" strike="noStrike" spc="-1">
                <a:solidFill>
                  <a:srgbClr val="5FA534"/>
                </a:solidFill>
                <a:latin typeface="Palatino Linotype"/>
              </a:rPr>
              <a:t>16</a:t>
            </a:fld>
            <a:endParaRPr lang="fr-FR" sz="2800" b="0" strike="noStrike" spc="-1">
              <a:latin typeface="Times New Roman"/>
            </a:endParaRPr>
          </a:p>
        </p:txBody>
      </p:sp>
      <p:sp>
        <p:nvSpPr>
          <p:cNvPr id="242"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43" name="TextShape 4"/>
          <p:cNvSpPr txBox="1"/>
          <p:nvPr/>
        </p:nvSpPr>
        <p:spPr>
          <a:xfrm>
            <a:off x="1534680" y="767880"/>
            <a:ext cx="6299280" cy="456840"/>
          </a:xfrm>
          <a:prstGeom prst="rect">
            <a:avLst/>
          </a:prstGeom>
          <a:noFill/>
          <a:ln>
            <a:noFill/>
          </a:ln>
        </p:spPr>
        <p:txBody>
          <a:bodyPr anchor="b">
            <a:normAutofit fontScale="89500" lnSpcReduction="10000"/>
          </a:bodyPr>
          <a:lstStyle/>
          <a:p>
            <a:pPr algn="ctr">
              <a:lnSpc>
                <a:spcPct val="90000"/>
              </a:lnSpc>
            </a:pPr>
            <a:r>
              <a:rPr lang="fr-FR" sz="3200" b="0" strike="noStrike" spc="-1">
                <a:solidFill>
                  <a:srgbClr val="000000"/>
                </a:solidFill>
                <a:latin typeface="Palatino Linotype"/>
              </a:rPr>
              <a:t>5-Les atouts de Linux</a:t>
            </a:r>
            <a:endParaRPr lang="en-US" sz="3200" b="0" strike="noStrike" spc="-1">
              <a:solidFill>
                <a:srgbClr val="000000"/>
              </a:solidFill>
              <a:latin typeface="Palatino Linotyp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1534680" y="757800"/>
            <a:ext cx="8511120" cy="544320"/>
          </a:xfrm>
          <a:prstGeom prst="rect">
            <a:avLst/>
          </a:prstGeom>
          <a:noFill/>
          <a:ln>
            <a:noFill/>
          </a:ln>
        </p:spPr>
        <p:txBody>
          <a:bodyPr anchor="b">
            <a:normAutofit/>
          </a:bodyPr>
          <a:lstStyle/>
          <a:p>
            <a:pPr algn="ctr">
              <a:lnSpc>
                <a:spcPct val="90000"/>
              </a:lnSpc>
            </a:pPr>
            <a:r>
              <a:rPr lang="fr-FR" sz="2700" b="0" strike="noStrike" spc="-1">
                <a:solidFill>
                  <a:srgbClr val="000000"/>
                </a:solidFill>
                <a:latin typeface="Palatino Linotype"/>
              </a:rPr>
              <a:t>1-</a:t>
            </a:r>
            <a:r>
              <a:rPr lang="fr-FR" sz="3200" b="0" strike="noStrike" spc="-1">
                <a:solidFill>
                  <a:srgbClr val="000000"/>
                </a:solidFill>
                <a:latin typeface="Palatino Linotype"/>
              </a:rPr>
              <a:t> </a:t>
            </a:r>
            <a:r>
              <a:rPr lang="fr-FR" sz="2700" b="0" strike="noStrike" spc="-1">
                <a:solidFill>
                  <a:srgbClr val="000000"/>
                </a:solidFill>
                <a:latin typeface="Palatino Linotype"/>
              </a:rPr>
              <a:t>Qu’est-ce qu’une distribution Linux</a:t>
            </a:r>
            <a:endParaRPr lang="en-US" sz="2700" b="0" strike="noStrike" spc="-1">
              <a:solidFill>
                <a:srgbClr val="000000"/>
              </a:solidFill>
              <a:latin typeface="Palatino Linotype"/>
            </a:endParaRPr>
          </a:p>
        </p:txBody>
      </p:sp>
      <p:sp>
        <p:nvSpPr>
          <p:cNvPr id="245" name="TextShape 2"/>
          <p:cNvSpPr txBox="1"/>
          <p:nvPr/>
        </p:nvSpPr>
        <p:spPr>
          <a:xfrm>
            <a:off x="1534680" y="1408680"/>
            <a:ext cx="9519840" cy="4571640"/>
          </a:xfrm>
          <a:prstGeom prst="rect">
            <a:avLst/>
          </a:prstGeom>
          <a:noFill/>
          <a:ln>
            <a:noFill/>
          </a:ln>
        </p:spPr>
        <p:txBody>
          <a:bodyPr>
            <a:normAutofit fontScale="80500" lnSpcReduction="10000"/>
          </a:bodyPr>
          <a:lstStyle/>
          <a:p>
            <a:pPr>
              <a:lnSpc>
                <a:spcPct val="120000"/>
              </a:lnSpc>
              <a:spcBef>
                <a:spcPts val="1001"/>
              </a:spcBef>
              <a:tabLst>
                <a:tab pos="0" algn="l"/>
              </a:tabLst>
            </a:pPr>
            <a:r>
              <a:rPr lang="fr-FR" sz="2000" b="0" strike="noStrike" spc="-1">
                <a:solidFill>
                  <a:srgbClr val="000000"/>
                </a:solidFill>
                <a:latin typeface="Palatino Linotype"/>
              </a:rPr>
              <a:t>Un système Linux est composé de nombreux éléments pour la plupart issus du monde « libre », chaque utilisateur pouvant choisir tel ou tel élément pour remplir une fonction du système. </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Une distribution est  composée de différents logiciels qui forment ensemble un système d’exploitation complet :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Le noyau linux,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Un système de fichiers,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Un programme d’installation,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Un gestionnaire de paquets permettant d’ajouter des programmes. </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Chaque distribution est conçue dans un but précis, qu’il s’agisse d’optimisation pour un usage spécifique ou d’un accent porté sur l’ergonomie, la sécurité, ou encore la rapidité du système. </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D’une distribution à l’autre, on retrouve un grand nombre d’éléments communs, le but des concepteurs d’une distribution étant soit de faciliter la tâche de l’utilisateur final soit d’apporter des spécificités que ne proposent pas les autres.  </a:t>
            </a:r>
            <a:endParaRPr lang="en-US" sz="2000" b="0" strike="noStrike" spc="-1">
              <a:solidFill>
                <a:srgbClr val="000000"/>
              </a:solidFill>
              <a:latin typeface="Palatino Linotype"/>
            </a:endParaRPr>
          </a:p>
          <a:p>
            <a:pPr>
              <a:lnSpc>
                <a:spcPct val="120000"/>
              </a:lnSpc>
              <a:spcBef>
                <a:spcPts val="1001"/>
              </a:spcBef>
              <a:tabLst>
                <a:tab pos="0" algn="l"/>
              </a:tabLst>
            </a:pPr>
            <a:endParaRPr lang="en-US" sz="2000" b="0" strike="noStrike" spc="-1">
              <a:solidFill>
                <a:srgbClr val="000000"/>
              </a:solidFill>
              <a:latin typeface="Palatino Linotype"/>
            </a:endParaRPr>
          </a:p>
        </p:txBody>
      </p:sp>
      <p:sp>
        <p:nvSpPr>
          <p:cNvPr id="246" name="TextShape 3"/>
          <p:cNvSpPr txBox="1"/>
          <p:nvPr/>
        </p:nvSpPr>
        <p:spPr>
          <a:xfrm>
            <a:off x="480240" y="798840"/>
            <a:ext cx="810720" cy="503280"/>
          </a:xfrm>
          <a:prstGeom prst="rect">
            <a:avLst/>
          </a:prstGeom>
          <a:noFill/>
          <a:ln>
            <a:noFill/>
          </a:ln>
        </p:spPr>
        <p:txBody>
          <a:bodyPr>
            <a:noAutofit/>
          </a:bodyPr>
          <a:lstStyle/>
          <a:p>
            <a:pPr algn="r">
              <a:lnSpc>
                <a:spcPct val="100000"/>
              </a:lnSpc>
            </a:pPr>
            <a:fld id="{713DACBF-DC74-40DD-A243-71C6169244DD}" type="slidenum">
              <a:rPr lang="en-US" sz="2800" b="0" strike="noStrike" spc="-1">
                <a:solidFill>
                  <a:srgbClr val="5FA534"/>
                </a:solidFill>
                <a:latin typeface="Palatino Linotype"/>
              </a:rPr>
              <a:t>17</a:t>
            </a:fld>
            <a:endParaRPr lang="fr-FR" sz="2800" b="0" strike="noStrike" spc="-1">
              <a:latin typeface="Times New Roman"/>
            </a:endParaRPr>
          </a:p>
        </p:txBody>
      </p:sp>
      <p:sp>
        <p:nvSpPr>
          <p:cNvPr id="247" name="CustomShape 4"/>
          <p:cNvSpPr/>
          <p:nvPr/>
        </p:nvSpPr>
        <p:spPr>
          <a:xfrm>
            <a:off x="1686960" y="239040"/>
            <a:ext cx="6039720" cy="518760"/>
          </a:xfrm>
          <a:prstGeom prst="rect">
            <a:avLst/>
          </a:prstGeom>
          <a:noFill/>
          <a:ln>
            <a:noFill/>
          </a:ln>
        </p:spPr>
        <p:style>
          <a:lnRef idx="0">
            <a:scrgbClr r="0" g="0" b="0"/>
          </a:lnRef>
          <a:fillRef idx="0">
            <a:scrgbClr r="0" g="0" b="0"/>
          </a:fillRef>
          <a:effectRef idx="0">
            <a:scrgbClr r="0" g="0" b="0"/>
          </a:effectRef>
          <a:fontRef idx="minor"/>
        </p:style>
        <p:txBody>
          <a:bodyPr anchor="b">
            <a:normAutofit lnSpcReduction="10000"/>
          </a:bodyPr>
          <a:lstStyle/>
          <a:p>
            <a:pPr algn="ctr">
              <a:lnSpc>
                <a:spcPct val="90000"/>
              </a:lnSpc>
            </a:pPr>
            <a:r>
              <a:rPr lang="fr-FR" sz="3200" b="0" strike="noStrike" spc="-1">
                <a:solidFill>
                  <a:srgbClr val="000000"/>
                </a:solidFill>
                <a:latin typeface="Palatino Linotype"/>
              </a:rPr>
              <a:t>V- Les distributions Linux</a:t>
            </a:r>
            <a:endParaRPr lang="fr-FR" sz="3200" b="0" strike="noStrike" spc="-1">
              <a:latin typeface="Arial"/>
            </a:endParaRPr>
          </a:p>
        </p:txBody>
      </p:sp>
      <p:sp>
        <p:nvSpPr>
          <p:cNvPr id="248" name="CustomShape 5"/>
          <p:cNvSpPr/>
          <p:nvPr/>
        </p:nvSpPr>
        <p:spPr>
          <a:xfrm>
            <a:off x="0" y="608688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1534680" y="111240"/>
            <a:ext cx="9519840" cy="802800"/>
          </a:xfrm>
          <a:prstGeom prst="rect">
            <a:avLst/>
          </a:prstGeom>
          <a:noFill/>
          <a:ln>
            <a:noFill/>
          </a:ln>
        </p:spPr>
        <p:txBody>
          <a:bodyPr anchor="b">
            <a:noAutofit/>
          </a:bodyPr>
          <a:lstStyle/>
          <a:p>
            <a:pPr>
              <a:lnSpc>
                <a:spcPct val="90000"/>
              </a:lnSpc>
            </a:pPr>
            <a:r>
              <a:rPr lang="fr-FR" sz="3200" b="0" strike="noStrike" spc="-1">
                <a:solidFill>
                  <a:srgbClr val="000000"/>
                </a:solidFill>
                <a:latin typeface="Palatino Linotype"/>
              </a:rPr>
              <a:t>2- Quelques distributions Linux courantes</a:t>
            </a:r>
            <a:endParaRPr lang="en-US" sz="3200" b="0" strike="noStrike" spc="-1">
              <a:solidFill>
                <a:srgbClr val="000000"/>
              </a:solidFill>
              <a:latin typeface="Palatino Linotype"/>
            </a:endParaRPr>
          </a:p>
        </p:txBody>
      </p:sp>
      <p:sp>
        <p:nvSpPr>
          <p:cNvPr id="250" name="TextShape 2"/>
          <p:cNvSpPr txBox="1"/>
          <p:nvPr/>
        </p:nvSpPr>
        <p:spPr>
          <a:xfrm>
            <a:off x="1534680" y="1037880"/>
            <a:ext cx="9519840" cy="4428000"/>
          </a:xfrm>
          <a:prstGeom prst="rect">
            <a:avLst/>
          </a:prstGeom>
          <a:noFill/>
          <a:ln>
            <a:noFill/>
          </a:ln>
        </p:spPr>
        <p:txBody>
          <a:bodyPr>
            <a:normAutofit/>
          </a:bodyPr>
          <a:lstStyle/>
          <a:p>
            <a:pPr marL="228600" indent="-228240">
              <a:lnSpc>
                <a:spcPct val="120000"/>
              </a:lnSpc>
              <a:spcBef>
                <a:spcPts val="1001"/>
              </a:spcBef>
              <a:buClr>
                <a:srgbClr val="5FA534"/>
              </a:buClr>
              <a:buFont typeface="Wingdings" charset="2"/>
              <a:buChar char=""/>
            </a:pPr>
            <a:r>
              <a:rPr lang="fr-FR" sz="2000" b="0" strike="noStrike" spc="-1">
                <a:solidFill>
                  <a:srgbClr val="000000"/>
                </a:solidFill>
                <a:latin typeface="Palatino Linotype"/>
              </a:rPr>
              <a:t>Debian est la plus ancienne des distributions totalement gratuite),</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pPr>
            <a:r>
              <a:rPr lang="fr-FR" sz="2000" b="0" strike="noStrike" spc="-1">
                <a:solidFill>
                  <a:srgbClr val="000000"/>
                </a:solidFill>
                <a:latin typeface="Palatino Linotype"/>
              </a:rPr>
              <a:t> Ubuntu est basée sur Debian et est plus simple d’utilisation,</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pPr>
            <a:r>
              <a:rPr lang="fr-FR" sz="2000" b="0" strike="noStrike" spc="-1">
                <a:solidFill>
                  <a:srgbClr val="000000"/>
                </a:solidFill>
                <a:latin typeface="Palatino Linotype"/>
              </a:rPr>
              <a:t> Fedora (anciennement Fedora Core) est la branche de développement gratuite de Red Hat Linux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pPr>
            <a:r>
              <a:rPr lang="fr-FR" sz="2000" b="0" strike="noStrike" spc="-1">
                <a:solidFill>
                  <a:srgbClr val="000000"/>
                </a:solidFill>
                <a:latin typeface="Palatino Linotype"/>
              </a:rPr>
              <a:t>Red Hat est l’entreprise Linux la plus réputée sur le plan international. Ses distributions dominent le marché américain. Le système de paquetages basé sur le format RPM (développé par Red Hat) a été repris par de nombreuses distributions.</a:t>
            </a:r>
            <a:endParaRPr lang="en-US" sz="2000" b="0" strike="noStrike" spc="-1">
              <a:solidFill>
                <a:srgbClr val="000000"/>
              </a:solidFill>
              <a:latin typeface="Palatino Linotype"/>
            </a:endParaRPr>
          </a:p>
        </p:txBody>
      </p:sp>
      <p:sp>
        <p:nvSpPr>
          <p:cNvPr id="251" name="TextShape 3"/>
          <p:cNvSpPr txBox="1"/>
          <p:nvPr/>
        </p:nvSpPr>
        <p:spPr>
          <a:xfrm>
            <a:off x="480240" y="798840"/>
            <a:ext cx="810720" cy="503280"/>
          </a:xfrm>
          <a:prstGeom prst="rect">
            <a:avLst/>
          </a:prstGeom>
          <a:noFill/>
          <a:ln>
            <a:noFill/>
          </a:ln>
        </p:spPr>
        <p:txBody>
          <a:bodyPr>
            <a:noAutofit/>
          </a:bodyPr>
          <a:lstStyle/>
          <a:p>
            <a:pPr algn="r">
              <a:lnSpc>
                <a:spcPct val="100000"/>
              </a:lnSpc>
            </a:pPr>
            <a:fld id="{95222219-701F-46E9-B13C-9B557B3AEF6C}" type="slidenum">
              <a:rPr lang="en-US" sz="2800" b="0" strike="noStrike" spc="-1">
                <a:solidFill>
                  <a:srgbClr val="5FA534"/>
                </a:solidFill>
                <a:latin typeface="Palatino Linotype"/>
              </a:rPr>
              <a:t>18</a:t>
            </a:fld>
            <a:endParaRPr lang="fr-FR" sz="2800" b="0" strike="noStrike" spc="-1">
              <a:latin typeface="Times New Roman"/>
            </a:endParaRPr>
          </a:p>
        </p:txBody>
      </p:sp>
      <p:sp>
        <p:nvSpPr>
          <p:cNvPr id="252" name="CustomShape 4"/>
          <p:cNvSpPr/>
          <p:nvPr/>
        </p:nvSpPr>
        <p:spPr>
          <a:xfrm>
            <a:off x="0" y="608688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534680" y="111240"/>
            <a:ext cx="9519840" cy="790560"/>
          </a:xfrm>
          <a:prstGeom prst="rect">
            <a:avLst/>
          </a:prstGeom>
          <a:noFill/>
          <a:ln>
            <a:noFill/>
          </a:ln>
        </p:spPr>
        <p:txBody>
          <a:bodyPr anchor="b">
            <a:noAutofit/>
          </a:bodyPr>
          <a:lstStyle/>
          <a:p>
            <a:pPr>
              <a:lnSpc>
                <a:spcPct val="90000"/>
              </a:lnSpc>
            </a:pPr>
            <a:r>
              <a:rPr lang="fr-FR" sz="3200" b="0" strike="noStrike" spc="-1">
                <a:solidFill>
                  <a:srgbClr val="000000"/>
                </a:solidFill>
                <a:latin typeface="Palatino Linotype"/>
              </a:rPr>
              <a:t>3- Quel distribution devons-nous choisir?</a:t>
            </a:r>
            <a:endParaRPr lang="en-US" sz="3200" b="0" strike="noStrike" spc="-1">
              <a:solidFill>
                <a:srgbClr val="000000"/>
              </a:solidFill>
              <a:latin typeface="Palatino Linotype"/>
            </a:endParaRPr>
          </a:p>
        </p:txBody>
      </p:sp>
      <p:sp>
        <p:nvSpPr>
          <p:cNvPr id="254" name="TextShape 2"/>
          <p:cNvSpPr txBox="1"/>
          <p:nvPr/>
        </p:nvSpPr>
        <p:spPr>
          <a:xfrm>
            <a:off x="1534680" y="902160"/>
            <a:ext cx="9519840" cy="4564080"/>
          </a:xfrm>
          <a:prstGeom prst="rect">
            <a:avLst/>
          </a:prstGeom>
          <a:noFill/>
          <a:ln>
            <a:noFill/>
          </a:ln>
        </p:spPr>
        <p:txBody>
          <a:bodyPr>
            <a:normAutofit/>
          </a:bodyPr>
          <a:lstStyle/>
          <a:p>
            <a:pPr>
              <a:lnSpc>
                <a:spcPct val="120000"/>
              </a:lnSpc>
              <a:spcBef>
                <a:spcPts val="1001"/>
              </a:spcBef>
              <a:tabLst>
                <a:tab pos="0" algn="l"/>
              </a:tabLst>
            </a:pPr>
            <a:r>
              <a:rPr lang="fr-FR" sz="2000" b="0" strike="noStrike" spc="-1">
                <a:solidFill>
                  <a:srgbClr val="000000"/>
                </a:solidFill>
                <a:latin typeface="Palatino Linotype"/>
              </a:rPr>
              <a:t>Il est difficile de recommander une distribution donnée. Les débutants sous Linux peuvent néanmoins d’abord utiliser une distribution très répandue comme:</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Fedora, </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 Ubuntu,</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Debian,</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CentOS 7.</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 car ils n’auront aucun problème à trouver des informations sur Internet, dans des livres ou dans la presse. Il est donc plus simple d’obtenir de l’aide en cas de problème. Elles facilitent aussi la recherche de paquetages complémentaires ou de mises à jour.</a:t>
            </a:r>
            <a:endParaRPr lang="en-US" sz="2000" b="0" strike="noStrike" spc="-1">
              <a:solidFill>
                <a:srgbClr val="000000"/>
              </a:solidFill>
              <a:latin typeface="Palatino Linotype"/>
            </a:endParaRPr>
          </a:p>
        </p:txBody>
      </p:sp>
      <p:sp>
        <p:nvSpPr>
          <p:cNvPr id="255" name="TextShape 3"/>
          <p:cNvSpPr txBox="1"/>
          <p:nvPr/>
        </p:nvSpPr>
        <p:spPr>
          <a:xfrm>
            <a:off x="480240" y="798840"/>
            <a:ext cx="810720" cy="503280"/>
          </a:xfrm>
          <a:prstGeom prst="rect">
            <a:avLst/>
          </a:prstGeom>
          <a:noFill/>
          <a:ln>
            <a:noFill/>
          </a:ln>
        </p:spPr>
        <p:txBody>
          <a:bodyPr>
            <a:noAutofit/>
          </a:bodyPr>
          <a:lstStyle/>
          <a:p>
            <a:pPr algn="r">
              <a:lnSpc>
                <a:spcPct val="100000"/>
              </a:lnSpc>
            </a:pPr>
            <a:fld id="{21366D15-3369-407B-91B3-AFC417F2DBE6}" type="slidenum">
              <a:rPr lang="en-US" sz="2800" b="0" strike="noStrike" spc="-1">
                <a:solidFill>
                  <a:srgbClr val="5FA534"/>
                </a:solidFill>
                <a:latin typeface="Palatino Linotype"/>
              </a:rPr>
              <a:t>19</a:t>
            </a:fld>
            <a:endParaRPr lang="fr-FR" sz="2800" b="0" strike="noStrike" spc="-1">
              <a:latin typeface="Times New Roman"/>
            </a:endParaRPr>
          </a:p>
        </p:txBody>
      </p:sp>
      <p:sp>
        <p:nvSpPr>
          <p:cNvPr id="256" name="CustomShape 4"/>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534680" y="0"/>
            <a:ext cx="9519840" cy="551520"/>
          </a:xfrm>
          <a:prstGeom prst="rect">
            <a:avLst/>
          </a:prstGeom>
          <a:noFill/>
          <a:ln>
            <a:noFill/>
          </a:ln>
        </p:spPr>
        <p:txBody>
          <a:bodyPr anchor="b">
            <a:noAutofit/>
          </a:bodyPr>
          <a:lstStyle/>
          <a:p>
            <a:pPr>
              <a:lnSpc>
                <a:spcPct val="90000"/>
              </a:lnSpc>
            </a:pPr>
            <a:r>
              <a:rPr lang="fr-FR" sz="3200" b="0" strike="noStrike" spc="-1">
                <a:solidFill>
                  <a:srgbClr val="000000"/>
                </a:solidFill>
                <a:latin typeface="Palatino Linotype"/>
              </a:rPr>
              <a:t>Objectifs</a:t>
            </a:r>
            <a:endParaRPr lang="en-US" sz="3200" b="0" strike="noStrike" spc="-1">
              <a:solidFill>
                <a:srgbClr val="000000"/>
              </a:solidFill>
              <a:latin typeface="Palatino Linotype"/>
            </a:endParaRPr>
          </a:p>
        </p:txBody>
      </p:sp>
      <p:sp>
        <p:nvSpPr>
          <p:cNvPr id="188" name="TextShape 2"/>
          <p:cNvSpPr txBox="1"/>
          <p:nvPr/>
        </p:nvSpPr>
        <p:spPr>
          <a:xfrm>
            <a:off x="1534680" y="551880"/>
            <a:ext cx="9519840" cy="4914360"/>
          </a:xfrm>
          <a:prstGeom prst="rect">
            <a:avLst/>
          </a:prstGeom>
          <a:noFill/>
          <a:ln>
            <a:noFill/>
          </a:ln>
        </p:spPr>
        <p:txBody>
          <a:bodyPr>
            <a:noAutofit/>
          </a:bodyPr>
          <a:lstStyle/>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Définir un Système d’Exploitation (SE),</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Système  mono-tâche, multitâche et multi-utilisateur,</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Donner les exemples de SE multitâche ,multi-utilisateur et mono-tâche,</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Définir le système d’information (SI),</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Exemple de SI ,</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Savoir ce que c’est qu’ un système UNIX/LINUX,</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Qu’est ce qu’un logiciel Open Source,</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Définir une distribution Linux, </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Donner des exemples de distributions linux,</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Définir une interface graphique, un Shell.</a:t>
            </a:r>
            <a:endParaRPr lang="en-US" sz="2000" b="0" strike="noStrike" spc="-1" dirty="0">
              <a:solidFill>
                <a:srgbClr val="000000"/>
              </a:solidFill>
              <a:latin typeface="Palatino Linotype"/>
            </a:endParaRPr>
          </a:p>
          <a:p>
            <a:pPr>
              <a:lnSpc>
                <a:spcPct val="120000"/>
              </a:lnSpc>
              <a:spcBef>
                <a:spcPts val="1001"/>
              </a:spcBef>
              <a:tabLst>
                <a:tab pos="0" algn="l"/>
              </a:tabLst>
            </a:pPr>
            <a:endParaRPr lang="en-US" sz="2000" b="0" strike="noStrike" spc="-1" dirty="0">
              <a:solidFill>
                <a:srgbClr val="000000"/>
              </a:solidFill>
              <a:latin typeface="Palatino Linotype"/>
            </a:endParaRPr>
          </a:p>
        </p:txBody>
      </p:sp>
      <p:sp>
        <p:nvSpPr>
          <p:cNvPr id="189"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190" name="TextShape 4"/>
          <p:cNvSpPr txBox="1"/>
          <p:nvPr/>
        </p:nvSpPr>
        <p:spPr>
          <a:xfrm>
            <a:off x="480240" y="798840"/>
            <a:ext cx="810720" cy="503280"/>
          </a:xfrm>
          <a:prstGeom prst="rect">
            <a:avLst/>
          </a:prstGeom>
          <a:noFill/>
          <a:ln>
            <a:noFill/>
          </a:ln>
        </p:spPr>
        <p:txBody>
          <a:bodyPr>
            <a:noAutofit/>
          </a:bodyPr>
          <a:lstStyle/>
          <a:p>
            <a:pPr algn="r">
              <a:lnSpc>
                <a:spcPct val="100000"/>
              </a:lnSpc>
            </a:pPr>
            <a:fld id="{B8788CA6-9DDF-4B15-A7D7-98B8927F3EC2}" type="slidenum">
              <a:rPr lang="en-US" sz="2800" b="0" strike="noStrike" spc="-1">
                <a:solidFill>
                  <a:srgbClr val="5FA534"/>
                </a:solidFill>
                <a:latin typeface="Palatino Linotype"/>
              </a:rPr>
              <a:t>2</a:t>
            </a:fld>
            <a:endParaRPr lang="fr-FR" sz="28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1534680" y="111240"/>
            <a:ext cx="9519840" cy="687240"/>
          </a:xfrm>
          <a:prstGeom prst="rect">
            <a:avLst/>
          </a:prstGeom>
          <a:noFill/>
          <a:ln>
            <a:noFill/>
          </a:ln>
        </p:spPr>
        <p:txBody>
          <a:bodyPr anchor="b">
            <a:noAutofit/>
          </a:bodyPr>
          <a:lstStyle/>
          <a:p>
            <a:pPr algn="ctr">
              <a:lnSpc>
                <a:spcPct val="90000"/>
              </a:lnSpc>
            </a:pPr>
            <a:r>
              <a:rPr lang="fr-FR" sz="3200" b="0" strike="noStrike" spc="-1">
                <a:solidFill>
                  <a:srgbClr val="000000"/>
                </a:solidFill>
                <a:latin typeface="Palatino Linotype"/>
              </a:rPr>
              <a:t>4- Installation d’une distribution linux</a:t>
            </a:r>
            <a:endParaRPr lang="en-US" sz="3200" b="0" strike="noStrike" spc="-1">
              <a:solidFill>
                <a:srgbClr val="000000"/>
              </a:solidFill>
              <a:latin typeface="Palatino Linotype"/>
            </a:endParaRPr>
          </a:p>
        </p:txBody>
      </p:sp>
      <p:sp>
        <p:nvSpPr>
          <p:cNvPr id="258" name="TextShape 2"/>
          <p:cNvSpPr txBox="1"/>
          <p:nvPr/>
        </p:nvSpPr>
        <p:spPr>
          <a:xfrm>
            <a:off x="1534680" y="963720"/>
            <a:ext cx="9519840" cy="4502160"/>
          </a:xfrm>
          <a:prstGeom prst="rect">
            <a:avLst/>
          </a:prstGeom>
          <a:noFill/>
          <a:ln>
            <a:noFill/>
          </a:ln>
        </p:spPr>
        <p:txBody>
          <a:bodyPr>
            <a:noAutofit/>
          </a:bodyPr>
          <a:lstStyle/>
          <a:p>
            <a:pPr>
              <a:lnSpc>
                <a:spcPct val="120000"/>
              </a:lnSpc>
              <a:spcBef>
                <a:spcPts val="1001"/>
              </a:spcBef>
              <a:tabLst>
                <a:tab pos="0" algn="l"/>
              </a:tabLst>
            </a:pPr>
            <a:r>
              <a:rPr lang="fr-FR" sz="2000" b="0" strike="noStrike" spc="-1">
                <a:solidFill>
                  <a:srgbClr val="000000"/>
                </a:solidFill>
                <a:latin typeface="Palatino Linotype"/>
              </a:rPr>
              <a:t>Etape1:Installation de  logiciels de virtualisation tels que:</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Virtual Box,</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a:solidFill>
                  <a:srgbClr val="000000"/>
                </a:solidFill>
                <a:latin typeface="Palatino Linotype"/>
              </a:rPr>
              <a:t>VMware.</a:t>
            </a:r>
            <a:endParaRPr lang="en-US" sz="2000" b="0" strike="noStrike" spc="-1">
              <a:solidFill>
                <a:srgbClr val="000000"/>
              </a:solidFill>
              <a:latin typeface="Palatino Linotype"/>
            </a:endParaRPr>
          </a:p>
          <a:p>
            <a:pPr>
              <a:lnSpc>
                <a:spcPct val="120000"/>
              </a:lnSpc>
              <a:spcBef>
                <a:spcPts val="1001"/>
              </a:spcBef>
              <a:tabLst>
                <a:tab pos="0" algn="l"/>
              </a:tabLst>
            </a:pPr>
            <a:r>
              <a:rPr lang="fr-FR" sz="2000" b="0" strike="noStrike" spc="-1">
                <a:solidFill>
                  <a:srgbClr val="000000"/>
                </a:solidFill>
                <a:latin typeface="Palatino Linotype"/>
              </a:rPr>
              <a:t>Etape2: Nous pouvons faire une installation d’une distribution linux en virtuel sur le logiciel de virtualisation installé.</a:t>
            </a:r>
            <a:endParaRPr lang="en-US" sz="2000" b="0" strike="noStrike" spc="-1">
              <a:solidFill>
                <a:srgbClr val="000000"/>
              </a:solidFill>
              <a:latin typeface="Palatino Linotype"/>
            </a:endParaRPr>
          </a:p>
        </p:txBody>
      </p:sp>
      <p:sp>
        <p:nvSpPr>
          <p:cNvPr id="259" name="TextShape 3"/>
          <p:cNvSpPr txBox="1"/>
          <p:nvPr/>
        </p:nvSpPr>
        <p:spPr>
          <a:xfrm>
            <a:off x="480240" y="798840"/>
            <a:ext cx="810720" cy="503280"/>
          </a:xfrm>
          <a:prstGeom prst="rect">
            <a:avLst/>
          </a:prstGeom>
          <a:noFill/>
          <a:ln>
            <a:noFill/>
          </a:ln>
        </p:spPr>
        <p:txBody>
          <a:bodyPr>
            <a:noAutofit/>
          </a:bodyPr>
          <a:lstStyle/>
          <a:p>
            <a:pPr algn="r">
              <a:lnSpc>
                <a:spcPct val="100000"/>
              </a:lnSpc>
            </a:pPr>
            <a:fld id="{05E589BE-8AF1-42A5-AF73-A44B898117A8}" type="slidenum">
              <a:rPr lang="en-US" sz="2800" b="0" strike="noStrike" spc="-1">
                <a:solidFill>
                  <a:srgbClr val="5FA534"/>
                </a:solidFill>
                <a:latin typeface="Palatino Linotype"/>
              </a:rPr>
              <a:t>20</a:t>
            </a:fld>
            <a:endParaRPr lang="fr-FR" sz="2800" b="0" strike="noStrike" spc="-1">
              <a:latin typeface="Times New Roman"/>
            </a:endParaRPr>
          </a:p>
        </p:txBody>
      </p:sp>
      <p:sp>
        <p:nvSpPr>
          <p:cNvPr id="260" name="CustomShape 4"/>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1778400" y="846720"/>
            <a:ext cx="9519840" cy="567360"/>
          </a:xfrm>
          <a:prstGeom prst="rect">
            <a:avLst/>
          </a:prstGeom>
          <a:noFill/>
          <a:ln>
            <a:noFill/>
          </a:ln>
        </p:spPr>
        <p:txBody>
          <a:bodyPr anchor="b">
            <a:noAutofit/>
          </a:bodyPr>
          <a:lstStyle/>
          <a:p>
            <a:pPr algn="ctr">
              <a:lnSpc>
                <a:spcPct val="90000"/>
              </a:lnSpc>
            </a:pPr>
            <a:r>
              <a:rPr lang="fr-FR" sz="3200" b="0" strike="noStrike" spc="-1">
                <a:solidFill>
                  <a:srgbClr val="000000"/>
                </a:solidFill>
                <a:latin typeface="Palatino Linotype"/>
              </a:rPr>
              <a:t>5-Interface graphique et le Shell ou le terminal</a:t>
            </a:r>
            <a:endParaRPr lang="en-US" sz="3200" b="0" strike="noStrike" spc="-1">
              <a:solidFill>
                <a:srgbClr val="000000"/>
              </a:solidFill>
              <a:latin typeface="Palatino Linotype"/>
            </a:endParaRPr>
          </a:p>
        </p:txBody>
      </p:sp>
      <p:sp>
        <p:nvSpPr>
          <p:cNvPr id="262" name="TextShape 2"/>
          <p:cNvSpPr txBox="1"/>
          <p:nvPr/>
        </p:nvSpPr>
        <p:spPr>
          <a:xfrm>
            <a:off x="1534680" y="1302480"/>
            <a:ext cx="9519840" cy="3899160"/>
          </a:xfrm>
          <a:prstGeom prst="rect">
            <a:avLst/>
          </a:prstGeom>
          <a:noFill/>
          <a:ln>
            <a:noFill/>
          </a:ln>
        </p:spPr>
        <p:txBody>
          <a:bodyPr>
            <a:noAutofit/>
          </a:bodyPr>
          <a:lstStyle/>
          <a:p>
            <a:pPr marL="457200">
              <a:lnSpc>
                <a:spcPct val="120000"/>
              </a:lnSpc>
              <a:spcBef>
                <a:spcPts val="499"/>
              </a:spcBef>
              <a:tabLst>
                <a:tab pos="0" algn="l"/>
              </a:tabLst>
            </a:pPr>
            <a:endParaRPr lang="en-US" sz="2000" b="0" strike="noStrike" spc="-1">
              <a:solidFill>
                <a:srgbClr val="000000"/>
              </a:solidFill>
              <a:latin typeface="Palatino Linotype"/>
            </a:endParaRPr>
          </a:p>
          <a:p>
            <a:pPr marL="457200">
              <a:lnSpc>
                <a:spcPct val="120000"/>
              </a:lnSpc>
              <a:spcBef>
                <a:spcPts val="499"/>
              </a:spcBef>
              <a:tabLst>
                <a:tab pos="0" algn="l"/>
              </a:tabLst>
            </a:pPr>
            <a:r>
              <a:rPr lang="fr-FR" sz="2000" b="0" strike="noStrike" spc="-1">
                <a:solidFill>
                  <a:srgbClr val="000000"/>
                </a:solidFill>
                <a:latin typeface="Palatino Linotype"/>
              </a:rPr>
              <a:t>Une Interface graphique ou environnement graphique est un dispositif de dialogue homme-machine ,dans lequel les objets à manipuler sont dessinés sous forme d’icones à l’ écran .</a:t>
            </a:r>
            <a:endParaRPr lang="en-US" sz="2000" b="0" strike="noStrike" spc="-1">
              <a:solidFill>
                <a:srgbClr val="000000"/>
              </a:solidFill>
              <a:latin typeface="Palatino Linotype"/>
            </a:endParaRPr>
          </a:p>
          <a:p>
            <a:pPr marL="457200">
              <a:lnSpc>
                <a:spcPct val="120000"/>
              </a:lnSpc>
              <a:spcBef>
                <a:spcPts val="499"/>
              </a:spcBef>
              <a:tabLst>
                <a:tab pos="0" algn="l"/>
              </a:tabLst>
            </a:pPr>
            <a:r>
              <a:rPr lang="fr-FR" sz="2000" b="0" strike="noStrike" spc="-1">
                <a:solidFill>
                  <a:srgbClr val="000000"/>
                </a:solidFill>
                <a:latin typeface="Palatino Linotype"/>
              </a:rPr>
              <a:t>Un Shell  ou un terminal est un programme qui reçoit des commandes informatiques données par un utilisateur à partir de son clavier. Ses commandes seront envoyées au SE qui se chargera de les exécuter.</a:t>
            </a:r>
            <a:endParaRPr lang="en-US" sz="2000" b="0" strike="noStrike" spc="-1">
              <a:solidFill>
                <a:srgbClr val="000000"/>
              </a:solidFill>
              <a:latin typeface="Palatino Linotype"/>
            </a:endParaRPr>
          </a:p>
          <a:p>
            <a:pPr>
              <a:lnSpc>
                <a:spcPct val="120000"/>
              </a:lnSpc>
              <a:spcBef>
                <a:spcPts val="1001"/>
              </a:spcBef>
              <a:tabLst>
                <a:tab pos="0" algn="l"/>
              </a:tabLst>
            </a:pPr>
            <a:endParaRPr lang="en-US" sz="2000" b="0" strike="noStrike" spc="-1">
              <a:solidFill>
                <a:srgbClr val="000000"/>
              </a:solidFill>
              <a:latin typeface="Palatino Linotype"/>
            </a:endParaRPr>
          </a:p>
        </p:txBody>
      </p:sp>
      <p:sp>
        <p:nvSpPr>
          <p:cNvPr id="263"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64" name="TextShape 4"/>
          <p:cNvSpPr txBox="1"/>
          <p:nvPr/>
        </p:nvSpPr>
        <p:spPr>
          <a:xfrm>
            <a:off x="480240" y="798840"/>
            <a:ext cx="810720" cy="503280"/>
          </a:xfrm>
          <a:prstGeom prst="rect">
            <a:avLst/>
          </a:prstGeom>
          <a:noFill/>
          <a:ln>
            <a:noFill/>
          </a:ln>
        </p:spPr>
        <p:txBody>
          <a:bodyPr>
            <a:noAutofit/>
          </a:bodyPr>
          <a:lstStyle/>
          <a:p>
            <a:pPr algn="r">
              <a:lnSpc>
                <a:spcPct val="100000"/>
              </a:lnSpc>
            </a:pPr>
            <a:fld id="{FD42555E-3EA0-4CBE-B199-3881D725A227}" type="slidenum">
              <a:rPr lang="en-US" sz="2800" b="0" strike="noStrike" spc="-1">
                <a:solidFill>
                  <a:srgbClr val="5FA534"/>
                </a:solidFill>
                <a:latin typeface="Palatino Linotype"/>
              </a:rPr>
              <a:t>21</a:t>
            </a:fld>
            <a:endParaRPr lang="fr-FR" sz="28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1508400" y="2018520"/>
            <a:ext cx="9519840" cy="2631600"/>
          </a:xfrm>
          <a:prstGeom prst="rect">
            <a:avLst/>
          </a:prstGeom>
          <a:noFill/>
          <a:ln>
            <a:noFill/>
          </a:ln>
        </p:spPr>
        <p:txBody>
          <a:bodyPr>
            <a:normAutofit/>
          </a:bodyPr>
          <a:lstStyle/>
          <a:p>
            <a:pPr algn="ctr">
              <a:lnSpc>
                <a:spcPct val="120000"/>
              </a:lnSpc>
              <a:spcBef>
                <a:spcPts val="1001"/>
              </a:spcBef>
              <a:tabLst>
                <a:tab pos="0" algn="l"/>
              </a:tabLst>
            </a:pPr>
            <a:r>
              <a:rPr lang="fr-FR" sz="9600" b="0" strike="noStrike" spc="-1">
                <a:solidFill>
                  <a:srgbClr val="000000"/>
                </a:solidFill>
                <a:latin typeface="Palatino Linotype"/>
              </a:rPr>
              <a:t>MERCI</a:t>
            </a:r>
            <a:endParaRPr lang="en-US" sz="9600" b="0" strike="noStrike" spc="-1">
              <a:solidFill>
                <a:srgbClr val="000000"/>
              </a:solidFill>
              <a:latin typeface="Palatino Linotype"/>
            </a:endParaRPr>
          </a:p>
        </p:txBody>
      </p:sp>
      <p:sp>
        <p:nvSpPr>
          <p:cNvPr id="266" name="TextShape 2"/>
          <p:cNvSpPr txBox="1"/>
          <p:nvPr/>
        </p:nvSpPr>
        <p:spPr>
          <a:xfrm>
            <a:off x="480240" y="798840"/>
            <a:ext cx="810720" cy="503280"/>
          </a:xfrm>
          <a:prstGeom prst="rect">
            <a:avLst/>
          </a:prstGeom>
          <a:noFill/>
          <a:ln>
            <a:noFill/>
          </a:ln>
        </p:spPr>
        <p:txBody>
          <a:bodyPr>
            <a:noAutofit/>
          </a:bodyPr>
          <a:lstStyle/>
          <a:p>
            <a:pPr algn="r">
              <a:lnSpc>
                <a:spcPct val="100000"/>
              </a:lnSpc>
            </a:pPr>
            <a:fld id="{D9C55EEC-7B4F-450E-8756-C2F3978ACB34}" type="slidenum">
              <a:rPr lang="en-US" sz="2800" b="0" strike="noStrike" spc="-1">
                <a:solidFill>
                  <a:srgbClr val="5FA534"/>
                </a:solidFill>
                <a:latin typeface="Palatino Linotype"/>
              </a:rPr>
              <a:t>22</a:t>
            </a:fld>
            <a:endParaRPr lang="fr-FR" sz="28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1534680" y="0"/>
            <a:ext cx="7015680" cy="864720"/>
          </a:xfrm>
          <a:prstGeom prst="rect">
            <a:avLst/>
          </a:prstGeom>
          <a:noFill/>
          <a:ln>
            <a:noFill/>
          </a:ln>
        </p:spPr>
        <p:txBody>
          <a:bodyPr anchor="b">
            <a:noAutofit/>
          </a:bodyPr>
          <a:lstStyle/>
          <a:p>
            <a:pPr algn="ctr">
              <a:lnSpc>
                <a:spcPct val="90000"/>
              </a:lnSpc>
            </a:pPr>
            <a:r>
              <a:rPr lang="fr-FR" sz="3200" b="0" strike="noStrike" spc="-1">
                <a:solidFill>
                  <a:srgbClr val="000000"/>
                </a:solidFill>
                <a:latin typeface="Palatino Linotype"/>
              </a:rPr>
              <a:t>I-Système d’exploitation</a:t>
            </a:r>
            <a:endParaRPr lang="en-US" sz="3200" b="0" strike="noStrike" spc="-1">
              <a:solidFill>
                <a:srgbClr val="000000"/>
              </a:solidFill>
              <a:latin typeface="Palatino Linotype"/>
            </a:endParaRPr>
          </a:p>
        </p:txBody>
      </p:sp>
      <p:sp>
        <p:nvSpPr>
          <p:cNvPr id="192" name="TextShape 2"/>
          <p:cNvSpPr txBox="1"/>
          <p:nvPr/>
        </p:nvSpPr>
        <p:spPr>
          <a:xfrm>
            <a:off x="1534680" y="1113840"/>
            <a:ext cx="9519840" cy="3450240"/>
          </a:xfrm>
          <a:prstGeom prst="rect">
            <a:avLst/>
          </a:prstGeom>
          <a:noFill/>
          <a:ln>
            <a:noFill/>
          </a:ln>
        </p:spPr>
        <p:txBody>
          <a:bodyPr>
            <a:noAutofit/>
          </a:bodyPr>
          <a:lstStyle/>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Un système d’exploitation (SE)ou Operating System (OS) en Anglais  est l’ensemble de logiciels qui tournent en permanence sur un ordinateur et le contrôlent à partir de son démarrage (boot) et tant que celui-ci est allumé.</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Un SE est un ensemble de programmes responsables de la liaison entre les ressources matérielles d’un ordinateur et les applications informatiques de l’utilisateur.</a:t>
            </a:r>
            <a:endParaRPr lang="en-US" sz="2000" b="0" strike="noStrike" spc="-1" dirty="0">
              <a:solidFill>
                <a:srgbClr val="000000"/>
              </a:solidFill>
              <a:latin typeface="Palatino Linotype"/>
            </a:endParaRPr>
          </a:p>
          <a:p>
            <a:pPr algn="just">
              <a:lnSpc>
                <a:spcPct val="120000"/>
              </a:lnSpc>
              <a:spcBef>
                <a:spcPts val="1001"/>
              </a:spcBef>
              <a:tabLst>
                <a:tab pos="0" algn="l"/>
              </a:tabLst>
            </a:pPr>
            <a:r>
              <a:rPr lang="fr-FR" sz="2000" b="0" strike="noStrike" spc="-1" dirty="0">
                <a:solidFill>
                  <a:srgbClr val="000000"/>
                </a:solidFill>
                <a:latin typeface="Palatino Linotype"/>
              </a:rPr>
              <a:t>Exemple de SE: Linux, Windows, </a:t>
            </a:r>
            <a:r>
              <a:rPr lang="fr-FR" sz="2000" b="0" strike="noStrike" spc="-1" dirty="0" err="1">
                <a:solidFill>
                  <a:srgbClr val="000000"/>
                </a:solidFill>
                <a:latin typeface="Palatino Linotype"/>
              </a:rPr>
              <a:t>MacOS</a:t>
            </a:r>
            <a:endParaRPr lang="fr-FR" sz="2000" b="0" strike="noStrike" spc="-1" dirty="0">
              <a:solidFill>
                <a:srgbClr val="000000"/>
              </a:solidFill>
              <a:latin typeface="Palatino Linotype"/>
            </a:endParaRPr>
          </a:p>
        </p:txBody>
      </p:sp>
      <p:sp>
        <p:nvSpPr>
          <p:cNvPr id="193"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194" name="TextShape 4"/>
          <p:cNvSpPr txBox="1"/>
          <p:nvPr/>
        </p:nvSpPr>
        <p:spPr>
          <a:xfrm>
            <a:off x="480240" y="798840"/>
            <a:ext cx="810720" cy="503280"/>
          </a:xfrm>
          <a:prstGeom prst="rect">
            <a:avLst/>
          </a:prstGeom>
          <a:noFill/>
          <a:ln>
            <a:noFill/>
          </a:ln>
        </p:spPr>
        <p:txBody>
          <a:bodyPr>
            <a:noAutofit/>
          </a:bodyPr>
          <a:lstStyle/>
          <a:p>
            <a:pPr algn="r">
              <a:lnSpc>
                <a:spcPct val="100000"/>
              </a:lnSpc>
            </a:pPr>
            <a:fld id="{A986813A-5131-4F7C-9F0A-D858BFAE20E3}" type="slidenum">
              <a:rPr lang="en-US" sz="2800" b="0" strike="noStrike" spc="-1">
                <a:solidFill>
                  <a:srgbClr val="5FA534"/>
                </a:solidFill>
                <a:latin typeface="Palatino Linotype"/>
              </a:rPr>
              <a:t>3</a:t>
            </a:fld>
            <a:endParaRPr lang="fr-FR" sz="28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1376280" y="190800"/>
            <a:ext cx="4608360" cy="423720"/>
          </a:xfrm>
          <a:prstGeom prst="rect">
            <a:avLst/>
          </a:prstGeom>
          <a:noFill/>
          <a:ln>
            <a:noFill/>
          </a:ln>
        </p:spPr>
        <p:txBody>
          <a:bodyPr anchor="b">
            <a:normAutofit lnSpcReduction="10000"/>
          </a:bodyPr>
          <a:lstStyle/>
          <a:p>
            <a:pPr>
              <a:lnSpc>
                <a:spcPct val="100000"/>
              </a:lnSpc>
              <a:spcBef>
                <a:spcPts val="1001"/>
              </a:spcBef>
              <a:tabLst>
                <a:tab pos="0" algn="l"/>
              </a:tabLst>
            </a:pPr>
            <a:r>
              <a:rPr lang="fr-FR" sz="2200" b="0" strike="noStrike" cap="all" spc="-1">
                <a:solidFill>
                  <a:srgbClr val="000000"/>
                </a:solidFill>
                <a:latin typeface="Palatino Linotype"/>
              </a:rPr>
              <a:t>1-Objectifs D’un SE</a:t>
            </a:r>
            <a:endParaRPr lang="en-US" sz="2200" b="0" strike="noStrike" spc="-1">
              <a:solidFill>
                <a:srgbClr val="000000"/>
              </a:solidFill>
              <a:latin typeface="Palatino Linotype"/>
            </a:endParaRPr>
          </a:p>
        </p:txBody>
      </p:sp>
      <p:sp>
        <p:nvSpPr>
          <p:cNvPr id="196" name="TextShape 2"/>
          <p:cNvSpPr txBox="1"/>
          <p:nvPr/>
        </p:nvSpPr>
        <p:spPr>
          <a:xfrm>
            <a:off x="1534680" y="614880"/>
            <a:ext cx="4608360" cy="4413960"/>
          </a:xfrm>
          <a:prstGeom prst="rect">
            <a:avLst/>
          </a:prstGeom>
          <a:noFill/>
          <a:ln>
            <a:noFill/>
          </a:ln>
        </p:spPr>
        <p:txBody>
          <a:bodyPr>
            <a:normAutofit/>
          </a:bodyPr>
          <a:lstStyle/>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Transformer le matériel en machine utilisable (c’est-à-dire fournir des outils adaptés aux besoins des utilisateurs indépendamment des caractéristiques physique de la machine),</a:t>
            </a:r>
            <a:endParaRPr lang="en-US" sz="20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pPr>
            <a:r>
              <a:rPr lang="fr-FR" sz="2000" b="0" strike="noStrike" spc="-1" dirty="0">
                <a:solidFill>
                  <a:srgbClr val="000000"/>
                </a:solidFill>
                <a:latin typeface="Palatino Linotype"/>
              </a:rPr>
              <a:t>Optimiser l’utilisation des ressources (matérielles et logicielles),</a:t>
            </a:r>
            <a:endParaRPr lang="en-US" sz="2000" b="0" strike="noStrike" spc="-1" dirty="0">
              <a:solidFill>
                <a:srgbClr val="000000"/>
              </a:solidFill>
              <a:latin typeface="Palatino Linotype"/>
            </a:endParaRPr>
          </a:p>
          <a:p>
            <a:pPr>
              <a:lnSpc>
                <a:spcPct val="120000"/>
              </a:lnSpc>
              <a:spcBef>
                <a:spcPts val="1001"/>
              </a:spcBef>
            </a:pPr>
            <a:endParaRPr lang="en-US" sz="2000" b="0" strike="noStrike" spc="-1" dirty="0">
              <a:solidFill>
                <a:srgbClr val="000000"/>
              </a:solidFill>
              <a:latin typeface="Palatino Linotype"/>
            </a:endParaRPr>
          </a:p>
        </p:txBody>
      </p:sp>
      <p:sp>
        <p:nvSpPr>
          <p:cNvPr id="197" name="TextShape 3"/>
          <p:cNvSpPr txBox="1"/>
          <p:nvPr/>
        </p:nvSpPr>
        <p:spPr>
          <a:xfrm>
            <a:off x="6788520" y="614880"/>
            <a:ext cx="4608360" cy="5217120"/>
          </a:xfrm>
          <a:prstGeom prst="rect">
            <a:avLst/>
          </a:prstGeom>
          <a:noFill/>
          <a:ln>
            <a:noFill/>
          </a:ln>
        </p:spPr>
        <p:txBody>
          <a:bodyPr>
            <a:noAutofit/>
          </a:bodyPr>
          <a:lstStyle/>
          <a:p>
            <a:pPr algn="just">
              <a:lnSpc>
                <a:spcPct val="120000"/>
              </a:lnSpc>
              <a:spcBef>
                <a:spcPts val="1001"/>
              </a:spcBef>
              <a:tabLst>
                <a:tab pos="0" algn="l"/>
              </a:tabLst>
            </a:pPr>
            <a:r>
              <a:rPr lang="fr-FR" spc="-1" dirty="0">
                <a:solidFill>
                  <a:srgbClr val="000000"/>
                </a:solidFill>
                <a:latin typeface="Palatino Linotype"/>
              </a:rPr>
              <a:t>Ces objectifs doivent être atteints en garantissant un bon niveau en:</a:t>
            </a:r>
          </a:p>
          <a:p>
            <a:pPr marL="285750" indent="-285750" algn="just">
              <a:lnSpc>
                <a:spcPct val="120000"/>
              </a:lnSpc>
              <a:spcBef>
                <a:spcPts val="1001"/>
              </a:spcBef>
              <a:buFont typeface="Wingdings" panose="05000000000000000000" pitchFamily="2" charset="2"/>
              <a:buChar char="v"/>
              <a:tabLst>
                <a:tab pos="0" algn="l"/>
              </a:tabLst>
            </a:pPr>
            <a:r>
              <a:rPr lang="fr-FR" sz="1800" b="0" strike="noStrike" spc="-1" dirty="0">
                <a:solidFill>
                  <a:srgbClr val="000000"/>
                </a:solidFill>
                <a:latin typeface="Palatino Linotype"/>
              </a:rPr>
              <a:t>Sécurité: </a:t>
            </a:r>
            <a:r>
              <a:rPr lang="fr-FR" spc="-1" dirty="0">
                <a:solidFill>
                  <a:srgbClr val="000000"/>
                </a:solidFill>
                <a:latin typeface="Palatino Linotype"/>
              </a:rPr>
              <a:t>intégrité, contrôle des accès, confidentialité, etc…</a:t>
            </a:r>
          </a:p>
          <a:p>
            <a:pPr marL="285750" indent="-285750" algn="just">
              <a:lnSpc>
                <a:spcPct val="120000"/>
              </a:lnSpc>
              <a:spcBef>
                <a:spcPts val="1001"/>
              </a:spcBef>
              <a:buFont typeface="Wingdings" panose="05000000000000000000" pitchFamily="2" charset="2"/>
              <a:buChar char="v"/>
              <a:tabLst>
                <a:tab pos="0" algn="l"/>
              </a:tabLst>
            </a:pPr>
            <a:r>
              <a:rPr lang="en-US" sz="1800" b="0" strike="noStrike" spc="-1" dirty="0">
                <a:solidFill>
                  <a:srgbClr val="000000"/>
                </a:solidFill>
                <a:latin typeface="Palatino Linotype"/>
              </a:rPr>
              <a:t>La </a:t>
            </a:r>
            <a:r>
              <a:rPr lang="fr-FR" sz="1800" b="0" strike="noStrike" spc="-1" dirty="0">
                <a:solidFill>
                  <a:srgbClr val="000000"/>
                </a:solidFill>
                <a:latin typeface="Palatino Linotype"/>
              </a:rPr>
              <a:t>fiabilité</a:t>
            </a:r>
            <a:r>
              <a:rPr lang="en-US" sz="1800" b="0" strike="noStrike" spc="-1" dirty="0">
                <a:solidFill>
                  <a:srgbClr val="000000"/>
                </a:solidFill>
                <a:latin typeface="Palatino Linotype"/>
              </a:rPr>
              <a:t>: </a:t>
            </a:r>
            <a:r>
              <a:rPr lang="fr-FR" sz="1800" b="0" strike="noStrike" spc="-1" dirty="0">
                <a:solidFill>
                  <a:srgbClr val="000000"/>
                </a:solidFill>
                <a:latin typeface="Palatino Linotype"/>
              </a:rPr>
              <a:t>ici</a:t>
            </a:r>
            <a:r>
              <a:rPr lang="en-US" sz="1800" b="0" strike="noStrike" spc="-1" dirty="0">
                <a:solidFill>
                  <a:srgbClr val="000000"/>
                </a:solidFill>
                <a:latin typeface="Palatino Linotype"/>
              </a:rPr>
              <a:t> on parle de la satisfaction des </a:t>
            </a:r>
            <a:r>
              <a:rPr lang="fr-FR" sz="1800" b="0" strike="noStrike" spc="-1" dirty="0">
                <a:solidFill>
                  <a:srgbClr val="000000"/>
                </a:solidFill>
                <a:latin typeface="Palatino Linotype"/>
              </a:rPr>
              <a:t>utilisateurs</a:t>
            </a:r>
            <a:r>
              <a:rPr lang="en-US" sz="1800" b="0" strike="noStrike" spc="-1" dirty="0">
                <a:solidFill>
                  <a:srgbClr val="000000"/>
                </a:solidFill>
                <a:latin typeface="Palatino Linotype"/>
              </a:rPr>
              <a:t> ,</a:t>
            </a:r>
          </a:p>
          <a:p>
            <a:pPr marL="285750" indent="-285750" algn="just">
              <a:lnSpc>
                <a:spcPct val="120000"/>
              </a:lnSpc>
              <a:spcBef>
                <a:spcPts val="1001"/>
              </a:spcBef>
              <a:buFont typeface="Wingdings" panose="05000000000000000000" pitchFamily="2" charset="2"/>
              <a:buChar char="v"/>
              <a:tabLst>
                <a:tab pos="0" algn="l"/>
              </a:tabLst>
            </a:pPr>
            <a:r>
              <a:rPr lang="en-US" sz="1800" b="0" strike="noStrike" spc="-1" dirty="0">
                <a:solidFill>
                  <a:srgbClr val="000000"/>
                </a:solidFill>
                <a:latin typeface="Palatino Linotype"/>
              </a:rPr>
              <a:t>La performance du </a:t>
            </a:r>
            <a:r>
              <a:rPr lang="fr-FR" sz="1800" b="0" strike="noStrike" spc="-1" dirty="0">
                <a:solidFill>
                  <a:srgbClr val="000000"/>
                </a:solidFill>
                <a:latin typeface="Palatino Linotype"/>
              </a:rPr>
              <a:t>système</a:t>
            </a:r>
            <a:r>
              <a:rPr lang="en-US" sz="1800" b="0" strike="noStrike" spc="-1" dirty="0">
                <a:solidFill>
                  <a:srgbClr val="000000"/>
                </a:solidFill>
                <a:latin typeface="Palatino Linotype"/>
              </a:rPr>
              <a:t> </a:t>
            </a:r>
            <a:r>
              <a:rPr lang="fr-FR" sz="1800" b="0" strike="noStrike" spc="-1" dirty="0">
                <a:solidFill>
                  <a:srgbClr val="000000"/>
                </a:solidFill>
                <a:latin typeface="Palatino Linotype"/>
              </a:rPr>
              <a:t>informatique</a:t>
            </a:r>
            <a:r>
              <a:rPr lang="en-US" sz="1800" b="0" strike="noStrike" spc="-1" dirty="0">
                <a:solidFill>
                  <a:srgbClr val="000000"/>
                </a:solidFill>
                <a:latin typeface="Palatino Linotype"/>
              </a:rPr>
              <a:t> : </a:t>
            </a:r>
            <a:r>
              <a:rPr lang="fr-FR" sz="1800" b="0" strike="noStrike" spc="-1" dirty="0">
                <a:solidFill>
                  <a:srgbClr val="000000"/>
                </a:solidFill>
                <a:latin typeface="Palatino Linotype"/>
              </a:rPr>
              <a:t>Utiliser le matériel de façon efficace.</a:t>
            </a:r>
            <a:endParaRPr lang="en-US" sz="1800" b="0" strike="noStrike" spc="-1" dirty="0">
              <a:solidFill>
                <a:srgbClr val="000000"/>
              </a:solidFill>
              <a:latin typeface="Palatino Linotype"/>
            </a:endParaRPr>
          </a:p>
          <a:p>
            <a:pPr>
              <a:lnSpc>
                <a:spcPct val="120000"/>
              </a:lnSpc>
              <a:spcBef>
                <a:spcPts val="1001"/>
              </a:spcBef>
              <a:tabLst>
                <a:tab pos="0" algn="l"/>
              </a:tabLst>
            </a:pPr>
            <a:endParaRPr lang="en-US" sz="1800" b="0" strike="noStrike" spc="-1" dirty="0">
              <a:solidFill>
                <a:srgbClr val="000000"/>
              </a:solidFill>
              <a:latin typeface="Palatino Linotype"/>
            </a:endParaRPr>
          </a:p>
        </p:txBody>
      </p:sp>
      <p:sp>
        <p:nvSpPr>
          <p:cNvPr id="199" name="CustomShape 5"/>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00" name="TextShape 6"/>
          <p:cNvSpPr txBox="1"/>
          <p:nvPr/>
        </p:nvSpPr>
        <p:spPr>
          <a:xfrm>
            <a:off x="480240" y="798840"/>
            <a:ext cx="810720" cy="503280"/>
          </a:xfrm>
          <a:prstGeom prst="rect">
            <a:avLst/>
          </a:prstGeom>
          <a:noFill/>
          <a:ln>
            <a:noFill/>
          </a:ln>
        </p:spPr>
        <p:txBody>
          <a:bodyPr>
            <a:noAutofit/>
          </a:bodyPr>
          <a:lstStyle/>
          <a:p>
            <a:pPr algn="r">
              <a:lnSpc>
                <a:spcPct val="100000"/>
              </a:lnSpc>
            </a:pPr>
            <a:fld id="{4E327769-6056-4208-B184-89FE52A243ED}" type="slidenum">
              <a:rPr lang="en-US" sz="2800" b="0" strike="noStrike" spc="-1">
                <a:solidFill>
                  <a:srgbClr val="5FA534"/>
                </a:solidFill>
                <a:latin typeface="Palatino Linotype"/>
              </a:rPr>
              <a:t>4</a:t>
            </a:fld>
            <a:endParaRPr lang="fr-FR" sz="28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3"/>
          <p:cNvSpPr txBox="1"/>
          <p:nvPr/>
        </p:nvSpPr>
        <p:spPr>
          <a:xfrm>
            <a:off x="1747157" y="798841"/>
            <a:ext cx="8915400" cy="3495574"/>
          </a:xfrm>
          <a:prstGeom prst="rect">
            <a:avLst/>
          </a:prstGeom>
          <a:noFill/>
          <a:ln>
            <a:noFill/>
          </a:ln>
        </p:spPr>
        <p:txBody>
          <a:bodyPr>
            <a:noAutofit/>
          </a:bodyPr>
          <a:lstStyle/>
          <a:p>
            <a:pPr>
              <a:lnSpc>
                <a:spcPct val="120000"/>
              </a:lnSpc>
              <a:spcBef>
                <a:spcPts val="1001"/>
              </a:spcBef>
              <a:tabLst>
                <a:tab pos="0" algn="l"/>
              </a:tabLst>
            </a:pPr>
            <a:endParaRPr lang="fr-FR" sz="1800" b="0" strike="noStrike" spc="-1" dirty="0">
              <a:solidFill>
                <a:srgbClr val="000000"/>
              </a:solidFill>
              <a:latin typeface="Palatino Linotype"/>
            </a:endParaRPr>
          </a:p>
          <a:p>
            <a:pPr algn="just">
              <a:lnSpc>
                <a:spcPct val="120000"/>
              </a:lnSpc>
              <a:spcBef>
                <a:spcPts val="1001"/>
              </a:spcBef>
              <a:tabLst>
                <a:tab pos="0" algn="l"/>
              </a:tabLst>
            </a:pPr>
            <a:r>
              <a:rPr lang="fr-FR" sz="1800" b="0" strike="noStrike" spc="-1" dirty="0">
                <a:solidFill>
                  <a:srgbClr val="000000"/>
                </a:solidFill>
                <a:latin typeface="Palatino Linotype"/>
              </a:rPr>
              <a:t>Un système d’exploitation peut être :</a:t>
            </a:r>
            <a:endParaRPr lang="en-US" sz="18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tabLst>
                <a:tab pos="0" algn="l"/>
              </a:tabLst>
            </a:pPr>
            <a:r>
              <a:rPr lang="fr-FR" sz="1800" b="0" strike="noStrike" spc="-1" dirty="0">
                <a:solidFill>
                  <a:srgbClr val="000000"/>
                </a:solidFill>
                <a:latin typeface="Palatino Linotype"/>
              </a:rPr>
              <a:t>Mono-tâche,</a:t>
            </a:r>
          </a:p>
          <a:p>
            <a:pPr marL="228600" indent="-228240" algn="just">
              <a:lnSpc>
                <a:spcPct val="120000"/>
              </a:lnSpc>
              <a:spcBef>
                <a:spcPts val="1001"/>
              </a:spcBef>
              <a:buClr>
                <a:srgbClr val="5FA534"/>
              </a:buClr>
              <a:buFont typeface="Wingdings" charset="2"/>
              <a:buChar char=""/>
              <a:tabLst>
                <a:tab pos="0" algn="l"/>
              </a:tabLst>
            </a:pPr>
            <a:r>
              <a:rPr lang="fr-FR" spc="-1" dirty="0">
                <a:solidFill>
                  <a:srgbClr val="000000"/>
                </a:solidFill>
                <a:latin typeface="Palatino Linotype"/>
              </a:rPr>
              <a:t>Mono-utilisateur</a:t>
            </a:r>
            <a:endParaRPr lang="en-US" sz="18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tabLst>
                <a:tab pos="0" algn="l"/>
              </a:tabLst>
            </a:pPr>
            <a:r>
              <a:rPr lang="fr-FR" sz="1800" b="0" strike="noStrike" spc="-1" dirty="0">
                <a:solidFill>
                  <a:srgbClr val="000000"/>
                </a:solidFill>
                <a:latin typeface="Palatino Linotype"/>
              </a:rPr>
              <a:t>Multitâche,</a:t>
            </a:r>
            <a:endParaRPr lang="en-US" sz="1800" b="0" strike="noStrike" spc="-1" dirty="0">
              <a:solidFill>
                <a:srgbClr val="000000"/>
              </a:solidFill>
              <a:latin typeface="Palatino Linotype"/>
            </a:endParaRPr>
          </a:p>
          <a:p>
            <a:pPr marL="228600" indent="-228240" algn="just">
              <a:lnSpc>
                <a:spcPct val="120000"/>
              </a:lnSpc>
              <a:spcBef>
                <a:spcPts val="1001"/>
              </a:spcBef>
              <a:buClr>
                <a:srgbClr val="5FA534"/>
              </a:buClr>
              <a:buFont typeface="Wingdings" charset="2"/>
              <a:buChar char=""/>
              <a:tabLst>
                <a:tab pos="0" algn="l"/>
              </a:tabLst>
            </a:pPr>
            <a:r>
              <a:rPr lang="fr-FR" sz="1800" b="0" strike="noStrike" spc="-1" dirty="0">
                <a:solidFill>
                  <a:srgbClr val="000000"/>
                </a:solidFill>
                <a:latin typeface="Palatino Linotype"/>
              </a:rPr>
              <a:t>Multiutilisateur.</a:t>
            </a:r>
            <a:endParaRPr lang="en-US" sz="1800" b="0" strike="noStrike" spc="-1" dirty="0">
              <a:solidFill>
                <a:srgbClr val="000000"/>
              </a:solidFill>
              <a:latin typeface="Palatino Linotype"/>
            </a:endParaRPr>
          </a:p>
          <a:p>
            <a:pPr>
              <a:lnSpc>
                <a:spcPct val="120000"/>
              </a:lnSpc>
              <a:spcBef>
                <a:spcPts val="1001"/>
              </a:spcBef>
              <a:tabLst>
                <a:tab pos="0" algn="l"/>
              </a:tabLst>
            </a:pPr>
            <a:endParaRPr lang="en-US" sz="1800" b="0" strike="noStrike" spc="-1" dirty="0">
              <a:solidFill>
                <a:srgbClr val="000000"/>
              </a:solidFill>
              <a:latin typeface="Palatino Linotype"/>
            </a:endParaRPr>
          </a:p>
        </p:txBody>
      </p:sp>
      <p:sp>
        <p:nvSpPr>
          <p:cNvPr id="198" name="TextShape 4"/>
          <p:cNvSpPr txBox="1"/>
          <p:nvPr/>
        </p:nvSpPr>
        <p:spPr>
          <a:xfrm>
            <a:off x="1893239" y="293400"/>
            <a:ext cx="5666889" cy="505440"/>
          </a:xfrm>
          <a:prstGeom prst="rect">
            <a:avLst/>
          </a:prstGeom>
          <a:noFill/>
          <a:ln>
            <a:noFill/>
          </a:ln>
        </p:spPr>
        <p:txBody>
          <a:bodyPr anchor="b">
            <a:normAutofit fontScale="92500"/>
          </a:bodyPr>
          <a:lstStyle/>
          <a:p>
            <a:pPr>
              <a:lnSpc>
                <a:spcPct val="100000"/>
              </a:lnSpc>
              <a:spcBef>
                <a:spcPts val="1001"/>
              </a:spcBef>
              <a:tabLst>
                <a:tab pos="0" algn="l"/>
              </a:tabLst>
            </a:pPr>
            <a:r>
              <a:rPr lang="fr-FR" sz="2200" b="0" strike="noStrike" cap="all" spc="-1" dirty="0">
                <a:solidFill>
                  <a:srgbClr val="000000"/>
                </a:solidFill>
                <a:latin typeface="Palatino Linotype"/>
              </a:rPr>
              <a:t>2-Les types de Système d’exploitation</a:t>
            </a:r>
            <a:endParaRPr lang="en-US" sz="2200" b="0" strike="noStrike" spc="-1" dirty="0">
              <a:solidFill>
                <a:srgbClr val="000000"/>
              </a:solidFill>
              <a:latin typeface="Palatino Linotype"/>
            </a:endParaRPr>
          </a:p>
        </p:txBody>
      </p:sp>
      <p:sp>
        <p:nvSpPr>
          <p:cNvPr id="199" name="CustomShape 5"/>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00" name="TextShape 6"/>
          <p:cNvSpPr txBox="1"/>
          <p:nvPr/>
        </p:nvSpPr>
        <p:spPr>
          <a:xfrm>
            <a:off x="480240" y="798840"/>
            <a:ext cx="810720" cy="503280"/>
          </a:xfrm>
          <a:prstGeom prst="rect">
            <a:avLst/>
          </a:prstGeom>
          <a:noFill/>
          <a:ln>
            <a:noFill/>
          </a:ln>
        </p:spPr>
        <p:txBody>
          <a:bodyPr>
            <a:noAutofit/>
          </a:bodyPr>
          <a:lstStyle/>
          <a:p>
            <a:pPr algn="r">
              <a:lnSpc>
                <a:spcPct val="100000"/>
              </a:lnSpc>
            </a:pPr>
            <a:fld id="{4E327769-6056-4208-B184-89FE52A243ED}" type="slidenum">
              <a:rPr lang="en-US" sz="2800" b="0" strike="noStrike" spc="-1">
                <a:solidFill>
                  <a:srgbClr val="5FA534"/>
                </a:solidFill>
                <a:latin typeface="Palatino Linotype"/>
              </a:rPr>
              <a:t>5</a:t>
            </a:fld>
            <a:endParaRPr lang="fr-FR" sz="2800" b="0" strike="noStrike" spc="-1">
              <a:latin typeface="Times New Roman"/>
            </a:endParaRPr>
          </a:p>
        </p:txBody>
      </p:sp>
    </p:spTree>
    <p:extLst>
      <p:ext uri="{BB962C8B-B14F-4D97-AF65-F5344CB8AC3E}">
        <p14:creationId xmlns:p14="http://schemas.microsoft.com/office/powerpoint/2010/main" val="357083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3"/>
          <p:cNvSpPr txBox="1"/>
          <p:nvPr/>
        </p:nvSpPr>
        <p:spPr>
          <a:xfrm>
            <a:off x="1503233" y="1080437"/>
            <a:ext cx="5021638" cy="4000326"/>
          </a:xfrm>
          <a:prstGeom prst="rect">
            <a:avLst/>
          </a:prstGeom>
          <a:noFill/>
          <a:ln>
            <a:noFill/>
          </a:ln>
        </p:spPr>
        <p:txBody>
          <a:bodyPr>
            <a:noAutofit/>
          </a:bodyPr>
          <a:lstStyle/>
          <a:p>
            <a:pPr marL="228600" indent="-228240">
              <a:lnSpc>
                <a:spcPct val="120000"/>
              </a:lnSpc>
              <a:spcBef>
                <a:spcPts val="1001"/>
              </a:spcBef>
              <a:buClr>
                <a:srgbClr val="5FA534"/>
              </a:buClr>
              <a:buFont typeface="Wingdings" charset="2"/>
              <a:buChar char=""/>
            </a:pPr>
            <a:r>
              <a:rPr lang="fr-FR" sz="2400" b="1" spc="-1" dirty="0">
                <a:solidFill>
                  <a:srgbClr val="000000"/>
                </a:solidFill>
                <a:latin typeface="Palatino Linotype"/>
              </a:rPr>
              <a:t>Système</a:t>
            </a:r>
            <a:r>
              <a:rPr lang="fr-FR" sz="1800" b="0" strike="noStrike" spc="-1" dirty="0">
                <a:solidFill>
                  <a:srgbClr val="000000"/>
                </a:solidFill>
                <a:latin typeface="Palatino Linotype"/>
              </a:rPr>
              <a:t> </a:t>
            </a:r>
            <a:r>
              <a:rPr lang="fr-FR" sz="2400" b="1" strike="noStrike" spc="-1" dirty="0">
                <a:solidFill>
                  <a:srgbClr val="000000"/>
                </a:solidFill>
                <a:latin typeface="Palatino Linotype"/>
              </a:rPr>
              <a:t>Mono-utilisateur</a:t>
            </a:r>
            <a:endParaRPr lang="en-US" sz="2400" b="1" strike="noStrike" spc="-1" dirty="0">
              <a:solidFill>
                <a:srgbClr val="000000"/>
              </a:solidFill>
              <a:latin typeface="Palatino Linotype"/>
            </a:endParaRPr>
          </a:p>
          <a:p>
            <a:pPr algn="just">
              <a:lnSpc>
                <a:spcPct val="120000"/>
              </a:lnSpc>
              <a:spcBef>
                <a:spcPts val="1001"/>
              </a:spcBef>
              <a:tabLst>
                <a:tab pos="0" algn="l"/>
              </a:tabLst>
            </a:pPr>
            <a:r>
              <a:rPr lang="en-US" sz="2400" spc="-1" dirty="0">
                <a:solidFill>
                  <a:srgbClr val="000000"/>
                </a:solidFill>
                <a:latin typeface="Palatino Linotype" panose="02040502050505030304" pitchFamily="18" charset="0"/>
              </a:rPr>
              <a:t>Un </a:t>
            </a:r>
            <a:r>
              <a:rPr lang="en-US" sz="2400" spc="-1" dirty="0" err="1">
                <a:solidFill>
                  <a:srgbClr val="000000"/>
                </a:solidFill>
                <a:latin typeface="Palatino Linotype" panose="02040502050505030304" pitchFamily="18" charset="0"/>
              </a:rPr>
              <a:t>système</a:t>
            </a:r>
            <a:r>
              <a:rPr lang="en-US" sz="2400" spc="-1" dirty="0">
                <a:solidFill>
                  <a:srgbClr val="000000"/>
                </a:solidFill>
                <a:latin typeface="Palatino Linotype" panose="02040502050505030304" pitchFamily="18" charset="0"/>
              </a:rPr>
              <a:t> Mono-</a:t>
            </a:r>
            <a:r>
              <a:rPr lang="en-US" sz="2400" spc="-1" dirty="0" err="1">
                <a:solidFill>
                  <a:srgbClr val="000000"/>
                </a:solidFill>
                <a:latin typeface="Palatino Linotype" panose="02040502050505030304" pitchFamily="18" charset="0"/>
              </a:rPr>
              <a:t>utilisateur</a:t>
            </a:r>
            <a:r>
              <a:rPr lang="en-US" sz="2400" spc="-1" dirty="0">
                <a:solidFill>
                  <a:srgbClr val="000000"/>
                </a:solidFill>
                <a:latin typeface="Palatino Linotype" panose="02040502050505030304" pitchFamily="18" charset="0"/>
              </a:rPr>
              <a:t> </a:t>
            </a:r>
            <a:r>
              <a:rPr lang="en-US" sz="2400" spc="-1" dirty="0" err="1">
                <a:solidFill>
                  <a:srgbClr val="000000"/>
                </a:solidFill>
                <a:latin typeface="Palatino Linotype" panose="02040502050505030304" pitchFamily="18" charset="0"/>
              </a:rPr>
              <a:t>est</a:t>
            </a:r>
            <a:r>
              <a:rPr lang="en-US" sz="2400" spc="-1" dirty="0">
                <a:solidFill>
                  <a:srgbClr val="000000"/>
                </a:solidFill>
                <a:latin typeface="Palatino Linotype" panose="02040502050505030304" pitchFamily="18" charset="0"/>
              </a:rPr>
              <a:t> un </a:t>
            </a:r>
            <a:r>
              <a:rPr lang="en-US" sz="2400" spc="-1" dirty="0" err="1">
                <a:solidFill>
                  <a:srgbClr val="000000"/>
                </a:solidFill>
                <a:latin typeface="Palatino Linotype" panose="02040502050505030304" pitchFamily="18" charset="0"/>
              </a:rPr>
              <a:t>système</a:t>
            </a:r>
            <a:r>
              <a:rPr lang="en-US" sz="2400" spc="-1" dirty="0">
                <a:solidFill>
                  <a:srgbClr val="000000"/>
                </a:solidFill>
                <a:latin typeface="Palatino Linotype" panose="02040502050505030304" pitchFamily="18" charset="0"/>
              </a:rPr>
              <a:t> qui ne </a:t>
            </a:r>
            <a:r>
              <a:rPr lang="en-US" sz="2400" spc="-1" dirty="0" err="1">
                <a:solidFill>
                  <a:srgbClr val="000000"/>
                </a:solidFill>
                <a:latin typeface="Palatino Linotype" panose="02040502050505030304" pitchFamily="18" charset="0"/>
              </a:rPr>
              <a:t>peut</a:t>
            </a:r>
            <a:r>
              <a:rPr lang="en-US" sz="2400" spc="-1" dirty="0">
                <a:solidFill>
                  <a:srgbClr val="000000"/>
                </a:solidFill>
                <a:latin typeface="Palatino Linotype" panose="02040502050505030304" pitchFamily="18" charset="0"/>
              </a:rPr>
              <a:t> </a:t>
            </a:r>
            <a:r>
              <a:rPr lang="en-US" sz="2400" spc="-1" dirty="0" err="1">
                <a:solidFill>
                  <a:srgbClr val="000000"/>
                </a:solidFill>
                <a:latin typeface="Palatino Linotype" panose="02040502050505030304" pitchFamily="18" charset="0"/>
              </a:rPr>
              <a:t>gérer</a:t>
            </a:r>
            <a:r>
              <a:rPr lang="en-US" sz="2400" spc="-1" dirty="0">
                <a:solidFill>
                  <a:srgbClr val="000000"/>
                </a:solidFill>
                <a:latin typeface="Palatino Linotype" panose="02040502050505030304" pitchFamily="18" charset="0"/>
              </a:rPr>
              <a:t>  </a:t>
            </a:r>
            <a:r>
              <a:rPr lang="en-US" sz="2400" spc="-1" dirty="0" err="1">
                <a:solidFill>
                  <a:srgbClr val="000000"/>
                </a:solidFill>
                <a:latin typeface="Palatino Linotype" panose="02040502050505030304" pitchFamily="18" charset="0"/>
              </a:rPr>
              <a:t>qu’un</a:t>
            </a:r>
            <a:r>
              <a:rPr lang="en-US" sz="2400" spc="-1" dirty="0">
                <a:solidFill>
                  <a:srgbClr val="000000"/>
                </a:solidFill>
                <a:latin typeface="Palatino Linotype" panose="02040502050505030304" pitchFamily="18" charset="0"/>
              </a:rPr>
              <a:t> et un </a:t>
            </a:r>
            <a:r>
              <a:rPr lang="en-US" sz="2400" spc="-1" dirty="0" err="1">
                <a:solidFill>
                  <a:srgbClr val="000000"/>
                </a:solidFill>
                <a:latin typeface="Palatino Linotype" panose="02040502050505030304" pitchFamily="18" charset="0"/>
              </a:rPr>
              <a:t>seul</a:t>
            </a:r>
            <a:r>
              <a:rPr lang="en-US" sz="2400" spc="-1" dirty="0">
                <a:solidFill>
                  <a:srgbClr val="000000"/>
                </a:solidFill>
                <a:latin typeface="Palatino Linotype" panose="02040502050505030304" pitchFamily="18" charset="0"/>
              </a:rPr>
              <a:t> </a:t>
            </a:r>
            <a:r>
              <a:rPr lang="en-US" sz="2400" spc="-1" dirty="0" err="1">
                <a:solidFill>
                  <a:srgbClr val="000000"/>
                </a:solidFill>
                <a:latin typeface="Palatino Linotype" panose="02040502050505030304" pitchFamily="18" charset="0"/>
              </a:rPr>
              <a:t>utilisateur</a:t>
            </a:r>
            <a:r>
              <a:rPr lang="en-US" sz="2400" spc="-1" dirty="0">
                <a:solidFill>
                  <a:srgbClr val="000000"/>
                </a:solidFill>
                <a:latin typeface="Palatino Linotype" panose="02040502050505030304" pitchFamily="18" charset="0"/>
              </a:rPr>
              <a:t> à la </a:t>
            </a:r>
            <a:r>
              <a:rPr lang="en-US" sz="2400" spc="-1" dirty="0" err="1">
                <a:solidFill>
                  <a:srgbClr val="000000"/>
                </a:solidFill>
                <a:latin typeface="Palatino Linotype" panose="02040502050505030304" pitchFamily="18" charset="0"/>
              </a:rPr>
              <a:t>fois</a:t>
            </a:r>
            <a:r>
              <a:rPr lang="en-US" sz="2400" spc="-1" dirty="0">
                <a:solidFill>
                  <a:srgbClr val="000000"/>
                </a:solidFill>
                <a:latin typeface="Palatino Linotype" panose="02040502050505030304" pitchFamily="18" charset="0"/>
              </a:rPr>
              <a:t>. </a:t>
            </a:r>
          </a:p>
          <a:p>
            <a:pPr algn="just">
              <a:lnSpc>
                <a:spcPct val="120000"/>
              </a:lnSpc>
              <a:spcBef>
                <a:spcPts val="1001"/>
              </a:spcBef>
              <a:tabLst>
                <a:tab pos="0" algn="l"/>
              </a:tabLst>
            </a:pPr>
            <a:r>
              <a:rPr lang="en-US" sz="2400" spc="-1" dirty="0" err="1">
                <a:solidFill>
                  <a:srgbClr val="000000"/>
                </a:solidFill>
                <a:latin typeface="Palatino Linotype" panose="02040502050505030304" pitchFamily="18" charset="0"/>
              </a:rPr>
              <a:t>Exemple</a:t>
            </a:r>
            <a:r>
              <a:rPr lang="en-US" sz="2400" spc="-1" dirty="0">
                <a:solidFill>
                  <a:srgbClr val="000000"/>
                </a:solidFill>
                <a:latin typeface="Palatino Linotype" panose="02040502050505030304" pitchFamily="18" charset="0"/>
              </a:rPr>
              <a:t>: </a:t>
            </a:r>
            <a:r>
              <a:rPr lang="fr-FR" sz="2400" b="0" i="0" dirty="0">
                <a:effectLst/>
                <a:latin typeface="Palatino Linotype" panose="02040502050505030304" pitchFamily="18" charset="0"/>
              </a:rPr>
              <a:t>systèmes MS-DOS</a:t>
            </a:r>
            <a:r>
              <a:rPr lang="en-US" sz="2400" spc="-1" dirty="0">
                <a:latin typeface="Palatino Linotype" panose="02040502050505030304" pitchFamily="18" charset="0"/>
              </a:rPr>
              <a:t> </a:t>
            </a:r>
            <a:endParaRPr lang="en-US" sz="2400" b="0" strike="noStrike" spc="-1" dirty="0">
              <a:latin typeface="Palatino Linotype" panose="02040502050505030304" pitchFamily="18" charset="0"/>
            </a:endParaRPr>
          </a:p>
        </p:txBody>
      </p:sp>
      <p:sp>
        <p:nvSpPr>
          <p:cNvPr id="198" name="TextShape 4"/>
          <p:cNvSpPr txBox="1"/>
          <p:nvPr/>
        </p:nvSpPr>
        <p:spPr>
          <a:xfrm>
            <a:off x="1893239" y="293399"/>
            <a:ext cx="9340818" cy="787038"/>
          </a:xfrm>
          <a:prstGeom prst="rect">
            <a:avLst/>
          </a:prstGeom>
          <a:noFill/>
          <a:ln>
            <a:noFill/>
          </a:ln>
        </p:spPr>
        <p:txBody>
          <a:bodyPr anchor="b">
            <a:noAutofit/>
          </a:bodyPr>
          <a:lstStyle/>
          <a:p>
            <a:pPr>
              <a:lnSpc>
                <a:spcPct val="100000"/>
              </a:lnSpc>
              <a:spcBef>
                <a:spcPts val="1001"/>
              </a:spcBef>
              <a:tabLst>
                <a:tab pos="0" algn="l"/>
              </a:tabLst>
            </a:pPr>
            <a:r>
              <a:rPr lang="fr-FR" sz="3000" b="0" strike="noStrike" cap="all" spc="-1" dirty="0">
                <a:solidFill>
                  <a:srgbClr val="000000"/>
                </a:solidFill>
                <a:latin typeface="Palatino Linotype"/>
              </a:rPr>
              <a:t>2.1 Mono-tâche et mono-utilisateur</a:t>
            </a:r>
            <a:endParaRPr lang="en-US" sz="3000" b="0" strike="noStrike" spc="-1" dirty="0">
              <a:solidFill>
                <a:srgbClr val="000000"/>
              </a:solidFill>
              <a:latin typeface="Palatino Linotype"/>
            </a:endParaRPr>
          </a:p>
        </p:txBody>
      </p:sp>
      <p:sp>
        <p:nvSpPr>
          <p:cNvPr id="199" name="CustomShape 5"/>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00" name="TextShape 6"/>
          <p:cNvSpPr txBox="1"/>
          <p:nvPr/>
        </p:nvSpPr>
        <p:spPr>
          <a:xfrm>
            <a:off x="480240" y="798840"/>
            <a:ext cx="810720" cy="503280"/>
          </a:xfrm>
          <a:prstGeom prst="rect">
            <a:avLst/>
          </a:prstGeom>
          <a:noFill/>
          <a:ln>
            <a:noFill/>
          </a:ln>
        </p:spPr>
        <p:txBody>
          <a:bodyPr>
            <a:noAutofit/>
          </a:bodyPr>
          <a:lstStyle/>
          <a:p>
            <a:pPr algn="r">
              <a:lnSpc>
                <a:spcPct val="100000"/>
              </a:lnSpc>
            </a:pPr>
            <a:fld id="{4E327769-6056-4208-B184-89FE52A243ED}" type="slidenum">
              <a:rPr lang="en-US" sz="2800" b="0" strike="noStrike" spc="-1">
                <a:solidFill>
                  <a:srgbClr val="5FA534"/>
                </a:solidFill>
                <a:latin typeface="Palatino Linotype"/>
              </a:rPr>
              <a:t>6</a:t>
            </a:fld>
            <a:endParaRPr lang="fr-FR" sz="2800" b="0" strike="noStrike" spc="-1">
              <a:latin typeface="Times New Roman"/>
            </a:endParaRPr>
          </a:p>
        </p:txBody>
      </p:sp>
      <p:sp>
        <p:nvSpPr>
          <p:cNvPr id="8" name="TextShape 3">
            <a:extLst>
              <a:ext uri="{FF2B5EF4-FFF2-40B4-BE49-F238E27FC236}">
                <a16:creationId xmlns:a16="http://schemas.microsoft.com/office/drawing/2014/main" id="{F8D531F8-17CE-BB3F-8604-350A4BCA3E89}"/>
              </a:ext>
            </a:extLst>
          </p:cNvPr>
          <p:cNvSpPr txBox="1"/>
          <p:nvPr/>
        </p:nvSpPr>
        <p:spPr>
          <a:xfrm>
            <a:off x="6524871" y="917151"/>
            <a:ext cx="5666889" cy="4422292"/>
          </a:xfrm>
          <a:prstGeom prst="rect">
            <a:avLst/>
          </a:prstGeom>
          <a:noFill/>
          <a:ln>
            <a:noFill/>
          </a:ln>
        </p:spPr>
        <p:txBody>
          <a:bodyPr>
            <a:noAutofit/>
          </a:bodyPr>
          <a:lstStyle/>
          <a:p>
            <a:pPr marL="228600" indent="-228240">
              <a:lnSpc>
                <a:spcPct val="120000"/>
              </a:lnSpc>
              <a:spcBef>
                <a:spcPts val="1001"/>
              </a:spcBef>
              <a:buClr>
                <a:srgbClr val="5FA534"/>
              </a:buClr>
              <a:buFont typeface="Wingdings" charset="2"/>
              <a:buChar char=""/>
            </a:pPr>
            <a:r>
              <a:rPr lang="fr-FR" sz="2400" b="1" strike="noStrike" spc="-1" dirty="0">
                <a:solidFill>
                  <a:srgbClr val="000000"/>
                </a:solidFill>
                <a:latin typeface="Palatino Linotype"/>
              </a:rPr>
              <a:t>Système Mono-tâche</a:t>
            </a:r>
            <a:endParaRPr lang="en-US" sz="2400" b="1" strike="noStrike" spc="-1" dirty="0">
              <a:solidFill>
                <a:srgbClr val="000000"/>
              </a:solidFill>
              <a:latin typeface="Palatino Linotype"/>
            </a:endParaRPr>
          </a:p>
          <a:p>
            <a:pPr algn="just">
              <a:lnSpc>
                <a:spcPct val="120000"/>
              </a:lnSpc>
              <a:spcBef>
                <a:spcPts val="1001"/>
              </a:spcBef>
              <a:tabLst>
                <a:tab pos="0" algn="l"/>
              </a:tabLst>
            </a:pPr>
            <a:r>
              <a:rPr lang="fr-FR" sz="2400" b="0" strike="noStrike" spc="-1" dirty="0">
                <a:solidFill>
                  <a:srgbClr val="000000"/>
                </a:solidFill>
                <a:latin typeface="Palatino Linotype"/>
              </a:rPr>
              <a:t>Un système d’exploitation mono-tâche est un système qui exécute une seule commande  lorsque la précédente est terminée. </a:t>
            </a:r>
            <a:endParaRPr lang="en-US" sz="2400" b="0" strike="noStrike" spc="-1" dirty="0">
              <a:solidFill>
                <a:srgbClr val="000000"/>
              </a:solidFill>
              <a:latin typeface="Palatino Linotype"/>
            </a:endParaRPr>
          </a:p>
          <a:p>
            <a:pPr algn="just">
              <a:lnSpc>
                <a:spcPct val="120000"/>
              </a:lnSpc>
              <a:spcBef>
                <a:spcPts val="1001"/>
              </a:spcBef>
              <a:tabLst>
                <a:tab pos="0" algn="l"/>
              </a:tabLst>
            </a:pPr>
            <a:r>
              <a:rPr lang="fr-FR" sz="2400" b="0" strike="noStrike" spc="-1" dirty="0">
                <a:solidFill>
                  <a:srgbClr val="000000"/>
                </a:solidFill>
                <a:latin typeface="Palatino Linotype"/>
              </a:rPr>
              <a:t>Exemple: MS-DOS (système d’exploitation de type DOS mono-tâche et Mono-utilisateur).</a:t>
            </a:r>
            <a:endParaRPr lang="en-US" sz="2400" b="0" strike="noStrike" spc="-1" dirty="0">
              <a:solidFill>
                <a:srgbClr val="000000"/>
              </a:solidFill>
              <a:latin typeface="Palatino Linotype"/>
            </a:endParaRPr>
          </a:p>
        </p:txBody>
      </p:sp>
    </p:spTree>
    <p:extLst>
      <p:ext uri="{BB962C8B-B14F-4D97-AF65-F5344CB8AC3E}">
        <p14:creationId xmlns:p14="http://schemas.microsoft.com/office/powerpoint/2010/main" val="307302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073960" y="181440"/>
            <a:ext cx="8832960" cy="781946"/>
          </a:xfrm>
          <a:prstGeom prst="rect">
            <a:avLst/>
          </a:prstGeom>
          <a:noFill/>
          <a:ln>
            <a:noFill/>
          </a:ln>
        </p:spPr>
        <p:txBody>
          <a:bodyPr anchor="b">
            <a:normAutofit fontScale="92500" lnSpcReduction="20000"/>
          </a:bodyPr>
          <a:lstStyle/>
          <a:p>
            <a:pPr algn="ctr">
              <a:lnSpc>
                <a:spcPct val="90000"/>
              </a:lnSpc>
            </a:pPr>
            <a:r>
              <a:rPr lang="fr-FR" sz="3200" b="0" strike="noStrike" spc="-1" dirty="0">
                <a:solidFill>
                  <a:srgbClr val="000000"/>
                </a:solidFill>
                <a:latin typeface="Palatino Linotype"/>
              </a:rPr>
              <a:t>2.2- Système multitâche et multi-Utilisateur</a:t>
            </a:r>
            <a:br>
              <a:rPr dirty="0"/>
            </a:br>
            <a:endParaRPr lang="en-US" sz="3200" b="0" strike="noStrike" spc="-1" dirty="0">
              <a:solidFill>
                <a:srgbClr val="000000"/>
              </a:solidFill>
              <a:latin typeface="Palatino Linotype"/>
            </a:endParaRPr>
          </a:p>
        </p:txBody>
      </p:sp>
      <p:sp>
        <p:nvSpPr>
          <p:cNvPr id="202" name="TextShape 2"/>
          <p:cNvSpPr txBox="1"/>
          <p:nvPr/>
        </p:nvSpPr>
        <p:spPr>
          <a:xfrm>
            <a:off x="1596600" y="762840"/>
            <a:ext cx="4608360" cy="4364280"/>
          </a:xfrm>
          <a:prstGeom prst="rect">
            <a:avLst/>
          </a:prstGeom>
          <a:noFill/>
          <a:ln>
            <a:noFill/>
          </a:ln>
        </p:spPr>
        <p:txBody>
          <a:bodyPr>
            <a:normAutofit/>
          </a:bodyPr>
          <a:lstStyle/>
          <a:p>
            <a:pPr marL="228600" indent="-228240">
              <a:lnSpc>
                <a:spcPct val="120000"/>
              </a:lnSpc>
              <a:spcBef>
                <a:spcPts val="1001"/>
              </a:spcBef>
              <a:buClr>
                <a:srgbClr val="5FA534"/>
              </a:buClr>
              <a:buFont typeface="Wingdings" charset="2"/>
              <a:buChar char=""/>
            </a:pPr>
            <a:r>
              <a:rPr lang="fr-FR" sz="2000" b="1" strike="noStrike" spc="-1" dirty="0">
                <a:solidFill>
                  <a:srgbClr val="000000"/>
                </a:solidFill>
                <a:latin typeface="Palatino Linotype"/>
              </a:rPr>
              <a:t>Multitâches</a:t>
            </a:r>
            <a:endParaRPr lang="en-US" sz="2000" b="1" strike="noStrike" spc="-1" dirty="0">
              <a:solidFill>
                <a:srgbClr val="000000"/>
              </a:solidFill>
              <a:latin typeface="Palatino Linotype"/>
            </a:endParaRPr>
          </a:p>
          <a:p>
            <a:pPr>
              <a:lnSpc>
                <a:spcPct val="120000"/>
              </a:lnSpc>
              <a:spcBef>
                <a:spcPts val="1001"/>
              </a:spcBef>
              <a:tabLst>
                <a:tab pos="0" algn="l"/>
              </a:tabLst>
            </a:pPr>
            <a:r>
              <a:rPr lang="fr-FR" sz="2000" b="0" strike="noStrike" spc="-1" dirty="0">
                <a:solidFill>
                  <a:srgbClr val="000000"/>
                </a:solidFill>
                <a:latin typeface="Palatino Linotype"/>
              </a:rPr>
              <a:t>Un système  multitâche réattribue périodiquement  le processeur à une tâche différente dans le but de faire progresser l’exécution de plusieurs programmes (tâches) à la fois.</a:t>
            </a:r>
            <a:endParaRPr lang="en-US" sz="2000" b="0" strike="noStrike" spc="-1" dirty="0">
              <a:solidFill>
                <a:srgbClr val="000000"/>
              </a:solidFill>
              <a:latin typeface="Palatino Linotype"/>
            </a:endParaRPr>
          </a:p>
          <a:p>
            <a:pPr>
              <a:lnSpc>
                <a:spcPct val="120000"/>
              </a:lnSpc>
              <a:spcBef>
                <a:spcPts val="1001"/>
              </a:spcBef>
              <a:tabLst>
                <a:tab pos="0" algn="l"/>
              </a:tabLst>
            </a:pPr>
            <a:r>
              <a:rPr lang="fr-FR" sz="2000" b="0" strike="noStrike" spc="-1" dirty="0">
                <a:solidFill>
                  <a:srgbClr val="000000"/>
                </a:solidFill>
                <a:latin typeface="Palatino Linotype"/>
              </a:rPr>
              <a:t>L’utilisateur a l’impression que plusieurs programmes sont exécutés « simultanément »</a:t>
            </a:r>
          </a:p>
          <a:p>
            <a:pPr>
              <a:lnSpc>
                <a:spcPct val="120000"/>
              </a:lnSpc>
              <a:spcBef>
                <a:spcPts val="1001"/>
              </a:spcBef>
              <a:tabLst>
                <a:tab pos="0" algn="l"/>
              </a:tabLst>
            </a:pPr>
            <a:r>
              <a:rPr lang="fr-FR" sz="2000" spc="-1" dirty="0">
                <a:solidFill>
                  <a:srgbClr val="000000"/>
                </a:solidFill>
                <a:latin typeface="Palatino Linotype"/>
              </a:rPr>
              <a:t>Exemple:</a:t>
            </a:r>
            <a:endParaRPr lang="en-US" sz="2000" b="0" strike="noStrike" spc="-1" dirty="0">
              <a:solidFill>
                <a:srgbClr val="000000"/>
              </a:solidFill>
              <a:latin typeface="Palatino Linotype"/>
            </a:endParaRPr>
          </a:p>
        </p:txBody>
      </p:sp>
      <p:sp>
        <p:nvSpPr>
          <p:cNvPr id="203" name="TextShape 3"/>
          <p:cNvSpPr txBox="1"/>
          <p:nvPr/>
        </p:nvSpPr>
        <p:spPr>
          <a:xfrm>
            <a:off x="6303240" y="786960"/>
            <a:ext cx="4603680" cy="4374360"/>
          </a:xfrm>
          <a:prstGeom prst="rect">
            <a:avLst/>
          </a:prstGeom>
          <a:noFill/>
          <a:ln>
            <a:noFill/>
          </a:ln>
        </p:spPr>
        <p:txBody>
          <a:bodyPr>
            <a:normAutofit/>
          </a:bodyPr>
          <a:lstStyle/>
          <a:p>
            <a:pPr marL="228600" indent="-228240">
              <a:lnSpc>
                <a:spcPct val="120000"/>
              </a:lnSpc>
              <a:spcBef>
                <a:spcPts val="1001"/>
              </a:spcBef>
              <a:buClr>
                <a:srgbClr val="5FA534"/>
              </a:buClr>
              <a:buFont typeface="Wingdings" charset="2"/>
              <a:buChar char=""/>
            </a:pPr>
            <a:r>
              <a:rPr lang="fr-FR" sz="2000" b="1" strike="noStrike" spc="-1" dirty="0">
                <a:solidFill>
                  <a:srgbClr val="000000"/>
                </a:solidFill>
                <a:latin typeface="Palatino Linotype"/>
              </a:rPr>
              <a:t>Multi-utilisateur</a:t>
            </a:r>
            <a:endParaRPr lang="en-US" sz="2000" b="1" strike="noStrike" spc="-1" dirty="0">
              <a:solidFill>
                <a:srgbClr val="000000"/>
              </a:solidFill>
              <a:latin typeface="Palatino Linotype"/>
            </a:endParaRPr>
          </a:p>
          <a:p>
            <a:pPr>
              <a:lnSpc>
                <a:spcPct val="120000"/>
              </a:lnSpc>
              <a:spcBef>
                <a:spcPts val="1001"/>
              </a:spcBef>
              <a:tabLst>
                <a:tab pos="0" algn="l"/>
              </a:tabLst>
            </a:pPr>
            <a:r>
              <a:rPr lang="fr-FR" sz="2000" b="0" strike="noStrike" spc="-1" dirty="0">
                <a:solidFill>
                  <a:srgbClr val="000000"/>
                </a:solidFill>
                <a:latin typeface="Palatino Linotype"/>
              </a:rPr>
              <a:t>Un système est multi-utilisateur quand plusieurs utilisateurs peuvent accéder en même temps au ressource de la machine.</a:t>
            </a:r>
          </a:p>
          <a:p>
            <a:pPr>
              <a:lnSpc>
                <a:spcPct val="120000"/>
              </a:lnSpc>
              <a:spcBef>
                <a:spcPts val="1001"/>
              </a:spcBef>
              <a:tabLst>
                <a:tab pos="0" algn="l"/>
              </a:tabLst>
            </a:pPr>
            <a:r>
              <a:rPr lang="fr-FR" sz="2000" spc="-1" dirty="0">
                <a:solidFill>
                  <a:srgbClr val="000000"/>
                </a:solidFill>
                <a:latin typeface="Palatino Linotype"/>
              </a:rPr>
              <a:t>Exemple:</a:t>
            </a:r>
            <a:endParaRPr lang="en-US" sz="2000" b="0" strike="noStrike" spc="-1" dirty="0">
              <a:solidFill>
                <a:srgbClr val="000000"/>
              </a:solidFill>
              <a:latin typeface="Palatino Linotype"/>
            </a:endParaRPr>
          </a:p>
        </p:txBody>
      </p:sp>
      <p:sp>
        <p:nvSpPr>
          <p:cNvPr id="204" name="CustomShape 4"/>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05" name="TextShape 5"/>
          <p:cNvSpPr txBox="1"/>
          <p:nvPr/>
        </p:nvSpPr>
        <p:spPr>
          <a:xfrm>
            <a:off x="480240" y="798840"/>
            <a:ext cx="810720" cy="503280"/>
          </a:xfrm>
          <a:prstGeom prst="rect">
            <a:avLst/>
          </a:prstGeom>
          <a:noFill/>
          <a:ln>
            <a:noFill/>
          </a:ln>
        </p:spPr>
        <p:txBody>
          <a:bodyPr>
            <a:noAutofit/>
          </a:bodyPr>
          <a:lstStyle/>
          <a:p>
            <a:pPr algn="r">
              <a:lnSpc>
                <a:spcPct val="100000"/>
              </a:lnSpc>
            </a:pPr>
            <a:fld id="{E82113A8-4436-4D27-8F78-33DFC65DBC05}" type="slidenum">
              <a:rPr lang="en-US" sz="2800" b="0" strike="noStrike" spc="-1">
                <a:solidFill>
                  <a:srgbClr val="5FA534"/>
                </a:solidFill>
                <a:latin typeface="Palatino Linotype"/>
              </a:rPr>
              <a:t>7</a:t>
            </a:fld>
            <a:endParaRPr lang="fr-FR" sz="28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1497960" y="126720"/>
            <a:ext cx="9519840" cy="645480"/>
          </a:xfrm>
          <a:prstGeom prst="rect">
            <a:avLst/>
          </a:prstGeom>
          <a:noFill/>
          <a:ln>
            <a:noFill/>
          </a:ln>
        </p:spPr>
        <p:txBody>
          <a:bodyPr anchor="b">
            <a:noAutofit/>
          </a:bodyPr>
          <a:lstStyle/>
          <a:p>
            <a:pPr>
              <a:lnSpc>
                <a:spcPct val="90000"/>
              </a:lnSpc>
            </a:pPr>
            <a:r>
              <a:rPr lang="fr-FR" sz="3200" spc="-1" dirty="0">
                <a:solidFill>
                  <a:srgbClr val="000000"/>
                </a:solidFill>
                <a:latin typeface="Palatino Linotype"/>
              </a:rPr>
              <a:t>3</a:t>
            </a:r>
            <a:r>
              <a:rPr lang="fr-FR" sz="3200" b="0" strike="noStrike" spc="-1" dirty="0">
                <a:solidFill>
                  <a:srgbClr val="000000"/>
                </a:solidFill>
                <a:latin typeface="Palatino Linotype"/>
              </a:rPr>
              <a:t>- SE Répandus</a:t>
            </a:r>
            <a:endParaRPr lang="en-US" sz="3200" b="0" strike="noStrike" spc="-1" dirty="0">
              <a:solidFill>
                <a:srgbClr val="000000"/>
              </a:solidFill>
              <a:latin typeface="Palatino Linotype"/>
            </a:endParaRPr>
          </a:p>
        </p:txBody>
      </p:sp>
      <p:sp>
        <p:nvSpPr>
          <p:cNvPr id="207" name="TextShape 2"/>
          <p:cNvSpPr txBox="1"/>
          <p:nvPr/>
        </p:nvSpPr>
        <p:spPr>
          <a:xfrm>
            <a:off x="1534680" y="772560"/>
            <a:ext cx="9519840" cy="4693320"/>
          </a:xfrm>
          <a:prstGeom prst="rect">
            <a:avLst/>
          </a:prstGeom>
          <a:noFill/>
          <a:ln>
            <a:noFill/>
          </a:ln>
        </p:spPr>
        <p:txBody>
          <a:bodyPr>
            <a:noAutofit/>
          </a:bodyPr>
          <a:lstStyle/>
          <a:p>
            <a:pPr marL="228600" indent="-228240">
              <a:lnSpc>
                <a:spcPct val="120000"/>
              </a:lnSpc>
              <a:spcBef>
                <a:spcPts val="1001"/>
              </a:spcBef>
              <a:buClr>
                <a:srgbClr val="5FA534"/>
              </a:buClr>
              <a:buFont typeface="Arial"/>
              <a:buChar char="•"/>
            </a:pPr>
            <a:r>
              <a:rPr lang="fr-FR" sz="2000" b="0" strike="noStrike" spc="-1">
                <a:solidFill>
                  <a:srgbClr val="000000"/>
                </a:solidFill>
                <a:latin typeface="Palatino Linotype"/>
              </a:rPr>
              <a:t>Microsoft Windows (NT,XP,2000,2003,…),</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Arial"/>
              <a:buChar char="•"/>
            </a:pPr>
            <a:r>
              <a:rPr lang="fr-FR" sz="2000" b="0" strike="noStrike" spc="-1">
                <a:solidFill>
                  <a:srgbClr val="000000"/>
                </a:solidFill>
                <a:latin typeface="Palatino Linotype"/>
              </a:rPr>
              <a:t>Macintosh OS X (Unix),</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Arial"/>
              <a:buChar char="•"/>
            </a:pPr>
            <a:r>
              <a:rPr lang="fr-FR" sz="2000" b="0" strike="noStrike" spc="-1">
                <a:solidFill>
                  <a:srgbClr val="000000"/>
                </a:solidFill>
                <a:latin typeface="Palatino Linotype"/>
              </a:rPr>
              <a:t>Sun Solaris (Unix),</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Arial"/>
              <a:buChar char="•"/>
            </a:pPr>
            <a:r>
              <a:rPr lang="fr-FR" sz="2000" b="0" strike="noStrike" spc="-1">
                <a:solidFill>
                  <a:srgbClr val="000000"/>
                </a:solidFill>
                <a:latin typeface="Palatino Linotype"/>
              </a:rPr>
              <a:t>HP/UX (ancien, Unix),</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Arial"/>
              <a:buChar char="•"/>
            </a:pPr>
            <a:r>
              <a:rPr lang="fr-FR" sz="2000" b="0" strike="noStrike" spc="-1">
                <a:solidFill>
                  <a:srgbClr val="000000"/>
                </a:solidFill>
                <a:latin typeface="Palatino Linotype"/>
              </a:rPr>
              <a:t>GNU/Linux (Unix) et</a:t>
            </a:r>
            <a:endParaRPr lang="en-US" sz="2000" b="0" strike="noStrike" spc="-1">
              <a:solidFill>
                <a:srgbClr val="000000"/>
              </a:solidFill>
              <a:latin typeface="Palatino Linotype"/>
            </a:endParaRPr>
          </a:p>
          <a:p>
            <a:pPr marL="228600" indent="-228240">
              <a:lnSpc>
                <a:spcPct val="120000"/>
              </a:lnSpc>
              <a:spcBef>
                <a:spcPts val="1001"/>
              </a:spcBef>
              <a:buClr>
                <a:srgbClr val="5FA534"/>
              </a:buClr>
              <a:buFont typeface="Arial"/>
              <a:buChar char="•"/>
            </a:pPr>
            <a:r>
              <a:rPr lang="fr-FR" sz="2000" b="0" strike="noStrike" spc="-1">
                <a:solidFill>
                  <a:srgbClr val="000000"/>
                </a:solidFill>
                <a:latin typeface="Palatino Linotype"/>
              </a:rPr>
              <a:t>CISCO IOS (système embarqué : routeurs).</a:t>
            </a:r>
            <a:endParaRPr lang="en-US" sz="2000" b="0" strike="noStrike" spc="-1">
              <a:solidFill>
                <a:srgbClr val="000000"/>
              </a:solidFill>
              <a:latin typeface="Palatino Linotype"/>
            </a:endParaRPr>
          </a:p>
        </p:txBody>
      </p:sp>
      <p:sp>
        <p:nvSpPr>
          <p:cNvPr id="208"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09" name="TextShape 4"/>
          <p:cNvSpPr txBox="1"/>
          <p:nvPr/>
        </p:nvSpPr>
        <p:spPr>
          <a:xfrm>
            <a:off x="480240" y="798840"/>
            <a:ext cx="810720" cy="503280"/>
          </a:xfrm>
          <a:prstGeom prst="rect">
            <a:avLst/>
          </a:prstGeom>
          <a:noFill/>
          <a:ln>
            <a:noFill/>
          </a:ln>
        </p:spPr>
        <p:txBody>
          <a:bodyPr>
            <a:noAutofit/>
          </a:bodyPr>
          <a:lstStyle/>
          <a:p>
            <a:pPr algn="r">
              <a:lnSpc>
                <a:spcPct val="100000"/>
              </a:lnSpc>
            </a:pPr>
            <a:fld id="{9A781B62-FDFE-4643-92BE-DDE3FAC6AA70}" type="slidenum">
              <a:rPr lang="en-US" sz="2800" b="0" strike="noStrike" spc="-1">
                <a:solidFill>
                  <a:srgbClr val="5FA534"/>
                </a:solidFill>
                <a:latin typeface="Palatino Linotype"/>
              </a:rPr>
              <a:t>8</a:t>
            </a:fld>
            <a:endParaRPr lang="fr-FR" sz="28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1534680" y="99000"/>
            <a:ext cx="9519840" cy="667080"/>
          </a:xfrm>
          <a:prstGeom prst="rect">
            <a:avLst/>
          </a:prstGeom>
          <a:noFill/>
          <a:ln>
            <a:noFill/>
          </a:ln>
        </p:spPr>
        <p:txBody>
          <a:bodyPr anchor="b">
            <a:noAutofit/>
          </a:bodyPr>
          <a:lstStyle/>
          <a:p>
            <a:pPr algn="ctr">
              <a:lnSpc>
                <a:spcPct val="90000"/>
              </a:lnSpc>
            </a:pPr>
            <a:r>
              <a:rPr lang="fr-FR" sz="3200" b="0" strike="noStrike" spc="-1">
                <a:solidFill>
                  <a:srgbClr val="000000"/>
                </a:solidFill>
                <a:latin typeface="Palatino Linotype"/>
              </a:rPr>
              <a:t>II-Système d’Information (SI)</a:t>
            </a:r>
            <a:endParaRPr lang="en-US" sz="3200" b="0" strike="noStrike" spc="-1">
              <a:solidFill>
                <a:srgbClr val="000000"/>
              </a:solidFill>
              <a:latin typeface="Palatino Linotype"/>
            </a:endParaRPr>
          </a:p>
        </p:txBody>
      </p:sp>
      <p:sp>
        <p:nvSpPr>
          <p:cNvPr id="211" name="TextShape 2"/>
          <p:cNvSpPr txBox="1"/>
          <p:nvPr/>
        </p:nvSpPr>
        <p:spPr>
          <a:xfrm>
            <a:off x="1534680" y="877320"/>
            <a:ext cx="9519840" cy="4207680"/>
          </a:xfrm>
          <a:prstGeom prst="rect">
            <a:avLst/>
          </a:prstGeom>
          <a:noFill/>
          <a:ln>
            <a:noFill/>
          </a:ln>
        </p:spPr>
        <p:txBody>
          <a:bodyPr>
            <a:normAutofit/>
          </a:bodyPr>
          <a:lstStyle/>
          <a:p>
            <a:pPr>
              <a:lnSpc>
                <a:spcPct val="120000"/>
              </a:lnSpc>
              <a:spcBef>
                <a:spcPts val="1001"/>
              </a:spcBef>
              <a:tabLst>
                <a:tab pos="0" algn="l"/>
              </a:tabLst>
            </a:pPr>
            <a:r>
              <a:rPr lang="fr-FR" sz="2000" b="0" strike="noStrike" spc="-1" dirty="0">
                <a:solidFill>
                  <a:srgbClr val="000000"/>
                </a:solidFill>
                <a:latin typeface="Palatino Linotype"/>
              </a:rPr>
              <a:t>Un système d’information (SI) est l’ensemble organisé de ressources qui permet de collecter, stocker ,traiter et distribuer de l’information .Ces ressources sont matériels et logiciels.</a:t>
            </a:r>
          </a:p>
          <a:p>
            <a:pPr>
              <a:lnSpc>
                <a:spcPct val="120000"/>
              </a:lnSpc>
              <a:spcBef>
                <a:spcPts val="1001"/>
              </a:spcBef>
              <a:tabLst>
                <a:tab pos="0" algn="l"/>
              </a:tabLst>
            </a:pPr>
            <a:endParaRPr lang="en-US" sz="2000" b="0" strike="noStrike" spc="-1" dirty="0">
              <a:solidFill>
                <a:srgbClr val="000000"/>
              </a:solidFill>
              <a:latin typeface="Palatino Linotype"/>
            </a:endParaRPr>
          </a:p>
          <a:p>
            <a:pPr>
              <a:lnSpc>
                <a:spcPct val="120000"/>
              </a:lnSpc>
              <a:spcBef>
                <a:spcPts val="1001"/>
              </a:spcBef>
              <a:tabLst>
                <a:tab pos="0" algn="l"/>
              </a:tabLst>
            </a:pPr>
            <a:r>
              <a:rPr lang="fr-FR" sz="2800" b="1" strike="noStrike" spc="-1" dirty="0">
                <a:solidFill>
                  <a:srgbClr val="000000"/>
                </a:solidFill>
                <a:latin typeface="Palatino Linotype"/>
              </a:rPr>
              <a:t>1-Matériels ou le hardware</a:t>
            </a:r>
            <a:endParaRPr lang="en-US" sz="2800" b="1" strike="noStrik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dirty="0">
                <a:solidFill>
                  <a:srgbClr val="000000"/>
                </a:solidFill>
                <a:latin typeface="Palatino Linotype"/>
              </a:rPr>
              <a:t>L’unité Centrale utilisé pour le traitement (UC),</a:t>
            </a:r>
            <a:endParaRPr lang="en-US" sz="2000" b="0" strike="noStrik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dirty="0">
                <a:solidFill>
                  <a:srgbClr val="000000"/>
                </a:solidFill>
                <a:latin typeface="Palatino Linotype"/>
              </a:rPr>
              <a:t>La mémoire utilisé pour le stockage,</a:t>
            </a:r>
            <a:endParaRPr lang="en-US" sz="2000" b="0" strike="noStrike" spc="-1" dirty="0">
              <a:solidFill>
                <a:srgbClr val="000000"/>
              </a:solidFill>
              <a:latin typeface="Palatino Linotype"/>
            </a:endParaRPr>
          </a:p>
          <a:p>
            <a:pPr marL="228600" indent="-228240">
              <a:lnSpc>
                <a:spcPct val="120000"/>
              </a:lnSpc>
              <a:spcBef>
                <a:spcPts val="1001"/>
              </a:spcBef>
              <a:buClr>
                <a:srgbClr val="5FA534"/>
              </a:buClr>
              <a:buFont typeface="Wingdings" charset="2"/>
              <a:buChar char=""/>
              <a:tabLst>
                <a:tab pos="0" algn="l"/>
              </a:tabLst>
            </a:pPr>
            <a:r>
              <a:rPr lang="fr-FR" sz="2000" b="0" strike="noStrike" spc="-1" dirty="0">
                <a:solidFill>
                  <a:srgbClr val="000000"/>
                </a:solidFill>
                <a:latin typeface="Palatino Linotype"/>
              </a:rPr>
              <a:t>Les périphériques : disque dur, clavier, souris, carte réseau, accessibles via les pilotes de périphériques.</a:t>
            </a:r>
            <a:endParaRPr lang="en-US" sz="2000" b="0" strike="noStrike" spc="-1" dirty="0">
              <a:solidFill>
                <a:srgbClr val="000000"/>
              </a:solidFill>
              <a:latin typeface="Palatino Linotype"/>
            </a:endParaRPr>
          </a:p>
          <a:p>
            <a:pPr>
              <a:lnSpc>
                <a:spcPct val="120000"/>
              </a:lnSpc>
              <a:spcBef>
                <a:spcPts val="1001"/>
              </a:spcBef>
              <a:tabLst>
                <a:tab pos="0" algn="l"/>
              </a:tabLst>
            </a:pPr>
            <a:endParaRPr lang="en-US" sz="2000" b="0" strike="noStrike" spc="-1" dirty="0">
              <a:solidFill>
                <a:srgbClr val="000000"/>
              </a:solidFill>
              <a:latin typeface="Palatino Linotype"/>
            </a:endParaRPr>
          </a:p>
          <a:p>
            <a:pPr>
              <a:lnSpc>
                <a:spcPct val="120000"/>
              </a:lnSpc>
              <a:spcBef>
                <a:spcPts val="1001"/>
              </a:spcBef>
              <a:tabLst>
                <a:tab pos="0" algn="l"/>
              </a:tabLst>
            </a:pPr>
            <a:endParaRPr lang="en-US" sz="2000" b="0" strike="noStrike" spc="-1" dirty="0">
              <a:solidFill>
                <a:srgbClr val="000000"/>
              </a:solidFill>
              <a:latin typeface="Palatino Linotype"/>
            </a:endParaRPr>
          </a:p>
          <a:p>
            <a:pPr>
              <a:lnSpc>
                <a:spcPct val="120000"/>
              </a:lnSpc>
              <a:spcBef>
                <a:spcPts val="1001"/>
              </a:spcBef>
              <a:tabLst>
                <a:tab pos="0" algn="l"/>
              </a:tabLst>
            </a:pPr>
            <a:endParaRPr lang="en-US" sz="2000" b="0" strike="noStrike" spc="-1" dirty="0">
              <a:solidFill>
                <a:srgbClr val="000000"/>
              </a:solidFill>
              <a:latin typeface="Palatino Linotype"/>
            </a:endParaRPr>
          </a:p>
        </p:txBody>
      </p:sp>
      <p:sp>
        <p:nvSpPr>
          <p:cNvPr id="212" name="CustomShape 3"/>
          <p:cNvSpPr/>
          <p:nvPr/>
        </p:nvSpPr>
        <p:spPr>
          <a:xfrm>
            <a:off x="0" y="5621040"/>
            <a:ext cx="12191760" cy="519840"/>
          </a:xfrm>
          <a:prstGeom prst="rect">
            <a:avLst/>
          </a:prstGeom>
          <a:solidFill>
            <a:schemeClr val="tx1"/>
          </a:solidFill>
          <a:ln>
            <a:round/>
          </a:ln>
        </p:spPr>
        <p:style>
          <a:lnRef idx="2">
            <a:schemeClr val="dk1"/>
          </a:lnRef>
          <a:fillRef idx="1">
            <a:schemeClr val="lt1"/>
          </a:fillRef>
          <a:effectRef idx="0">
            <a:schemeClr val="dk1"/>
          </a:effectRef>
          <a:fontRef idx="minor"/>
        </p:style>
        <p:txBody>
          <a:bodyPr anchor="ctr">
            <a:noAutofit/>
          </a:bodyPr>
          <a:lstStyle/>
          <a:p>
            <a:pPr>
              <a:lnSpc>
                <a:spcPct val="100000"/>
              </a:lnSpc>
            </a:pPr>
            <a:r>
              <a:rPr lang="en-US" sz="2000" b="0" strike="noStrike" spc="-1" dirty="0">
                <a:solidFill>
                  <a:srgbClr val="FFFFFF"/>
                </a:solidFill>
                <a:latin typeface="Palatino Linotype"/>
              </a:rPr>
              <a:t>Introduction du </a:t>
            </a:r>
            <a:r>
              <a:rPr lang="en-US" sz="2000" b="0" strike="noStrike" spc="-1" dirty="0" err="1">
                <a:solidFill>
                  <a:srgbClr val="FFFFFF"/>
                </a:solidFill>
                <a:latin typeface="Palatino Linotype"/>
              </a:rPr>
              <a:t>système</a:t>
            </a:r>
            <a:r>
              <a:rPr lang="en-US" sz="2000" b="0" strike="noStrike" spc="-1" dirty="0">
                <a:solidFill>
                  <a:srgbClr val="FFFFFF"/>
                </a:solidFill>
                <a:latin typeface="Palatino Linotype"/>
              </a:rPr>
              <a:t> UNIX				</a:t>
            </a:r>
            <a:r>
              <a:rPr lang="en-US" sz="2000" b="0" strike="noStrike" spc="-1" dirty="0" err="1">
                <a:solidFill>
                  <a:srgbClr val="FFFFFF"/>
                </a:solidFill>
                <a:latin typeface="Palatino Linotype"/>
              </a:rPr>
              <a:t>Deuxieme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année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Licence</a:t>
            </a:r>
            <a:r>
              <a:rPr lang="en-US" sz="2000" b="0" strike="noStrike" spc="-1" dirty="0">
                <a:solidFill>
                  <a:srgbClr val="FFFFFF"/>
                </a:solidFill>
                <a:latin typeface="Palatino Linotype"/>
              </a:rPr>
              <a:t> </a:t>
            </a:r>
            <a:r>
              <a:rPr lang="en-US" sz="2000" b="0" strike="noStrike" spc="-1" dirty="0" err="1">
                <a:solidFill>
                  <a:srgbClr val="FFFFFF"/>
                </a:solidFill>
                <a:latin typeface="Palatino Linotype"/>
              </a:rPr>
              <a:t>Semestre</a:t>
            </a:r>
            <a:r>
              <a:rPr lang="en-US" sz="2000" b="0" strike="noStrike" spc="-1" dirty="0">
                <a:solidFill>
                  <a:srgbClr val="FFFFFF"/>
                </a:solidFill>
                <a:latin typeface="Palatino Linotype"/>
              </a:rPr>
              <a:t> 4				 2022-2023</a:t>
            </a:r>
            <a:endParaRPr lang="fr-FR" sz="2000" b="0" strike="noStrike" spc="-1" dirty="0">
              <a:latin typeface="Arial"/>
            </a:endParaRPr>
          </a:p>
        </p:txBody>
      </p:sp>
      <p:sp>
        <p:nvSpPr>
          <p:cNvPr id="213" name="TextShape 4"/>
          <p:cNvSpPr txBox="1"/>
          <p:nvPr/>
        </p:nvSpPr>
        <p:spPr>
          <a:xfrm>
            <a:off x="480240" y="798840"/>
            <a:ext cx="810720" cy="503280"/>
          </a:xfrm>
          <a:prstGeom prst="rect">
            <a:avLst/>
          </a:prstGeom>
          <a:noFill/>
          <a:ln>
            <a:noFill/>
          </a:ln>
        </p:spPr>
        <p:txBody>
          <a:bodyPr>
            <a:noAutofit/>
          </a:bodyPr>
          <a:lstStyle/>
          <a:p>
            <a:pPr algn="r">
              <a:lnSpc>
                <a:spcPct val="100000"/>
              </a:lnSpc>
            </a:pPr>
            <a:fld id="{B00E4981-9D62-4B66-B968-6924C9A4C740}" type="slidenum">
              <a:rPr lang="en-US" sz="2800" b="0" strike="noStrike" spc="-1">
                <a:solidFill>
                  <a:srgbClr val="5FA534"/>
                </a:solidFill>
                <a:latin typeface="Palatino Linotype"/>
              </a:rPr>
              <a:t>9</a:t>
            </a:fld>
            <a:endParaRPr lang="fr-FR" sz="2800" b="0" strike="noStrike" spc="-1">
              <a:latin typeface="Times New Roman"/>
            </a:endParaRPr>
          </a:p>
        </p:txBody>
      </p:sp>
    </p:spTree>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2_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864</TotalTime>
  <Words>2131</Words>
  <Application>Microsoft Office PowerPoint</Application>
  <PresentationFormat>Grand écran</PresentationFormat>
  <Paragraphs>181</Paragraphs>
  <Slides>22</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22</vt:i4>
      </vt:variant>
    </vt:vector>
  </HeadingPairs>
  <TitlesOfParts>
    <vt:vector size="30" baseType="lpstr">
      <vt:lpstr>Arial</vt:lpstr>
      <vt:lpstr>Gill Sans MT</vt:lpstr>
      <vt:lpstr>Palatino Linotype</vt:lpstr>
      <vt:lpstr>Times New Roman</vt:lpstr>
      <vt:lpstr>Wingdings</vt:lpstr>
      <vt:lpstr>Galerie</vt:lpstr>
      <vt:lpstr>1_Galerie</vt:lpstr>
      <vt:lpstr>2_Galerie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AU SYSTÈME D’EXPLOITATION UNIX</dc:title>
  <dc:subject/>
  <dc:creator>Brth</dc:creator>
  <dc:description/>
  <cp:lastModifiedBy>Barthélémie ETSE</cp:lastModifiedBy>
  <cp:revision>54</cp:revision>
  <dcterms:created xsi:type="dcterms:W3CDTF">2021-04-08T18:47:44Z</dcterms:created>
  <dcterms:modified xsi:type="dcterms:W3CDTF">2023-03-10T12:00:28Z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