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ess Start 2P"/>
      <p:regular r:id="rId45"/>
    </p:embeddedFont>
    <p:embeddedFont>
      <p:font typeface="Archiv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ED7AF8-B8BE-4EE8-96C1-3588319C2164}">
  <a:tblStyle styleId="{F1ED7AF8-B8BE-4EE8-96C1-3588319C21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rchivo-regular.fntdata"/><Relationship Id="rId45" Type="http://schemas.openxmlformats.org/officeDocument/2006/relationships/font" Target="fonts/PressStart2P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chivo-italic.fntdata"/><Relationship Id="rId47" Type="http://schemas.openxmlformats.org/officeDocument/2006/relationships/font" Target="fonts/Archivo-bold.fntdata"/><Relationship Id="rId49" Type="http://schemas.openxmlformats.org/officeDocument/2006/relationships/font" Target="fonts/Archiv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6587c9474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6587c9474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6587c9474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6587c9474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587c9474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587c9474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587c94748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587c94748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587c94748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587c9474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6587c94748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6587c9474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587c94748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587c94748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6587c94748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6587c94748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6587c94748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6587c9474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65898460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65898460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7f00d7c01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a7f00d7c01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6587c94748_3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6587c94748_3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6587c94748_3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6587c94748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6587c94748_3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6587c94748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6587c94748_3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6587c94748_3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65898460f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65898460f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6587c94748_3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6587c94748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6587c94748_3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6587c94748_3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6587c94748_3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6587c94748_3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6587c94748_3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6587c94748_3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6587c94748_3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6587c94748_3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7f00d7c01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7f00d7c01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6587c94748_3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6587c94748_3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6587c94748_3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6587c94748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6587c94748_3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6587c94748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6587c94748_3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6587c94748_3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6587c94748_3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6587c94748_3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587c94748_3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587c94748_3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65898460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65898460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6587c94748_3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6587c94748_3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6587c94748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6587c94748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a7f00d7c01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a7f00d7c01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5898460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65898460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7f00d7c0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7f00d7c0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587c94748_3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587c94748_3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5898460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5898460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5898460f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5898460f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" type="subTitle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3" type="subTitle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4" type="subTitle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5" type="subTitle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6" type="subTitle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 flipH="1">
            <a:off x="1803150" y="3412850"/>
            <a:ext cx="5537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 flipH="1">
            <a:off x="1803150" y="1103500"/>
            <a:ext cx="5537700" cy="22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1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53" name="Google Shape;253;p1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14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67" name="Google Shape;267;p1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270" name="Google Shape;270;p14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14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" name="Google Shape;280;p1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81" name="Google Shape;281;p1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" name="Google Shape;289;p1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90" name="Google Shape;290;p1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95" name="Google Shape;295;p1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6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309" name="Google Shape;309;p16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>
            <p:ph idx="2" type="pic"/>
          </p:nvPr>
        </p:nvSpPr>
        <p:spPr>
          <a:xfrm>
            <a:off x="0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4066400" y="1596325"/>
            <a:ext cx="43644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9pPr>
          </a:lstStyle>
          <a:p/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4066400" y="521225"/>
            <a:ext cx="4364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5" name="Google Shape;315;p17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16" name="Google Shape;316;p17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330" name="Google Shape;330;p17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713225" y="1073075"/>
            <a:ext cx="77175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334" name="Google Shape;334;p18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5" name="Google Shape;335;p1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36" name="Google Shape;336;p1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1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18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50" name="Google Shape;350;p1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1" type="subTitle"/>
          </p:nvPr>
        </p:nvSpPr>
        <p:spPr>
          <a:xfrm>
            <a:off x="910563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subTitle"/>
          </p:nvPr>
        </p:nvSpPr>
        <p:spPr>
          <a:xfrm>
            <a:off x="4847938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1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57" name="Google Shape;357;p1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9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66" name="Google Shape;366;p19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2257500" y="576063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2964800" y="1524450"/>
            <a:ext cx="3214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0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372" name="Google Shape;372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86" name="Google Shape;386;p20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0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89" name="Google Shape;389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95" name="Google Shape;39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00" name="Google Shape;400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0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14" name="Google Shape;414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689350" y="3427938"/>
            <a:ext cx="3765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713225" y="1073075"/>
            <a:ext cx="77175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88" name="Google Shape;88;p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4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02" name="Google Shape;102;p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1095150" y="521225"/>
            <a:ext cx="6953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051706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051719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4989083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989094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11" name="Google Shape;111;p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20" name="Google Shape;120;p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25" name="Google Shape;125;p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33" name="Google Shape;133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39" name="Google Shape;139;p6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>
            <p:ph idx="2" type="pic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713225" y="521225"/>
            <a:ext cx="7717500" cy="76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ocs.python.org/3/library/stdtypes.html#dic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SEQUENCES</a:t>
            </a:r>
            <a:endParaRPr/>
          </a:p>
        </p:txBody>
      </p:sp>
      <p:sp>
        <p:nvSpPr>
          <p:cNvPr id="453" name="Google Shape;453;p23"/>
          <p:cNvSpPr txBox="1"/>
          <p:nvPr>
            <p:ph idx="1" type="subTitle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Arial"/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-Siddarth &amp; Navaneeth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4" name="Google Shape;454;p23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*DICTIONARIES*</a:t>
            </a:r>
            <a:endParaRPr/>
          </a:p>
        </p:txBody>
      </p:sp>
      <p:pic>
        <p:nvPicPr>
          <p:cNvPr id="455" name="Google Shape;4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25" y="3347450"/>
            <a:ext cx="1190675" cy="13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25" y="492450"/>
            <a:ext cx="1231401" cy="12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2.1. d[key]= value </a:t>
            </a: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A black background with colorful text&#10;&#10;Description automatically generated with medium confidence" id="545" name="Google Shape;5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5" y="1890100"/>
            <a:ext cx="8434450" cy="23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2"/>
          <p:cNvSpPr txBox="1"/>
          <p:nvPr/>
        </p:nvSpPr>
        <p:spPr>
          <a:xfrm>
            <a:off x="354775" y="1385200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2.2. MEMBERSHIP OPERATORS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3" name="Google Shape;553;p33"/>
          <p:cNvSpPr txBox="1"/>
          <p:nvPr/>
        </p:nvSpPr>
        <p:spPr>
          <a:xfrm>
            <a:off x="1012025" y="1615348"/>
            <a:ext cx="2327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</a:t>
            </a:r>
            <a:r>
              <a:rPr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ey</a:t>
            </a: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800" u="sng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</a:t>
            </a:r>
            <a:r>
              <a:rPr lang="en" sz="180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</a:t>
            </a: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18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4" name="Google Shape;554;p33"/>
          <p:cNvSpPr txBox="1"/>
          <p:nvPr/>
        </p:nvSpPr>
        <p:spPr>
          <a:xfrm>
            <a:off x="5129975" y="1615350"/>
            <a:ext cx="3486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</a:t>
            </a:r>
            <a:r>
              <a:rPr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ey</a:t>
            </a: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800" u="sng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not in</a:t>
            </a: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</a:t>
            </a: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</a:t>
            </a:r>
            <a:endParaRPr sz="18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A computer screen shot of text&#10;&#10;Description automatically generated" id="555" name="Google Shape;555;p33"/>
          <p:cNvPicPr preferRelativeResize="0"/>
          <p:nvPr/>
        </p:nvPicPr>
        <p:blipFill rotWithShape="1">
          <a:blip r:embed="rId3">
            <a:alphaModFix/>
          </a:blip>
          <a:srcRect b="46155" l="3790" r="26269" t="13009"/>
          <a:stretch/>
        </p:blipFill>
        <p:spPr>
          <a:xfrm>
            <a:off x="317800" y="2442350"/>
            <a:ext cx="4102200" cy="109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text&#10;&#10;Description automatically generated" id="556" name="Google Shape;556;p33"/>
          <p:cNvPicPr preferRelativeResize="0"/>
          <p:nvPr/>
        </p:nvPicPr>
        <p:blipFill rotWithShape="1">
          <a:blip r:embed="rId3">
            <a:alphaModFix/>
          </a:blip>
          <a:srcRect b="71376" l="4895" r="30940" t="11546"/>
          <a:stretch/>
        </p:blipFill>
        <p:spPr>
          <a:xfrm>
            <a:off x="4711900" y="2442350"/>
            <a:ext cx="4102200" cy="46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text&#10;&#10;Description automatically generated" id="557" name="Google Shape;557;p33"/>
          <p:cNvPicPr preferRelativeResize="0"/>
          <p:nvPr/>
        </p:nvPicPr>
        <p:blipFill rotWithShape="1">
          <a:blip r:embed="rId3">
            <a:alphaModFix/>
          </a:blip>
          <a:srcRect b="0" l="4508" r="18951" t="67353"/>
          <a:stretch/>
        </p:blipFill>
        <p:spPr>
          <a:xfrm>
            <a:off x="4711900" y="2907750"/>
            <a:ext cx="4102200" cy="7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2.3. update(d) 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64" name="Google Shape;564;p34"/>
          <p:cNvSpPr txBox="1"/>
          <p:nvPr/>
        </p:nvSpPr>
        <p:spPr>
          <a:xfrm>
            <a:off x="354775" y="1385200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A black background with green text&#10;&#10;Description automatically generated" id="565" name="Google Shape;565;p34"/>
          <p:cNvPicPr preferRelativeResize="0"/>
          <p:nvPr/>
        </p:nvPicPr>
        <p:blipFill rotWithShape="1">
          <a:blip r:embed="rId3">
            <a:alphaModFix/>
          </a:blip>
          <a:srcRect b="19726" l="0" r="5651" t="16162"/>
          <a:stretch/>
        </p:blipFill>
        <p:spPr>
          <a:xfrm>
            <a:off x="235263" y="1957000"/>
            <a:ext cx="8673476" cy="1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2.4. &lt;d1&gt;|&lt;d2&gt; and &lt;d1&gt;|=&lt;d2&gt;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354775" y="1385200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573" name="Google Shape;5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077" y="2014875"/>
            <a:ext cx="7353426" cy="23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2.5. iter(d)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354775" y="1109025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A computer screen with text&#10;&#10;Description automatically generated" id="581" name="Google Shape;5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400" y="1542975"/>
            <a:ext cx="6868900" cy="31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400" y="1542975"/>
            <a:ext cx="6868900" cy="31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2.6. pop() and popitem()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354775" y="1385200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A screenshot of a computer program&#10;&#10;Description automatically generated" id="590" name="Google Shape;590;p37"/>
          <p:cNvPicPr preferRelativeResize="0"/>
          <p:nvPr/>
        </p:nvPicPr>
        <p:blipFill rotWithShape="1">
          <a:blip r:embed="rId3">
            <a:alphaModFix/>
          </a:blip>
          <a:srcRect b="0" l="0" r="16791" t="0"/>
          <a:stretch/>
        </p:blipFill>
        <p:spPr>
          <a:xfrm>
            <a:off x="830763" y="1849050"/>
            <a:ext cx="7482475" cy="27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2.7. reversed(d) 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>
            <a:off x="354775" y="1385200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A computer screen with green text&#10;&#10;Description automatically generated" id="598" name="Google Shape;598;p38"/>
          <p:cNvPicPr preferRelativeResize="0"/>
          <p:nvPr/>
        </p:nvPicPr>
        <p:blipFill rotWithShape="1">
          <a:blip r:embed="rId3">
            <a:alphaModFix/>
          </a:blip>
          <a:srcRect b="42679" l="0" r="51131" t="4216"/>
          <a:stretch/>
        </p:blipFill>
        <p:spPr>
          <a:xfrm>
            <a:off x="354775" y="1759775"/>
            <a:ext cx="8023476" cy="2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2.8. setdefault(key,[default])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354775" y="1385200"/>
            <a:ext cx="4938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EXAMPLE:</a:t>
            </a:r>
            <a:endParaRPr b="1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06" name="Google Shape;6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5" y="2101650"/>
            <a:ext cx="8830450" cy="19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"/>
          <p:cNvSpPr/>
          <p:nvPr/>
        </p:nvSpPr>
        <p:spPr>
          <a:xfrm>
            <a:off x="317850" y="1243200"/>
            <a:ext cx="19800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12" name="Google Shape;612;p40"/>
          <p:cNvGrpSpPr/>
          <p:nvPr/>
        </p:nvGrpSpPr>
        <p:grpSpPr>
          <a:xfrm>
            <a:off x="302075" y="1235325"/>
            <a:ext cx="8539500" cy="3423600"/>
            <a:chOff x="302075" y="1235325"/>
            <a:chExt cx="8539500" cy="3423600"/>
          </a:xfrm>
        </p:grpSpPr>
        <p:sp>
          <p:nvSpPr>
            <p:cNvPr id="613" name="Google Shape;613;p40"/>
            <p:cNvSpPr/>
            <p:nvPr/>
          </p:nvSpPr>
          <p:spPr>
            <a:xfrm>
              <a:off x="302075" y="1235325"/>
              <a:ext cx="8539500" cy="3423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17850" y="1235325"/>
              <a:ext cx="1972200" cy="3423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02075" y="1235325"/>
              <a:ext cx="8539500" cy="347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616" name="Google Shape;616;p40"/>
          <p:cNvSpPr/>
          <p:nvPr/>
        </p:nvSpPr>
        <p:spPr>
          <a:xfrm>
            <a:off x="0" y="-427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7" name="Google Shape;617;p40"/>
          <p:cNvSpPr txBox="1"/>
          <p:nvPr/>
        </p:nvSpPr>
        <p:spPr>
          <a:xfrm>
            <a:off x="447950" y="1129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2.9. Other Functions 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8" name="Google Shape;618;p40"/>
          <p:cNvSpPr txBox="1"/>
          <p:nvPr/>
        </p:nvSpPr>
        <p:spPr>
          <a:xfrm>
            <a:off x="304775" y="1258950"/>
            <a:ext cx="1877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NAME</a:t>
            </a:r>
            <a:endParaRPr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9" name="Google Shape;619;p40"/>
          <p:cNvSpPr txBox="1"/>
          <p:nvPr/>
        </p:nvSpPr>
        <p:spPr>
          <a:xfrm>
            <a:off x="2297925" y="1243200"/>
            <a:ext cx="6543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EXAMPLES</a:t>
            </a:r>
            <a:endParaRPr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304775" y="1543050"/>
            <a:ext cx="19932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list()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len()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</a:t>
            </a: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el d[key]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clear()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copy()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get(key,[default])</a:t>
            </a:r>
            <a:endParaRPr i="1" sz="18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items()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keys()</a:t>
            </a:r>
            <a:endParaRPr i="1" sz="2000" u="sng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descr="A screen shot of a computer&#10;&#10;Description automatically generated" id="621" name="Google Shape;621;p40"/>
          <p:cNvPicPr preferRelativeResize="0"/>
          <p:nvPr/>
        </p:nvPicPr>
        <p:blipFill rotWithShape="1">
          <a:blip r:embed="rId3">
            <a:alphaModFix/>
          </a:blip>
          <a:srcRect b="73713" l="0" r="49497" t="0"/>
          <a:stretch/>
        </p:blipFill>
        <p:spPr>
          <a:xfrm>
            <a:off x="3528800" y="725563"/>
            <a:ext cx="3612850" cy="4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0"/>
          <p:cNvSpPr txBox="1"/>
          <p:nvPr/>
        </p:nvSpPr>
        <p:spPr>
          <a:xfrm>
            <a:off x="231075" y="809313"/>
            <a:ext cx="477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Example Dictionary</a:t>
            </a:r>
            <a:endParaRPr sz="1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23" name="Google Shape;623;p40"/>
          <p:cNvPicPr preferRelativeResize="0"/>
          <p:nvPr/>
        </p:nvPicPr>
        <p:blipFill rotWithShape="1">
          <a:blip r:embed="rId4">
            <a:alphaModFix/>
          </a:blip>
          <a:srcRect b="49446" l="0" r="0" t="0"/>
          <a:stretch/>
        </p:blipFill>
        <p:spPr>
          <a:xfrm>
            <a:off x="2400250" y="1640419"/>
            <a:ext cx="6210300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0"/>
          <p:cNvPicPr preferRelativeResize="0"/>
          <p:nvPr/>
        </p:nvPicPr>
        <p:blipFill rotWithShape="1">
          <a:blip r:embed="rId4">
            <a:alphaModFix/>
          </a:blip>
          <a:srcRect b="-4" l="0" r="0" t="58360"/>
          <a:stretch/>
        </p:blipFill>
        <p:spPr>
          <a:xfrm>
            <a:off x="2400250" y="1969000"/>
            <a:ext cx="6210300" cy="2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238" y="2292650"/>
            <a:ext cx="52101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626" name="Google Shape;626;p40"/>
          <p:cNvPicPr preferRelativeResize="0"/>
          <p:nvPr/>
        </p:nvPicPr>
        <p:blipFill rotWithShape="1">
          <a:blip r:embed="rId3">
            <a:alphaModFix/>
          </a:blip>
          <a:srcRect b="30537" l="0" r="76359" t="49323"/>
          <a:stretch/>
        </p:blipFill>
        <p:spPr>
          <a:xfrm>
            <a:off x="2337600" y="2862050"/>
            <a:ext cx="1191199" cy="23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627" name="Google Shape;627;p40"/>
          <p:cNvPicPr preferRelativeResize="0"/>
          <p:nvPr/>
        </p:nvPicPr>
        <p:blipFill rotWithShape="1">
          <a:blip r:embed="rId3">
            <a:alphaModFix/>
          </a:blip>
          <a:srcRect b="17890" l="0" r="0" t="65719"/>
          <a:stretch/>
        </p:blipFill>
        <p:spPr>
          <a:xfrm>
            <a:off x="3749850" y="2909256"/>
            <a:ext cx="5038724" cy="19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computer code&#10;&#10;Description automatically generated" id="628" name="Google Shape;628;p40"/>
          <p:cNvPicPr preferRelativeResize="0"/>
          <p:nvPr/>
        </p:nvPicPr>
        <p:blipFill rotWithShape="1">
          <a:blip r:embed="rId6">
            <a:alphaModFix/>
          </a:blip>
          <a:srcRect b="28775" l="0" r="42239" t="55270"/>
          <a:stretch/>
        </p:blipFill>
        <p:spPr>
          <a:xfrm>
            <a:off x="2400250" y="3151125"/>
            <a:ext cx="2981925" cy="23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computer code&#10;&#10;Description automatically generated" id="629" name="Google Shape;629;p40"/>
          <p:cNvPicPr preferRelativeResize="0"/>
          <p:nvPr/>
        </p:nvPicPr>
        <p:blipFill rotWithShape="1">
          <a:blip r:embed="rId6">
            <a:alphaModFix/>
          </a:blip>
          <a:srcRect b="21189" l="0" r="53292" t="69800"/>
          <a:stretch/>
        </p:blipFill>
        <p:spPr>
          <a:xfrm>
            <a:off x="5637625" y="3176338"/>
            <a:ext cx="2411225" cy="132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computer code&#10;&#10;Description automatically generated" id="630" name="Google Shape;630;p40"/>
          <p:cNvPicPr preferRelativeResize="0"/>
          <p:nvPr/>
        </p:nvPicPr>
        <p:blipFill rotWithShape="1">
          <a:blip r:embed="rId6">
            <a:alphaModFix/>
          </a:blip>
          <a:srcRect b="6384" l="0" r="0" t="80632"/>
          <a:stretch/>
        </p:blipFill>
        <p:spPr>
          <a:xfrm>
            <a:off x="2424063" y="3385150"/>
            <a:ext cx="5162550" cy="19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creen with white text&#10;&#10;Description automatically generated" id="631" name="Google Shape;631;p40"/>
          <p:cNvPicPr preferRelativeResize="0"/>
          <p:nvPr/>
        </p:nvPicPr>
        <p:blipFill rotWithShape="1">
          <a:blip r:embed="rId7">
            <a:alphaModFix/>
          </a:blip>
          <a:srcRect b="18120" l="0" r="65181" t="56815"/>
          <a:stretch/>
        </p:blipFill>
        <p:spPr>
          <a:xfrm>
            <a:off x="2400250" y="3617750"/>
            <a:ext cx="1993200" cy="36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green text&#10;&#10;Description automatically generated" id="632" name="Google Shape;632;p40"/>
          <p:cNvPicPr preferRelativeResize="0"/>
          <p:nvPr/>
        </p:nvPicPr>
        <p:blipFill rotWithShape="1">
          <a:blip r:embed="rId8">
            <a:alphaModFix/>
          </a:blip>
          <a:srcRect b="38856" l="0" r="0" t="43704"/>
          <a:stretch/>
        </p:blipFill>
        <p:spPr>
          <a:xfrm>
            <a:off x="2424075" y="3980625"/>
            <a:ext cx="5724525" cy="31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green text&#10;&#10;Description automatically generated" id="633" name="Google Shape;633;p40"/>
          <p:cNvPicPr preferRelativeResize="0"/>
          <p:nvPr/>
        </p:nvPicPr>
        <p:blipFill rotWithShape="1">
          <a:blip r:embed="rId8">
            <a:alphaModFix/>
          </a:blip>
          <a:srcRect b="4353" l="0" r="0" t="79948"/>
          <a:stretch/>
        </p:blipFill>
        <p:spPr>
          <a:xfrm>
            <a:off x="2400250" y="4333250"/>
            <a:ext cx="5724525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0"/>
          <p:cNvSpPr/>
          <p:nvPr/>
        </p:nvSpPr>
        <p:spPr>
          <a:xfrm>
            <a:off x="302250" y="1950788"/>
            <a:ext cx="8539500" cy="31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5" name="Google Shape;635;p40"/>
          <p:cNvSpPr/>
          <p:nvPr/>
        </p:nvSpPr>
        <p:spPr>
          <a:xfrm>
            <a:off x="302250" y="2255610"/>
            <a:ext cx="8539500" cy="55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6" name="Google Shape;636;p40"/>
          <p:cNvSpPr/>
          <p:nvPr/>
        </p:nvSpPr>
        <p:spPr>
          <a:xfrm>
            <a:off x="302250" y="2789000"/>
            <a:ext cx="8539500" cy="31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7" name="Google Shape;637;p40"/>
          <p:cNvSpPr/>
          <p:nvPr/>
        </p:nvSpPr>
        <p:spPr>
          <a:xfrm>
            <a:off x="302250" y="3093800"/>
            <a:ext cx="8539500" cy="48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302250" y="3579975"/>
            <a:ext cx="8539500" cy="363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302250" y="3960975"/>
            <a:ext cx="8539500" cy="363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1"/>
          <p:cNvSpPr txBox="1"/>
          <p:nvPr/>
        </p:nvSpPr>
        <p:spPr>
          <a:xfrm>
            <a:off x="-1115850" y="2333375"/>
            <a:ext cx="10545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3.LOOPING TECHNIQUES</a:t>
            </a:r>
            <a:endParaRPr sz="24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46" name="Google Shape;6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147637"/>
            <a:ext cx="1352175" cy="13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/>
          <p:nvPr/>
        </p:nvSpPr>
        <p:spPr>
          <a:xfrm>
            <a:off x="0" y="3005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2" name="Google Shape;462;p24"/>
          <p:cNvSpPr txBox="1"/>
          <p:nvPr>
            <p:ph type="title"/>
          </p:nvPr>
        </p:nvSpPr>
        <p:spPr>
          <a:xfrm>
            <a:off x="93575" y="450225"/>
            <a:ext cx="8219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*INDEX*</a:t>
            </a:r>
            <a:endParaRPr u="sng"/>
          </a:p>
        </p:txBody>
      </p:sp>
      <p:graphicFrame>
        <p:nvGraphicFramePr>
          <p:cNvPr id="463" name="Google Shape;463;p24"/>
          <p:cNvGraphicFramePr/>
          <p:nvPr/>
        </p:nvGraphicFramePr>
        <p:xfrm>
          <a:off x="308288" y="12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{F1ED7AF8-B8BE-4EE8-96C1-3588319C2164}</a:tableStyleId>
              </a:tblPr>
              <a:tblGrid>
                <a:gridCol w="2954500"/>
                <a:gridCol w="5445000"/>
              </a:tblGrid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INTRODUCTION-DICTIONARIES</a:t>
                      </a:r>
                      <a:endParaRPr sz="700" u="sng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Basic Syntax,  Dict{} constructor,  Mutability, Other Characteristics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FUNCTIONS AND OPERATIONS</a:t>
                      </a:r>
                      <a:endParaRPr sz="700" u="sng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Different functions and operations of dictionaries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LOOPING TECHNIQUES</a:t>
                      </a:r>
                      <a:endParaRPr sz="700" u="sng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Presenting dictionaries visually better using for loops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EXAMPLES/RIDDLES</a:t>
                      </a:r>
                      <a:endParaRPr sz="700" u="sng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Many interesting puzzles/riddles/questions to strengthen your base on dictionaries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l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CONCLUSION</a:t>
                      </a:r>
                      <a:endParaRPr sz="700" u="sng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The intent of this presentation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6313350" y="2376950"/>
            <a:ext cx="28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1280275" y="517450"/>
            <a:ext cx="68001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3.1. Printing dictionaries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      Using for loops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12375" y="1612950"/>
            <a:ext cx="7668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Basic way of presenting dictionaries:</a:t>
            </a:r>
            <a:endParaRPr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55" name="Google Shape;6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49"/>
            <a:ext cx="8839201" cy="8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21100" y="492350"/>
            <a:ext cx="8101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3.2. Using for loop without dictionaries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349400" y="1456200"/>
            <a:ext cx="5553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Using enumerate() function:</a:t>
            </a:r>
            <a:endParaRPr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63" name="Google Shape;6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00" y="2151675"/>
            <a:ext cx="8157200" cy="17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/>
        </p:nvSpPr>
        <p:spPr>
          <a:xfrm>
            <a:off x="294175" y="477975"/>
            <a:ext cx="5553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Using zip() function:</a:t>
            </a:r>
            <a:endParaRPr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075"/>
            <a:ext cx="87249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5" name="Google Shape;675;p45"/>
          <p:cNvSpPr txBox="1"/>
          <p:nvPr/>
        </p:nvSpPr>
        <p:spPr>
          <a:xfrm>
            <a:off x="521100" y="492350"/>
            <a:ext cx="8101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</a:t>
            </a: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.3. Using for loop with dictionaries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76" name="Google Shape;676;p45"/>
          <p:cNvSpPr txBox="1"/>
          <p:nvPr/>
        </p:nvSpPr>
        <p:spPr>
          <a:xfrm>
            <a:off x="294175" y="1620975"/>
            <a:ext cx="5553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Using items() function:</a:t>
            </a:r>
            <a:endParaRPr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77" name="Google Shape;6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7100"/>
            <a:ext cx="8839198" cy="11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5"/>
          <p:cNvSpPr txBox="1"/>
          <p:nvPr/>
        </p:nvSpPr>
        <p:spPr>
          <a:xfrm>
            <a:off x="4459475" y="438550"/>
            <a:ext cx="45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/>
        </p:nvSpPr>
        <p:spPr>
          <a:xfrm>
            <a:off x="-1092175" y="2309700"/>
            <a:ext cx="10545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4.EXAMPLES/RIDDLES</a:t>
            </a:r>
            <a:endParaRPr sz="24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84" name="Google Shape;684;p46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85" name="Google Shape;6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25" y="261838"/>
            <a:ext cx="1123776" cy="112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7"/>
          <p:cNvSpPr txBox="1"/>
          <p:nvPr/>
        </p:nvSpPr>
        <p:spPr>
          <a:xfrm>
            <a:off x="633400" y="414875"/>
            <a:ext cx="809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4.1. WAP to create a dictionary using              user’s input</a:t>
            </a:r>
            <a:endParaRPr b="1" i="1" sz="16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"/>
          <p:cNvSpPr txBox="1"/>
          <p:nvPr/>
        </p:nvSpPr>
        <p:spPr>
          <a:xfrm>
            <a:off x="633400" y="414875"/>
            <a:ext cx="809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4.1. WAP to create a dictionary using              user’s input</a:t>
            </a:r>
            <a:endParaRPr b="1" i="1" sz="16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96" name="Google Shape;6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950" y="1101275"/>
            <a:ext cx="5433325" cy="34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"/>
          <p:cNvSpPr txBox="1"/>
          <p:nvPr/>
        </p:nvSpPr>
        <p:spPr>
          <a:xfrm>
            <a:off x="633400" y="414875"/>
            <a:ext cx="809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4.2. Some output based questions:</a:t>
            </a:r>
            <a:endParaRPr b="1" i="1" sz="16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02" name="Google Shape;7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1056450"/>
            <a:ext cx="3985850" cy="31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25" y="1231938"/>
            <a:ext cx="3634975" cy="26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 txBox="1"/>
          <p:nvPr/>
        </p:nvSpPr>
        <p:spPr>
          <a:xfrm>
            <a:off x="633400" y="414875"/>
            <a:ext cx="809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4.2. Some output based questions:</a:t>
            </a:r>
            <a:endParaRPr b="1" i="1" sz="16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09" name="Google Shape;7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1056450"/>
            <a:ext cx="3985850" cy="31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25" y="1231938"/>
            <a:ext cx="3634975" cy="26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50"/>
          <p:cNvSpPr/>
          <p:nvPr/>
        </p:nvSpPr>
        <p:spPr>
          <a:xfrm>
            <a:off x="4846025" y="1882200"/>
            <a:ext cx="5838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1"/>
          <p:cNvPicPr preferRelativeResize="0"/>
          <p:nvPr/>
        </p:nvPicPr>
        <p:blipFill rotWithShape="1">
          <a:blip r:embed="rId3">
            <a:alphaModFix/>
          </a:blip>
          <a:srcRect b="0" l="14332" r="0" t="0"/>
          <a:stretch/>
        </p:blipFill>
        <p:spPr>
          <a:xfrm>
            <a:off x="1743875" y="607438"/>
            <a:ext cx="5656250" cy="39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/>
        </p:nvSpPr>
        <p:spPr>
          <a:xfrm>
            <a:off x="-1100075" y="1801775"/>
            <a:ext cx="10545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1.INTRODUCTION-DICTIONARIES</a:t>
            </a:r>
            <a:endParaRPr sz="24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2177100" y="3014450"/>
            <a:ext cx="4386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GOOGLE:</a:t>
            </a:r>
            <a:endParaRPr sz="18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470" name="Google Shape;4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13" y="3452975"/>
            <a:ext cx="7841224" cy="3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325" y="3756050"/>
            <a:ext cx="1942350" cy="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/>
          <p:nvPr/>
        </p:nvSpPr>
        <p:spPr>
          <a:xfrm>
            <a:off x="337075" y="2741025"/>
            <a:ext cx="8433300" cy="16488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74" name="Google Shape;4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75" y="-84175"/>
            <a:ext cx="1648800" cy="16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52"/>
          <p:cNvPicPr preferRelativeResize="0"/>
          <p:nvPr/>
        </p:nvPicPr>
        <p:blipFill rotWithShape="1">
          <a:blip r:embed="rId3">
            <a:alphaModFix/>
          </a:blip>
          <a:srcRect b="0" l="14332" r="0" t="0"/>
          <a:stretch/>
        </p:blipFill>
        <p:spPr>
          <a:xfrm>
            <a:off x="1743875" y="607438"/>
            <a:ext cx="5656250" cy="39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2"/>
          <p:cNvSpPr/>
          <p:nvPr/>
        </p:nvSpPr>
        <p:spPr>
          <a:xfrm>
            <a:off x="1743875" y="3523050"/>
            <a:ext cx="473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13" y="574800"/>
            <a:ext cx="6754175" cy="3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13" y="574800"/>
            <a:ext cx="6754175" cy="3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4"/>
          <p:cNvSpPr/>
          <p:nvPr/>
        </p:nvSpPr>
        <p:spPr>
          <a:xfrm>
            <a:off x="1248725" y="3672950"/>
            <a:ext cx="576000" cy="29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0" y="1351525"/>
            <a:ext cx="7442575" cy="15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5"/>
          <p:cNvSpPr txBox="1"/>
          <p:nvPr/>
        </p:nvSpPr>
        <p:spPr>
          <a:xfrm>
            <a:off x="633400" y="414875"/>
            <a:ext cx="809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4.3. Is the following statement valid?</a:t>
            </a:r>
            <a:endParaRPr b="1" i="1" sz="16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0" y="1351525"/>
            <a:ext cx="7442575" cy="15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6"/>
          <p:cNvSpPr txBox="1"/>
          <p:nvPr/>
        </p:nvSpPr>
        <p:spPr>
          <a:xfrm>
            <a:off x="633400" y="414875"/>
            <a:ext cx="809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4.3. Is the following statement valid?</a:t>
            </a:r>
            <a:endParaRPr b="1" i="1" sz="16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46" name="Google Shape;746;p56"/>
          <p:cNvSpPr txBox="1"/>
          <p:nvPr/>
        </p:nvSpPr>
        <p:spPr>
          <a:xfrm>
            <a:off x="854275" y="3286400"/>
            <a:ext cx="70446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NO!!</a:t>
            </a:r>
            <a:r>
              <a:rPr b="1" i="1" lang="en" sz="180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b="1" i="1"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But is it possible to achieve this?</a:t>
            </a:r>
            <a:endParaRPr b="1" i="1"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7"/>
          <p:cNvSpPr txBox="1"/>
          <p:nvPr/>
        </p:nvSpPr>
        <p:spPr>
          <a:xfrm>
            <a:off x="546625" y="588450"/>
            <a:ext cx="5064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YESS!! </a:t>
            </a:r>
            <a:endParaRPr b="1" i="1" sz="18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52" name="Google Shape;7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75" y="1316825"/>
            <a:ext cx="7869400" cy="22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/>
          <p:nvPr/>
        </p:nvSpPr>
        <p:spPr>
          <a:xfrm>
            <a:off x="-1155275" y="2264100"/>
            <a:ext cx="10545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5.SUMMARY AND CONCLUSION</a:t>
            </a:r>
            <a:endParaRPr sz="24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58" name="Google Shape;758;p58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59" name="Google Shape;759;p58"/>
          <p:cNvPicPr preferRelativeResize="0"/>
          <p:nvPr/>
        </p:nvPicPr>
        <p:blipFill rotWithShape="1">
          <a:blip r:embed="rId3">
            <a:alphaModFix/>
          </a:blip>
          <a:srcRect b="12160" l="25927" r="23894" t="12961"/>
          <a:stretch/>
        </p:blipFill>
        <p:spPr>
          <a:xfrm>
            <a:off x="763025" y="225625"/>
            <a:ext cx="1261800" cy="14121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65" name="Google Shape;765;p59"/>
          <p:cNvSpPr txBox="1"/>
          <p:nvPr/>
        </p:nvSpPr>
        <p:spPr>
          <a:xfrm>
            <a:off x="521100" y="568550"/>
            <a:ext cx="8101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.1. What did we learn?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66" name="Google Shape;766;p59"/>
          <p:cNvSpPr txBox="1"/>
          <p:nvPr/>
        </p:nvSpPr>
        <p:spPr>
          <a:xfrm>
            <a:off x="288450" y="2045775"/>
            <a:ext cx="83778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* Basics of dictionaries</a:t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* Varied number of functions</a:t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* Presenting dictionaries </a:t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* Solving interesting examples and riddles</a:t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* CREATING A FOUNDATION FOR FUTURE IMPLEMENTATION</a:t>
            </a:r>
            <a:endParaRPr i="1" sz="1200" u="sng">
              <a:solidFill>
                <a:schemeClr val="accent3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67" name="Google Shape;7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75" y="1470400"/>
            <a:ext cx="1779150" cy="1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0"/>
          <p:cNvSpPr txBox="1"/>
          <p:nvPr/>
        </p:nvSpPr>
        <p:spPr>
          <a:xfrm>
            <a:off x="0" y="2024200"/>
            <a:ext cx="91440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  <a:endParaRPr sz="54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73" name="Google Shape;7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25" y="492450"/>
            <a:ext cx="1231401" cy="12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525" y="3347450"/>
            <a:ext cx="1190675" cy="13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60"/>
          <p:cNvSpPr txBox="1"/>
          <p:nvPr/>
        </p:nvSpPr>
        <p:spPr>
          <a:xfrm>
            <a:off x="0" y="3015500"/>
            <a:ext cx="9144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-Navaneeth &amp; Siddarth</a:t>
            </a:r>
            <a:endParaRPr b="1" i="1" sz="1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/>
          <p:nvPr/>
        </p:nvSpPr>
        <p:spPr>
          <a:xfrm>
            <a:off x="0" y="455575"/>
            <a:ext cx="91440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1.1. BASIC SYNTAX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481" name="Google Shape;4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8800"/>
            <a:ext cx="8839202" cy="32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26"/>
          <p:cNvCxnSpPr/>
          <p:nvPr/>
        </p:nvCxnSpPr>
        <p:spPr>
          <a:xfrm flipH="1" rot="10800000">
            <a:off x="1832475" y="1819000"/>
            <a:ext cx="394500" cy="631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6"/>
          <p:cNvCxnSpPr/>
          <p:nvPr/>
        </p:nvCxnSpPr>
        <p:spPr>
          <a:xfrm>
            <a:off x="2226925" y="1803325"/>
            <a:ext cx="449700" cy="670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6"/>
          <p:cNvCxnSpPr/>
          <p:nvPr/>
        </p:nvCxnSpPr>
        <p:spPr>
          <a:xfrm rot="10800000">
            <a:off x="349475" y="1779650"/>
            <a:ext cx="7800" cy="69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6"/>
          <p:cNvCxnSpPr/>
          <p:nvPr/>
        </p:nvCxnSpPr>
        <p:spPr>
          <a:xfrm flipH="1">
            <a:off x="1130450" y="2607975"/>
            <a:ext cx="7800" cy="907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6"/>
          <p:cNvCxnSpPr/>
          <p:nvPr/>
        </p:nvCxnSpPr>
        <p:spPr>
          <a:xfrm>
            <a:off x="1359150" y="2678975"/>
            <a:ext cx="3415800" cy="1341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6"/>
          <p:cNvCxnSpPr/>
          <p:nvPr/>
        </p:nvCxnSpPr>
        <p:spPr>
          <a:xfrm flipH="1" rot="10800000">
            <a:off x="4767100" y="2655375"/>
            <a:ext cx="3431700" cy="136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6"/>
          <p:cNvCxnSpPr/>
          <p:nvPr/>
        </p:nvCxnSpPr>
        <p:spPr>
          <a:xfrm rot="10800000">
            <a:off x="5934650" y="1819125"/>
            <a:ext cx="0" cy="82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26"/>
          <p:cNvSpPr txBox="1"/>
          <p:nvPr/>
        </p:nvSpPr>
        <p:spPr>
          <a:xfrm>
            <a:off x="49600" y="1377325"/>
            <a:ext cx="1491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Name of dictionary       </a:t>
            </a:r>
            <a:endParaRPr i="1" sz="300" u="sng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1745700" y="1466775"/>
            <a:ext cx="16566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 key:value pair     </a:t>
            </a:r>
            <a:endParaRPr i="1" sz="300" u="sng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5437650" y="1466775"/>
            <a:ext cx="13647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Separator</a:t>
            </a: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 ‘,’</a:t>
            </a:r>
            <a:endParaRPr i="1" sz="300" u="sng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483500" y="3428575"/>
            <a:ext cx="16566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Assignment operator</a:t>
            </a:r>
            <a:endParaRPr i="1" sz="1200" u="sng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4209350" y="3930775"/>
            <a:ext cx="2579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Parentheses</a:t>
            </a:r>
            <a:r>
              <a:rPr i="1" lang="en" sz="1200" u="sng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‘{}’</a:t>
            </a:r>
            <a:endParaRPr i="1" sz="1200" u="sng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/>
          <p:nvPr/>
        </p:nvSpPr>
        <p:spPr>
          <a:xfrm>
            <a:off x="0" y="455575"/>
            <a:ext cx="91440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1.2. dict() CONSTRUCTOR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500" name="Google Shape;500;p27"/>
          <p:cNvPicPr preferRelativeResize="0"/>
          <p:nvPr/>
        </p:nvPicPr>
        <p:blipFill rotWithShape="1">
          <a:blip r:embed="rId3">
            <a:alphaModFix/>
          </a:blip>
          <a:srcRect b="-20120" l="0" r="0" t="0"/>
          <a:stretch/>
        </p:blipFill>
        <p:spPr>
          <a:xfrm>
            <a:off x="375150" y="1923926"/>
            <a:ext cx="8393700" cy="19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7"/>
          <p:cNvSpPr txBox="1"/>
          <p:nvPr/>
        </p:nvSpPr>
        <p:spPr>
          <a:xfrm>
            <a:off x="160950" y="1324575"/>
            <a:ext cx="88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lt2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“</a:t>
            </a:r>
            <a:r>
              <a:rPr lang="en" sz="900" u="sng">
                <a:solidFill>
                  <a:schemeClr val="lt2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The</a:t>
            </a:r>
            <a:r>
              <a:rPr lang="en" sz="900" u="sng"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850" u="sng">
                <a:solidFill>
                  <a:schemeClr val="accent3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dict()</a:t>
            </a:r>
            <a:r>
              <a:rPr lang="en" sz="900">
                <a:solidFill>
                  <a:schemeClr val="lt2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900" u="sng">
                <a:solidFill>
                  <a:schemeClr val="lt2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constructor builds dictionaries directly from sequences of key-value pairs”</a:t>
            </a:r>
            <a:endParaRPr sz="11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02" name="Google Shape;502;p27"/>
          <p:cNvSpPr txBox="1"/>
          <p:nvPr/>
        </p:nvSpPr>
        <p:spPr>
          <a:xfrm>
            <a:off x="233750" y="3801575"/>
            <a:ext cx="882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3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dict()</a:t>
            </a:r>
            <a:r>
              <a:rPr lang="en" sz="1600">
                <a:solidFill>
                  <a:schemeClr val="lt2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600" u="sng">
                <a:solidFill>
                  <a:schemeClr val="lt2"/>
                </a:solidFill>
                <a:highlight>
                  <a:srgbClr val="222222"/>
                </a:highlight>
                <a:latin typeface="Press Start 2P"/>
                <a:ea typeface="Press Start 2P"/>
                <a:cs typeface="Press Start 2P"/>
                <a:sym typeface="Press Start 2P"/>
              </a:rPr>
              <a:t>is unique to dictionaries only</a:t>
            </a:r>
            <a:endParaRPr sz="1800" u="sng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1.3. MUTABILITY- tendency to change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872100" y="1251125"/>
            <a:ext cx="7399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DICTIONARIES are MUTABLE.</a:t>
            </a:r>
            <a:endParaRPr b="1" i="1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254000" y="1803325"/>
            <a:ext cx="4433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1.ADDITION of KEY :VALUE PAIRS</a:t>
            </a:r>
            <a:endParaRPr i="1" sz="10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4687400" y="1803325"/>
            <a:ext cx="4433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2. </a:t>
            </a:r>
            <a:r>
              <a:rPr i="1" lang="en" sz="10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REMOVING of KEY :VALUE PAIRS</a:t>
            </a:r>
            <a:endParaRPr i="1" sz="10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512" name="Google Shape;5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400" y="2190750"/>
            <a:ext cx="3888950" cy="10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400" y="3533850"/>
            <a:ext cx="3895950" cy="4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00" y="3533850"/>
            <a:ext cx="4124050" cy="4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00" y="2190750"/>
            <a:ext cx="4077699" cy="10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349375" y="525350"/>
            <a:ext cx="4433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</a:t>
            </a:r>
            <a:r>
              <a:rPr i="1" lang="en" sz="10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. CHANGING KEY :VALUE PAIRS:</a:t>
            </a:r>
            <a:endParaRPr i="1" sz="10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375150" y="3893850"/>
            <a:ext cx="8393700" cy="370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</a:rPr>
              <a:t>NOTE: </a:t>
            </a:r>
            <a:r>
              <a:rPr b="1" i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i="1" lang="en" sz="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KEYS ARE IMMUTABLE WHILE VALUES ARE MUTABLE</a:t>
            </a:r>
            <a:endParaRPr b="1" i="1" sz="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522" name="Google Shape;522;p29"/>
          <p:cNvPicPr preferRelativeResize="0"/>
          <p:nvPr/>
        </p:nvPicPr>
        <p:blipFill rotWithShape="1">
          <a:blip r:embed="rId3">
            <a:alphaModFix/>
          </a:blip>
          <a:srcRect b="34301" l="0" r="0" t="0"/>
          <a:stretch/>
        </p:blipFill>
        <p:spPr>
          <a:xfrm>
            <a:off x="349375" y="975050"/>
            <a:ext cx="7924800" cy="13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9"/>
          <p:cNvPicPr preferRelativeResize="0"/>
          <p:nvPr/>
        </p:nvPicPr>
        <p:blipFill rotWithShape="1">
          <a:blip r:embed="rId3">
            <a:alphaModFix/>
          </a:blip>
          <a:srcRect b="0" l="0" r="0" t="81283"/>
          <a:stretch/>
        </p:blipFill>
        <p:spPr>
          <a:xfrm>
            <a:off x="349375" y="2712850"/>
            <a:ext cx="7924800" cy="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/>
          <p:nvPr/>
        </p:nvSpPr>
        <p:spPr>
          <a:xfrm>
            <a:off x="0" y="452925"/>
            <a:ext cx="9144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447950" y="570125"/>
            <a:ext cx="8393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1.4. OTHER CHARACTERISTICS </a:t>
            </a:r>
            <a:endParaRPr sz="1800" u="sng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850950" y="1266900"/>
            <a:ext cx="73998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ess Start 2P"/>
              <a:buChar char="●"/>
            </a:pPr>
            <a:r>
              <a:rPr lang="en" sz="1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Duplicates are not allowed</a:t>
            </a:r>
            <a:endParaRPr sz="1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ress Start 2P"/>
              <a:buChar char="●"/>
            </a:pPr>
            <a:r>
              <a:rPr lang="en" sz="12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 Python 3.6 and earlier, dictionaries are unordered.As of Python version 3.7, dictionaries are ordered.</a:t>
            </a:r>
            <a:endParaRPr sz="12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ress Start 2P"/>
              <a:buChar char="●"/>
            </a:pPr>
            <a:r>
              <a:rPr lang="en" sz="12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 key can be a tuple unless and until the tuple has no mutable elements in it </a:t>
            </a:r>
            <a:endParaRPr sz="12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904125" y="1211650"/>
            <a:ext cx="7265700" cy="291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/>
        </p:nvSpPr>
        <p:spPr>
          <a:xfrm>
            <a:off x="-1084275" y="2524425"/>
            <a:ext cx="10545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r>
              <a:rPr lang="en"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.FUNCTIONS AND OPERATIONS</a:t>
            </a:r>
            <a:endParaRPr sz="24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0" y="452925"/>
            <a:ext cx="91440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88" y="163062"/>
            <a:ext cx="1431775" cy="14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