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0089C-5895-426E-9C42-35F923248317}" type="datetimeFigureOut">
              <a:rPr lang="es-VE" smtClean="0"/>
              <a:t>02/05/2016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53052-6F31-4ED5-974D-0F06A7C4FEF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862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8155-7D59-4942-A41A-6284659D64EB}" type="datetime1">
              <a:rPr lang="es-VE" smtClean="0"/>
              <a:t>02/05/2016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37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F97F-C747-4084-A6F5-5241F437FE5F}" type="datetime1">
              <a:rPr lang="es-VE" smtClean="0"/>
              <a:t>02/05/2016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019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8E9D-F8C7-4FD4-A816-64A1BFB35D45}" type="datetime1">
              <a:rPr lang="es-VE" smtClean="0"/>
              <a:t>02/05/2016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589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15F-9DEF-4DDE-A440-220421F9D9D8}" type="datetime1">
              <a:rPr lang="es-VE" smtClean="0"/>
              <a:t>02/05/2016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294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0CF-0B5C-4A1C-A4DC-A87D0539CD92}" type="datetime1">
              <a:rPr lang="es-VE" smtClean="0"/>
              <a:t>02/05/2016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411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710B-FECC-47B7-B15E-2A68F893F0DC}" type="datetime1">
              <a:rPr lang="es-VE" smtClean="0"/>
              <a:t>02/05/2016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938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8C42-2D4E-4375-9258-7A31346FBE2A}" type="datetime1">
              <a:rPr lang="es-VE" smtClean="0"/>
              <a:t>02/05/2016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9858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F2A4-7F88-4834-9853-212511C0E809}" type="datetime1">
              <a:rPr lang="es-VE" smtClean="0"/>
              <a:t>02/05/2016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402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88A2-B037-4DAB-813F-5537482D1D02}" type="datetime1">
              <a:rPr lang="es-VE" smtClean="0"/>
              <a:t>02/05/2016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54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9ADF-FD9F-4AF6-A8D1-94B546765189}" type="datetime1">
              <a:rPr lang="es-VE" smtClean="0"/>
              <a:t>02/05/2016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651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B976-341A-4F1A-8663-94F187B9FE36}" type="datetime1">
              <a:rPr lang="es-VE" smtClean="0"/>
              <a:t>02/05/2016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598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5680-0A39-42AE-847B-BB19B06A5640}" type="datetime1">
              <a:rPr lang="es-VE" smtClean="0"/>
              <a:t>02/05/2016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00C8-3720-4FA4-AFE7-2E458C6E7A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69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nux.ula.ve/mathematica/guias/conjuntos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xiomas_de_Zermelo-Fraenke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.edu.uy/inet/RELACIONES_FUNCIONES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anose="030F0702030302020204" pitchFamily="66" charset="0"/>
              </a:rPr>
              <a:t>Conjuntos</a:t>
            </a:r>
            <a:endParaRPr lang="es-VE" dirty="0">
              <a:latin typeface="Comic Sans MS" panose="030F0702030302020204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Comic Sans MS" panose="030F0702030302020204" pitchFamily="66" charset="0"/>
              </a:rPr>
              <a:t>La guía sencilla</a:t>
            </a:r>
            <a:endParaRPr lang="es-VE" dirty="0">
              <a:latin typeface="Comic Sans MS" panose="030F0702030302020204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590863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Guía basada en :</a:t>
            </a:r>
          </a:p>
          <a:p>
            <a:pPr algn="r"/>
            <a:r>
              <a:rPr lang="es-ES" dirty="0" smtClean="0">
                <a:hlinkClick r:id="rId2"/>
              </a:rPr>
              <a:t>http://nux.ula.ve/mathematica/guias/conjuntos.pdf </a:t>
            </a:r>
            <a:endParaRPr lang="es-VE" dirty="0"/>
          </a:p>
        </p:txBody>
      </p:sp>
      <p:pic>
        <p:nvPicPr>
          <p:cNvPr id="1026" name="Picture 2" descr="conju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04" y="2297697"/>
            <a:ext cx="32004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1306" y="458597"/>
            <a:ext cx="8605441" cy="882171"/>
          </a:xfrm>
        </p:spPr>
        <p:txBody>
          <a:bodyPr>
            <a:noAutofit/>
          </a:bodyPr>
          <a:lstStyle/>
          <a:p>
            <a:pPr lvl="0" algn="l"/>
            <a:r>
              <a:rPr lang="es-VE" sz="3200" dirty="0"/>
              <a:t/>
            </a:r>
            <a:br>
              <a:rPr lang="es-VE" sz="3200" dirty="0"/>
            </a:br>
            <a:endParaRPr lang="es-VE" sz="3200" dirty="0"/>
          </a:p>
        </p:txBody>
      </p:sp>
      <p:sp>
        <p:nvSpPr>
          <p:cNvPr id="11" name="10 Elipse"/>
          <p:cNvSpPr/>
          <p:nvPr/>
        </p:nvSpPr>
        <p:spPr>
          <a:xfrm>
            <a:off x="7698635" y="1054770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4" name="3 Rectángulo"/>
          <p:cNvSpPr/>
          <p:nvPr/>
        </p:nvSpPr>
        <p:spPr>
          <a:xfrm>
            <a:off x="251520" y="260648"/>
            <a:ext cx="8455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11.- Se pueden considerar como </a:t>
            </a:r>
            <a:r>
              <a:rPr lang="es-VE" sz="2400" i="1" dirty="0">
                <a:hlinkClick r:id="rId2"/>
              </a:rPr>
              <a:t>axiomas</a:t>
            </a:r>
            <a:r>
              <a:rPr lang="es-VE" sz="2400" dirty="0"/>
              <a:t> que afirman la existencia de los nuevos conjuntos. Si A y B son conjuntos se puede formar un nuevo conjunto Z que los contiene como </a:t>
            </a:r>
            <a:r>
              <a:rPr lang="es-VE" sz="2400" dirty="0" smtClean="0"/>
              <a:t>elementos</a:t>
            </a:r>
          </a:p>
          <a:p>
            <a:r>
              <a:rPr lang="es-VE" sz="2400" dirty="0" smtClean="0"/>
              <a:t> </a:t>
            </a:r>
            <a:r>
              <a:rPr lang="es-VE" sz="2400" dirty="0"/>
              <a:t>Z = { _____ , _____ }</a:t>
            </a:r>
          </a:p>
          <a:p>
            <a:r>
              <a:rPr lang="es-VE" sz="2400" dirty="0"/>
              <a:t> </a:t>
            </a:r>
            <a:r>
              <a:rPr lang="es-VE" sz="2400" dirty="0" smtClean="0"/>
              <a:t>¿</a:t>
            </a:r>
            <a:r>
              <a:rPr lang="es-VE" sz="2400" dirty="0"/>
              <a:t>Se puede decir que los elementos de A también son elementos de Z? _____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51520" y="2708920"/>
            <a:ext cx="8455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12.- </a:t>
            </a:r>
            <a:r>
              <a:rPr lang="es-VE" sz="2400" i="1" dirty="0"/>
              <a:t>Unión</a:t>
            </a:r>
            <a:r>
              <a:rPr lang="es-VE" sz="2400" dirty="0"/>
              <a:t>. Sean A y B dos conjuntos. Se llama unión de A y B y se indica A ∪ B al conjunto que tiene los elementos que están en A o en B o en ambos y sólo dichos elementos.</a:t>
            </a:r>
          </a:p>
          <a:p>
            <a:r>
              <a:rPr lang="es-VE" sz="2400" dirty="0"/>
              <a:t> </a:t>
            </a:r>
            <a:r>
              <a:rPr lang="es-VE" sz="2400" dirty="0" smtClean="0"/>
              <a:t>A </a:t>
            </a:r>
            <a:r>
              <a:rPr lang="es-VE" sz="2400" dirty="0"/>
              <a:t>= {a, b, m, n, p} B = {a, b, s, t, p} </a:t>
            </a:r>
            <a:r>
              <a:rPr lang="es-VE" sz="2400" dirty="0" smtClean="0"/>
              <a:t> entonces:</a:t>
            </a:r>
          </a:p>
          <a:p>
            <a:endParaRPr lang="es-VE" sz="2400" dirty="0" smtClean="0"/>
          </a:p>
          <a:p>
            <a:pPr algn="ctr"/>
            <a:r>
              <a:rPr lang="es-VE" sz="2400" dirty="0" smtClean="0"/>
              <a:t> </a:t>
            </a:r>
            <a:r>
              <a:rPr lang="es-VE" sz="2400" dirty="0"/>
              <a:t>A ∪ B </a:t>
            </a:r>
            <a:r>
              <a:rPr lang="es-VE" sz="2400" dirty="0" smtClean="0"/>
              <a:t>={                                       }                    </a:t>
            </a:r>
            <a:endParaRPr lang="es-VE" sz="2400" dirty="0"/>
          </a:p>
        </p:txBody>
      </p:sp>
      <p:sp>
        <p:nvSpPr>
          <p:cNvPr id="12" name="11 Rectángulo"/>
          <p:cNvSpPr/>
          <p:nvPr/>
        </p:nvSpPr>
        <p:spPr>
          <a:xfrm>
            <a:off x="3904906" y="4654070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a</a:t>
            </a:r>
            <a:r>
              <a:rPr lang="es-ES" sz="2800" dirty="0" smtClean="0"/>
              <a:t>,b,m,n,s,t,p</a:t>
            </a:r>
            <a:endParaRPr lang="es-VE" sz="2800" dirty="0"/>
          </a:p>
        </p:txBody>
      </p:sp>
      <p:sp>
        <p:nvSpPr>
          <p:cNvPr id="13" name="12 Elipse"/>
          <p:cNvSpPr/>
          <p:nvPr/>
        </p:nvSpPr>
        <p:spPr>
          <a:xfrm>
            <a:off x="7698635" y="392783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16" name="15 Rectángulo"/>
          <p:cNvSpPr/>
          <p:nvPr/>
        </p:nvSpPr>
        <p:spPr>
          <a:xfrm>
            <a:off x="1043608" y="1429437"/>
            <a:ext cx="7049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A</a:t>
            </a:r>
            <a:endParaRPr lang="es-VE" sz="2800" dirty="0"/>
          </a:p>
        </p:txBody>
      </p:sp>
      <p:sp>
        <p:nvSpPr>
          <p:cNvPr id="18" name="17 Rectángulo"/>
          <p:cNvSpPr/>
          <p:nvPr/>
        </p:nvSpPr>
        <p:spPr>
          <a:xfrm>
            <a:off x="2051720" y="1423087"/>
            <a:ext cx="7049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B</a:t>
            </a:r>
            <a:endParaRPr lang="es-VE" sz="28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259632" y="20457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</a:t>
            </a:r>
            <a:endParaRPr lang="es-VE" sz="2800" b="1" dirty="0"/>
          </a:p>
        </p:txBody>
      </p:sp>
    </p:spTree>
    <p:extLst>
      <p:ext uri="{BB962C8B-B14F-4D97-AF65-F5344CB8AC3E}">
        <p14:creationId xmlns:p14="http://schemas.microsoft.com/office/powerpoint/2010/main" val="9355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1306" y="458597"/>
            <a:ext cx="8605441" cy="882171"/>
          </a:xfrm>
        </p:spPr>
        <p:txBody>
          <a:bodyPr>
            <a:noAutofit/>
          </a:bodyPr>
          <a:lstStyle/>
          <a:p>
            <a:pPr lvl="0" algn="l"/>
            <a:r>
              <a:rPr lang="es-VE" sz="3200" dirty="0"/>
              <a:t/>
            </a:r>
            <a:br>
              <a:rPr lang="es-VE" sz="3200" dirty="0"/>
            </a:br>
            <a:endParaRPr lang="es-VE" sz="3200" dirty="0"/>
          </a:p>
        </p:txBody>
      </p:sp>
      <p:sp>
        <p:nvSpPr>
          <p:cNvPr id="11" name="10 Elipse"/>
          <p:cNvSpPr/>
          <p:nvPr/>
        </p:nvSpPr>
        <p:spPr>
          <a:xfrm>
            <a:off x="7956376" y="128681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4" name="3 Rectángulo"/>
          <p:cNvSpPr/>
          <p:nvPr/>
        </p:nvSpPr>
        <p:spPr>
          <a:xfrm>
            <a:off x="294127" y="274553"/>
            <a:ext cx="8455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13. </a:t>
            </a:r>
            <a:r>
              <a:rPr lang="es-VE" sz="2400" i="1" dirty="0"/>
              <a:t>Intersección</a:t>
            </a:r>
            <a:r>
              <a:rPr lang="es-VE" sz="2400" dirty="0"/>
              <a:t>. Dados A y B. Se llama intersección al conjunto que tiene sólo los elementos que pertenecen a </a:t>
            </a:r>
            <a:r>
              <a:rPr lang="es-VE" sz="2400" dirty="0" err="1"/>
              <a:t>A</a:t>
            </a:r>
            <a:r>
              <a:rPr lang="es-VE" sz="2400" dirty="0"/>
              <a:t> y B. Se indica A ∩ B . Para los conjuntos A y B del caso anterior se tiene</a:t>
            </a:r>
            <a:r>
              <a:rPr lang="es-VE" sz="2400" dirty="0" smtClean="0"/>
              <a:t>:</a:t>
            </a:r>
          </a:p>
          <a:p>
            <a:endParaRPr lang="es-VE" sz="2400" dirty="0"/>
          </a:p>
          <a:p>
            <a:pPr algn="ctr"/>
            <a:r>
              <a:rPr lang="es-VE" sz="2400" dirty="0" smtClean="0"/>
              <a:t> </a:t>
            </a:r>
            <a:r>
              <a:rPr lang="es-VE" sz="2400" dirty="0"/>
              <a:t>A ∩ B = </a:t>
            </a:r>
            <a:r>
              <a:rPr lang="es-VE" sz="2400" dirty="0" smtClean="0"/>
              <a:t>{                                 }</a:t>
            </a:r>
            <a:endParaRPr lang="es-VE" sz="2400" dirty="0"/>
          </a:p>
        </p:txBody>
      </p:sp>
      <p:sp>
        <p:nvSpPr>
          <p:cNvPr id="5" name="4 Rectángulo"/>
          <p:cNvSpPr/>
          <p:nvPr/>
        </p:nvSpPr>
        <p:spPr>
          <a:xfrm>
            <a:off x="259893" y="1916832"/>
            <a:ext cx="84552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 </a:t>
            </a:r>
          </a:p>
          <a:p>
            <a:r>
              <a:rPr lang="es-VE" sz="2400" dirty="0" smtClean="0"/>
              <a:t>14. </a:t>
            </a:r>
            <a:r>
              <a:rPr lang="es-VE" sz="2400" dirty="0"/>
              <a:t>Ambas definiciones pueden ponerse formalmente así:</a:t>
            </a:r>
          </a:p>
          <a:p>
            <a:r>
              <a:rPr lang="es-VE" sz="2400" dirty="0"/>
              <a:t> </a:t>
            </a:r>
            <a:endParaRPr lang="es-VE" sz="2400" dirty="0" smtClean="0"/>
          </a:p>
          <a:p>
            <a:r>
              <a:rPr lang="es-VE" sz="2400" dirty="0" smtClean="0"/>
              <a:t>14a</a:t>
            </a:r>
            <a:r>
              <a:rPr lang="es-VE" sz="2400" dirty="0"/>
              <a:t>) A ∪ B = {x | x ∈ </a:t>
            </a:r>
            <a:r>
              <a:rPr lang="es-VE" sz="2400" dirty="0" smtClean="0"/>
              <a:t>______________________________ </a:t>
            </a:r>
            <a:r>
              <a:rPr lang="es-VE" sz="2400" dirty="0"/>
              <a:t>} </a:t>
            </a:r>
            <a:endParaRPr lang="es-VE" sz="2400" dirty="0" smtClean="0"/>
          </a:p>
          <a:p>
            <a:endParaRPr lang="es-VE" sz="2400" dirty="0" smtClean="0"/>
          </a:p>
          <a:p>
            <a:r>
              <a:rPr lang="es-VE" sz="2400" dirty="0" smtClean="0"/>
              <a:t>14b</a:t>
            </a:r>
            <a:r>
              <a:rPr lang="es-VE" sz="2400" dirty="0"/>
              <a:t>) A ∩ B = {x | x ∈ ______________________________ }</a:t>
            </a:r>
          </a:p>
          <a:p>
            <a:pPr algn="ctr"/>
            <a:endParaRPr lang="es-VE" sz="2400" dirty="0"/>
          </a:p>
        </p:txBody>
      </p:sp>
      <p:sp>
        <p:nvSpPr>
          <p:cNvPr id="14" name="13 Rectángulo"/>
          <p:cNvSpPr/>
          <p:nvPr/>
        </p:nvSpPr>
        <p:spPr>
          <a:xfrm>
            <a:off x="3955706" y="1831042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a,b,p</a:t>
            </a:r>
            <a:r>
              <a:rPr lang="es-ES" sz="2800" dirty="0" smtClean="0"/>
              <a:t>    </a:t>
            </a:r>
            <a:endParaRPr lang="es-VE" sz="2800" dirty="0"/>
          </a:p>
        </p:txBody>
      </p:sp>
      <p:sp>
        <p:nvSpPr>
          <p:cNvPr id="15" name="14 Rectángulo"/>
          <p:cNvSpPr/>
          <p:nvPr/>
        </p:nvSpPr>
        <p:spPr>
          <a:xfrm>
            <a:off x="3483528" y="3755168"/>
            <a:ext cx="3032585" cy="28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A ^ x </a:t>
            </a:r>
            <a:r>
              <a:rPr lang="es-VE" sz="2800" dirty="0" smtClean="0"/>
              <a:t>∈ B</a:t>
            </a:r>
            <a:r>
              <a:rPr lang="es-ES" sz="2800" dirty="0" smtClean="0"/>
              <a:t>   </a:t>
            </a:r>
            <a:endParaRPr lang="es-VE" sz="2800" dirty="0"/>
          </a:p>
        </p:txBody>
      </p:sp>
      <p:sp>
        <p:nvSpPr>
          <p:cNvPr id="17" name="16 Rectángulo"/>
          <p:cNvSpPr/>
          <p:nvPr/>
        </p:nvSpPr>
        <p:spPr>
          <a:xfrm>
            <a:off x="3483529" y="2974897"/>
            <a:ext cx="3032585" cy="28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A     x </a:t>
            </a:r>
            <a:r>
              <a:rPr lang="es-VE" sz="2800" dirty="0" smtClean="0"/>
              <a:t>∈ B</a:t>
            </a:r>
            <a:r>
              <a:rPr lang="es-ES" sz="2800" dirty="0" smtClean="0"/>
              <a:t>    </a:t>
            </a:r>
            <a:endParaRPr lang="es-VE" sz="2800" dirty="0"/>
          </a:p>
        </p:txBody>
      </p:sp>
      <p:sp>
        <p:nvSpPr>
          <p:cNvPr id="3" name="2 CuadroTexto"/>
          <p:cNvSpPr txBox="1"/>
          <p:nvPr/>
        </p:nvSpPr>
        <p:spPr>
          <a:xfrm rot="10800000">
            <a:off x="4499992" y="2833771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^</a:t>
            </a:r>
            <a:endParaRPr lang="es-VE" sz="2800" dirty="0">
              <a:solidFill>
                <a:schemeClr val="bg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7956376" y="3437080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6" name="5 Rectángulo"/>
          <p:cNvSpPr/>
          <p:nvPr/>
        </p:nvSpPr>
        <p:spPr>
          <a:xfrm>
            <a:off x="215487" y="4437112"/>
            <a:ext cx="85440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VE" sz="2400" dirty="0" smtClean="0"/>
              <a:t> 15. El </a:t>
            </a:r>
            <a:r>
              <a:rPr lang="es-VE" sz="2400" dirty="0"/>
              <a:t>conjunto Universal E. En general cuando se define un conjunto se tiene presente un universo o conjunto mayor para el cual la proposición P(x) que define el conjunto es </a:t>
            </a:r>
            <a:r>
              <a:rPr lang="es-VE" sz="2400" i="1" dirty="0"/>
              <a:t>significativa</a:t>
            </a:r>
            <a:r>
              <a:rPr lang="es-VE" sz="2400" dirty="0"/>
              <a:t> (sea V o F). Tal conjunto que comprende al definido se llama conjunto </a:t>
            </a:r>
            <a:r>
              <a:rPr lang="es-VE" sz="2400" dirty="0" smtClean="0"/>
              <a:t>universal. Así </a:t>
            </a:r>
            <a:r>
              <a:rPr lang="es-VE" sz="2400" dirty="0"/>
              <a:t>si definimos A = {x | x entero y x &gt; 100} el conjunto universal es el de los enteros.</a:t>
            </a:r>
          </a:p>
          <a:p>
            <a:r>
              <a:rPr lang="es-V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3209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Elipse"/>
          <p:cNvSpPr/>
          <p:nvPr/>
        </p:nvSpPr>
        <p:spPr>
          <a:xfrm>
            <a:off x="7956376" y="128681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4" name="3 Rectángulo"/>
          <p:cNvSpPr/>
          <p:nvPr/>
        </p:nvSpPr>
        <p:spPr>
          <a:xfrm>
            <a:off x="310062" y="274553"/>
            <a:ext cx="8455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VE" sz="2400" dirty="0" smtClean="0"/>
              <a:t>16. Complementación</a:t>
            </a:r>
            <a:r>
              <a:rPr lang="es-VE" sz="2400" dirty="0"/>
              <a:t>. Dado un conjunto A, los elementos del conjunto universal E que no pertenecen a </a:t>
            </a:r>
            <a:r>
              <a:rPr lang="es-VE" sz="2400" dirty="0" err="1"/>
              <a:t>A</a:t>
            </a:r>
            <a:r>
              <a:rPr lang="es-VE" sz="2400" dirty="0"/>
              <a:t> forman otro conjunto que llamaremos A', complemento de A. Así para el ejemplo anterior</a:t>
            </a:r>
            <a:r>
              <a:rPr lang="es-VE" sz="2400" dirty="0" smtClean="0"/>
              <a:t>:</a:t>
            </a:r>
          </a:p>
          <a:p>
            <a:pPr lvl="0" algn="ctr"/>
            <a:r>
              <a:rPr lang="es-VE" sz="2400" dirty="0" smtClean="0"/>
              <a:t>16a)  </a:t>
            </a:r>
            <a:r>
              <a:rPr lang="es-VE" sz="2400" dirty="0"/>
              <a:t>A' = { x | </a:t>
            </a:r>
            <a:r>
              <a:rPr lang="es-VE" sz="2400" dirty="0" smtClean="0"/>
              <a:t>____________________ </a:t>
            </a:r>
            <a:r>
              <a:rPr lang="es-VE" sz="2400" dirty="0"/>
              <a:t>}</a:t>
            </a:r>
          </a:p>
          <a:p>
            <a:pPr algn="ctr"/>
            <a:endParaRPr lang="es-VE" sz="2400" dirty="0"/>
          </a:p>
        </p:txBody>
      </p:sp>
      <p:sp>
        <p:nvSpPr>
          <p:cNvPr id="14" name="13 Rectángulo"/>
          <p:cNvSpPr/>
          <p:nvPr/>
        </p:nvSpPr>
        <p:spPr>
          <a:xfrm>
            <a:off x="3779912" y="1772816"/>
            <a:ext cx="25202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x</a:t>
            </a:r>
            <a:r>
              <a:rPr lang="es-VE" sz="2800" dirty="0" smtClean="0"/>
              <a:t> </a:t>
            </a:r>
            <a:r>
              <a:rPr lang="es-VE" sz="2800" b="1" dirty="0" smtClean="0">
                <a:sym typeface="Symbol"/>
              </a:rPr>
              <a:t></a:t>
            </a:r>
            <a:r>
              <a:rPr lang="es-VE" sz="2800" dirty="0" smtClean="0"/>
              <a:t> A ^  x ∈ E </a:t>
            </a:r>
            <a:endParaRPr lang="es-VE" sz="2800" dirty="0"/>
          </a:p>
        </p:txBody>
      </p:sp>
      <p:sp>
        <p:nvSpPr>
          <p:cNvPr id="3" name="2 CuadroTexto"/>
          <p:cNvSpPr txBox="1"/>
          <p:nvPr/>
        </p:nvSpPr>
        <p:spPr>
          <a:xfrm rot="10800000">
            <a:off x="1331640" y="3228946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^</a:t>
            </a:r>
            <a:endParaRPr lang="es-VE" sz="2800" dirty="0">
              <a:solidFill>
                <a:schemeClr val="bg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7939101" y="3032086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8" name="7 Rectángulo"/>
          <p:cNvSpPr/>
          <p:nvPr/>
        </p:nvSpPr>
        <p:spPr>
          <a:xfrm>
            <a:off x="467544" y="23979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Formalmente se </a:t>
            </a:r>
            <a:r>
              <a:rPr lang="es-VE" sz="2400" dirty="0" smtClean="0"/>
              <a:t>define</a:t>
            </a:r>
            <a:endParaRPr lang="es-VE" sz="2400" dirty="0"/>
          </a:p>
          <a:p>
            <a:pPr algn="ctr"/>
            <a:r>
              <a:rPr lang="es-VE" sz="2400" dirty="0" smtClean="0"/>
              <a:t>16b</a:t>
            </a:r>
            <a:r>
              <a:rPr lang="es-VE" sz="2400" dirty="0"/>
              <a:t>) Si Y = { x | P(x) } entonces Y'= {x | </a:t>
            </a:r>
            <a:r>
              <a:rPr lang="es-VE" sz="2400" dirty="0" smtClean="0"/>
              <a:t>_____     } </a:t>
            </a:r>
            <a:endParaRPr lang="es-VE" sz="2400" dirty="0"/>
          </a:p>
        </p:txBody>
      </p:sp>
      <p:sp>
        <p:nvSpPr>
          <p:cNvPr id="16" name="15 Rectángulo"/>
          <p:cNvSpPr/>
          <p:nvPr/>
        </p:nvSpPr>
        <p:spPr>
          <a:xfrm>
            <a:off x="6213388" y="2780928"/>
            <a:ext cx="1094916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¬</a:t>
            </a:r>
            <a:r>
              <a:rPr lang="es-VE" sz="2800" dirty="0" smtClean="0"/>
              <a:t>P(x) </a:t>
            </a:r>
            <a:endParaRPr lang="es-VE" sz="2800" dirty="0"/>
          </a:p>
        </p:txBody>
      </p:sp>
      <p:sp>
        <p:nvSpPr>
          <p:cNvPr id="19" name="18 Rectángulo"/>
          <p:cNvSpPr/>
          <p:nvPr/>
        </p:nvSpPr>
        <p:spPr>
          <a:xfrm>
            <a:off x="358917" y="3752166"/>
            <a:ext cx="68419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17. Si  </a:t>
            </a:r>
            <a:r>
              <a:rPr lang="es-VE" sz="2400" dirty="0" smtClean="0">
                <a:sym typeface="Symbol"/>
              </a:rPr>
              <a:t> </a:t>
            </a:r>
            <a:r>
              <a:rPr lang="es-VE" sz="2400" dirty="0" smtClean="0"/>
              <a:t>es </a:t>
            </a:r>
            <a:r>
              <a:rPr lang="es-VE" sz="2400" dirty="0"/>
              <a:t>el vacío y E el universal se tiene:</a:t>
            </a:r>
          </a:p>
          <a:p>
            <a:r>
              <a:rPr lang="es-VE" dirty="0"/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53299" y="4153309"/>
            <a:ext cx="2550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sz="2400" dirty="0" smtClean="0"/>
              <a:t>A ∪ A</a:t>
            </a:r>
            <a:r>
              <a:rPr lang="es-VE" sz="2400" dirty="0"/>
              <a:t>' = </a:t>
            </a:r>
            <a:r>
              <a:rPr lang="es-VE" sz="2400" dirty="0" smtClean="0"/>
              <a:t>_____</a:t>
            </a:r>
            <a:endParaRPr lang="es-VE" sz="2400" dirty="0"/>
          </a:p>
          <a:p>
            <a:pPr>
              <a:lnSpc>
                <a:spcPct val="150000"/>
              </a:lnSpc>
            </a:pPr>
            <a:r>
              <a:rPr lang="es-VE" sz="2400" dirty="0"/>
              <a:t>A ∩ A' = _____</a:t>
            </a:r>
          </a:p>
          <a:p>
            <a:pPr>
              <a:lnSpc>
                <a:spcPct val="150000"/>
              </a:lnSpc>
            </a:pPr>
            <a:r>
              <a:rPr lang="es-VE" sz="2400" dirty="0" smtClean="0"/>
              <a:t>A ∪</a:t>
            </a:r>
            <a:r>
              <a:rPr lang="es-VE" sz="2400" dirty="0" smtClean="0">
                <a:sym typeface="Symbol"/>
              </a:rPr>
              <a:t>  </a:t>
            </a:r>
            <a:r>
              <a:rPr lang="es-VE" sz="2400" dirty="0" smtClean="0"/>
              <a:t> = </a:t>
            </a:r>
            <a:r>
              <a:rPr lang="es-VE" sz="2400" dirty="0"/>
              <a:t>_____</a:t>
            </a:r>
          </a:p>
          <a:p>
            <a:pPr>
              <a:lnSpc>
                <a:spcPct val="150000"/>
              </a:lnSpc>
            </a:pPr>
            <a:r>
              <a:rPr lang="es-VE" sz="2400" dirty="0"/>
              <a:t>A </a:t>
            </a:r>
            <a:r>
              <a:rPr lang="es-VE" sz="2400" dirty="0" smtClean="0"/>
              <a:t>∩</a:t>
            </a:r>
            <a:r>
              <a:rPr lang="es-VE" sz="2400" dirty="0" smtClean="0">
                <a:sym typeface="Symbol"/>
              </a:rPr>
              <a:t>  </a:t>
            </a:r>
            <a:r>
              <a:rPr lang="es-VE" sz="2400" dirty="0" smtClean="0"/>
              <a:t>= _____</a:t>
            </a:r>
            <a:endParaRPr lang="es-VE" sz="2400" dirty="0"/>
          </a:p>
        </p:txBody>
      </p:sp>
      <p:sp>
        <p:nvSpPr>
          <p:cNvPr id="10" name="9 Rectángulo"/>
          <p:cNvSpPr/>
          <p:nvPr/>
        </p:nvSpPr>
        <p:spPr>
          <a:xfrm>
            <a:off x="4428143" y="4284497"/>
            <a:ext cx="2160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sz="2400" dirty="0" smtClean="0"/>
              <a:t>A </a:t>
            </a:r>
            <a:r>
              <a:rPr lang="es-VE" sz="2400" dirty="0"/>
              <a:t>∩ E = _____</a:t>
            </a:r>
          </a:p>
          <a:p>
            <a:pPr>
              <a:lnSpc>
                <a:spcPct val="150000"/>
              </a:lnSpc>
            </a:pPr>
            <a:r>
              <a:rPr lang="es-VE" sz="2400" dirty="0" smtClean="0"/>
              <a:t>A ∪ E </a:t>
            </a:r>
            <a:r>
              <a:rPr lang="es-VE" sz="2400" dirty="0"/>
              <a:t>= _____</a:t>
            </a:r>
          </a:p>
          <a:p>
            <a:pPr>
              <a:lnSpc>
                <a:spcPct val="150000"/>
              </a:lnSpc>
            </a:pPr>
            <a:r>
              <a:rPr lang="es-VE" sz="2400" dirty="0" smtClean="0">
                <a:sym typeface="Symbol"/>
              </a:rPr>
              <a:t> </a:t>
            </a:r>
            <a:r>
              <a:rPr lang="es-VE" sz="2400" dirty="0" smtClean="0"/>
              <a:t>' </a:t>
            </a:r>
            <a:r>
              <a:rPr lang="es-VE" sz="2400" dirty="0"/>
              <a:t>= _____</a:t>
            </a:r>
          </a:p>
          <a:p>
            <a:pPr>
              <a:lnSpc>
                <a:spcPct val="150000"/>
              </a:lnSpc>
            </a:pPr>
            <a:r>
              <a:rPr lang="es-VE" sz="2400" dirty="0"/>
              <a:t> </a:t>
            </a:r>
            <a:r>
              <a:rPr lang="es-VE" sz="2400" dirty="0" smtClean="0"/>
              <a:t>E</a:t>
            </a:r>
            <a:r>
              <a:rPr lang="es-VE" sz="2400" dirty="0"/>
              <a:t>' = </a:t>
            </a:r>
            <a:r>
              <a:rPr lang="es-VE" sz="2400" dirty="0" smtClean="0"/>
              <a:t>_____</a:t>
            </a:r>
            <a:endParaRPr lang="es-VE" sz="2400" dirty="0"/>
          </a:p>
        </p:txBody>
      </p:sp>
      <p:sp>
        <p:nvSpPr>
          <p:cNvPr id="21" name="20 Elipse"/>
          <p:cNvSpPr/>
          <p:nvPr/>
        </p:nvSpPr>
        <p:spPr>
          <a:xfrm>
            <a:off x="7741242" y="485638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22" name="21 Rectángulo"/>
          <p:cNvSpPr/>
          <p:nvPr/>
        </p:nvSpPr>
        <p:spPr>
          <a:xfrm>
            <a:off x="1728651" y="4221088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E</a:t>
            </a:r>
            <a:endParaRPr lang="es-VE" sz="2800" dirty="0"/>
          </a:p>
        </p:txBody>
      </p:sp>
      <p:sp>
        <p:nvSpPr>
          <p:cNvPr id="31" name="30 Rectángulo"/>
          <p:cNvSpPr/>
          <p:nvPr/>
        </p:nvSpPr>
        <p:spPr>
          <a:xfrm>
            <a:off x="1710517" y="4752585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>
                <a:sym typeface="Symbol"/>
              </a:rPr>
              <a:t></a:t>
            </a:r>
            <a:endParaRPr lang="es-VE" sz="2800" dirty="0"/>
          </a:p>
        </p:txBody>
      </p:sp>
      <p:sp>
        <p:nvSpPr>
          <p:cNvPr id="32" name="31 Rectángulo"/>
          <p:cNvSpPr/>
          <p:nvPr/>
        </p:nvSpPr>
        <p:spPr>
          <a:xfrm>
            <a:off x="1696003" y="5823265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>
                <a:sym typeface="Symbol"/>
              </a:rPr>
              <a:t></a:t>
            </a:r>
            <a:endParaRPr lang="es-VE" sz="2800" dirty="0"/>
          </a:p>
        </p:txBody>
      </p:sp>
      <p:sp>
        <p:nvSpPr>
          <p:cNvPr id="33" name="32 Rectángulo"/>
          <p:cNvSpPr/>
          <p:nvPr/>
        </p:nvSpPr>
        <p:spPr>
          <a:xfrm>
            <a:off x="1696003" y="5250039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A</a:t>
            </a:r>
            <a:endParaRPr lang="es-VE" sz="2800" dirty="0"/>
          </a:p>
        </p:txBody>
      </p:sp>
      <p:sp>
        <p:nvSpPr>
          <p:cNvPr id="34" name="33 Rectángulo"/>
          <p:cNvSpPr/>
          <p:nvPr/>
        </p:nvSpPr>
        <p:spPr>
          <a:xfrm>
            <a:off x="5166013" y="6021288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>
                <a:sym typeface="Symbol"/>
              </a:rPr>
              <a:t></a:t>
            </a:r>
            <a:endParaRPr lang="es-VE" sz="2800" dirty="0"/>
          </a:p>
        </p:txBody>
      </p:sp>
      <p:sp>
        <p:nvSpPr>
          <p:cNvPr id="35" name="34 Rectángulo"/>
          <p:cNvSpPr/>
          <p:nvPr/>
        </p:nvSpPr>
        <p:spPr>
          <a:xfrm>
            <a:off x="5490049" y="4888904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E</a:t>
            </a:r>
            <a:endParaRPr lang="es-VE" sz="2800" dirty="0"/>
          </a:p>
        </p:txBody>
      </p:sp>
      <p:sp>
        <p:nvSpPr>
          <p:cNvPr id="36" name="35 Rectángulo"/>
          <p:cNvSpPr/>
          <p:nvPr/>
        </p:nvSpPr>
        <p:spPr>
          <a:xfrm>
            <a:off x="5212080" y="5448587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E</a:t>
            </a:r>
            <a:endParaRPr lang="es-VE" sz="2800" dirty="0"/>
          </a:p>
        </p:txBody>
      </p:sp>
      <p:sp>
        <p:nvSpPr>
          <p:cNvPr id="37" name="36 Rectángulo"/>
          <p:cNvSpPr/>
          <p:nvPr/>
        </p:nvSpPr>
        <p:spPr>
          <a:xfrm>
            <a:off x="5490049" y="4350282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>
                <a:sym typeface="Symbol"/>
              </a:rPr>
              <a:t>A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31314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1306" y="458597"/>
            <a:ext cx="8605441" cy="882171"/>
          </a:xfrm>
        </p:spPr>
        <p:txBody>
          <a:bodyPr>
            <a:noAutofit/>
          </a:bodyPr>
          <a:lstStyle/>
          <a:p>
            <a:pPr lvl="0" algn="l"/>
            <a:r>
              <a:rPr lang="es-VE" sz="3200" dirty="0"/>
              <a:t/>
            </a:r>
            <a:br>
              <a:rPr lang="es-VE" sz="3200" dirty="0"/>
            </a:br>
            <a:endParaRPr lang="es-VE" sz="3200" dirty="0"/>
          </a:p>
        </p:txBody>
      </p:sp>
      <p:sp>
        <p:nvSpPr>
          <p:cNvPr id="4" name="3 Rectángulo"/>
          <p:cNvSpPr/>
          <p:nvPr/>
        </p:nvSpPr>
        <p:spPr>
          <a:xfrm>
            <a:off x="294127" y="274553"/>
            <a:ext cx="8455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18. </a:t>
            </a:r>
            <a:r>
              <a:rPr lang="es-VE" sz="2400" i="1" dirty="0"/>
              <a:t>Diferencia entre dos conjuntos</a:t>
            </a:r>
            <a:r>
              <a:rPr lang="es-VE" sz="2400" dirty="0"/>
              <a:t>. Dados los conjuntos A y B se denomina diferencia A – B al conjunto formado por los elementos de A que no pertenecen a B.</a:t>
            </a:r>
          </a:p>
          <a:p>
            <a:endParaRPr lang="es-VE" sz="2400" dirty="0"/>
          </a:p>
          <a:p>
            <a:pPr algn="ctr"/>
            <a:r>
              <a:rPr lang="es-VE" sz="2400" dirty="0" smtClean="0"/>
              <a:t> </a:t>
            </a:r>
            <a:endParaRPr lang="es-VE" sz="2400" dirty="0"/>
          </a:p>
        </p:txBody>
      </p:sp>
      <p:sp>
        <p:nvSpPr>
          <p:cNvPr id="14" name="13 Rectángulo"/>
          <p:cNvSpPr/>
          <p:nvPr/>
        </p:nvSpPr>
        <p:spPr>
          <a:xfrm>
            <a:off x="1733458" y="1646852"/>
            <a:ext cx="5360370" cy="45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18a</a:t>
            </a:r>
            <a:r>
              <a:rPr lang="es-VE" sz="2800" dirty="0"/>
              <a:t>) A – B = {x | x ∈ A ^ x ∉ B</a:t>
            </a:r>
            <a:r>
              <a:rPr lang="es-VE" sz="2800" dirty="0" smtClean="0"/>
              <a:t>}</a:t>
            </a:r>
            <a:r>
              <a:rPr lang="es-ES" sz="2800" dirty="0" smtClean="0"/>
              <a:t>    </a:t>
            </a:r>
            <a:endParaRPr lang="es-VE" sz="2800" dirty="0"/>
          </a:p>
        </p:txBody>
      </p:sp>
      <p:sp>
        <p:nvSpPr>
          <p:cNvPr id="6" name="5 Rectángulo"/>
          <p:cNvSpPr/>
          <p:nvPr/>
        </p:nvSpPr>
        <p:spPr>
          <a:xfrm>
            <a:off x="215487" y="3068960"/>
            <a:ext cx="8544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VE" sz="2400" dirty="0" smtClean="0"/>
              <a:t> </a:t>
            </a:r>
            <a:r>
              <a:rPr lang="es-VE" sz="2400" dirty="0"/>
              <a:t>20. Para demostrar las siguientes igualdades usar las definiciones </a:t>
            </a:r>
            <a:r>
              <a:rPr lang="es-VE" sz="2400" dirty="0" smtClean="0"/>
              <a:t>9a) y 10a) , </a:t>
            </a:r>
            <a:r>
              <a:rPr lang="es-VE" sz="2400" dirty="0"/>
              <a:t>entre otras que </a:t>
            </a:r>
            <a:r>
              <a:rPr lang="es-VE" sz="2400" dirty="0" smtClean="0"/>
              <a:t>necesite:</a:t>
            </a:r>
            <a:r>
              <a:rPr lang="es-VE" dirty="0"/>
              <a:t> 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15487" y="2420888"/>
            <a:ext cx="7668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400" dirty="0"/>
              <a:t>Se tiene: E – A = _____ y </a:t>
            </a:r>
            <a:r>
              <a:rPr lang="es-VE" sz="2400" dirty="0" smtClean="0"/>
              <a:t>   A –  </a:t>
            </a:r>
            <a:r>
              <a:rPr lang="es-VE" sz="2400" dirty="0" smtClean="0">
                <a:sym typeface="Symbol"/>
              </a:rPr>
              <a:t> </a:t>
            </a:r>
            <a:r>
              <a:rPr lang="es-VE" sz="2400" dirty="0" smtClean="0"/>
              <a:t>= </a:t>
            </a:r>
            <a:r>
              <a:rPr lang="es-VE" sz="2400" dirty="0"/>
              <a:t>_____</a:t>
            </a:r>
          </a:p>
        </p:txBody>
      </p:sp>
      <p:sp>
        <p:nvSpPr>
          <p:cNvPr id="13" name="12 Elipse"/>
          <p:cNvSpPr/>
          <p:nvPr/>
        </p:nvSpPr>
        <p:spPr>
          <a:xfrm>
            <a:off x="7725140" y="151186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707904" y="242088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A’</a:t>
            </a:r>
            <a:endParaRPr lang="es-VE" sz="24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1216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</a:t>
            </a:r>
            <a:endParaRPr lang="es-VE" sz="2400" b="1" dirty="0"/>
          </a:p>
        </p:txBody>
      </p:sp>
      <p:sp>
        <p:nvSpPr>
          <p:cNvPr id="18" name="17 Flecha abajo"/>
          <p:cNvSpPr/>
          <p:nvPr/>
        </p:nvSpPr>
        <p:spPr>
          <a:xfrm>
            <a:off x="3953518" y="4653136"/>
            <a:ext cx="920249" cy="1174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14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856984" cy="6336704"/>
          </a:xfrm>
        </p:spPr>
        <p:txBody>
          <a:bodyPr>
            <a:noAutofit/>
          </a:bodyPr>
          <a:lstStyle/>
          <a:p>
            <a:pPr lvl="0" algn="l"/>
            <a:r>
              <a:rPr lang="es-VE" sz="2000" dirty="0" smtClean="0"/>
              <a:t>a) (A')' = A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b) </a:t>
            </a:r>
            <a:r>
              <a:rPr lang="pt-BR" sz="2000" dirty="0" smtClean="0"/>
              <a:t>(A</a:t>
            </a:r>
            <a:r>
              <a:rPr lang="es-VE" sz="2000" dirty="0" smtClean="0"/>
              <a:t> ∪</a:t>
            </a:r>
            <a:r>
              <a:rPr lang="pt-BR" sz="2000" dirty="0" smtClean="0"/>
              <a:t> B)' = A'</a:t>
            </a:r>
            <a:r>
              <a:rPr lang="es-VE" sz="2000" dirty="0" smtClean="0"/>
              <a:t> ∩</a:t>
            </a:r>
            <a:r>
              <a:rPr lang="pt-BR" sz="2000" dirty="0" smtClean="0"/>
              <a:t> B' (De Morgan) </a:t>
            </a: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c) (A ∩ B) = A’ ∪ B’ </a:t>
            </a:r>
            <a:r>
              <a:rPr lang="pt-BR" sz="2000" dirty="0" smtClean="0"/>
              <a:t>(De Morgan) </a:t>
            </a: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d) A ∪  (B ∪  C) = (A  ∪ B) ∪ C asociativa</a:t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e) A  ∩   (B  ∩   C) = (A   ∩  B) ∩  C   asociativa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f)</a:t>
            </a:r>
            <a:r>
              <a:rPr lang="es-VE" sz="3200" dirty="0" smtClean="0"/>
              <a:t> </a:t>
            </a:r>
            <a:r>
              <a:rPr lang="es-VE" sz="2000" dirty="0" smtClean="0"/>
              <a:t>(A ∪ B) ∩  C = (A ∩  C) ∪(B ∩  C) distributiva </a:t>
            </a:r>
            <a:r>
              <a:rPr lang="es-VE" sz="3200" dirty="0" smtClean="0"/>
              <a:t/>
            </a:r>
            <a:br>
              <a:rPr lang="es-VE" sz="3200" dirty="0" smtClean="0"/>
            </a:br>
            <a:endParaRPr lang="es-VE" sz="3200" dirty="0"/>
          </a:p>
        </p:txBody>
      </p:sp>
      <p:sp>
        <p:nvSpPr>
          <p:cNvPr id="3" name="2 Rectángulo"/>
          <p:cNvSpPr/>
          <p:nvPr/>
        </p:nvSpPr>
        <p:spPr>
          <a:xfrm>
            <a:off x="232340" y="980728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209803" y="1916832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228960" y="2780928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252218" y="3717032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252218" y="4653136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224024" y="5661248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Elipse"/>
          <p:cNvSpPr/>
          <p:nvPr/>
        </p:nvSpPr>
        <p:spPr>
          <a:xfrm>
            <a:off x="7698635" y="11663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9355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2320" y="296652"/>
            <a:ext cx="8856984" cy="2016224"/>
          </a:xfrm>
        </p:spPr>
        <p:txBody>
          <a:bodyPr>
            <a:noAutofit/>
          </a:bodyPr>
          <a:lstStyle/>
          <a:p>
            <a:pPr lvl="0" algn="l"/>
            <a:r>
              <a:rPr lang="es-VE" sz="2000" dirty="0" smtClean="0"/>
              <a:t>g)</a:t>
            </a:r>
            <a:r>
              <a:rPr lang="es-VE" sz="3200" dirty="0" smtClean="0"/>
              <a:t> </a:t>
            </a:r>
            <a:r>
              <a:rPr lang="es-VE" sz="2000" dirty="0" smtClean="0"/>
              <a:t>(A ∩ B) ∪  C = (A ∪ C) ∩ (B ∪ C) distributiva 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i) Demostrar que A </a:t>
            </a:r>
            <a:r>
              <a:rPr lang="es-VE" sz="2000" dirty="0" smtClean="0">
                <a:sym typeface="Symbol"/>
              </a:rPr>
              <a:t></a:t>
            </a:r>
            <a:r>
              <a:rPr lang="es-VE" sz="2000" dirty="0" smtClean="0"/>
              <a:t> B </a:t>
            </a:r>
            <a:r>
              <a:rPr lang="es-VE" sz="2000" dirty="0" smtClean="0">
                <a:sym typeface="Symbol"/>
              </a:rPr>
              <a:t></a:t>
            </a:r>
            <a:r>
              <a:rPr lang="es-VE" sz="2000" dirty="0" smtClean="0"/>
              <a:t>B'</a:t>
            </a:r>
            <a:r>
              <a:rPr lang="es-VE" sz="2000" dirty="0" smtClean="0">
                <a:sym typeface="Symbol"/>
              </a:rPr>
              <a:t> </a:t>
            </a:r>
            <a:r>
              <a:rPr lang="es-VE" sz="2000" dirty="0" smtClean="0"/>
              <a:t> A’</a:t>
            </a:r>
            <a:endParaRPr lang="es-VE" sz="3200" dirty="0"/>
          </a:p>
        </p:txBody>
      </p:sp>
      <p:sp>
        <p:nvSpPr>
          <p:cNvPr id="3" name="2 Rectángulo"/>
          <p:cNvSpPr/>
          <p:nvPr/>
        </p:nvSpPr>
        <p:spPr>
          <a:xfrm>
            <a:off x="232340" y="1052736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209803" y="1988840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Elipse"/>
          <p:cNvSpPr/>
          <p:nvPr/>
        </p:nvSpPr>
        <p:spPr>
          <a:xfrm>
            <a:off x="7698635" y="11663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4" name="3 Rectángulo"/>
          <p:cNvSpPr/>
          <p:nvPr/>
        </p:nvSpPr>
        <p:spPr>
          <a:xfrm>
            <a:off x="232340" y="2690336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20. </a:t>
            </a:r>
            <a:r>
              <a:rPr lang="es-VE" sz="2400" dirty="0"/>
              <a:t>Diagramas de </a:t>
            </a:r>
            <a:r>
              <a:rPr lang="es-VE" sz="2400" dirty="0" err="1"/>
              <a:t>Venn</a:t>
            </a:r>
            <a:r>
              <a:rPr lang="es-VE" sz="2400" dirty="0"/>
              <a:t>. Una manera de visualizar las propiedades de los conjuntos es representar cada conjunto mediante una figura cerrada. Los elementos son los puntos (indicados o no) dentro de la figura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259631" y="4259996"/>
            <a:ext cx="6943059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11 Elipse"/>
          <p:cNvSpPr/>
          <p:nvPr/>
        </p:nvSpPr>
        <p:spPr>
          <a:xfrm>
            <a:off x="3146984" y="4512050"/>
            <a:ext cx="1584176" cy="1368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</a:t>
            </a:r>
            <a:endParaRPr lang="es-VE" b="1" dirty="0"/>
          </a:p>
        </p:txBody>
      </p:sp>
      <p:sp>
        <p:nvSpPr>
          <p:cNvPr id="13" name="12 Elipse"/>
          <p:cNvSpPr/>
          <p:nvPr/>
        </p:nvSpPr>
        <p:spPr>
          <a:xfrm>
            <a:off x="4283968" y="4584032"/>
            <a:ext cx="1584176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B</a:t>
            </a:r>
            <a:endParaRPr lang="es-VE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403648" y="4399366"/>
            <a:ext cx="6480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</a:t>
            </a:r>
            <a:endParaRPr lang="es-V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9001000" cy="2952328"/>
          </a:xfrm>
        </p:spPr>
        <p:txBody>
          <a:bodyPr>
            <a:noAutofit/>
          </a:bodyPr>
          <a:lstStyle/>
          <a:p>
            <a:pPr algn="l"/>
            <a:r>
              <a:rPr lang="es-VE" sz="2400" i="1" dirty="0" smtClean="0"/>
              <a:t>21. </a:t>
            </a:r>
            <a:r>
              <a:rPr lang="es-VE" sz="2400" b="1" i="1" dirty="0" smtClean="0"/>
              <a:t>Pares </a:t>
            </a:r>
            <a:r>
              <a:rPr lang="es-VE" sz="2400" b="1" i="1" dirty="0"/>
              <a:t>Ordenados</a:t>
            </a:r>
            <a:r>
              <a:rPr lang="es-VE" sz="2400" dirty="0"/>
              <a:t>. La idea de par ordenado (</a:t>
            </a:r>
            <a:r>
              <a:rPr lang="es-VE" sz="2400" dirty="0" err="1"/>
              <a:t>a,b</a:t>
            </a:r>
            <a:r>
              <a:rPr lang="es-VE" sz="2400" dirty="0"/>
              <a:t>) puede considerarse también una idea intuitiva primitiva.</a:t>
            </a:r>
            <a:r>
              <a:rPr lang="es-VE" sz="2400" i="1" dirty="0"/>
              <a:t> </a:t>
            </a:r>
            <a:r>
              <a:rPr lang="es-VE" sz="2400" dirty="0"/>
              <a:t>a se llama primer elemento. </a:t>
            </a:r>
            <a:r>
              <a:rPr lang="es-VE" sz="2400" dirty="0" smtClean="0"/>
              <a:t>b </a:t>
            </a:r>
            <a:r>
              <a:rPr lang="es-VE" sz="2400" dirty="0"/>
              <a:t>se llama segundo elemento. Como se ve la idea implica los conceptos de primero y segundo. En la teoría axiomática, de la que hablaremos más adelante se puede introducir el par ordenado como definición sin acudir a las ideas de "primero” y “segundo”. </a:t>
            </a:r>
            <a:r>
              <a:rPr lang="es-VE" sz="2400" dirty="0" smtClean="0"/>
              <a:t/>
            </a:r>
            <a:br>
              <a:rPr lang="es-VE" sz="2400" dirty="0" smtClean="0"/>
            </a:br>
            <a:r>
              <a:rPr lang="es-VE" sz="2400" dirty="0" smtClean="0"/>
              <a:t>Véase </a:t>
            </a:r>
            <a:r>
              <a:rPr lang="es-VE" sz="2400" dirty="0"/>
              <a:t>la diferencia entre (</a:t>
            </a:r>
            <a:r>
              <a:rPr lang="es-VE" sz="2400" dirty="0" err="1"/>
              <a:t>a,b</a:t>
            </a:r>
            <a:r>
              <a:rPr lang="es-VE" sz="2400" dirty="0"/>
              <a:t>) y {a, b} ¿Cuál es?</a:t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11" name="10 Elipse"/>
          <p:cNvSpPr/>
          <p:nvPr/>
        </p:nvSpPr>
        <p:spPr>
          <a:xfrm>
            <a:off x="7924824" y="250103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4" name="3 Rectángulo"/>
          <p:cNvSpPr/>
          <p:nvPr/>
        </p:nvSpPr>
        <p:spPr>
          <a:xfrm>
            <a:off x="359532" y="3573016"/>
            <a:ext cx="7452828" cy="259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0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21" y="0"/>
            <a:ext cx="8856984" cy="2016224"/>
          </a:xfrm>
        </p:spPr>
        <p:txBody>
          <a:bodyPr>
            <a:noAutofit/>
          </a:bodyPr>
          <a:lstStyle/>
          <a:p>
            <a:pPr lvl="0" algn="l"/>
            <a:r>
              <a:rPr lang="es-VE" sz="2400" i="1" dirty="0" smtClean="0"/>
              <a:t>22.</a:t>
            </a:r>
            <a:r>
              <a:rPr lang="es-VE" sz="2400" b="1" i="1" dirty="0" smtClean="0"/>
              <a:t>Producto </a:t>
            </a:r>
            <a:r>
              <a:rPr lang="es-VE" sz="2400" b="1" i="1" dirty="0"/>
              <a:t>Cartesiano</a:t>
            </a:r>
            <a:r>
              <a:rPr lang="es-VE" sz="2400" dirty="0"/>
              <a:t>. Dados dos conjuntos A y B se puede formar el conjunto de los pares (a, b) tales</a:t>
            </a:r>
            <a:r>
              <a:rPr lang="es-VE" sz="2400" i="1" dirty="0"/>
              <a:t> </a:t>
            </a:r>
            <a:r>
              <a:rPr lang="es-VE" sz="2400" dirty="0"/>
              <a:t>que a es un elemento de A y b uno de B. Tal conjunto de pares se llama producto cartesiano de A y B y se indica A x B. </a:t>
            </a:r>
            <a:r>
              <a:rPr lang="es-VE" sz="2400" dirty="0" smtClean="0"/>
              <a:t> C </a:t>
            </a:r>
            <a:r>
              <a:rPr lang="es-VE" sz="2400" dirty="0"/>
              <a:t>= A x B = {x | x = (a, b) siendo </a:t>
            </a:r>
            <a:r>
              <a:rPr lang="es-VE" sz="2400" dirty="0" smtClean="0"/>
              <a:t>a </a:t>
            </a:r>
            <a:r>
              <a:rPr lang="es-VE" sz="2400" dirty="0" smtClean="0">
                <a:sym typeface="Symbol"/>
              </a:rPr>
              <a:t> </a:t>
            </a:r>
            <a:r>
              <a:rPr lang="es-VE" sz="2400" dirty="0" smtClean="0"/>
              <a:t>A </a:t>
            </a:r>
            <a:r>
              <a:rPr lang="es-VE" sz="2400" dirty="0"/>
              <a:t>y </a:t>
            </a:r>
            <a:r>
              <a:rPr lang="es-VE" sz="2400" dirty="0" smtClean="0"/>
              <a:t>b</a:t>
            </a:r>
            <a:r>
              <a:rPr lang="es-VE" sz="2400" dirty="0">
                <a:sym typeface="Symbol"/>
              </a:rPr>
              <a:t>  </a:t>
            </a:r>
            <a:r>
              <a:rPr lang="es-VE" sz="2400" dirty="0" smtClean="0"/>
              <a:t>B</a:t>
            </a:r>
            <a:r>
              <a:rPr lang="es-VE" sz="2400" dirty="0"/>
              <a:t>}</a:t>
            </a:r>
          </a:p>
        </p:txBody>
      </p:sp>
      <p:sp>
        <p:nvSpPr>
          <p:cNvPr id="11" name="10 Elipse"/>
          <p:cNvSpPr/>
          <p:nvPr/>
        </p:nvSpPr>
        <p:spPr>
          <a:xfrm>
            <a:off x="7884368" y="3789040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988840"/>
            <a:ext cx="567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¿Cómo se representa gráficamente?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31540" y="3573016"/>
            <a:ext cx="7452828" cy="259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03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3224" y="332656"/>
            <a:ext cx="8403232" cy="1008112"/>
          </a:xfrm>
        </p:spPr>
        <p:txBody>
          <a:bodyPr>
            <a:noAutofit/>
          </a:bodyPr>
          <a:lstStyle/>
          <a:p>
            <a:pPr algn="l"/>
            <a:r>
              <a:rPr lang="es-VE" sz="2400" dirty="0" smtClean="0"/>
              <a:t>23. </a:t>
            </a:r>
            <a:r>
              <a:rPr lang="es-VE" sz="2400" dirty="0"/>
              <a:t>Sean A = {3, a, 5, x} B = {a, b</a:t>
            </a:r>
            <a:r>
              <a:rPr lang="es-VE" sz="2400" dirty="0" smtClean="0"/>
              <a:t>}</a:t>
            </a:r>
            <a:br>
              <a:rPr lang="es-VE" sz="2400" dirty="0" smtClean="0"/>
            </a:br>
            <a:r>
              <a:rPr lang="es-VE" sz="2400" dirty="0"/>
              <a:t/>
            </a:r>
            <a:br>
              <a:rPr lang="es-VE" sz="2400" dirty="0"/>
            </a:br>
            <a:r>
              <a:rPr lang="es-VE" sz="2400" dirty="0" smtClean="0"/>
              <a:t> A </a:t>
            </a:r>
            <a:r>
              <a:rPr lang="es-VE" sz="2400" dirty="0"/>
              <a:t>x B = </a:t>
            </a:r>
            <a:r>
              <a:rPr lang="es-VE" sz="2400" dirty="0" smtClean="0"/>
              <a:t>{                                      </a:t>
            </a:r>
            <a:r>
              <a:rPr lang="es-VE" sz="2400" dirty="0" smtClean="0"/>
              <a:t>                                                 }</a:t>
            </a:r>
            <a:endParaRPr lang="es-VE" sz="2400" dirty="0"/>
          </a:p>
        </p:txBody>
      </p:sp>
      <p:sp>
        <p:nvSpPr>
          <p:cNvPr id="11" name="10 Elipse"/>
          <p:cNvSpPr/>
          <p:nvPr/>
        </p:nvSpPr>
        <p:spPr>
          <a:xfrm>
            <a:off x="7884368" y="589360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7" name="6 Rectángulo"/>
          <p:cNvSpPr/>
          <p:nvPr/>
        </p:nvSpPr>
        <p:spPr>
          <a:xfrm>
            <a:off x="251520" y="1988840"/>
            <a:ext cx="5670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24. ¿Es en general A x B = B x A ? _______</a:t>
            </a:r>
          </a:p>
          <a:p>
            <a:endParaRPr lang="es-VE" sz="2400" dirty="0"/>
          </a:p>
        </p:txBody>
      </p:sp>
      <p:sp>
        <p:nvSpPr>
          <p:cNvPr id="5" name="4 Elipse"/>
          <p:cNvSpPr/>
          <p:nvPr/>
        </p:nvSpPr>
        <p:spPr>
          <a:xfrm>
            <a:off x="7884368" y="193060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3" name="2 Rectángulo"/>
          <p:cNvSpPr/>
          <p:nvPr/>
        </p:nvSpPr>
        <p:spPr>
          <a:xfrm>
            <a:off x="251521" y="2918323"/>
            <a:ext cx="822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VE" sz="2400" dirty="0" smtClean="0"/>
              <a:t>25. Demostrar </a:t>
            </a:r>
            <a:r>
              <a:rPr lang="es-VE" sz="2400" dirty="0"/>
              <a:t>las relaciones </a:t>
            </a:r>
            <a:r>
              <a:rPr lang="es-VE" sz="2400" dirty="0" smtClean="0"/>
              <a:t>siguientes:</a:t>
            </a:r>
          </a:p>
          <a:p>
            <a:pPr lvl="0"/>
            <a:endParaRPr lang="es-VE" sz="2400" dirty="0" smtClean="0"/>
          </a:p>
          <a:p>
            <a:pPr lvl="0" algn="ctr"/>
            <a:r>
              <a:rPr lang="es-VE" sz="2400" dirty="0" smtClean="0"/>
              <a:t> </a:t>
            </a:r>
            <a:r>
              <a:rPr lang="es-VE" sz="2400" dirty="0"/>
              <a:t>(A </a:t>
            </a:r>
            <a:r>
              <a:rPr lang="es-VE" sz="2400" dirty="0" smtClean="0"/>
              <a:t>∩ </a:t>
            </a:r>
            <a:r>
              <a:rPr lang="es-VE" sz="2400" dirty="0"/>
              <a:t>B) x Z = (A x Z) </a:t>
            </a:r>
            <a:r>
              <a:rPr lang="es-VE" sz="2400" dirty="0" smtClean="0"/>
              <a:t>∩ </a:t>
            </a:r>
            <a:r>
              <a:rPr lang="es-VE" sz="2400" dirty="0"/>
              <a:t>(B x Z)</a:t>
            </a:r>
          </a:p>
        </p:txBody>
      </p:sp>
      <p:sp>
        <p:nvSpPr>
          <p:cNvPr id="8" name="7 Elipse"/>
          <p:cNvSpPr/>
          <p:nvPr/>
        </p:nvSpPr>
        <p:spPr>
          <a:xfrm>
            <a:off x="7972041" y="5373216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9" name="8 Rectángulo"/>
          <p:cNvSpPr/>
          <p:nvPr/>
        </p:nvSpPr>
        <p:spPr>
          <a:xfrm>
            <a:off x="1547664" y="949401"/>
            <a:ext cx="56166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(3,a),(3,b),(a, a),(</a:t>
            </a:r>
            <a:r>
              <a:rPr lang="es-ES" sz="2800" dirty="0" err="1" smtClean="0"/>
              <a:t>a,b</a:t>
            </a:r>
            <a:r>
              <a:rPr lang="es-ES" sz="2800" dirty="0" smtClean="0"/>
              <a:t>),(5,b),(</a:t>
            </a:r>
            <a:r>
              <a:rPr lang="es-ES" sz="2800" dirty="0" err="1" smtClean="0"/>
              <a:t>x,a</a:t>
            </a:r>
            <a:r>
              <a:rPr lang="es-ES" sz="2800" dirty="0" smtClean="0"/>
              <a:t>),(</a:t>
            </a:r>
            <a:r>
              <a:rPr lang="es-ES" sz="2800" dirty="0" err="1" smtClean="0"/>
              <a:t>x,b</a:t>
            </a:r>
            <a:r>
              <a:rPr lang="es-ES" sz="2800" dirty="0" smtClean="0"/>
              <a:t>)</a:t>
            </a:r>
            <a:endParaRPr lang="es-VE" sz="2800" dirty="0"/>
          </a:p>
        </p:txBody>
      </p:sp>
      <p:sp>
        <p:nvSpPr>
          <p:cNvPr id="12" name="11 Rectángulo"/>
          <p:cNvSpPr/>
          <p:nvPr/>
        </p:nvSpPr>
        <p:spPr>
          <a:xfrm>
            <a:off x="359532" y="4118652"/>
            <a:ext cx="7452828" cy="2046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12 CuadroTexto"/>
          <p:cNvSpPr txBox="1"/>
          <p:nvPr/>
        </p:nvSpPr>
        <p:spPr>
          <a:xfrm>
            <a:off x="4788024" y="18256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</a:t>
            </a:r>
            <a:endParaRPr lang="es-VE" sz="2800" b="1" dirty="0"/>
          </a:p>
        </p:txBody>
      </p:sp>
    </p:spTree>
    <p:extLst>
      <p:ext uri="{BB962C8B-B14F-4D97-AF65-F5344CB8AC3E}">
        <p14:creationId xmlns:p14="http://schemas.microsoft.com/office/powerpoint/2010/main" val="29749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21" y="404664"/>
            <a:ext cx="8856984" cy="792088"/>
          </a:xfrm>
        </p:spPr>
        <p:txBody>
          <a:bodyPr>
            <a:noAutofit/>
          </a:bodyPr>
          <a:lstStyle/>
          <a:p>
            <a:r>
              <a:rPr lang="es-VE" sz="2400" dirty="0"/>
              <a:t>(A ∩ B) x Z = (A x Z) ∩ (B x Z)</a:t>
            </a:r>
          </a:p>
        </p:txBody>
      </p:sp>
      <p:sp>
        <p:nvSpPr>
          <p:cNvPr id="11" name="10 Elipse"/>
          <p:cNvSpPr/>
          <p:nvPr/>
        </p:nvSpPr>
        <p:spPr>
          <a:xfrm>
            <a:off x="7668344" y="260648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3" name="2 Rectángulo"/>
          <p:cNvSpPr/>
          <p:nvPr/>
        </p:nvSpPr>
        <p:spPr>
          <a:xfrm>
            <a:off x="395536" y="270892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VE" sz="2400" dirty="0" smtClean="0"/>
              <a:t>26. </a:t>
            </a:r>
            <a:r>
              <a:rPr lang="es-VE" sz="2400" b="1" dirty="0" smtClean="0"/>
              <a:t>Relaciones</a:t>
            </a:r>
            <a:r>
              <a:rPr lang="es-VE" sz="2400" dirty="0"/>
              <a:t>. La relación entre dos objetos es una idea intuitiva básica. Se puede expresar indicando los dos objetos y entre ellos el nombre que describe la relación. Así: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55576" y="407707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sz="2400" dirty="0" smtClean="0"/>
              <a:t>a. 4 es _________ que 5.</a:t>
            </a:r>
          </a:p>
          <a:p>
            <a:pPr>
              <a:lnSpc>
                <a:spcPct val="150000"/>
              </a:lnSpc>
            </a:pPr>
            <a:r>
              <a:rPr lang="es-VE" sz="2400" dirty="0" smtClean="0"/>
              <a:t> b. 3 _____________ 3.</a:t>
            </a:r>
          </a:p>
          <a:p>
            <a:pPr>
              <a:lnSpc>
                <a:spcPct val="150000"/>
              </a:lnSpc>
            </a:pPr>
            <a:r>
              <a:rPr lang="es-VE" sz="2400" dirty="0" smtClean="0"/>
              <a:t> c. La luna ____________ la Tierra. </a:t>
            </a:r>
          </a:p>
          <a:p>
            <a:pPr>
              <a:lnSpc>
                <a:spcPct val="150000"/>
              </a:lnSpc>
            </a:pPr>
            <a:r>
              <a:rPr lang="es-VE" sz="2400" dirty="0" smtClean="0"/>
              <a:t>d. Juan ____________ Pedro</a:t>
            </a:r>
            <a:r>
              <a:rPr lang="es-VE" dirty="0" smtClean="0"/>
              <a:t>.</a:t>
            </a:r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7668344" y="4560940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9" name="8 Rectángulo"/>
          <p:cNvSpPr/>
          <p:nvPr/>
        </p:nvSpPr>
        <p:spPr>
          <a:xfrm>
            <a:off x="2193108" y="4221088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&lt;</a:t>
            </a:r>
            <a:endParaRPr lang="es-VE" sz="2800" dirty="0"/>
          </a:p>
        </p:txBody>
      </p:sp>
      <p:sp>
        <p:nvSpPr>
          <p:cNvPr id="10" name="9 Rectángulo"/>
          <p:cNvSpPr/>
          <p:nvPr/>
        </p:nvSpPr>
        <p:spPr>
          <a:xfrm>
            <a:off x="2051720" y="4725144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=</a:t>
            </a:r>
            <a:endParaRPr lang="es-VE" sz="2800" dirty="0"/>
          </a:p>
        </p:txBody>
      </p:sp>
      <p:sp>
        <p:nvSpPr>
          <p:cNvPr id="12" name="11 Rectángulo"/>
          <p:cNvSpPr/>
          <p:nvPr/>
        </p:nvSpPr>
        <p:spPr>
          <a:xfrm>
            <a:off x="2267744" y="5281020"/>
            <a:ext cx="1385319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orbita</a:t>
            </a:r>
            <a:endParaRPr lang="es-VE" sz="2800" dirty="0"/>
          </a:p>
        </p:txBody>
      </p:sp>
      <p:sp>
        <p:nvSpPr>
          <p:cNvPr id="13" name="12 Rectángulo"/>
          <p:cNvSpPr/>
          <p:nvPr/>
        </p:nvSpPr>
        <p:spPr>
          <a:xfrm>
            <a:off x="2517144" y="5805264"/>
            <a:ext cx="648072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/>
          </a:p>
        </p:txBody>
      </p:sp>
      <p:sp>
        <p:nvSpPr>
          <p:cNvPr id="5" name="4 Rectángulo"/>
          <p:cNvSpPr/>
          <p:nvPr/>
        </p:nvSpPr>
        <p:spPr>
          <a:xfrm>
            <a:off x="5652120" y="5444780"/>
            <a:ext cx="3294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En general se indica a ℜ b y se dice que </a:t>
            </a:r>
            <a:r>
              <a:rPr lang="es-VE" sz="2400" i="1" dirty="0"/>
              <a:t>a tiene la relación R con b</a:t>
            </a:r>
            <a:r>
              <a:rPr lang="es-VE" sz="2400" dirty="0"/>
              <a:t>.</a:t>
            </a:r>
          </a:p>
          <a:p>
            <a:r>
              <a:rPr lang="es-VE" dirty="0"/>
              <a:t/>
            </a:r>
            <a:br>
              <a:rPr lang="es-VE" dirty="0"/>
            </a:br>
            <a:endParaRPr lang="es-VE" dirty="0"/>
          </a:p>
        </p:txBody>
      </p:sp>
      <p:sp>
        <p:nvSpPr>
          <p:cNvPr id="14" name="13 Rectángulo"/>
          <p:cNvSpPr/>
          <p:nvPr/>
        </p:nvSpPr>
        <p:spPr>
          <a:xfrm>
            <a:off x="1187624" y="1196346"/>
            <a:ext cx="7164796" cy="1383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49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856984" cy="1470025"/>
          </a:xfrm>
        </p:spPr>
        <p:txBody>
          <a:bodyPr>
            <a:noAutofit/>
          </a:bodyPr>
          <a:lstStyle/>
          <a:p>
            <a:r>
              <a:rPr lang="es-VE" sz="3200" dirty="0"/>
              <a:t>1.- Una noción más básica que la del número es la de conjunto, pero es necesario discutirla y aclararla porque es la base de toda la Matemática. Trate de explicar que es un conjunto</a:t>
            </a:r>
          </a:p>
        </p:txBody>
      </p:sp>
      <p:sp>
        <p:nvSpPr>
          <p:cNvPr id="4" name="3 Elipse"/>
          <p:cNvSpPr/>
          <p:nvPr/>
        </p:nvSpPr>
        <p:spPr>
          <a:xfrm>
            <a:off x="7782498" y="580526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804618" y="2996952"/>
            <a:ext cx="770485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/>
              <a:t>Un </a:t>
            </a:r>
            <a:r>
              <a:rPr lang="es-VE" sz="2800" b="1" dirty="0"/>
              <a:t>conjunto </a:t>
            </a:r>
            <a:r>
              <a:rPr lang="es-VE" sz="2800" b="1" dirty="0" smtClean="0"/>
              <a:t>es una colección </a:t>
            </a:r>
            <a:r>
              <a:rPr lang="es-VE" sz="2800" b="1" dirty="0"/>
              <a:t>de </a:t>
            </a:r>
            <a:r>
              <a:rPr lang="es-VE" sz="2800" b="1" dirty="0" smtClean="0"/>
              <a:t>elementos </a:t>
            </a:r>
            <a:r>
              <a:rPr lang="es-VE" sz="2800" b="1" dirty="0"/>
              <a:t>que tengan en común una serie de características.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6315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856984" cy="2016224"/>
          </a:xfrm>
        </p:spPr>
        <p:txBody>
          <a:bodyPr>
            <a:noAutofit/>
          </a:bodyPr>
          <a:lstStyle/>
          <a:p>
            <a:pPr algn="l"/>
            <a:r>
              <a:rPr lang="es-VE" sz="2400" dirty="0" smtClean="0"/>
              <a:t>27.</a:t>
            </a:r>
            <a:r>
              <a:rPr lang="es-VE" sz="2400" b="1" dirty="0" smtClean="0"/>
              <a:t> </a:t>
            </a:r>
            <a:r>
              <a:rPr lang="es-VE" sz="2400" b="1" i="1" dirty="0"/>
              <a:t>Relación entre elementos de dos conjuntos</a:t>
            </a:r>
            <a:r>
              <a:rPr lang="es-VE" sz="2400" dirty="0"/>
              <a:t>. En general, si a ℜ b a pertenece a un conjunto A y b a un conjunto B (puede ser eventualmente A = B), Identifique en los ejemplos anteriores los conjuntos A y B e indique casos en los que se cumple la relación y casos en que no se cumple.</a:t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11" name="10 Elipse"/>
          <p:cNvSpPr/>
          <p:nvPr/>
        </p:nvSpPr>
        <p:spPr>
          <a:xfrm>
            <a:off x="7884368" y="1887057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3" name="2 Rectángulo"/>
          <p:cNvSpPr/>
          <p:nvPr/>
        </p:nvSpPr>
        <p:spPr>
          <a:xfrm>
            <a:off x="179512" y="2016266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2400" dirty="0"/>
              <a:t>a. A = </a:t>
            </a:r>
            <a:r>
              <a:rPr lang="es-VE" sz="2400" dirty="0" smtClean="0"/>
              <a:t>{                                }</a:t>
            </a:r>
            <a:r>
              <a:rPr lang="es-VE" sz="2400" dirty="0" smtClean="0"/>
              <a:t>B </a:t>
            </a:r>
            <a:r>
              <a:rPr lang="es-VE" sz="2400" dirty="0"/>
              <a:t>= </a:t>
            </a:r>
            <a:r>
              <a:rPr lang="es-VE" sz="2400" dirty="0" smtClean="0"/>
              <a:t>{                                     }</a:t>
            </a:r>
            <a:endParaRPr lang="es-VE" sz="2400" dirty="0"/>
          </a:p>
        </p:txBody>
      </p:sp>
      <p:sp>
        <p:nvSpPr>
          <p:cNvPr id="5" name="4 Rectángulo"/>
          <p:cNvSpPr/>
          <p:nvPr/>
        </p:nvSpPr>
        <p:spPr>
          <a:xfrm>
            <a:off x="201486" y="271914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VE" sz="2400" i="1" dirty="0" smtClean="0"/>
              <a:t>28. Definición </a:t>
            </a:r>
            <a:r>
              <a:rPr lang="es-VE" sz="2400" i="1" dirty="0"/>
              <a:t>de la relación usando el concepto de producto cartesiano</a:t>
            </a:r>
            <a:r>
              <a:rPr lang="es-VE" dirty="0"/>
              <a:t>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59532" y="3573016"/>
            <a:ext cx="8136904" cy="259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2123728" y="2132856"/>
            <a:ext cx="1944216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4,3,luna,juan</a:t>
            </a:r>
            <a:endParaRPr lang="es-VE" sz="2400" dirty="0"/>
          </a:p>
        </p:txBody>
      </p:sp>
      <p:sp>
        <p:nvSpPr>
          <p:cNvPr id="9" name="8 Rectángulo"/>
          <p:cNvSpPr/>
          <p:nvPr/>
        </p:nvSpPr>
        <p:spPr>
          <a:xfrm>
            <a:off x="4860032" y="2063943"/>
            <a:ext cx="2448272" cy="3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5</a:t>
            </a:r>
            <a:r>
              <a:rPr lang="es-ES" sz="2400" dirty="0" smtClean="0"/>
              <a:t>,3,la tierra, juan</a:t>
            </a:r>
            <a:endParaRPr lang="es-VE" sz="2400" dirty="0"/>
          </a:p>
        </p:txBody>
      </p:sp>
    </p:spTree>
    <p:extLst>
      <p:ext uri="{BB962C8B-B14F-4D97-AF65-F5344CB8AC3E}">
        <p14:creationId xmlns:p14="http://schemas.microsoft.com/office/powerpoint/2010/main" val="29749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8856984" cy="2016224"/>
          </a:xfrm>
        </p:spPr>
        <p:txBody>
          <a:bodyPr>
            <a:noAutofit/>
          </a:bodyPr>
          <a:lstStyle/>
          <a:p>
            <a:pPr lvl="0" algn="l"/>
            <a:r>
              <a:rPr lang="es-VE" sz="2400" b="1" i="1" dirty="0" smtClean="0"/>
              <a:t> </a:t>
            </a:r>
            <a:r>
              <a:rPr lang="es-VE" sz="2400" i="1" dirty="0" smtClean="0"/>
              <a:t>29. </a:t>
            </a:r>
            <a:r>
              <a:rPr lang="es-VE" sz="2400" b="1" i="1" dirty="0" smtClean="0"/>
              <a:t>Dominio </a:t>
            </a:r>
            <a:r>
              <a:rPr lang="es-VE" sz="2400" b="1" i="1" dirty="0"/>
              <a:t>y recorrido de una relación</a:t>
            </a:r>
            <a:r>
              <a:rPr lang="es-VE" sz="2400" dirty="0"/>
              <a:t>. Sea a</a:t>
            </a:r>
            <a:r>
              <a:rPr lang="es-VE" sz="2400" i="1" dirty="0"/>
              <a:t> </a:t>
            </a:r>
            <a:r>
              <a:rPr lang="es-VE" sz="2400" dirty="0"/>
              <a:t>ℜ</a:t>
            </a:r>
            <a:r>
              <a:rPr lang="es-VE" sz="2400" i="1" dirty="0"/>
              <a:t> </a:t>
            </a:r>
            <a:r>
              <a:rPr lang="es-VE" sz="2400" dirty="0"/>
              <a:t>b con a</a:t>
            </a:r>
            <a:r>
              <a:rPr lang="es-VE" sz="2400" i="1" dirty="0"/>
              <a:t> </a:t>
            </a:r>
            <a:r>
              <a:rPr lang="es-VE" sz="2400" dirty="0"/>
              <a:t>∈</a:t>
            </a:r>
            <a:r>
              <a:rPr lang="es-VE" sz="2400" i="1" dirty="0"/>
              <a:t> </a:t>
            </a:r>
            <a:r>
              <a:rPr lang="es-VE" sz="2400" dirty="0"/>
              <a:t>A y b</a:t>
            </a:r>
            <a:r>
              <a:rPr lang="es-VE" sz="2400" i="1" dirty="0"/>
              <a:t> </a:t>
            </a:r>
            <a:r>
              <a:rPr lang="es-VE" sz="2400" dirty="0"/>
              <a:t>∈</a:t>
            </a:r>
            <a:r>
              <a:rPr lang="es-VE" sz="2400" i="1" dirty="0"/>
              <a:t> </a:t>
            </a:r>
            <a:r>
              <a:rPr lang="es-VE" sz="2400" dirty="0"/>
              <a:t>B. Se llama</a:t>
            </a:r>
            <a:r>
              <a:rPr lang="es-VE" sz="2400" b="1" i="1" dirty="0"/>
              <a:t> </a:t>
            </a:r>
            <a:r>
              <a:rPr lang="es-VE" sz="2400" i="1" dirty="0"/>
              <a:t>dominio</a:t>
            </a:r>
            <a:r>
              <a:rPr lang="es-VE" sz="2400" b="1" i="1" dirty="0"/>
              <a:t> </a:t>
            </a:r>
            <a:r>
              <a:rPr lang="es-VE" sz="2400" dirty="0"/>
              <a:t>de la relación al</a:t>
            </a:r>
            <a:r>
              <a:rPr lang="es-VE" sz="2400" b="1" i="1" dirty="0"/>
              <a:t> </a:t>
            </a:r>
            <a:r>
              <a:rPr lang="es-VE" sz="2400" dirty="0"/>
              <a:t>subconjunto de las a ∈ A para los cuales vale la relación. Se llama </a:t>
            </a:r>
            <a:r>
              <a:rPr lang="es-VE" sz="2400" i="1" dirty="0"/>
              <a:t>recorrido</a:t>
            </a:r>
            <a:r>
              <a:rPr lang="es-VE" sz="2400" dirty="0"/>
              <a:t> o </a:t>
            </a:r>
            <a:r>
              <a:rPr lang="es-VE" sz="2400" i="1" dirty="0"/>
              <a:t>rango</a:t>
            </a:r>
            <a:r>
              <a:rPr lang="es-VE" sz="2400" dirty="0"/>
              <a:t> de la relación al conjunto de los b para los cuales la relación es válida. Sea A = {2, 4, 6} B={2, 3, 4, 9} Sea la relación a &gt; b con a ∈ A y b ∈ B </a:t>
            </a:r>
            <a:r>
              <a:rPr lang="es-VE" sz="2400" dirty="0" smtClean="0"/>
              <a:t/>
            </a:r>
            <a:br>
              <a:rPr lang="es-VE" sz="2400" dirty="0" smtClean="0"/>
            </a:br>
            <a:r>
              <a:rPr lang="es-VE" sz="2400" dirty="0" smtClean="0"/>
              <a:t>a) </a:t>
            </a:r>
            <a:r>
              <a:rPr lang="es-VE" sz="2400" dirty="0"/>
              <a:t>Hallar el dominio y el recorrido de </a:t>
            </a:r>
            <a:r>
              <a:rPr lang="es-VE" sz="2400" dirty="0" smtClean="0"/>
              <a:t>R.</a:t>
            </a:r>
            <a:r>
              <a:rPr lang="es-VE" sz="2400" dirty="0"/>
              <a:t/>
            </a:r>
            <a:br>
              <a:rPr lang="es-VE" sz="2400" dirty="0"/>
            </a:br>
            <a:r>
              <a:rPr lang="es-VE" sz="2400" dirty="0"/>
              <a:t/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11" name="10 Elipse"/>
          <p:cNvSpPr/>
          <p:nvPr/>
        </p:nvSpPr>
        <p:spPr>
          <a:xfrm>
            <a:off x="7853943" y="2971699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4" name="3 Rectángulo"/>
          <p:cNvSpPr/>
          <p:nvPr/>
        </p:nvSpPr>
        <p:spPr>
          <a:xfrm>
            <a:off x="428374" y="257014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sz="2400" dirty="0"/>
              <a:t>D</a:t>
            </a:r>
            <a:r>
              <a:rPr lang="es-VE" sz="2400" dirty="0" smtClean="0"/>
              <a:t>ominio </a:t>
            </a:r>
            <a:r>
              <a:rPr lang="es-VE" sz="2400" dirty="0"/>
              <a:t>de R = { </a:t>
            </a:r>
            <a:r>
              <a:rPr lang="es-VE" sz="2400" dirty="0" smtClean="0"/>
              <a:t>____________ </a:t>
            </a:r>
            <a:r>
              <a:rPr lang="es-VE" sz="2400" dirty="0"/>
              <a:t>} </a:t>
            </a:r>
            <a:endParaRPr lang="es-VE" sz="2400" dirty="0" smtClean="0"/>
          </a:p>
          <a:p>
            <a:pPr>
              <a:lnSpc>
                <a:spcPct val="150000"/>
              </a:lnSpc>
            </a:pPr>
            <a:r>
              <a:rPr lang="es-VE" sz="2400" dirty="0"/>
              <a:t>R</a:t>
            </a:r>
            <a:r>
              <a:rPr lang="es-VE" sz="2400" dirty="0" smtClean="0"/>
              <a:t>ecorrido </a:t>
            </a:r>
            <a:r>
              <a:rPr lang="es-VE" sz="2400" dirty="0"/>
              <a:t>de R = { </a:t>
            </a:r>
            <a:r>
              <a:rPr lang="es-VE" sz="2400" dirty="0" smtClean="0"/>
              <a:t>___________ </a:t>
            </a:r>
            <a:r>
              <a:rPr lang="es-VE" sz="2400" dirty="0"/>
              <a:t>}</a:t>
            </a:r>
          </a:p>
          <a:p>
            <a:r>
              <a:rPr lang="es-VE" dirty="0"/>
              <a:t> 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900554" y="2644178"/>
            <a:ext cx="1385319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4,6</a:t>
            </a:r>
            <a:endParaRPr lang="es-VE" sz="2800" dirty="0"/>
          </a:p>
        </p:txBody>
      </p:sp>
      <p:sp>
        <p:nvSpPr>
          <p:cNvPr id="7" name="6 Rectángulo"/>
          <p:cNvSpPr/>
          <p:nvPr/>
        </p:nvSpPr>
        <p:spPr>
          <a:xfrm>
            <a:off x="2862645" y="3175365"/>
            <a:ext cx="1385319" cy="32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2.3</a:t>
            </a:r>
            <a:endParaRPr lang="es-VE" sz="2800" dirty="0"/>
          </a:p>
        </p:txBody>
      </p:sp>
      <p:sp>
        <p:nvSpPr>
          <p:cNvPr id="5" name="4 Rectángulo"/>
          <p:cNvSpPr/>
          <p:nvPr/>
        </p:nvSpPr>
        <p:spPr>
          <a:xfrm>
            <a:off x="251520" y="3861048"/>
            <a:ext cx="8464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b)  </a:t>
            </a:r>
            <a:r>
              <a:rPr lang="es-VE" sz="2400" dirty="0"/>
              <a:t>Representar la relación como producto cartesiano y ver que subconjunto del producto representa la relación.</a:t>
            </a:r>
          </a:p>
        </p:txBody>
      </p:sp>
      <p:sp>
        <p:nvSpPr>
          <p:cNvPr id="9" name="8 Elipse"/>
          <p:cNvSpPr/>
          <p:nvPr/>
        </p:nvSpPr>
        <p:spPr>
          <a:xfrm>
            <a:off x="7884368" y="587727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10" name="9 Rectángulo"/>
          <p:cNvSpPr/>
          <p:nvPr/>
        </p:nvSpPr>
        <p:spPr>
          <a:xfrm>
            <a:off x="611560" y="4692046"/>
            <a:ext cx="6840760" cy="190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41801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7258" y="188640"/>
            <a:ext cx="8856984" cy="1584176"/>
          </a:xfrm>
        </p:spPr>
        <p:txBody>
          <a:bodyPr>
            <a:noAutofit/>
          </a:bodyPr>
          <a:lstStyle/>
          <a:p>
            <a:pPr algn="l"/>
            <a:r>
              <a:rPr lang="es-VE" sz="2400" dirty="0"/>
              <a:t> </a:t>
            </a:r>
            <a:br>
              <a:rPr lang="es-VE" sz="2400" dirty="0"/>
            </a:br>
            <a:r>
              <a:rPr lang="es-VE" sz="2400" dirty="0" smtClean="0"/>
              <a:t>30. </a:t>
            </a:r>
            <a:r>
              <a:rPr lang="es-VE" sz="2400" b="1" i="1" dirty="0"/>
              <a:t>Relación de equivalencia</a:t>
            </a:r>
            <a:r>
              <a:rPr lang="es-VE" sz="2400" b="1" dirty="0"/>
              <a:t>.</a:t>
            </a:r>
            <a:r>
              <a:rPr lang="es-VE" sz="2400" dirty="0"/>
              <a:t> Una relación R definida entre los elementos de A se denomina </a:t>
            </a:r>
            <a:r>
              <a:rPr lang="es-VE" sz="2400" i="1" dirty="0"/>
              <a:t>relación de</a:t>
            </a:r>
            <a:r>
              <a:rPr lang="es-VE" sz="2400" dirty="0"/>
              <a:t> </a:t>
            </a:r>
            <a:r>
              <a:rPr lang="es-VE" sz="2400" i="1" dirty="0"/>
              <a:t>equivalencia </a:t>
            </a:r>
            <a:r>
              <a:rPr lang="es-VE" sz="2400" dirty="0"/>
              <a:t>si tiene las propiedades siguientes (x, y, z pertenecen a A)</a:t>
            </a:r>
            <a:br>
              <a:rPr lang="es-VE" sz="2400" dirty="0"/>
            </a:br>
            <a:r>
              <a:rPr lang="es-VE" sz="2400" dirty="0"/>
              <a:t/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11" name="10 Elipse"/>
          <p:cNvSpPr/>
          <p:nvPr/>
        </p:nvSpPr>
        <p:spPr>
          <a:xfrm>
            <a:off x="7380312" y="4087327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467544" y="1556792"/>
            <a:ext cx="7920880" cy="190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s-VE" sz="2400" dirty="0" smtClean="0"/>
              <a:t> a) es </a:t>
            </a:r>
            <a:r>
              <a:rPr lang="es-VE" sz="2400" i="1" dirty="0"/>
              <a:t>reflexiva</a:t>
            </a:r>
            <a:r>
              <a:rPr lang="es-VE" sz="2400" dirty="0"/>
              <a:t>, es decir Para todo x, x R x.</a:t>
            </a:r>
          </a:p>
          <a:p>
            <a:pPr lvl="0">
              <a:lnSpc>
                <a:spcPct val="150000"/>
              </a:lnSpc>
            </a:pPr>
            <a:r>
              <a:rPr lang="es-VE" sz="2400" dirty="0" smtClean="0"/>
              <a:t> b) es </a:t>
            </a:r>
            <a:r>
              <a:rPr lang="es-VE" sz="2400" i="1" dirty="0"/>
              <a:t>simétrica</a:t>
            </a:r>
            <a:r>
              <a:rPr lang="es-VE" sz="2400" dirty="0"/>
              <a:t>, es decir, Para todo x y todo y, x R y </a:t>
            </a:r>
            <a:r>
              <a:rPr lang="es-VE" sz="2400" dirty="0" smtClean="0"/>
              <a:t> </a:t>
            </a:r>
            <a:r>
              <a:rPr lang="es-VE" sz="2400" dirty="0" smtClean="0">
                <a:sym typeface="Symbol"/>
              </a:rPr>
              <a:t></a:t>
            </a:r>
            <a:r>
              <a:rPr lang="es-VE" sz="2400" dirty="0" smtClean="0"/>
              <a:t>y </a:t>
            </a:r>
            <a:r>
              <a:rPr lang="es-VE" sz="2400" dirty="0"/>
              <a:t>R x</a:t>
            </a:r>
          </a:p>
          <a:p>
            <a:pPr>
              <a:lnSpc>
                <a:spcPct val="150000"/>
              </a:lnSpc>
            </a:pPr>
            <a:r>
              <a:rPr lang="es-VE" sz="2400" dirty="0" smtClean="0"/>
              <a:t> C) es </a:t>
            </a:r>
            <a:r>
              <a:rPr lang="es-VE" sz="2400" i="1" dirty="0"/>
              <a:t>transitiva</a:t>
            </a:r>
            <a:r>
              <a:rPr lang="es-VE" sz="2400" dirty="0"/>
              <a:t>, es decir, Para </a:t>
            </a:r>
            <a:r>
              <a:rPr lang="es-VE" sz="2400" dirty="0" smtClean="0"/>
              <a:t>________, </a:t>
            </a:r>
            <a:r>
              <a:rPr lang="es-VE" sz="2400" dirty="0"/>
              <a:t>x R y ^ y R </a:t>
            </a:r>
            <a:r>
              <a:rPr lang="es-VE" sz="2400" dirty="0" smtClean="0"/>
              <a:t>z </a:t>
            </a:r>
            <a:r>
              <a:rPr lang="es-VE" sz="2400" dirty="0" smtClean="0">
                <a:sym typeface="Symbol"/>
              </a:rPr>
              <a:t></a:t>
            </a:r>
            <a:r>
              <a:rPr lang="es-VE" sz="2400" dirty="0" smtClean="0"/>
              <a:t> </a:t>
            </a:r>
            <a:r>
              <a:rPr lang="es-VE" sz="2400" dirty="0"/>
              <a:t>x R z </a:t>
            </a:r>
          </a:p>
        </p:txBody>
      </p:sp>
      <p:sp>
        <p:nvSpPr>
          <p:cNvPr id="7" name="6 Elipse"/>
          <p:cNvSpPr/>
          <p:nvPr/>
        </p:nvSpPr>
        <p:spPr>
          <a:xfrm>
            <a:off x="467544" y="4005064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  <a:hlinkClick r:id="rId2"/>
              </a:rPr>
              <a:t>Mas</a:t>
            </a:r>
            <a:endParaRPr lang="es-V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283968" y="290750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t</a:t>
            </a:r>
            <a:r>
              <a:rPr lang="es-ES" sz="2000" dirty="0" smtClean="0">
                <a:solidFill>
                  <a:schemeClr val="bg1"/>
                </a:solidFill>
              </a:rPr>
              <a:t>odo X,Y,Z</a:t>
            </a:r>
            <a:endParaRPr lang="es-V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6529" y="188640"/>
            <a:ext cx="8856984" cy="2088232"/>
          </a:xfrm>
        </p:spPr>
        <p:txBody>
          <a:bodyPr>
            <a:noAutofit/>
          </a:bodyPr>
          <a:lstStyle/>
          <a:p>
            <a:pPr algn="l"/>
            <a:r>
              <a:rPr lang="es-VE" sz="2400" dirty="0"/>
              <a:t> </a:t>
            </a:r>
            <a:br>
              <a:rPr lang="es-VE" sz="2400" dirty="0"/>
            </a:br>
            <a:r>
              <a:rPr lang="es-VE" sz="2400" dirty="0" smtClean="0"/>
              <a:t>31.</a:t>
            </a:r>
            <a:r>
              <a:rPr lang="es-VE" sz="2400" b="1" i="1" dirty="0" smtClean="0"/>
              <a:t>División </a:t>
            </a:r>
            <a:r>
              <a:rPr lang="es-VE" sz="2400" b="1" i="1" dirty="0"/>
              <a:t>en clases de equivalencia</a:t>
            </a:r>
            <a:r>
              <a:rPr lang="es-VE" sz="2400" dirty="0"/>
              <a:t>. Si entre todos los elementos de un conjunto A está definida una relación de equivalencia; podemos juntar todos los elementos a uno dado (es decir que tienen la relación R de equivalencia con él) en un subconjunto de A. Tal subconjunto es una </a:t>
            </a:r>
            <a:r>
              <a:rPr lang="es-VE" sz="2400" i="1" dirty="0"/>
              <a:t>clase de equivalencia</a:t>
            </a:r>
            <a:r>
              <a:rPr lang="es-VE" sz="2400" dirty="0"/>
              <a:t> de A</a:t>
            </a:r>
            <a:r>
              <a:rPr lang="es-VE" sz="2400" dirty="0" smtClean="0"/>
              <a:t>.</a:t>
            </a:r>
            <a:r>
              <a:rPr lang="es-VE" sz="2400" dirty="0"/>
              <a:t/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11" name="10 Elipse"/>
          <p:cNvSpPr/>
          <p:nvPr/>
        </p:nvSpPr>
        <p:spPr>
          <a:xfrm>
            <a:off x="7812360" y="5949280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3" name="2 Rectángulo"/>
          <p:cNvSpPr/>
          <p:nvPr/>
        </p:nvSpPr>
        <p:spPr>
          <a:xfrm>
            <a:off x="172886" y="2310259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Supongamos que seguimos este proceso de reunión para todos los x </a:t>
            </a:r>
            <a:r>
              <a:rPr lang="es-VE" sz="2400" dirty="0" smtClean="0"/>
              <a:t>∈A</a:t>
            </a:r>
            <a:endParaRPr lang="es-VE" sz="2400" dirty="0"/>
          </a:p>
          <a:p>
            <a:pPr>
              <a:lnSpc>
                <a:spcPct val="150000"/>
              </a:lnSpc>
            </a:pPr>
            <a:r>
              <a:rPr lang="es-VE" sz="2400" dirty="0" smtClean="0"/>
              <a:t>•¿</a:t>
            </a:r>
            <a:r>
              <a:rPr lang="es-VE" sz="2400" dirty="0"/>
              <a:t>Puede quedar algún elemento que no pertenezca a ninguna clase de equivalencia? _____ </a:t>
            </a:r>
          </a:p>
          <a:p>
            <a:pPr>
              <a:lnSpc>
                <a:spcPct val="150000"/>
              </a:lnSpc>
            </a:pPr>
            <a:r>
              <a:rPr lang="es-VE" sz="2400" dirty="0" smtClean="0"/>
              <a:t>•¿</a:t>
            </a:r>
            <a:r>
              <a:rPr lang="es-VE" sz="2400" dirty="0"/>
              <a:t>Puede un elemento pertenecer a dos clases de equivalencia diferentes? </a:t>
            </a:r>
            <a:r>
              <a:rPr lang="es-VE" sz="2400" dirty="0" smtClean="0"/>
              <a:t>_____ </a:t>
            </a:r>
            <a:endParaRPr lang="es-VE" sz="2400" dirty="0"/>
          </a:p>
        </p:txBody>
      </p:sp>
      <p:sp>
        <p:nvSpPr>
          <p:cNvPr id="8" name="7 Rectángulo"/>
          <p:cNvSpPr/>
          <p:nvPr/>
        </p:nvSpPr>
        <p:spPr>
          <a:xfrm>
            <a:off x="3131840" y="3657366"/>
            <a:ext cx="663333" cy="35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/>
          </a:p>
        </p:txBody>
      </p:sp>
      <p:sp>
        <p:nvSpPr>
          <p:cNvPr id="10" name="9 Rectángulo"/>
          <p:cNvSpPr/>
          <p:nvPr/>
        </p:nvSpPr>
        <p:spPr>
          <a:xfrm>
            <a:off x="1835696" y="4759862"/>
            <a:ext cx="663333" cy="35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42464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1880" y="260648"/>
            <a:ext cx="8856984" cy="1296144"/>
          </a:xfrm>
        </p:spPr>
        <p:txBody>
          <a:bodyPr>
            <a:noAutofit/>
          </a:bodyPr>
          <a:lstStyle/>
          <a:p>
            <a:pPr algn="l"/>
            <a:r>
              <a:rPr lang="es-VE" sz="2400" dirty="0"/>
              <a:t> </a:t>
            </a:r>
            <a:br>
              <a:rPr lang="es-VE" sz="2400" dirty="0"/>
            </a:br>
            <a:r>
              <a:rPr lang="es-VE" sz="2400" dirty="0" smtClean="0"/>
              <a:t>Se </a:t>
            </a:r>
            <a:r>
              <a:rPr lang="es-VE" sz="2400" dirty="0"/>
              <a:t>tiene pues la partición en clases de equivalencia es un subdivisión completa de A en conjuntos disjuntos. Dar ejemplos de relaciones de equivalencia y de las subdivisiones en clases que originan.</a:t>
            </a:r>
            <a:br>
              <a:rPr lang="es-VE" sz="2400" dirty="0"/>
            </a:br>
            <a:endParaRPr lang="es-VE" sz="2400" dirty="0"/>
          </a:p>
        </p:txBody>
      </p:sp>
      <p:sp>
        <p:nvSpPr>
          <p:cNvPr id="7" name="6 Elipse"/>
          <p:cNvSpPr/>
          <p:nvPr/>
        </p:nvSpPr>
        <p:spPr>
          <a:xfrm>
            <a:off x="7812360" y="604423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467544" y="1916832"/>
            <a:ext cx="8064896" cy="3816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75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8928" y="15032"/>
            <a:ext cx="8856984" cy="2088232"/>
          </a:xfrm>
        </p:spPr>
        <p:txBody>
          <a:bodyPr>
            <a:noAutofit/>
          </a:bodyPr>
          <a:lstStyle/>
          <a:p>
            <a:pPr algn="l"/>
            <a:r>
              <a:rPr lang="es-VE" sz="2400" dirty="0" smtClean="0"/>
              <a:t>32. </a:t>
            </a:r>
            <a:r>
              <a:rPr lang="es-VE" sz="2400" b="1" i="1" dirty="0"/>
              <a:t>Funciones</a:t>
            </a:r>
            <a:r>
              <a:rPr lang="es-VE" sz="2400" dirty="0"/>
              <a:t>. Una </a:t>
            </a:r>
            <a:r>
              <a:rPr lang="es-VE" sz="2400" i="1" dirty="0"/>
              <a:t>función</a:t>
            </a:r>
            <a:r>
              <a:rPr lang="es-VE" sz="2400" dirty="0"/>
              <a:t> del conjunto X en el Y es una </a:t>
            </a:r>
            <a:r>
              <a:rPr lang="es-VE" sz="2400" i="1" dirty="0"/>
              <a:t>relación</a:t>
            </a:r>
            <a:r>
              <a:rPr lang="es-VE" sz="2400" dirty="0"/>
              <a:t> tal que para </a:t>
            </a:r>
            <a:r>
              <a:rPr lang="es-VE" sz="2400" i="1" dirty="0"/>
              <a:t>cada</a:t>
            </a:r>
            <a:r>
              <a:rPr lang="es-VE" sz="2400" dirty="0"/>
              <a:t> elemento x ∈ X le corresponde </a:t>
            </a:r>
            <a:r>
              <a:rPr lang="es-VE" sz="2400" i="1" dirty="0"/>
              <a:t>un único</a:t>
            </a:r>
            <a:r>
              <a:rPr lang="es-VE" sz="2400" dirty="0"/>
              <a:t> y ∈ Y. Se indica f(x</a:t>
            </a:r>
            <a:r>
              <a:rPr lang="es-VE" sz="2400" dirty="0" smtClean="0"/>
              <a:t>)</a:t>
            </a:r>
            <a:r>
              <a:rPr lang="es-VE" sz="2400" dirty="0" smtClean="0">
                <a:sym typeface="Symbol"/>
              </a:rPr>
              <a:t></a:t>
            </a:r>
            <a:r>
              <a:rPr lang="es-VE" sz="2400" dirty="0" smtClean="0"/>
              <a:t> </a:t>
            </a:r>
            <a:r>
              <a:rPr lang="es-VE" sz="2400" dirty="0"/>
              <a:t>Y </a:t>
            </a:r>
            <a:r>
              <a:rPr lang="es-VE" sz="2400" dirty="0" err="1"/>
              <a:t>ó</a:t>
            </a:r>
            <a:r>
              <a:rPr lang="es-VE" sz="2400" dirty="0"/>
              <a:t> </a:t>
            </a:r>
            <a:r>
              <a:rPr lang="es-VE" sz="2400" dirty="0" smtClean="0"/>
              <a:t>X</a:t>
            </a:r>
            <a:r>
              <a:rPr lang="es-VE" sz="2400" dirty="0" smtClean="0">
                <a:sym typeface="Symbol"/>
              </a:rPr>
              <a:t> </a:t>
            </a:r>
            <a:r>
              <a:rPr lang="es-VE" sz="2400" dirty="0" smtClean="0"/>
              <a:t> </a:t>
            </a:r>
            <a:r>
              <a:rPr lang="es-VE" sz="2400" dirty="0"/>
              <a:t>Y </a:t>
            </a:r>
            <a:r>
              <a:rPr lang="es-VE" sz="2400" dirty="0" err="1"/>
              <a:t>ó</a:t>
            </a:r>
            <a:r>
              <a:rPr lang="es-VE" sz="2400" dirty="0"/>
              <a:t> y= f(x) Indicar en los gráficos las relaciones entre elementos mediante flechas. Relación que no es Función</a:t>
            </a:r>
          </a:p>
        </p:txBody>
      </p:sp>
      <p:sp>
        <p:nvSpPr>
          <p:cNvPr id="11" name="10 Elipse"/>
          <p:cNvSpPr/>
          <p:nvPr/>
        </p:nvSpPr>
        <p:spPr>
          <a:xfrm>
            <a:off x="7812360" y="5112635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395536" y="2132856"/>
            <a:ext cx="8136904" cy="259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75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4755" y="332656"/>
            <a:ext cx="8856984" cy="546472"/>
          </a:xfrm>
        </p:spPr>
        <p:txBody>
          <a:bodyPr>
            <a:noAutofit/>
          </a:bodyPr>
          <a:lstStyle/>
          <a:p>
            <a:pPr algn="l"/>
            <a:r>
              <a:rPr lang="es-VE" sz="2400" dirty="0"/>
              <a:t>Dar ejemplos de Funciones numéricas y no numéricas</a:t>
            </a:r>
          </a:p>
        </p:txBody>
      </p:sp>
      <p:sp>
        <p:nvSpPr>
          <p:cNvPr id="11" name="10 Elipse"/>
          <p:cNvSpPr/>
          <p:nvPr/>
        </p:nvSpPr>
        <p:spPr>
          <a:xfrm>
            <a:off x="7812360" y="260648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415685" y="1196752"/>
            <a:ext cx="8136904" cy="2592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2 Rectángulo"/>
          <p:cNvSpPr/>
          <p:nvPr/>
        </p:nvSpPr>
        <p:spPr>
          <a:xfrm>
            <a:off x="415685" y="407707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33. </a:t>
            </a:r>
            <a:r>
              <a:rPr lang="es-VE" sz="2400" b="1" i="1" dirty="0"/>
              <a:t>Tipos de Funciones</a:t>
            </a:r>
            <a:r>
              <a:rPr lang="es-VE" sz="2400" dirty="0"/>
              <a:t>. Son usuales las siguientes denominaciones de casos especiales de funciones (X se refiere al dominio y </a:t>
            </a:r>
            <a:r>
              <a:rPr lang="es-VE" sz="2400" dirty="0" err="1"/>
              <a:t>Y</a:t>
            </a:r>
            <a:r>
              <a:rPr lang="es-VE" sz="2400" dirty="0"/>
              <a:t> al rango o recorrido):</a:t>
            </a:r>
          </a:p>
        </p:txBody>
      </p:sp>
    </p:spTree>
    <p:extLst>
      <p:ext uri="{BB962C8B-B14F-4D97-AF65-F5344CB8AC3E}">
        <p14:creationId xmlns:p14="http://schemas.microsoft.com/office/powerpoint/2010/main" val="38541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15685" y="548680"/>
            <a:ext cx="813690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VE" sz="2400" b="1" i="1" dirty="0"/>
              <a:t>Función Inyectiva</a:t>
            </a:r>
            <a:r>
              <a:rPr lang="es-VE" sz="2400" dirty="0"/>
              <a:t>: a diferentes elementos de X le corresponden diferentes elementos de Y.</a:t>
            </a:r>
          </a:p>
          <a:p>
            <a:r>
              <a:rPr lang="es-VE" sz="2400" b="1" dirty="0"/>
              <a:t> </a:t>
            </a:r>
          </a:p>
          <a:p>
            <a:pPr lvl="0"/>
            <a:r>
              <a:rPr lang="es-VE" sz="2400" b="1" i="1" dirty="0"/>
              <a:t>Función sobreyectiva</a:t>
            </a:r>
            <a:r>
              <a:rPr lang="es-VE" sz="2400" dirty="0"/>
              <a:t>: todo elemento de Y es correspondiente de alguno de X.</a:t>
            </a:r>
          </a:p>
          <a:p>
            <a:r>
              <a:rPr lang="es-VE" sz="2400" b="1" dirty="0"/>
              <a:t> </a:t>
            </a:r>
          </a:p>
          <a:p>
            <a:pPr lvl="0"/>
            <a:r>
              <a:rPr lang="es-VE" sz="2400" b="1" i="1" dirty="0"/>
              <a:t>Función biyectiva</a:t>
            </a:r>
            <a:r>
              <a:rPr lang="es-VE" sz="2400" b="1" dirty="0"/>
              <a:t>: </a:t>
            </a:r>
            <a:r>
              <a:rPr lang="es-VE" sz="2400" dirty="0"/>
              <a:t>es inyectiva y </a:t>
            </a:r>
            <a:r>
              <a:rPr lang="es-VE" sz="2400" dirty="0" smtClean="0"/>
              <a:t>sobreyectiva</a:t>
            </a:r>
            <a:endParaRPr lang="es-VE" sz="2400" dirty="0"/>
          </a:p>
        </p:txBody>
      </p:sp>
      <p:sp>
        <p:nvSpPr>
          <p:cNvPr id="4" name="3 Rectángulo"/>
          <p:cNvSpPr/>
          <p:nvPr/>
        </p:nvSpPr>
        <p:spPr>
          <a:xfrm>
            <a:off x="399749" y="3883114"/>
            <a:ext cx="8152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Distinguir en las siguientes </a:t>
            </a:r>
            <a:r>
              <a:rPr lang="es-VE" sz="2400" i="1" dirty="0"/>
              <a:t>relaciones</a:t>
            </a:r>
            <a:r>
              <a:rPr lang="es-VE" sz="2400" dirty="0"/>
              <a:t> cuáles son funciones y que tipo son o no </a:t>
            </a:r>
            <a:r>
              <a:rPr lang="es-VE" sz="2400" dirty="0" smtClean="0"/>
              <a:t>son:</a:t>
            </a:r>
            <a:endParaRPr lang="es-VE" sz="2400" dirty="0"/>
          </a:p>
          <a:p>
            <a:r>
              <a:rPr lang="es-VE" dirty="0"/>
              <a:t> </a:t>
            </a:r>
          </a:p>
        </p:txBody>
      </p:sp>
      <p:sp>
        <p:nvSpPr>
          <p:cNvPr id="6" name="5 Flecha abajo"/>
          <p:cNvSpPr/>
          <p:nvPr/>
        </p:nvSpPr>
        <p:spPr>
          <a:xfrm>
            <a:off x="3563888" y="4991110"/>
            <a:ext cx="920249" cy="1174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4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856984" cy="6336704"/>
          </a:xfrm>
        </p:spPr>
        <p:txBody>
          <a:bodyPr>
            <a:noAutofit/>
          </a:bodyPr>
          <a:lstStyle/>
          <a:p>
            <a:pPr lvl="0" algn="l"/>
            <a:r>
              <a:rPr lang="es-VE" sz="2000" dirty="0" smtClean="0"/>
              <a:t>a) x es subordinado de y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b) y es satélite de x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c) </a:t>
            </a:r>
            <a:r>
              <a:rPr lang="es-VE" sz="2000" smtClean="0"/>
              <a:t>y </a:t>
            </a:r>
            <a:r>
              <a:rPr lang="es-VE" sz="2000" smtClean="0"/>
              <a:t> </a:t>
            </a:r>
            <a:r>
              <a:rPr lang="es-VE" sz="2000" dirty="0" smtClean="0"/>
              <a:t>x2 (x, y reales)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d) n   </a:t>
            </a:r>
            <a:r>
              <a:rPr lang="es-VE" sz="2000" dirty="0" err="1" smtClean="0"/>
              <a:t>n</a:t>
            </a:r>
            <a:r>
              <a:rPr lang="es-VE" sz="2000" dirty="0" smtClean="0"/>
              <a:t> + 1 n entero</a:t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e) (a, b)   (a + b) / 2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f)</a:t>
            </a:r>
            <a:r>
              <a:rPr lang="es-VE" sz="3200" dirty="0"/>
              <a:t> </a:t>
            </a:r>
            <a:r>
              <a:rPr lang="es-VE" sz="2000" dirty="0" smtClean="0"/>
              <a:t>Lanzamientos </a:t>
            </a:r>
            <a:r>
              <a:rPr lang="es-VE" sz="2000" dirty="0"/>
              <a:t>de un dado   número que salió</a:t>
            </a:r>
            <a:r>
              <a:rPr lang="es-VE" sz="3200" dirty="0"/>
              <a:t/>
            </a:r>
            <a:br>
              <a:rPr lang="es-VE" sz="3200" dirty="0"/>
            </a:br>
            <a:endParaRPr lang="es-VE" sz="3200" dirty="0"/>
          </a:p>
        </p:txBody>
      </p:sp>
      <p:sp>
        <p:nvSpPr>
          <p:cNvPr id="3" name="2 Rectángulo"/>
          <p:cNvSpPr/>
          <p:nvPr/>
        </p:nvSpPr>
        <p:spPr>
          <a:xfrm>
            <a:off x="232340" y="980728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209803" y="1916832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228960" y="2780928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252218" y="3717032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252218" y="4653136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224024" y="5661248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Elipse"/>
          <p:cNvSpPr/>
          <p:nvPr/>
        </p:nvSpPr>
        <p:spPr>
          <a:xfrm>
            <a:off x="7698635" y="11663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5457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856984" cy="1470025"/>
          </a:xfrm>
        </p:spPr>
        <p:txBody>
          <a:bodyPr>
            <a:noAutofit/>
          </a:bodyPr>
          <a:lstStyle/>
          <a:p>
            <a:pPr algn="l"/>
            <a:r>
              <a:rPr lang="es-VE" sz="3200" dirty="0" smtClean="0"/>
              <a:t>2.-Para indicar un conjunto se escriben sus elementos entre {}, así el conjunto A de los  números enteros entre -3 y 4 ambos incluidos es:</a:t>
            </a:r>
            <a:endParaRPr lang="es-VE" sz="3200" dirty="0"/>
          </a:p>
        </p:txBody>
      </p:sp>
      <p:sp>
        <p:nvSpPr>
          <p:cNvPr id="4" name="3 Elipse"/>
          <p:cNvSpPr/>
          <p:nvPr/>
        </p:nvSpPr>
        <p:spPr>
          <a:xfrm>
            <a:off x="7782498" y="2240868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1907704" y="2204864"/>
            <a:ext cx="470348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A = { -3,-2,-1,0,1,2,3,4}</a:t>
            </a:r>
            <a:endParaRPr lang="es-VE" sz="2800" dirty="0"/>
          </a:p>
        </p:txBody>
      </p:sp>
      <p:sp>
        <p:nvSpPr>
          <p:cNvPr id="3" name="2 Rectángulo"/>
          <p:cNvSpPr/>
          <p:nvPr/>
        </p:nvSpPr>
        <p:spPr>
          <a:xfrm>
            <a:off x="323528" y="3105835"/>
            <a:ext cx="8179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200" dirty="0"/>
              <a:t>El conjunto P de los planetas del sistema solar es: </a:t>
            </a:r>
          </a:p>
        </p:txBody>
      </p:sp>
      <p:sp>
        <p:nvSpPr>
          <p:cNvPr id="8" name="7 Elipse"/>
          <p:cNvSpPr/>
          <p:nvPr/>
        </p:nvSpPr>
        <p:spPr>
          <a:xfrm>
            <a:off x="7782498" y="515719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03" y="4943822"/>
            <a:ext cx="5524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18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6702648" cy="908720"/>
          </a:xfrm>
        </p:spPr>
        <p:txBody>
          <a:bodyPr>
            <a:noAutofit/>
          </a:bodyPr>
          <a:lstStyle/>
          <a:p>
            <a:pPr algn="l"/>
            <a:r>
              <a:rPr lang="es-VE" sz="3200" dirty="0" smtClean="0"/>
              <a:t>-El </a:t>
            </a:r>
            <a:r>
              <a:rPr lang="es-VE" sz="3200" dirty="0"/>
              <a:t>orden no interesa {</a:t>
            </a:r>
            <a:r>
              <a:rPr lang="es-VE" sz="3200" dirty="0" err="1"/>
              <a:t>a,b</a:t>
            </a:r>
            <a:r>
              <a:rPr lang="es-VE" sz="3200" dirty="0"/>
              <a:t>} </a:t>
            </a:r>
            <a:r>
              <a:rPr lang="es-VE" sz="3200" dirty="0" smtClean="0"/>
              <a:t>= </a:t>
            </a:r>
            <a:endParaRPr lang="es-VE" sz="3200" dirty="0"/>
          </a:p>
        </p:txBody>
      </p:sp>
      <p:sp>
        <p:nvSpPr>
          <p:cNvPr id="4" name="3 Elipse"/>
          <p:cNvSpPr/>
          <p:nvPr/>
        </p:nvSpPr>
        <p:spPr>
          <a:xfrm>
            <a:off x="7486014" y="40466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730245" y="3460790"/>
            <a:ext cx="6434043" cy="196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" sz="2800" dirty="0" smtClean="0"/>
              <a:t>El Conjunto de todos los Números Naturales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" sz="2800" dirty="0" smtClean="0"/>
              <a:t>Cualquier otro conjunto que sea infinito</a:t>
            </a:r>
            <a:endParaRPr lang="es-VE" sz="2800" dirty="0"/>
          </a:p>
        </p:txBody>
      </p:sp>
      <p:sp>
        <p:nvSpPr>
          <p:cNvPr id="6" name="5 Rectángulo"/>
          <p:cNvSpPr/>
          <p:nvPr/>
        </p:nvSpPr>
        <p:spPr>
          <a:xfrm>
            <a:off x="5292081" y="548680"/>
            <a:ext cx="122413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{</a:t>
            </a:r>
            <a:r>
              <a:rPr lang="es-ES" sz="2800" dirty="0" err="1" smtClean="0"/>
              <a:t>b,a</a:t>
            </a:r>
            <a:r>
              <a:rPr lang="es-ES" sz="2800" dirty="0" smtClean="0"/>
              <a:t>}</a:t>
            </a:r>
            <a:endParaRPr lang="es-VE" sz="2800" dirty="0"/>
          </a:p>
        </p:txBody>
      </p:sp>
      <p:sp>
        <p:nvSpPr>
          <p:cNvPr id="7" name="6 Elipse"/>
          <p:cNvSpPr/>
          <p:nvPr/>
        </p:nvSpPr>
        <p:spPr>
          <a:xfrm>
            <a:off x="7486014" y="5068529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3" name="2 Rectángulo"/>
          <p:cNvSpPr/>
          <p:nvPr/>
        </p:nvSpPr>
        <p:spPr>
          <a:xfrm>
            <a:off x="554372" y="1413062"/>
            <a:ext cx="8334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3.- </a:t>
            </a:r>
            <a:r>
              <a:rPr lang="es-VE" sz="2400" dirty="0"/>
              <a:t>Según lo anterior el conjunto queda definido cuando se indican todos sus elementos. ¿Puede siempre definirse así? _____ Indique dos conjuntos que no pueden definirse de esta manera.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30245" y="2105559"/>
            <a:ext cx="98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NO</a:t>
            </a:r>
            <a:endParaRPr lang="es-VE" sz="2800" b="1" dirty="0"/>
          </a:p>
        </p:txBody>
      </p:sp>
    </p:spTree>
    <p:extLst>
      <p:ext uri="{BB962C8B-B14F-4D97-AF65-F5344CB8AC3E}">
        <p14:creationId xmlns:p14="http://schemas.microsoft.com/office/powerpoint/2010/main" val="9211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16631"/>
            <a:ext cx="7200800" cy="864097"/>
          </a:xfrm>
        </p:spPr>
        <p:txBody>
          <a:bodyPr>
            <a:noAutofit/>
          </a:bodyPr>
          <a:lstStyle/>
          <a:p>
            <a:pPr algn="l"/>
            <a:r>
              <a:rPr lang="es-VE" sz="3200" dirty="0"/>
              <a:t>Indique otra manera de definir conjuntos</a:t>
            </a:r>
            <a:r>
              <a:rPr lang="es-VE" sz="3200" dirty="0" smtClean="0"/>
              <a:t>:</a:t>
            </a:r>
            <a:endParaRPr lang="es-VE" sz="3200" dirty="0"/>
          </a:p>
        </p:txBody>
      </p:sp>
      <p:sp>
        <p:nvSpPr>
          <p:cNvPr id="4" name="3 Elipse"/>
          <p:cNvSpPr/>
          <p:nvPr/>
        </p:nvSpPr>
        <p:spPr>
          <a:xfrm>
            <a:off x="7812360" y="1273087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467544" y="980728"/>
            <a:ext cx="7200800" cy="101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Un conjunto estará perfectamente determinado cuando se posea cualquier criterio que nos permita decidir si un elemente pertenece o no al conjunto en cuestión.</a:t>
            </a:r>
            <a:endParaRPr lang="es-VE" sz="2000" b="1" dirty="0"/>
          </a:p>
        </p:txBody>
      </p:sp>
      <p:sp>
        <p:nvSpPr>
          <p:cNvPr id="3" name="2 Rectángulo"/>
          <p:cNvSpPr/>
          <p:nvPr/>
        </p:nvSpPr>
        <p:spPr>
          <a:xfrm>
            <a:off x="251520" y="2276872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4.- Los componentes de un conjunto se llaman </a:t>
            </a:r>
            <a:r>
              <a:rPr lang="es-VE" sz="2400" i="1" dirty="0"/>
              <a:t>elementos</a:t>
            </a:r>
            <a:r>
              <a:rPr lang="es-VE" sz="2400" dirty="0"/>
              <a:t> y se dicen que </a:t>
            </a:r>
            <a:r>
              <a:rPr lang="es-VE" sz="2400" i="1" dirty="0"/>
              <a:t>pertenecen</a:t>
            </a:r>
            <a:r>
              <a:rPr lang="es-VE" sz="2400" dirty="0"/>
              <a:t> al conjunto. La relación “pertenece a” se indica ∈. Así si: A= {a, z, ⊙, *, △ , ❒} entonces ❒ _____ A. La idea de pertenecer , como la de conjunto es una idea intuitiva básica. "No pertenece" se indica ∉ o ∈'. </a:t>
            </a:r>
            <a:r>
              <a:rPr lang="es-VE" sz="2400" dirty="0" smtClean="0"/>
              <a:t>_____ </a:t>
            </a:r>
            <a:r>
              <a:rPr lang="es-VE" sz="2400" dirty="0"/>
              <a:t>∉ 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732240" y="285293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ϵ</a:t>
            </a:r>
            <a:endParaRPr lang="es-VE" sz="4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400092" y="37897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⓿</a:t>
            </a:r>
            <a:endParaRPr lang="es-VE" dirty="0"/>
          </a:p>
        </p:txBody>
      </p:sp>
      <p:sp>
        <p:nvSpPr>
          <p:cNvPr id="9" name="8 Elipse"/>
          <p:cNvSpPr/>
          <p:nvPr/>
        </p:nvSpPr>
        <p:spPr>
          <a:xfrm>
            <a:off x="7812360" y="3614341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10" name="9 Rectángulo"/>
          <p:cNvSpPr/>
          <p:nvPr/>
        </p:nvSpPr>
        <p:spPr>
          <a:xfrm>
            <a:off x="251520" y="4509120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5.- La manera usual de definir un conjunto es dar una regla tal que para todo objeto pueda decirse si pertenece o no al conjunto. Ejemplo:</a:t>
            </a:r>
          </a:p>
        </p:txBody>
      </p:sp>
      <p:sp>
        <p:nvSpPr>
          <p:cNvPr id="11" name="10 Elipse"/>
          <p:cNvSpPr/>
          <p:nvPr/>
        </p:nvSpPr>
        <p:spPr>
          <a:xfrm>
            <a:off x="7812360" y="5349409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13" name="12 Rectángulo"/>
          <p:cNvSpPr/>
          <p:nvPr/>
        </p:nvSpPr>
        <p:spPr>
          <a:xfrm>
            <a:off x="2591780" y="5973381"/>
            <a:ext cx="2664295" cy="335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/>
              <a:t>A = {x | x &gt; 10}</a:t>
            </a:r>
            <a:endParaRPr lang="es-VE" sz="2000" b="1" dirty="0"/>
          </a:p>
        </p:txBody>
      </p:sp>
    </p:spTree>
    <p:extLst>
      <p:ext uri="{BB962C8B-B14F-4D97-AF65-F5344CB8AC3E}">
        <p14:creationId xmlns:p14="http://schemas.microsoft.com/office/powerpoint/2010/main" val="9211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856984" cy="1470025"/>
          </a:xfrm>
        </p:spPr>
        <p:txBody>
          <a:bodyPr>
            <a:noAutofit/>
          </a:bodyPr>
          <a:lstStyle/>
          <a:p>
            <a:pPr algn="l"/>
            <a:r>
              <a:rPr lang="es-VE" sz="2400" dirty="0"/>
              <a:t>6.- La forma anterior de definir se expresa así formalmente: Sea P(x) una función proposicional con sentido (puede ser sólo V </a:t>
            </a:r>
            <a:r>
              <a:rPr lang="es-VE" sz="2400" dirty="0" err="1"/>
              <a:t>ó</a:t>
            </a:r>
            <a:r>
              <a:rPr lang="es-VE" sz="2400" dirty="0"/>
              <a:t> F) para todo objeto x. Queda definido entonces el conjunto A de todas las x que hacen verdadera P(x). Así si P(x) es x &gt; 10 esto define al conjunto de los números mayores que </a:t>
            </a:r>
            <a:r>
              <a:rPr lang="es-VE" sz="2400" dirty="0" smtClean="0"/>
              <a:t>10</a:t>
            </a:r>
            <a:endParaRPr lang="es-VE" sz="2400" dirty="0"/>
          </a:p>
        </p:txBody>
      </p:sp>
      <p:sp>
        <p:nvSpPr>
          <p:cNvPr id="6" name="5 Rectángulo"/>
          <p:cNvSpPr/>
          <p:nvPr/>
        </p:nvSpPr>
        <p:spPr>
          <a:xfrm>
            <a:off x="179512" y="2420888"/>
            <a:ext cx="861109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800" dirty="0" smtClean="0"/>
              <a:t>Se indica así: A = {x | x &gt; 10} donde: = significa "es" { significa "el conjunto de todos los " | significa "tales que"</a:t>
            </a:r>
            <a:endParaRPr lang="es-VE" sz="28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179512" y="3933056"/>
            <a:ext cx="846708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2400" dirty="0"/>
              <a:t>Veremos que esta manera simple de definir conjuntos lleva a ciertas paradojas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79512" y="5070375"/>
            <a:ext cx="8611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/>
              <a:t>7.- </a:t>
            </a:r>
            <a:r>
              <a:rPr lang="es-VE" sz="2400" dirty="0"/>
              <a:t>Definir con una expresión formal los siguientes conjuntos:</a:t>
            </a:r>
          </a:p>
        </p:txBody>
      </p:sp>
    </p:spTree>
    <p:extLst>
      <p:ext uri="{BB962C8B-B14F-4D97-AF65-F5344CB8AC3E}">
        <p14:creationId xmlns:p14="http://schemas.microsoft.com/office/powerpoint/2010/main" val="9211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856984" cy="6336704"/>
          </a:xfrm>
        </p:spPr>
        <p:txBody>
          <a:bodyPr>
            <a:noAutofit/>
          </a:bodyPr>
          <a:lstStyle/>
          <a:p>
            <a:pPr lvl="0" algn="l"/>
            <a:r>
              <a:rPr lang="es-VE" sz="2000" dirty="0" smtClean="0"/>
              <a:t>a) Números </a:t>
            </a:r>
            <a:r>
              <a:rPr lang="es-VE" sz="2000" dirty="0"/>
              <a:t>enteros entre -6 y + 50 (incluidos ambos</a:t>
            </a:r>
            <a:r>
              <a:rPr lang="es-VE" sz="2000" dirty="0" smtClean="0"/>
              <a:t>)</a:t>
            </a:r>
            <a:br>
              <a:rPr lang="es-VE" sz="2000" dirty="0" smtClean="0"/>
            </a:br>
            <a:r>
              <a:rPr lang="es-VE" sz="2000" dirty="0"/>
              <a:t/>
            </a:r>
            <a:br>
              <a:rPr lang="es-VE" sz="2000" dirty="0"/>
            </a:br>
            <a:r>
              <a:rPr lang="es-VE" sz="2000" dirty="0"/>
              <a:t> </a:t>
            </a: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b) Números enteros divisibles por 3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c) Números fraccionarios entre 2/3 y 1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d) Puntos del plano cartesiano que están a distancia 5 del origen</a:t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e) Alumnos de la ULA que aprobaron más de 10 materias:</a:t>
            </a:r>
            <a:br>
              <a:rPr lang="es-VE" sz="2000" dirty="0" smtClean="0"/>
            </a:br>
            <a:r>
              <a:rPr lang="es-VE" sz="2000" dirty="0" smtClean="0"/>
              <a:t/>
            </a:r>
            <a:br>
              <a:rPr lang="es-VE" sz="2000" dirty="0" smtClean="0"/>
            </a:br>
            <a:r>
              <a:rPr lang="es-VE" sz="2000" dirty="0" smtClean="0"/>
              <a:t> </a:t>
            </a:r>
            <a:br>
              <a:rPr lang="es-VE" sz="2000" dirty="0" smtClean="0"/>
            </a:br>
            <a:r>
              <a:rPr lang="es-VE" sz="2000" dirty="0" smtClean="0"/>
              <a:t>f) Proposiciones que considera la lógica formal (son verdaderas o falsas):</a:t>
            </a:r>
            <a:r>
              <a:rPr lang="es-VE" sz="3200" dirty="0"/>
              <a:t/>
            </a:r>
            <a:br>
              <a:rPr lang="es-VE" sz="3200" dirty="0"/>
            </a:br>
            <a:endParaRPr lang="es-VE" sz="3200" dirty="0"/>
          </a:p>
        </p:txBody>
      </p:sp>
      <p:sp>
        <p:nvSpPr>
          <p:cNvPr id="3" name="2 Rectángulo"/>
          <p:cNvSpPr/>
          <p:nvPr/>
        </p:nvSpPr>
        <p:spPr>
          <a:xfrm>
            <a:off x="232340" y="1052736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209803" y="2023738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228960" y="2852936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252218" y="3789040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/>
          <p:nvPr/>
        </p:nvSpPr>
        <p:spPr>
          <a:xfrm>
            <a:off x="252218" y="4725144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Rectángulo"/>
          <p:cNvSpPr/>
          <p:nvPr/>
        </p:nvSpPr>
        <p:spPr>
          <a:xfrm>
            <a:off x="224024" y="5589240"/>
            <a:ext cx="84969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Elipse"/>
          <p:cNvSpPr/>
          <p:nvPr/>
        </p:nvSpPr>
        <p:spPr>
          <a:xfrm>
            <a:off x="7698635" y="116632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9211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599241" cy="864096"/>
          </a:xfrm>
        </p:spPr>
        <p:txBody>
          <a:bodyPr>
            <a:noAutofit/>
          </a:bodyPr>
          <a:lstStyle/>
          <a:p>
            <a:pPr lvl="0" algn="l"/>
            <a:r>
              <a:rPr lang="es-VE" sz="2800" dirty="0"/>
              <a:t>9.- Se dice que B es un subconjunto de A si todo elemento de B lo es de A. Se indica </a:t>
            </a:r>
            <a:r>
              <a:rPr lang="es-VE" sz="2800" b="1" dirty="0"/>
              <a:t>B</a:t>
            </a:r>
            <a:r>
              <a:rPr lang="es-VE" sz="2800" dirty="0"/>
              <a:t> </a:t>
            </a:r>
            <a:r>
              <a:rPr lang="es-VE" sz="2800" b="1" dirty="0"/>
              <a:t>⊂</a:t>
            </a:r>
            <a:r>
              <a:rPr lang="es-VE" sz="2800" dirty="0"/>
              <a:t> </a:t>
            </a:r>
            <a:r>
              <a:rPr lang="es-VE" sz="2800" b="1" dirty="0"/>
              <a:t>A</a:t>
            </a:r>
            <a:r>
              <a:rPr lang="es-VE" sz="2800" dirty="0" smtClean="0"/>
              <a:t>. Es decir:  </a:t>
            </a:r>
            <a:endParaRPr lang="es-VE" sz="2800" dirty="0"/>
          </a:p>
        </p:txBody>
      </p:sp>
      <p:sp>
        <p:nvSpPr>
          <p:cNvPr id="11" name="10 Elipse"/>
          <p:cNvSpPr/>
          <p:nvPr/>
        </p:nvSpPr>
        <p:spPr>
          <a:xfrm>
            <a:off x="7884368" y="2599644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5" name="4 Rectángulo"/>
          <p:cNvSpPr/>
          <p:nvPr/>
        </p:nvSpPr>
        <p:spPr>
          <a:xfrm>
            <a:off x="251521" y="1988839"/>
            <a:ext cx="8455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dirty="0"/>
              <a:t>¿Es cierto que A ⊂ A? _____ ¿Es cierto que B ⊂ A ↔ x ∉ A → x ∉ B? _____ Haga las tablas de verdad de la implicación anterior y de esta.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577955" y="1196752"/>
            <a:ext cx="61206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9a) B⊂A↔(x ∈ </a:t>
            </a:r>
            <a:r>
              <a:rPr lang="es-VE" sz="2800" dirty="0" err="1" smtClean="0"/>
              <a:t>B→x</a:t>
            </a:r>
            <a:r>
              <a:rPr lang="es-VE" sz="2800" dirty="0" smtClean="0"/>
              <a:t>∈ A).</a:t>
            </a:r>
            <a:endParaRPr lang="es-VE" sz="2800" dirty="0"/>
          </a:p>
        </p:txBody>
      </p:sp>
      <p:sp>
        <p:nvSpPr>
          <p:cNvPr id="15" name="14 Rectángulo"/>
          <p:cNvSpPr/>
          <p:nvPr/>
        </p:nvSpPr>
        <p:spPr>
          <a:xfrm>
            <a:off x="467544" y="3517851"/>
            <a:ext cx="8136904" cy="3079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16 CuadroTexto"/>
          <p:cNvSpPr txBox="1"/>
          <p:nvPr/>
        </p:nvSpPr>
        <p:spPr>
          <a:xfrm>
            <a:off x="3779912" y="189766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</a:t>
            </a:r>
            <a:endParaRPr lang="es-VE" sz="28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241972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</a:t>
            </a:r>
            <a:endParaRPr lang="es-VE" sz="2800" b="1" dirty="0"/>
          </a:p>
        </p:txBody>
      </p:sp>
    </p:spTree>
    <p:extLst>
      <p:ext uri="{BB962C8B-B14F-4D97-AF65-F5344CB8AC3E}">
        <p14:creationId xmlns:p14="http://schemas.microsoft.com/office/powerpoint/2010/main" val="9355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992" y="332656"/>
            <a:ext cx="8856984" cy="1368152"/>
          </a:xfrm>
        </p:spPr>
        <p:txBody>
          <a:bodyPr>
            <a:noAutofit/>
          </a:bodyPr>
          <a:lstStyle/>
          <a:p>
            <a:pPr lvl="0" algn="l"/>
            <a:r>
              <a:rPr lang="es-VE" sz="2400" dirty="0"/>
              <a:t>Suponga que B no contiene ningún elemento (conjunto vacío). decir que el conjunto vacío es subconjunto de todo conjunto. permite dar generalidad a muchas definiciones y resultados</a:t>
            </a:r>
          </a:p>
        </p:txBody>
      </p:sp>
      <p:sp>
        <p:nvSpPr>
          <p:cNvPr id="11" name="10 Elipse"/>
          <p:cNvSpPr/>
          <p:nvPr/>
        </p:nvSpPr>
        <p:spPr>
          <a:xfrm>
            <a:off x="7807289" y="2348880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4" name="3 Rectángulo"/>
          <p:cNvSpPr/>
          <p:nvPr/>
        </p:nvSpPr>
        <p:spPr>
          <a:xfrm>
            <a:off x="246449" y="1844824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¿Es cierto que B ⊂ A? _____. Decir que sí es La suposición de que hay un conjunto </a:t>
            </a:r>
            <a:r>
              <a:rPr lang="es-VE" sz="2400" dirty="0" smtClean="0"/>
              <a:t>vacío.</a:t>
            </a:r>
            <a:endParaRPr lang="es-VE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203848" y="182566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V</a:t>
            </a:r>
            <a:endParaRPr lang="es-VE" sz="2800" b="1" dirty="0"/>
          </a:p>
        </p:txBody>
      </p:sp>
      <p:sp>
        <p:nvSpPr>
          <p:cNvPr id="12" name="11 Rectángulo"/>
          <p:cNvSpPr/>
          <p:nvPr/>
        </p:nvSpPr>
        <p:spPr>
          <a:xfrm>
            <a:off x="246448" y="3098237"/>
            <a:ext cx="8566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/>
              <a:t>10.- Dos conjuntos se dicen </a:t>
            </a:r>
            <a:r>
              <a:rPr lang="es-VE" sz="2400" i="1" dirty="0"/>
              <a:t>iguales</a:t>
            </a:r>
            <a:r>
              <a:rPr lang="es-VE" sz="2400" dirty="0"/>
              <a:t> si tienen los mismos elementos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259632" y="3742928"/>
            <a:ext cx="61206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10a) </a:t>
            </a:r>
            <a:r>
              <a:rPr lang="es-VE" sz="2800" dirty="0"/>
              <a:t>Si A ⊂ B y B ⊂ A resulta: A </a:t>
            </a:r>
            <a:r>
              <a:rPr lang="es-VE" sz="2800" dirty="0" smtClean="0"/>
              <a:t>__ </a:t>
            </a:r>
            <a:r>
              <a:rPr lang="es-VE" sz="2800" dirty="0"/>
              <a:t>B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264188" y="3718773"/>
            <a:ext cx="54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=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7837063" y="3742928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Resp.</a:t>
            </a:r>
            <a:endParaRPr lang="es-VE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25477" y="4638327"/>
            <a:ext cx="166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¿Por qué?</a:t>
            </a:r>
            <a:endParaRPr lang="es-VE" dirty="0"/>
          </a:p>
        </p:txBody>
      </p:sp>
      <p:sp>
        <p:nvSpPr>
          <p:cNvPr id="18" name="17 Rectángulo"/>
          <p:cNvSpPr/>
          <p:nvPr/>
        </p:nvSpPr>
        <p:spPr>
          <a:xfrm>
            <a:off x="827584" y="5099992"/>
            <a:ext cx="7776864" cy="135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Si </a:t>
            </a:r>
            <a:r>
              <a:rPr lang="es-VE" b="1" dirty="0"/>
              <a:t>A ⊂ B </a:t>
            </a:r>
            <a:r>
              <a:rPr lang="es-VE" b="1" dirty="0" smtClean="0"/>
              <a:t> implica que todos los elementos de A están en el conjunto B</a:t>
            </a:r>
          </a:p>
          <a:p>
            <a:pPr algn="ctr"/>
            <a:r>
              <a:rPr lang="es-VE" b="1" dirty="0" smtClean="0"/>
              <a:t> además si </a:t>
            </a:r>
            <a:r>
              <a:rPr lang="es-VE" b="1" dirty="0"/>
              <a:t>B ⊂ A</a:t>
            </a:r>
            <a:r>
              <a:rPr lang="es-ES" b="1" dirty="0" smtClean="0"/>
              <a:t>  quiere decir que todos los elementos de B también pertenecen a </a:t>
            </a:r>
            <a:r>
              <a:rPr lang="es-ES" b="1" dirty="0" err="1" smtClean="0"/>
              <a:t>A</a:t>
            </a:r>
            <a:r>
              <a:rPr lang="es-ES" b="1" dirty="0" smtClean="0"/>
              <a:t> , por lo tanto A y B son iguales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9355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2081</Words>
  <Application>Microsoft Office PowerPoint</Application>
  <PresentationFormat>Presentación en pantalla (4:3)</PresentationFormat>
  <Paragraphs>202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Conjuntos</vt:lpstr>
      <vt:lpstr>1.- Una noción más básica que la del número es la de conjunto, pero es necesario discutirla y aclararla porque es la base de toda la Matemática. Trate de explicar que es un conjunto</vt:lpstr>
      <vt:lpstr>2.-Para indicar un conjunto se escriben sus elementos entre {}, así el conjunto A de los  números enteros entre -3 y 4 ambos incluidos es:</vt:lpstr>
      <vt:lpstr>-El orden no interesa {a,b} = </vt:lpstr>
      <vt:lpstr>Indique otra manera de definir conjuntos:</vt:lpstr>
      <vt:lpstr>6.- La forma anterior de definir se expresa así formalmente: Sea P(x) una función proposicional con sentido (puede ser sólo V ó F) para todo objeto x. Queda definido entonces el conjunto A de todas las x que hacen verdadera P(x). Así si P(x) es x &gt; 10 esto define al conjunto de los números mayores que 10</vt:lpstr>
      <vt:lpstr>a) Números enteros entre -6 y + 50 (incluidos ambos)    b) Números enteros divisibles por 3    c) Números fraccionarios entre 2/3 y 1    d) Puntos del plano cartesiano que están a distancia 5 del origen    e) Alumnos de la ULA que aprobaron más de 10 materias:    f) Proposiciones que considera la lógica formal (son verdaderas o falsas): </vt:lpstr>
      <vt:lpstr>9.- Se dice que B es un subconjunto de A si todo elemento de B lo es de A. Se indica B ⊂ A. Es decir:  </vt:lpstr>
      <vt:lpstr>Suponga que B no contiene ningún elemento (conjunto vacío). decir que el conjunto vacío es subconjunto de todo conjunto. permite dar generalidad a muchas definiciones y resultados</vt:lpstr>
      <vt:lpstr> </vt:lpstr>
      <vt:lpstr> </vt:lpstr>
      <vt:lpstr>Presentación de PowerPoint</vt:lpstr>
      <vt:lpstr> </vt:lpstr>
      <vt:lpstr>a) (A')' = A    b) (A ∪ B)' = A' ∩ B' (De Morgan)     c) (A ∩ B) = A’ ∪ B’ (De Morgan)     d) A ∪  (B ∪  C) = (A  ∪ B) ∪ C asociativa    e) A  ∩   (B  ∩   C) = (A   ∩  B) ∩  C   asociativa    f) (A ∪ B) ∩  C = (A ∩  C) ∪(B ∩  C) distributiva  </vt:lpstr>
      <vt:lpstr>g) (A ∩ B) ∪  C = (A ∪ C) ∩ (B ∪ C) distributiva     i) Demostrar que A  B B'  A’</vt:lpstr>
      <vt:lpstr>21. Pares Ordenados. La idea de par ordenado (a,b) puede considerarse también una idea intuitiva primitiva. a se llama primer elemento. b se llama segundo elemento. Como se ve la idea implica los conceptos de primero y segundo. En la teoría axiomática, de la que hablaremos más adelante se puede introducir el par ordenado como definición sin acudir a las ideas de "primero” y “segundo”.  Véase la diferencia entre (a,b) y {a, b} ¿Cuál es? </vt:lpstr>
      <vt:lpstr>22.Producto Cartesiano. Dados dos conjuntos A y B se puede formar el conjunto de los pares (a, b) tales que a es un elemento de A y b uno de B. Tal conjunto de pares se llama producto cartesiano de A y B y se indica A x B.  C = A x B = {x | x = (a, b) siendo a  A y b  B}</vt:lpstr>
      <vt:lpstr>23. Sean A = {3, a, 5, x} B = {a, b}   A x B = {                                                                                       }</vt:lpstr>
      <vt:lpstr>(A ∩ B) x Z = (A x Z) ∩ (B x Z)</vt:lpstr>
      <vt:lpstr>27. Relación entre elementos de dos conjuntos. En general, si a ℜ b a pertenece a un conjunto A y b a un conjunto B (puede ser eventualmente A = B), Identifique en los ejemplos anteriores los conjuntos A y B e indique casos en los que se cumple la relación y casos en que no se cumple. </vt:lpstr>
      <vt:lpstr> 29. Dominio y recorrido de una relación. Sea a ℜ b con a ∈ A y b ∈ B. Se llama dominio de la relación al subconjunto de las a ∈ A para los cuales vale la relación. Se llama recorrido o rango de la relación al conjunto de los b para los cuales la relación es válida. Sea A = {2, 4, 6} B={2, 3, 4, 9} Sea la relación a &gt; b con a ∈ A y b ∈ B  a) Hallar el dominio y el recorrido de R.  </vt:lpstr>
      <vt:lpstr>  30. Relación de equivalencia. Una relación R definida entre los elementos de A se denomina relación de equivalencia si tiene las propiedades siguientes (x, y, z pertenecen a A)  </vt:lpstr>
      <vt:lpstr>  31.División en clases de equivalencia. Si entre todos los elementos de un conjunto A está definida una relación de equivalencia; podemos juntar todos los elementos a uno dado (es decir que tienen la relación R de equivalencia con él) en un subconjunto de A. Tal subconjunto es una clase de equivalencia de A. </vt:lpstr>
      <vt:lpstr>  Se tiene pues la partición en clases de equivalencia es un subdivisión completa de A en conjuntos disjuntos. Dar ejemplos de relaciones de equivalencia y de las subdivisiones en clases que originan. </vt:lpstr>
      <vt:lpstr>32. Funciones. Una función del conjunto X en el Y es una relación tal que para cada elemento x ∈ X le corresponde un único y ∈ Y. Se indica f(x) Y ó X  Y ó y= f(x) Indicar en los gráficos las relaciones entre elementos mediante flechas. Relación que no es Función</vt:lpstr>
      <vt:lpstr>Dar ejemplos de Funciones numéricas y no numéricas</vt:lpstr>
      <vt:lpstr>Presentación de PowerPoint</vt:lpstr>
      <vt:lpstr>a) x es subordinado de y    b) y es satélite de x    c) y  x2 (x, y reales)    d) n   n + 1 n entero    e) (a, b)   (a + b) / 2    f) Lanzamientos de un dado   número que salió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Manuel</dc:creator>
  <cp:lastModifiedBy>Manuel</cp:lastModifiedBy>
  <cp:revision>66</cp:revision>
  <dcterms:created xsi:type="dcterms:W3CDTF">2016-04-30T14:43:59Z</dcterms:created>
  <dcterms:modified xsi:type="dcterms:W3CDTF">2016-05-02T19:55:30Z</dcterms:modified>
</cp:coreProperties>
</file>