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05" r:id="rId3"/>
    <p:sldId id="287" r:id="rId4"/>
    <p:sldId id="288" r:id="rId5"/>
    <p:sldId id="289" r:id="rId6"/>
    <p:sldId id="290" r:id="rId7"/>
    <p:sldId id="291" r:id="rId8"/>
    <p:sldId id="292" r:id="rId9"/>
    <p:sldId id="306" r:id="rId10"/>
    <p:sldId id="293" r:id="rId11"/>
    <p:sldId id="294" r:id="rId12"/>
    <p:sldId id="295" r:id="rId13"/>
    <p:sldId id="308" r:id="rId14"/>
    <p:sldId id="302" r:id="rId15"/>
    <p:sldId id="303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4DEDF-9CD1-0447-9868-6C7006017591}" v="94" dt="2022-09-10T18:20:38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2E54DEDF-9CD1-0447-9868-6C7006017591}"/>
    <pc:docChg chg="undo custSel addSld delSld modSld">
      <pc:chgData name="Chris Johnson" userId="ff589efc-7bdb-4c2a-ab65-6fce12576f74" providerId="ADAL" clId="{2E54DEDF-9CD1-0447-9868-6C7006017591}" dt="2022-09-10T18:21:13.264" v="234" actId="20577"/>
      <pc:docMkLst>
        <pc:docMk/>
      </pc:docMkLst>
      <pc:sldChg chg="modSp mod">
        <pc:chgData name="Chris Johnson" userId="ff589efc-7bdb-4c2a-ab65-6fce12576f74" providerId="ADAL" clId="{2E54DEDF-9CD1-0447-9868-6C7006017591}" dt="2022-09-10T18:12:13.455" v="82" actId="27636"/>
        <pc:sldMkLst>
          <pc:docMk/>
          <pc:sldMk cId="0" sldId="287"/>
        </pc:sldMkLst>
        <pc:spChg chg="mod">
          <ac:chgData name="Chris Johnson" userId="ff589efc-7bdb-4c2a-ab65-6fce12576f74" providerId="ADAL" clId="{2E54DEDF-9CD1-0447-9868-6C7006017591}" dt="2022-09-10T18:12:13.455" v="82" actId="27636"/>
          <ac:spMkLst>
            <pc:docMk/>
            <pc:sldMk cId="0" sldId="287"/>
            <ac:spMk id="18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38.582" v="84" actId="20577"/>
        <pc:sldMkLst>
          <pc:docMk/>
          <pc:sldMk cId="0" sldId="291"/>
        </pc:sldMkLst>
        <pc:spChg chg="mod">
          <ac:chgData name="Chris Johnson" userId="ff589efc-7bdb-4c2a-ab65-6fce12576f74" providerId="ADAL" clId="{2E54DEDF-9CD1-0447-9868-6C7006017591}" dt="2022-09-10T18:12:38.582" v="84" actId="20577"/>
          <ac:spMkLst>
            <pc:docMk/>
            <pc:sldMk cId="0" sldId="291"/>
            <ac:spMk id="199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04.627" v="93" actId="1035"/>
        <pc:sldMkLst>
          <pc:docMk/>
          <pc:sldMk cId="0" sldId="293"/>
        </pc:sldMkLst>
        <pc:spChg chg="mod">
          <ac:chgData name="Chris Johnson" userId="ff589efc-7bdb-4c2a-ab65-6fce12576f74" providerId="ADAL" clId="{2E54DEDF-9CD1-0447-9868-6C7006017591}" dt="2022-09-10T18:13:04.627" v="93" actId="1035"/>
          <ac:spMkLst>
            <pc:docMk/>
            <pc:sldMk cId="0" sldId="293"/>
            <ac:spMk id="206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12.113" v="94" actId="20577"/>
        <pc:sldMkLst>
          <pc:docMk/>
          <pc:sldMk cId="0" sldId="294"/>
        </pc:sldMkLst>
        <pc:spChg chg="mod">
          <ac:chgData name="Chris Johnson" userId="ff589efc-7bdb-4c2a-ab65-6fce12576f74" providerId="ADAL" clId="{2E54DEDF-9CD1-0447-9868-6C7006017591}" dt="2022-09-10T18:13:12.113" v="94" actId="20577"/>
          <ac:spMkLst>
            <pc:docMk/>
            <pc:sldMk cId="0" sldId="294"/>
            <ac:spMk id="211" creationId="{00000000-0000-0000-0000-000000000000}"/>
          </ac:spMkLst>
        </pc:spChg>
      </pc:sldChg>
      <pc:sldChg chg="modSp mod modAnim">
        <pc:chgData name="Chris Johnson" userId="ff589efc-7bdb-4c2a-ab65-6fce12576f74" providerId="ADAL" clId="{2E54DEDF-9CD1-0447-9868-6C7006017591}" dt="2022-09-10T18:14:20.177" v="118" actId="1076"/>
        <pc:sldMkLst>
          <pc:docMk/>
          <pc:sldMk cId="0" sldId="295"/>
        </pc:sldMkLst>
        <pc:spChg chg="mod">
          <ac:chgData name="Chris Johnson" userId="ff589efc-7bdb-4c2a-ab65-6fce12576f74" providerId="ADAL" clId="{2E54DEDF-9CD1-0447-9868-6C7006017591}" dt="2022-09-10T18:14:08.031" v="117" actId="27636"/>
          <ac:spMkLst>
            <pc:docMk/>
            <pc:sldMk cId="0" sldId="295"/>
            <ac:spMk id="214" creationId="{00000000-0000-0000-0000-000000000000}"/>
          </ac:spMkLst>
        </pc:spChg>
        <pc:picChg chg="mod">
          <ac:chgData name="Chris Johnson" userId="ff589efc-7bdb-4c2a-ab65-6fce12576f74" providerId="ADAL" clId="{2E54DEDF-9CD1-0447-9868-6C7006017591}" dt="2022-09-10T18:14:20.177" v="118" actId="1076"/>
          <ac:picMkLst>
            <pc:docMk/>
            <pc:sldMk cId="0" sldId="295"/>
            <ac:picMk id="2" creationId="{00000000-0000-0000-0000-000000000000}"/>
          </ac:picMkLst>
        </pc:picChg>
      </pc:sldChg>
      <pc:sldChg chg="addSp modSp mod">
        <pc:chgData name="Chris Johnson" userId="ff589efc-7bdb-4c2a-ab65-6fce12576f74" providerId="ADAL" clId="{2E54DEDF-9CD1-0447-9868-6C7006017591}" dt="2022-09-10T18:20:47.962" v="221" actId="1076"/>
        <pc:sldMkLst>
          <pc:docMk/>
          <pc:sldMk cId="0" sldId="302"/>
        </pc:sldMkLst>
        <pc:spChg chg="mod">
          <ac:chgData name="Chris Johnson" userId="ff589efc-7bdb-4c2a-ab65-6fce12576f74" providerId="ADAL" clId="{2E54DEDF-9CD1-0447-9868-6C7006017591}" dt="2022-09-10T18:20:36.185" v="215" actId="14100"/>
          <ac:spMkLst>
            <pc:docMk/>
            <pc:sldMk cId="0" sldId="302"/>
            <ac:spMk id="235" creationId="{00000000-0000-0000-0000-000000000000}"/>
          </ac:spMkLst>
        </pc:spChg>
        <pc:picChg chg="add mod">
          <ac:chgData name="Chris Johnson" userId="ff589efc-7bdb-4c2a-ab65-6fce12576f74" providerId="ADAL" clId="{2E54DEDF-9CD1-0447-9868-6C7006017591}" dt="2022-09-10T18:20:47.962" v="221" actId="1076"/>
          <ac:picMkLst>
            <pc:docMk/>
            <pc:sldMk cId="0" sldId="302"/>
            <ac:picMk id="4" creationId="{F64B1970-74F4-1562-47F1-348DF6045873}"/>
          </ac:picMkLst>
        </pc:picChg>
      </pc:sldChg>
      <pc:sldChg chg="modSp mod">
        <pc:chgData name="Chris Johnson" userId="ff589efc-7bdb-4c2a-ab65-6fce12576f74" providerId="ADAL" clId="{2E54DEDF-9CD1-0447-9868-6C7006017591}" dt="2022-09-10T18:21:13.264" v="234" actId="20577"/>
        <pc:sldMkLst>
          <pc:docMk/>
          <pc:sldMk cId="0" sldId="303"/>
        </pc:sldMkLst>
        <pc:spChg chg="mod">
          <ac:chgData name="Chris Johnson" userId="ff589efc-7bdb-4c2a-ab65-6fce12576f74" providerId="ADAL" clId="{2E54DEDF-9CD1-0447-9868-6C7006017591}" dt="2022-09-10T18:21:13.264" v="234" actId="20577"/>
          <ac:spMkLst>
            <pc:docMk/>
            <pc:sldMk cId="0" sldId="303"/>
            <ac:spMk id="23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1:38.793" v="75" actId="1035"/>
        <pc:sldMkLst>
          <pc:docMk/>
          <pc:sldMk cId="3270192098" sldId="305"/>
        </pc:sldMkLst>
        <pc:spChg chg="mod">
          <ac:chgData name="Chris Johnson" userId="ff589efc-7bdb-4c2a-ab65-6fce12576f74" providerId="ADAL" clId="{2E54DEDF-9CD1-0447-9868-6C7006017591}" dt="2022-09-10T18:11:38.793" v="75" actId="1035"/>
          <ac:spMkLst>
            <pc:docMk/>
            <pc:sldMk cId="3270192098" sldId="305"/>
            <ac:spMk id="84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49.949" v="85" actId="20577"/>
        <pc:sldMkLst>
          <pc:docMk/>
          <pc:sldMk cId="2220538156" sldId="306"/>
        </pc:sldMkLst>
        <pc:spChg chg="mod">
          <ac:chgData name="Chris Johnson" userId="ff589efc-7bdb-4c2a-ab65-6fce12576f74" providerId="ADAL" clId="{2E54DEDF-9CD1-0447-9868-6C7006017591}" dt="2022-09-10T18:12:49.949" v="85" actId="20577"/>
          <ac:spMkLst>
            <pc:docMk/>
            <pc:sldMk cId="2220538156" sldId="306"/>
            <ac:spMk id="211" creationId="{00000000-0000-0000-0000-000000000000}"/>
          </ac:spMkLst>
        </pc:spChg>
      </pc:sldChg>
      <pc:sldChg chg="modSp del mod modAnim">
        <pc:chgData name="Chris Johnson" userId="ff589efc-7bdb-4c2a-ab65-6fce12576f74" providerId="ADAL" clId="{2E54DEDF-9CD1-0447-9868-6C7006017591}" dt="2022-09-10T18:18:01.697" v="214" actId="2696"/>
        <pc:sldMkLst>
          <pc:docMk/>
          <pc:sldMk cId="1066817219" sldId="307"/>
        </pc:sldMkLst>
        <pc:spChg chg="mod">
          <ac:chgData name="Chris Johnson" userId="ff589efc-7bdb-4c2a-ab65-6fce12576f74" providerId="ADAL" clId="{2E54DEDF-9CD1-0447-9868-6C7006017591}" dt="2022-09-10T18:14:54.134" v="151" actId="20577"/>
          <ac:spMkLst>
            <pc:docMk/>
            <pc:sldMk cId="1066817219" sldId="307"/>
            <ac:spMk id="214" creationId="{00000000-0000-0000-0000-000000000000}"/>
          </ac:spMkLst>
        </pc:spChg>
      </pc:sldChg>
      <pc:sldChg chg="addSp delSp modSp add mod delAnim modAnim">
        <pc:chgData name="Chris Johnson" userId="ff589efc-7bdb-4c2a-ab65-6fce12576f74" providerId="ADAL" clId="{2E54DEDF-9CD1-0447-9868-6C7006017591}" dt="2022-09-10T18:17:54.922" v="213" actId="1035"/>
        <pc:sldMkLst>
          <pc:docMk/>
          <pc:sldMk cId="553931379" sldId="308"/>
        </pc:sldMkLst>
        <pc:spChg chg="mod">
          <ac:chgData name="Chris Johnson" userId="ff589efc-7bdb-4c2a-ab65-6fce12576f74" providerId="ADAL" clId="{2E54DEDF-9CD1-0447-9868-6C7006017591}" dt="2022-09-10T18:17:54.922" v="213" actId="1035"/>
          <ac:spMkLst>
            <pc:docMk/>
            <pc:sldMk cId="553931379" sldId="308"/>
            <ac:spMk id="214" creationId="{00000000-0000-0000-0000-000000000000}"/>
          </ac:spMkLst>
        </pc:spChg>
        <pc:picChg chg="del">
          <ac:chgData name="Chris Johnson" userId="ff589efc-7bdb-4c2a-ab65-6fce12576f74" providerId="ADAL" clId="{2E54DEDF-9CD1-0447-9868-6C7006017591}" dt="2022-09-10T18:16:07.760" v="185" actId="478"/>
          <ac:picMkLst>
            <pc:docMk/>
            <pc:sldMk cId="553931379" sldId="308"/>
            <ac:picMk id="2" creationId="{00000000-0000-0000-0000-000000000000}"/>
          </ac:picMkLst>
        </pc:picChg>
        <pc:picChg chg="add mod">
          <ac:chgData name="Chris Johnson" userId="ff589efc-7bdb-4c2a-ab65-6fce12576f74" providerId="ADAL" clId="{2E54DEDF-9CD1-0447-9868-6C7006017591}" dt="2022-09-10T18:16:46.489" v="204" actId="1076"/>
          <ac:picMkLst>
            <pc:docMk/>
            <pc:sldMk cId="553931379" sldId="308"/>
            <ac:picMk id="3" creationId="{D09D5675-6131-A5A8-893C-BF6E8F3A21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senecacollege.ca/learningcentre/slg" TargetMode="External"/><Relationship Id="rId2" Type="http://schemas.openxmlformats.org/officeDocument/2006/relationships/hyperlink" Target="https://library.senecacollege.ca/learningcentr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:_Using_Your_Matrix_Server_Account#LINUX_PRACTICE_QUESTIONS" TargetMode="External"/><Relationship Id="rId2" Type="http://schemas.openxmlformats.org/officeDocument/2006/relationships/hyperlink" Target="https://wiki.cdot.senecacollege.ca/wiki/Tutorial_1:_Using_Your_Matrix_Server_Account#INVESTIGATION_2:_USING_THE_LINUX_SHELL_.2F_ONLINE_ASSIGNMEN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64879" y="989301"/>
            <a:ext cx="9344251" cy="3524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</a:t>
            </a: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ULI101:  Introduction to Unix / Linux and the Internet</a:t>
            </a:r>
            <a:br>
              <a:rPr lang="en-US" dirty="0"/>
            </a:br>
            <a:r>
              <a:rPr lang="en-US" sz="1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dirty="0"/>
              <a:t> </a:t>
            </a:r>
            <a:endParaRPr lang="en-US" sz="2200" cap="all" spc="-1" dirty="0">
              <a:solidFill>
                <a:srgbClr val="0070C0"/>
              </a:solidFill>
              <a:latin typeface="Gill Sans MT"/>
            </a:endParaRPr>
          </a:p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 Week1: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lesson 2</a:t>
            </a:r>
          </a:p>
          <a:p>
            <a:pPr>
              <a:spcAft>
                <a:spcPts val="1199"/>
              </a:spcAft>
            </a:pPr>
            <a:br>
              <a:rPr lang="en-US" sz="2200" dirty="0"/>
            </a:br>
            <a:r>
              <a:rPr lang="en-US" sz="2200" dirty="0"/>
              <a:t>   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Issuing Linux </a:t>
            </a:r>
            <a:r>
              <a:rPr lang="en-US" sz="2400" b="0" strike="noStrike" cap="all" spc="-1" dirty="0" err="1">
                <a:solidFill>
                  <a:srgbClr val="0070C0"/>
                </a:solidFill>
                <a:latin typeface="Gill Sans MT"/>
              </a:rPr>
              <a:t>CommandS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/ Linux Command Help</a:t>
            </a:r>
            <a:b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Command LINE EDITING / </a:t>
            </a:r>
            <a:r>
              <a:rPr lang="en-CA" sz="2400" dirty="0"/>
              <a:t>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Online Tu</a:t>
            </a:r>
            <a:r>
              <a:rPr lang="en-US" sz="2400" cap="all" spc="-1" dirty="0">
                <a:solidFill>
                  <a:srgbClr val="0070C0"/>
                </a:solidFill>
                <a:latin typeface="Gill Sans MT"/>
              </a:rPr>
              <a:t>torials  / SLGs</a:t>
            </a:r>
            <a:endParaRPr lang="en-US" cap="all" spc="-1" dirty="0">
              <a:solidFill>
                <a:srgbClr val="0070C0"/>
              </a:solidFill>
              <a:latin typeface="Gill Sans M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964880" y="5362112"/>
            <a:ext cx="9089280" cy="530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 dirty="0">
                <a:solidFill>
                  <a:srgbClr val="000000"/>
                </a:solidFill>
                <a:latin typeface="Gill Sans MT"/>
              </a:rPr>
              <a:t>    Photos and icons used in this slide show are licensed under </a:t>
            </a:r>
            <a:r>
              <a:rPr lang="en-CA" sz="1800" b="0" u="sng" strike="noStrike" cap="all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CC BY-SA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19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perform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command line editing.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73440"/>
            <a:ext cx="714594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700" b="1" strike="noStrike" spc="-1" dirty="0">
                <a:solidFill>
                  <a:srgbClr val="000000"/>
                </a:solidFill>
                <a:latin typeface="Gill Sans MT"/>
              </a:rPr>
              <a:t>Weekly Tutorials / Linux Practice Questions</a:t>
            </a:r>
            <a:endParaRPr lang="en-US" sz="2700" b="1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There are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Weekly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that are required to be completed by students for a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2%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grade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for </a:t>
            </a:r>
            <a:r>
              <a:rPr lang="en-US" sz="1800" b="0" u="sng" strike="noStrike" spc="-1" dirty="0">
                <a:solidFill>
                  <a:srgbClr val="000000"/>
                </a:solidFill>
                <a:latin typeface="Gill Sans MT"/>
              </a:rPr>
              <a:t>each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tutorial. These tutorials are usually due by the following week by Friday @ midnight. 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pc="-1" dirty="0">
                <a:solidFill>
                  <a:srgbClr val="000000"/>
                </a:solidFill>
                <a:latin typeface="Gill Sans MT"/>
              </a:rPr>
              <a:t>These tutorials are designed to provide you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guided hands-on practice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with Linux commands and operations that will help you get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troubleshooting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practice.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NOTE: 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Students that do NOT complete ALL parts of each weekly tutorial will </a:t>
            </a:r>
            <a:b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</a:b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NOT obtain the full 2% grade.</a:t>
            </a:r>
            <a:endParaRPr lang="en-CA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are at the end of each weekly tutorial.  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Although these practice Linux questions are NOT for marks, they are useful for studying for quizzes and tests.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50" y="2708788"/>
            <a:ext cx="3182936" cy="1440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83950"/>
            <a:ext cx="713543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rgbClr val="000000"/>
                </a:solidFill>
                <a:latin typeface="Gill Sans MT"/>
              </a:rPr>
              <a:t>Review Tutorials 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Is a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Review Tutorial module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that students perform to answer questions to test their Unix/Linux Knowledge. The review tutorial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worth a total of 8%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 which is broken down into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2 general sections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worth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4%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As students correctly answer questions within a section, they can proceed to the next section. If the student cannot answer a question, they cannot proceed to the next question.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Students will need to successfully complete ALL sections in order to receive the 8% grade. This review tutorial module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due at the end of the semester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(refer to the Weekly Schedule for the due date).</a:t>
            </a: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D5675-6131-A5A8-893C-BF6E8F3A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82" y="2669626"/>
            <a:ext cx="3153104" cy="18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1520" y="1961964"/>
            <a:ext cx="6662466" cy="3906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Need Additional Help?  Try the Learning Centre: </a:t>
            </a:r>
            <a:br>
              <a:rPr dirty="0"/>
            </a:br>
            <a:r>
              <a:rPr lang="en-CA" sz="1900" b="1" u="sng" spc="-1" dirty="0">
                <a:solidFill>
                  <a:srgbClr val="FA2B5C"/>
                </a:solidFill>
                <a:latin typeface="Gill Sans MT"/>
                <a:hlinkClick r:id="rId2"/>
              </a:rPr>
              <a:t>https://library.senecacollege.ca/learningcentre</a:t>
            </a: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ONE-ON-ONE TUTORING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Appointments focused on your individual needs that explain course concepts.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SUPPORTED LEARNING GROUPS (SLG)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Student-led and collaborative study sessions that review practical examples based 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on the course’s content. Link: </a:t>
            </a:r>
            <a:r>
              <a:rPr lang="en-CA" sz="17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https://library.senecacollege.ca/learningcentre/slg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ENGLISH LANGUAGE SUPPORT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Offered through individual appointments or group learning sessions to focus on grammar,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 academic writing, conversation, and pronunciation.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STUDY SKILLS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Learn time management, exam preparation, critical thinking, note-taking, and reading.</a:t>
            </a: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endParaRPr lang="en-CA" sz="1700" b="0" strike="noStrike" spc="-1" dirty="0">
              <a:latin typeface="Arial"/>
            </a:endParaRPr>
          </a:p>
        </p:txBody>
      </p:sp>
      <p:pic>
        <p:nvPicPr>
          <p:cNvPr id="2" name="Picture 1" descr="Help Button Red · Free vector graphic on Pixabay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545" y="695916"/>
            <a:ext cx="927633" cy="778433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64B1970-74F4-1562-47F1-348DF6045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45" y="2385796"/>
            <a:ext cx="2797815" cy="305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3200" b="0" strike="noStrike" spc="-1" dirty="0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451520" y="1968690"/>
            <a:ext cx="9602640" cy="3775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500"/>
          </a:bodyPr>
          <a:lstStyle/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Get Acquainted with the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ULI101 WIKI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notes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resources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400" b="0" strike="noStrike" spc="-1" dirty="0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Perform the following investigations in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 1</a:t>
            </a:r>
            <a:br>
              <a:rPr lang="en-US" sz="2400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(Due: Friday Week 2 @ midnight for a 2% </a:t>
            </a:r>
            <a:r>
              <a:rPr lang="en-US" sz="2400" b="1" spc="-1">
                <a:solidFill>
                  <a:srgbClr val="000000"/>
                </a:solidFill>
                <a:latin typeface="Gill Sans MT"/>
              </a:rPr>
              <a:t>grade)</a:t>
            </a:r>
            <a:r>
              <a:rPr lang="en-US" sz="2400" spc="-1">
                <a:solidFill>
                  <a:srgbClr val="000000"/>
                </a:solidFill>
                <a:latin typeface="Gill Sans MT"/>
              </a:rPr>
              <a:t>:</a:t>
            </a:r>
            <a:endParaRPr lang="en-CA" sz="24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1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INVESTIGATION 2: USING THE LINUX SHELL / ONLINE ASSIGNMENTS</a:t>
            </a:r>
            <a:endParaRPr lang="en-CA" sz="21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0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LINUX PRACTICE QUESTIONS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strike="noStrike" spc="-1" dirty="0">
                <a:solidFill>
                  <a:srgbClr val="000000"/>
                </a:solidFill>
                <a:latin typeface="Gill Sans MT"/>
              </a:rPr>
              <a:t>(Questions 1 – 9)</a:t>
            </a:r>
            <a:endParaRPr lang="en-CA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Lesson 2  topics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1871036"/>
            <a:ext cx="9602640" cy="399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Issuing Linux Commands / Arguments / Options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Command Help / Command Line Editing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Performing Weekly Tutorials For Marks</a:t>
            </a: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Getting Help / SLGs (Student Learning Groups)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 1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–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Investigation #2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1862158"/>
            <a:ext cx="7412040" cy="4005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Linux Command Structure</a:t>
            </a:r>
            <a:endParaRPr lang="en-CA" sz="26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command argument1 argument2 ...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Some Linux commands can be issued by entering the Linux command line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without arguments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pwd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date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), but some Linux commands can be issued with arguments 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 2002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cd /bin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 -la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).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An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argument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can be a file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pathname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text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 or an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option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command displays a listing of just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directory </a:t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(as opposed to your current directory)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190" name="Picture 6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481346" y="388883"/>
            <a:ext cx="1145628" cy="11489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51520" y="1875440"/>
            <a:ext cx="7886520" cy="3983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200" b="1" strike="noStrike" spc="-1" dirty="0">
                <a:solidFill>
                  <a:srgbClr val="000000"/>
                </a:solidFill>
                <a:latin typeface="Gill Sans MT"/>
              </a:rPr>
              <a:t>Getting Help with Linux Commands</a:t>
            </a:r>
            <a:endParaRPr lang="en-CA" sz="2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With the Linux OS containing over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2500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commands and utilities, it is good for a Linux user or Linux System Administrator (i.e. sysadmin) to learn about how to use commands </a:t>
            </a:r>
            <a:r>
              <a:rPr lang="en-CA" sz="1900" b="0" i="1" strike="noStrike" spc="-1" dirty="0">
                <a:solidFill>
                  <a:srgbClr val="000000"/>
                </a:solidFill>
                <a:latin typeface="Gill Sans MT"/>
              </a:rPr>
              <a:t>“on-the-fly”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 can provide information on how to use a command (i.e.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usage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examples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).</a:t>
            </a:r>
            <a:r>
              <a:rPr lang="en-CA" dirty="0"/>
              <a:t> 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 commands are classified into sections or “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volumes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”.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 ls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If you do not know the name of a Linux command, 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utility can be used with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-k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option to help list Linux commands that match a text pattern that is contained within the help screen for a Linux command.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 –k copy</a:t>
            </a:r>
            <a:endParaRPr lang="en-CA" sz="1900" b="0" strike="noStrike" spc="-1" dirty="0">
              <a:latin typeface="Arial"/>
            </a:endParaRPr>
          </a:p>
        </p:txBody>
      </p:sp>
      <p:pic>
        <p:nvPicPr>
          <p:cNvPr id="193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451520" y="1871036"/>
            <a:ext cx="7412040" cy="1227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Getting Help with Linux Commands / Continued…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 can use the following short-cut keys within the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command to</a:t>
            </a:r>
            <a:r>
              <a:rPr lang="en-CA" dirty="0"/>
              <a:t> 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help navigate throughout this utility to get help with the specific command.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3424897345"/>
              </p:ext>
            </p:extLst>
          </p:nvPr>
        </p:nvGraphicFramePr>
        <p:xfrm>
          <a:off x="1561334" y="3315470"/>
          <a:ext cx="6423840" cy="2224800"/>
        </p:xfrm>
        <a:graphic>
          <a:graphicData uri="http://schemas.openxmlformats.org/drawingml/2006/table">
            <a:tbl>
              <a:tblPr/>
              <a:tblGrid>
                <a:gridCol w="247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Keyboard Shortcut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ENTER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down one line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SPACEBAR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down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&lt;ctrl&gt;&lt;b&gt;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up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/pattern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Search for 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quit man utility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51520" y="1871420"/>
            <a:ext cx="5898240" cy="205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use the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 pages.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20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451520" y="1853280"/>
            <a:ext cx="9602640" cy="11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Your instructor will demonstrate several basic Linux commands to get practice how to issue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Linux commands</a:t>
            </a:r>
            <a:br>
              <a:rPr dirty="0"/>
            </a:b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and using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2323223250"/>
              </p:ext>
            </p:extLst>
          </p:nvPr>
        </p:nvGraphicFramePr>
        <p:xfrm>
          <a:off x="1576373" y="3174794"/>
          <a:ext cx="7273515" cy="2817360"/>
        </p:xfrm>
        <a:graphic>
          <a:graphicData uri="http://schemas.openxmlformats.org/drawingml/2006/table">
            <a:tbl>
              <a:tblPr/>
              <a:tblGrid>
                <a:gridCol w="148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Arguments / Options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Current Working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000000"/>
                          </a:solidFill>
                          <a:latin typeface="Gill Sans MT"/>
                        </a:rPr>
                        <a:t>dir</a:t>
                      </a: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-pathname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Change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ls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-l, -a, -R, -d, dir-pathname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Files of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cal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month, year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calendar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date and time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users logged into server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whoami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username of user logged in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passwd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username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Change user’s password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4" name="Picture 4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622682" y="392425"/>
            <a:ext cx="1054312" cy="10580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issue general Linux commands.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5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451520" y="1883178"/>
            <a:ext cx="9602640" cy="104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Command Line Editing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Learning 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shortcut keys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 in any OS terminal will allow you to be more productive as a sysadmin. </a:t>
            </a:r>
            <a:br>
              <a:rPr dirty="0"/>
            </a:b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We will only focus on a few command line editing keyboard shortcut keys.</a:t>
            </a:r>
            <a:endParaRPr lang="en-CA" sz="1600" b="0" strike="noStrike" spc="-1" dirty="0">
              <a:latin typeface="Arial"/>
            </a:endParaRPr>
          </a:p>
        </p:txBody>
      </p:sp>
      <p:graphicFrame>
        <p:nvGraphicFramePr>
          <p:cNvPr id="207" name="Table 3"/>
          <p:cNvGraphicFramePr/>
          <p:nvPr>
            <p:extLst>
              <p:ext uri="{D42A27DB-BD31-4B8C-83A1-F6EECF244321}">
                <p14:modId xmlns:p14="http://schemas.microsoft.com/office/powerpoint/2010/main" val="591985152"/>
              </p:ext>
            </p:extLst>
          </p:nvPr>
        </p:nvGraphicFramePr>
        <p:xfrm>
          <a:off x="1553040" y="2985120"/>
          <a:ext cx="6516762" cy="2840654"/>
        </p:xfrm>
        <a:graphic>
          <a:graphicData uri="http://schemas.openxmlformats.org/drawingml/2006/table">
            <a:tbl>
              <a:tblPr/>
              <a:tblGrid>
                <a:gridCol w="27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&lt;ctrl&gt;&lt;l&gt;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&lt;ctrl&gt;&lt;u&gt;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&lt;Up Arrow&gt;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&lt;Down Arrow&gt;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Scroll Up / Down Command History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&lt;ctrl&gt;&lt;h&gt;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Delete character before the cursor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Delete word before the cursor 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&lt;ctrl&gt;&lt;a&gt;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beginning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&lt;ctrl&gt;&lt;e&gt;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end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&lt;alt&gt;f/&lt;alt&gt;b</a:t>
                      </a:r>
                      <a:br>
                        <a:rPr sz="1500"/>
                      </a:b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(Mac: </a:t>
                      </a:r>
                      <a:r>
                        <a:rPr lang="en-CA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OPTION+Right/Left-Arrow)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Move Forward/Backward one word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8" name="Picture 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885680" y="609848"/>
            <a:ext cx="835560" cy="831914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8723880" y="3233695"/>
            <a:ext cx="2161800" cy="1845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NOTE:</a:t>
            </a:r>
            <a:br>
              <a:rPr dirty="0"/>
            </a:b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If you are using a </a:t>
            </a: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Graphical SSH application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you may need to configure the application (META settings) to NOT bring up menus by mistake when you issue some of these shortcuts.</a:t>
            </a:r>
            <a:endParaRPr lang="en-CA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6921</TotalTime>
  <Words>1225</Words>
  <Application>Microsoft Macintosh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Chris Johnson</cp:lastModifiedBy>
  <cp:revision>679</cp:revision>
  <dcterms:created xsi:type="dcterms:W3CDTF">2019-04-25T17:31:46Z</dcterms:created>
  <dcterms:modified xsi:type="dcterms:W3CDTF">2023-05-06T16:57:30Z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