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1"/>
  </p:sldMasterIdLst>
  <p:notesMasterIdLst>
    <p:notesMasterId r:id="rId16"/>
  </p:notesMasterIdLst>
  <p:sldIdLst>
    <p:sldId id="301" r:id="rId2"/>
    <p:sldId id="257" r:id="rId3"/>
    <p:sldId id="478" r:id="rId4"/>
    <p:sldId id="369" r:id="rId5"/>
    <p:sldId id="474" r:id="rId6"/>
    <p:sldId id="440" r:id="rId7"/>
    <p:sldId id="371" r:id="rId8"/>
    <p:sldId id="441" r:id="rId9"/>
    <p:sldId id="442" r:id="rId10"/>
    <p:sldId id="443" r:id="rId11"/>
    <p:sldId id="444" r:id="rId12"/>
    <p:sldId id="469" r:id="rId13"/>
    <p:sldId id="445" r:id="rId14"/>
    <p:sldId id="3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/>
    <p:restoredTop sz="94659"/>
  </p:normalViewPr>
  <p:slideViewPr>
    <p:cSldViewPr snapToGrid="0" snapToObjects="1">
      <p:cViewPr varScale="1">
        <p:scale>
          <a:sx n="58" d="100"/>
          <a:sy n="58" d="100"/>
        </p:scale>
        <p:origin x="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7E4A-59D9-C648-BC62-133DA4EC414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4455B-62BF-5D44-9335-C2CCD755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0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4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3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3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5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357F-A277-7442-BEE7-4FE250216E5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5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cticons-file-text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cticons-file-text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cticons-file-text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11:_Sed_%26_Awk_Utilities#LINUX_PRACTICE_QUESTIONS" TargetMode="External"/><Relationship Id="rId2" Type="http://schemas.openxmlformats.org/officeDocument/2006/relationships/hyperlink" Target="https://wiki.cdot.senecacollege.ca/wiki/Tutorial11:_Sed_%26_Awk_Utilities#INVESTIGATION_1:_USING_THE_SED_UTILIT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cticons-file-text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cticons-file-text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cticons-file-text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cticons-file-text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cticons-file-text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cticons-file-text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cticons-file-text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700" dirty="0"/>
              <a:t>  </a:t>
            </a:r>
            <a:r>
              <a:rPr lang="en-US" sz="2400" dirty="0"/>
              <a:t>ULI101:  Introduction to Unix / Linux and the Internet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  </a:t>
            </a:r>
            <a:br>
              <a:rPr lang="en-US" sz="2200" dirty="0"/>
            </a:br>
            <a:r>
              <a:rPr lang="en-US" sz="2200" dirty="0"/>
              <a:t>   </a:t>
            </a:r>
            <a:r>
              <a:rPr lang="en-US" sz="2200" dirty="0">
                <a:solidFill>
                  <a:srgbClr val="0070C0"/>
                </a:solidFill>
              </a:rPr>
              <a:t>Week </a:t>
            </a:r>
            <a:r>
              <a:rPr lang="en-US" sz="2200" dirty="0" smtClean="0">
                <a:solidFill>
                  <a:srgbClr val="0070C0"/>
                </a:solidFill>
              </a:rPr>
              <a:t>10 </a:t>
            </a:r>
            <a:r>
              <a:rPr lang="en-US" sz="2200" dirty="0">
                <a:solidFill>
                  <a:srgbClr val="0070C0"/>
                </a:solidFill>
              </a:rPr>
              <a:t>lesson 1</a:t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>
                <a:solidFill>
                  <a:srgbClr val="0070C0"/>
                </a:solidFill>
              </a:rPr>
              <a:t>   </a:t>
            </a:r>
            <a:r>
              <a:rPr lang="en-CA" sz="2200" dirty="0">
                <a:solidFill>
                  <a:srgbClr val="0070C0"/>
                </a:solidFill>
              </a:rPr>
              <a:t>The sed utility </a:t>
            </a:r>
            <a:br>
              <a:rPr lang="en-CA" sz="2200" dirty="0">
                <a:solidFill>
                  <a:srgbClr val="0070C0"/>
                </a:solidFill>
              </a:rPr>
            </a:br>
            <a:r>
              <a:rPr lang="en-CA" sz="2200" dirty="0">
                <a:solidFill>
                  <a:srgbClr val="0070C0"/>
                </a:solidFill>
              </a:rPr>
              <a:t>   </a:t>
            </a:r>
            <a:r>
              <a:rPr lang="en-CA" dirty="0"/>
              <a:t/>
            </a:r>
            <a:br>
              <a:rPr lang="en-CA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 dirty="0"/>
              <a:t>Photos and icons used in this slide show are licensed under </a:t>
            </a:r>
            <a:r>
              <a:rPr lang="en-CA" dirty="0">
                <a:hlinkClick r:id="rId2"/>
              </a:rPr>
              <a:t>CC BY-SA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7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Sed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711223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400" b="1" dirty="0"/>
              <a:t>Example 4</a:t>
            </a:r>
            <a:r>
              <a:rPr lang="en-CA" b="1" dirty="0"/>
              <a:t/>
            </a:r>
            <a:br>
              <a:rPr lang="en-CA" b="1" dirty="0"/>
            </a:br>
            <a:r>
              <a:rPr lang="en-CA" b="1" dirty="0"/>
              <a:t/>
            </a:r>
            <a:br>
              <a:rPr lang="en-CA" b="1" dirty="0"/>
            </a:br>
            <a:r>
              <a:rPr lang="en-CA" dirty="0"/>
              <a:t>The following sed command displays a </a:t>
            </a:r>
            <a:r>
              <a:rPr lang="en-CA" b="1" dirty="0"/>
              <a:t>TAB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dirty="0"/>
              <a:t>for lines contained in a file. 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$ sed 's/^./\t&amp;/' readme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Line one.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The second line.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The third.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etc...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FEBBB0-8579-C64A-9BE7-A644EBBA126B}"/>
              </a:ext>
            </a:extLst>
          </p:cNvPr>
          <p:cNvSpPr txBox="1"/>
          <p:nvPr/>
        </p:nvSpPr>
        <p:spPr>
          <a:xfrm>
            <a:off x="6653494" y="2972922"/>
            <a:ext cx="5113867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The regular expression in the following instruction (</a:t>
            </a: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^.</a:t>
            </a:r>
            <a:r>
              <a:rPr lang="en-CA" sz="1400" dirty="0"/>
              <a:t>) matches one character at the beginning of every line that is not empty. </a:t>
            </a:r>
          </a:p>
          <a:p>
            <a:endParaRPr lang="en-CA" sz="1400" dirty="0"/>
          </a:p>
          <a:p>
            <a:r>
              <a:rPr lang="en-CA" sz="1400" dirty="0"/>
              <a:t> The replacement string (between the second and third forward slashes) contains a backslash escape sequence that represents </a:t>
            </a:r>
            <a:br>
              <a:rPr lang="en-CA" sz="1400" dirty="0"/>
            </a:br>
            <a:r>
              <a:rPr lang="en-CA" sz="1400" dirty="0"/>
              <a:t>a </a:t>
            </a:r>
            <a:r>
              <a:rPr lang="en-CA" sz="1400" b="1" dirty="0"/>
              <a:t>TAB</a:t>
            </a:r>
            <a:r>
              <a:rPr lang="en-CA" sz="1400" dirty="0"/>
              <a:t> character </a:t>
            </a: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(\t</a:t>
            </a:r>
            <a:r>
              <a:rPr lang="en-CA" sz="1400" dirty="0"/>
              <a:t>) followed by an ampersand (</a:t>
            </a: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CA" sz="1400" dirty="0"/>
              <a:t>). </a:t>
            </a:r>
          </a:p>
          <a:p>
            <a:endParaRPr lang="en-CA" sz="1400" dirty="0"/>
          </a:p>
          <a:p>
            <a:r>
              <a:rPr lang="en-CA" sz="1400" dirty="0"/>
              <a:t>The </a:t>
            </a:r>
            <a:r>
              <a:rPr lang="en-CA" sz="1400" b="1" dirty="0"/>
              <a:t>ampersand</a:t>
            </a:r>
            <a:r>
              <a:rPr lang="en-CA" sz="1400" dirty="0"/>
              <a:t> character (</a:t>
            </a: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CA" sz="1400" dirty="0"/>
              <a:t>) takes on the value of what the regular expression matched.</a:t>
            </a:r>
            <a:endParaRPr lang="en-US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B81E9B-C984-F947-A897-93B0F1ED0421}"/>
              </a:ext>
            </a:extLst>
          </p:cNvPr>
          <p:cNvCxnSpPr>
            <a:cxnSpLocks/>
          </p:cNvCxnSpPr>
          <p:nvPr/>
        </p:nvCxnSpPr>
        <p:spPr>
          <a:xfrm flipH="1">
            <a:off x="5138166" y="3223684"/>
            <a:ext cx="12335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EC65606-69D4-4D4B-8B1F-47207EF8D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0594430" y="715237"/>
            <a:ext cx="920848" cy="12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0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Sed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711223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400" b="1" dirty="0"/>
              <a:t>Example 5</a:t>
            </a:r>
            <a:br>
              <a:rPr lang="en-CA" sz="2400" b="1" dirty="0"/>
            </a:br>
            <a:r>
              <a:rPr lang="en-CA" sz="2400" b="1" dirty="0"/>
              <a:t/>
            </a:r>
            <a:br>
              <a:rPr lang="en-CA" sz="2400" b="1" dirty="0"/>
            </a:br>
            <a:r>
              <a:rPr lang="en-CA" dirty="0"/>
              <a:t>The following sed command uses a </a:t>
            </a:r>
            <a:r>
              <a:rPr lang="en-CA" b="1" dirty="0"/>
              <a:t>regular expression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>and the </a:t>
            </a:r>
            <a:r>
              <a:rPr lang="en-CA" b="1" dirty="0"/>
              <a:t>quit</a:t>
            </a:r>
            <a:r>
              <a:rPr lang="en-CA" dirty="0"/>
              <a:t> instruction.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sed '/[0-9][0-9][0-9]$/ q'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sfun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11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cool 12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Super 12a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Happy112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FEBBB0-8579-C64A-9BE7-A644EBBA126B}"/>
              </a:ext>
            </a:extLst>
          </p:cNvPr>
          <p:cNvSpPr txBox="1"/>
          <p:nvPr/>
        </p:nvSpPr>
        <p:spPr>
          <a:xfrm>
            <a:off x="6993467" y="3129226"/>
            <a:ext cx="5198533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The regular expression in the following expression </a:t>
            </a:r>
            <a:br>
              <a:rPr lang="en-CA" sz="1400" dirty="0"/>
            </a:b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[0-9][0-9][0-9]$ </a:t>
            </a:r>
            <a:r>
              <a:rPr lang="en-CA" sz="1400" dirty="0"/>
              <a:t>matches </a:t>
            </a:r>
            <a:r>
              <a:rPr lang="en-CA" sz="1400" b="1" dirty="0"/>
              <a:t>three digits </a:t>
            </a:r>
            <a:r>
              <a:rPr lang="en-CA" sz="1400" dirty="0"/>
              <a:t>at the </a:t>
            </a:r>
            <a:r>
              <a:rPr lang="en-CA" sz="1400" u="sng" dirty="0"/>
              <a:t>end</a:t>
            </a:r>
            <a:r>
              <a:rPr lang="en-CA" sz="1400" dirty="0"/>
              <a:t> of a line.</a:t>
            </a:r>
          </a:p>
          <a:p>
            <a:endParaRPr lang="en-CA" sz="1400" dirty="0"/>
          </a:p>
          <a:p>
            <a:r>
              <a:rPr lang="en-CA" sz="1400" dirty="0"/>
              <a:t>The command will process the file, one-line at a time, beginning at the top and (by default) outputting each line to standard output. </a:t>
            </a:r>
            <a:br>
              <a:rPr lang="en-CA" sz="1400" dirty="0"/>
            </a:br>
            <a:r>
              <a:rPr lang="en-CA" sz="1400" dirty="0"/>
              <a:t/>
            </a:r>
            <a:br>
              <a:rPr lang="en-CA" sz="1400" dirty="0"/>
            </a:br>
            <a:r>
              <a:rPr lang="en-CA" sz="1400" dirty="0"/>
              <a:t>Once the regular expression is matched, it will display the matched line and stop processing the </a:t>
            </a:r>
            <a:r>
              <a:rPr lang="en-CA" sz="1400" i="1" dirty="0"/>
              <a:t>sed</a:t>
            </a:r>
            <a:r>
              <a:rPr lang="en-CA" sz="1400" dirty="0"/>
              <a:t> command.</a:t>
            </a:r>
            <a:endParaRPr lang="en-US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B81E9B-C984-F947-A897-93B0F1ED0421}"/>
              </a:ext>
            </a:extLst>
          </p:cNvPr>
          <p:cNvCxnSpPr>
            <a:cxnSpLocks/>
          </p:cNvCxnSpPr>
          <p:nvPr/>
        </p:nvCxnSpPr>
        <p:spPr>
          <a:xfrm flipH="1">
            <a:off x="4862601" y="3674533"/>
            <a:ext cx="189106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DD5E088-6F0F-5A4F-A077-C5BB689D5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0594430" y="715237"/>
            <a:ext cx="920848" cy="12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7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sed utility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7506153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Using sed Utility as a Filter with Pipeline Commands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marL="0" indent="0" fontAlgn="base">
              <a:buNone/>
            </a:pPr>
            <a:r>
              <a:rPr lang="en-CA" sz="1800" dirty="0"/>
              <a:t>Although sed can be used as a streaming editor for text contained within a text file, the sed command can also be used as a </a:t>
            </a:r>
            <a:r>
              <a:rPr lang="en-CA" sz="1800" b="1" dirty="0"/>
              <a:t>filter</a:t>
            </a:r>
            <a:r>
              <a:rPr lang="en-CA" sz="1800" dirty="0"/>
              <a:t> within a </a:t>
            </a:r>
            <a:r>
              <a:rPr lang="en-CA" sz="1800" b="1" dirty="0"/>
              <a:t>pipeline command</a:t>
            </a:r>
            <a:r>
              <a:rPr lang="en-CA" sz="1800" dirty="0"/>
              <a:t>.</a:t>
            </a:r>
            <a:br>
              <a:rPr lang="en-CA" sz="1800" dirty="0"/>
            </a:br>
            <a:endParaRPr lang="en-CA" sz="1800" dirty="0"/>
          </a:p>
          <a:p>
            <a:pPr marL="0" indent="0" fontAlgn="base">
              <a:buNone/>
            </a:pPr>
            <a:r>
              <a:rPr lang="en-CA" sz="1800" b="1" dirty="0"/>
              <a:t>Examples</a:t>
            </a:r>
            <a:r>
              <a:rPr lang="en-CA" sz="1800" dirty="0"/>
              <a:t/>
            </a:r>
            <a:br>
              <a:rPr lang="en-CA" sz="1800" dirty="0"/>
            </a:br>
            <a:r>
              <a:rPr lang="en-CA" sz="1800" dirty="0"/>
              <a:t/>
            </a:r>
            <a:br>
              <a:rPr lang="en-CA" sz="1800" dirty="0"/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| sed 's/^[0-9]/x/g’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“I like Linux” | sed 's/ /,/g'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BF865E6-7474-B847-B351-BE34C3FE2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0594430" y="715237"/>
            <a:ext cx="920848" cy="12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Sed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711223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  <a:endParaRPr lang="en-CA" b="1" dirty="0"/>
          </a:p>
          <a:p>
            <a:pPr marL="0" indent="0">
              <a:buNone/>
            </a:pPr>
            <a:r>
              <a:rPr lang="en-CA" dirty="0"/>
              <a:t>Your professor will demonstrate additional examples using the </a:t>
            </a:r>
            <a:r>
              <a:rPr lang="en-CA" b="1" dirty="0"/>
              <a:t>sed</a:t>
            </a:r>
            <a:r>
              <a:rPr lang="en-CA" dirty="0"/>
              <a:t> utility.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Pathname of cars database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~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murray.saul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/uli101/cars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>Commands</a:t>
            </a:r>
          </a:p>
          <a:p>
            <a:pPr marL="0" indent="0">
              <a:buNone/>
            </a:pPr>
            <a: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sed -n '3,6 p' cars</a:t>
            </a:r>
            <a:b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sed '5 d' cars </a:t>
            </a:r>
            <a:b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sed '5,8 d' cars</a:t>
            </a:r>
            <a:b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sed '5 q' cars </a:t>
            </a:r>
            <a:b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sed -n '/chevy/ p' cars  </a:t>
            </a:r>
            <a:b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sed '/chevy/ d' cars</a:t>
            </a:r>
            <a:b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sed '/chevy/ q' cars</a:t>
            </a:r>
            <a:b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sed 's/[0-9]/*/' cars</a:t>
            </a:r>
            <a:b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sed 's/[0-9]/*/g' cars</a:t>
            </a:r>
            <a:b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sed '5,8 s/[0-9]/*/' cars</a:t>
            </a:r>
            <a:b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sed 's/[0-9][0-9]*/*** &amp; ***/' cars</a:t>
            </a:r>
            <a:endParaRPr lang="en-CA" sz="17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4ED0D-6D9C-7147-A91D-77E514D1FCC3}"/>
              </a:ext>
            </a:extLst>
          </p:cNvPr>
          <p:cNvSpPr txBox="1"/>
          <p:nvPr/>
        </p:nvSpPr>
        <p:spPr>
          <a:xfrm>
            <a:off x="7467600" y="3325637"/>
            <a:ext cx="4148667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plym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fury 77 73 2500 </a:t>
            </a:r>
            <a:b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chevy nova 79 60 3000 </a:t>
            </a:r>
            <a:b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ford mustang 65 45 17000 </a:t>
            </a:r>
            <a:b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volvo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78 102 9850 </a:t>
            </a:r>
            <a:b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ford ltd 83 15 10500 </a:t>
            </a:r>
            <a:b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Chevy nova 80 50 3500 </a:t>
            </a:r>
            <a:b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fiat 600 65 115 450 </a:t>
            </a:r>
            <a:b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honda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accord 81 30 6000 </a:t>
            </a:r>
            <a:b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ford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thundbd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84 10 17000 </a:t>
            </a:r>
            <a:b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toyota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tercel 82 180 750 </a:t>
            </a:r>
            <a:b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chevy impala 65 85 1550 </a:t>
            </a:r>
            <a:b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ford bronco 83 25 9525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FC846-F3FF-7542-95B5-A5A21AA6800D}"/>
              </a:ext>
            </a:extLst>
          </p:cNvPr>
          <p:cNvSpPr txBox="1"/>
          <p:nvPr/>
        </p:nvSpPr>
        <p:spPr>
          <a:xfrm>
            <a:off x="7467600" y="2726267"/>
            <a:ext cx="450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Contents of </a:t>
            </a:r>
            <a:r>
              <a:rPr lang="en-US" b="1" dirty="0"/>
              <a:t>cars </a:t>
            </a:r>
            <a:r>
              <a:rPr lang="en-US" dirty="0"/>
              <a:t>database file: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1BFA2AD3-B4CC-A446-B336-8BB4E2701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0182927" y="771642"/>
            <a:ext cx="1114987" cy="11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4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homework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10136684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400" b="1" dirty="0"/>
              <a:t>Getting Practice</a:t>
            </a:r>
          </a:p>
          <a:p>
            <a:pPr marL="0" indent="0">
              <a:buNone/>
            </a:pPr>
            <a:r>
              <a:rPr lang="en-CA" dirty="0" smtClean="0"/>
              <a:t>Perform </a:t>
            </a:r>
            <a:r>
              <a:rPr lang="en-CA" b="1" dirty="0"/>
              <a:t>Week </a:t>
            </a:r>
            <a:r>
              <a:rPr lang="en-CA" b="1" dirty="0" smtClean="0"/>
              <a:t>10  </a:t>
            </a:r>
            <a:r>
              <a:rPr lang="en-CA" b="1" dirty="0"/>
              <a:t>Tutorial</a:t>
            </a:r>
            <a:r>
              <a:rPr lang="en-CA" b="1" dirty="0" smtClean="0"/>
              <a:t>:</a:t>
            </a:r>
            <a:br>
              <a:rPr lang="en-CA" b="1" dirty="0" smtClean="0"/>
            </a:br>
            <a:r>
              <a:rPr lang="en-US" sz="1600" b="1" spc="-1" dirty="0">
                <a:solidFill>
                  <a:srgbClr val="000000"/>
                </a:solidFill>
              </a:rPr>
              <a:t>(Due: Friday Week </a:t>
            </a:r>
            <a:r>
              <a:rPr lang="en-US" sz="1600" b="1" spc="-1" dirty="0" smtClean="0">
                <a:solidFill>
                  <a:srgbClr val="000000"/>
                </a:solidFill>
              </a:rPr>
              <a:t>11 </a:t>
            </a:r>
            <a:r>
              <a:rPr lang="en-US" sz="1600" b="1" spc="-1" dirty="0">
                <a:solidFill>
                  <a:srgbClr val="000000"/>
                </a:solidFill>
              </a:rPr>
              <a:t>@ midnight for a 2% grade)</a:t>
            </a:r>
            <a:r>
              <a:rPr lang="en-US" sz="1600" spc="-1" dirty="0">
                <a:solidFill>
                  <a:srgbClr val="000000"/>
                </a:solidFill>
              </a:rPr>
              <a:t>:</a:t>
            </a:r>
            <a:r>
              <a:rPr lang="en-CA" sz="1600" b="1" dirty="0"/>
              <a:t/>
            </a:r>
            <a:br>
              <a:rPr lang="en-CA" sz="1600" b="1" dirty="0"/>
            </a:br>
            <a:endParaRPr lang="en-CA" sz="1600" b="1" dirty="0"/>
          </a:p>
          <a:p>
            <a:pPr lvl="1"/>
            <a:r>
              <a:rPr lang="en-CA" dirty="0">
                <a:hlinkClick r:id="rId2"/>
              </a:rPr>
              <a:t>INVESTIGATION 1: USING THE SED UTILITY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lvl="1"/>
            <a:r>
              <a:rPr lang="en-CA" sz="2000" dirty="0">
                <a:hlinkClick r:id="rId3"/>
              </a:rPr>
              <a:t>LINUX PRACTICE QUESTIONS</a:t>
            </a:r>
            <a:r>
              <a:rPr lang="en-CA" sz="2000" dirty="0"/>
              <a:t>  (Parts A and B</a:t>
            </a:r>
            <a:r>
              <a:rPr lang="en-CA" dirty="0"/>
              <a:t>)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sz="1400" dirty="0"/>
              <a:t/>
            </a:r>
            <a:br>
              <a:rPr lang="en-CA" sz="1400" dirty="0"/>
            </a:br>
            <a:r>
              <a:rPr lang="en-CA" sz="1400" dirty="0"/>
              <a:t/>
            </a:r>
            <a:br>
              <a:rPr lang="en-CA" sz="1400" dirty="0"/>
            </a:br>
            <a:endParaRPr lang="en-CA" sz="14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9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b="1" dirty="0"/>
              <a:t> Utility</a:t>
            </a:r>
          </a:p>
          <a:p>
            <a:pPr lvl="1"/>
            <a:r>
              <a:rPr lang="en-US" dirty="0"/>
              <a:t>Definition / Purpose </a:t>
            </a:r>
          </a:p>
          <a:p>
            <a:pPr lvl="1"/>
            <a:r>
              <a:rPr lang="en-US" dirty="0"/>
              <a:t>Usage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 as a Filter with Pipeline Commands</a:t>
            </a:r>
          </a:p>
          <a:p>
            <a:pPr lvl="1"/>
            <a:r>
              <a:rPr lang="en-US" dirty="0"/>
              <a:t>Demonstration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Perform Week </a:t>
            </a:r>
            <a:r>
              <a:rPr lang="en-US" b="1" dirty="0" smtClean="0"/>
              <a:t>10  Tutorial</a:t>
            </a:r>
            <a:endParaRPr lang="en-US" b="1" dirty="0"/>
          </a:p>
          <a:p>
            <a:pPr lvl="1"/>
            <a:r>
              <a:rPr lang="en-US" dirty="0"/>
              <a:t>Investigation 1</a:t>
            </a:r>
          </a:p>
          <a:p>
            <a:pPr lvl="1"/>
            <a:r>
              <a:rPr lang="en-US" dirty="0"/>
              <a:t>Review Questions (</a:t>
            </a:r>
            <a:r>
              <a:rPr lang="en-CA" b="1" dirty="0"/>
              <a:t>Parts A</a:t>
            </a:r>
            <a:r>
              <a:rPr lang="en-CA" dirty="0"/>
              <a:t> and </a:t>
            </a:r>
            <a:r>
              <a:rPr lang="en-CA" b="1" dirty="0"/>
              <a:t>B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Sed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573890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Purpose</a:t>
            </a:r>
            <a:r>
              <a:rPr lang="en-CA" b="1" dirty="0"/>
              <a:t/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US" sz="1800" dirty="0"/>
              <a:t>The </a:t>
            </a:r>
            <a:r>
              <a:rPr lang="en-US" sz="1800" b="1" dirty="0"/>
              <a:t>sed</a:t>
            </a:r>
            <a:r>
              <a:rPr lang="en-US" sz="1800" dirty="0"/>
              <a:t> command stands for </a:t>
            </a:r>
            <a:r>
              <a:rPr lang="en-US" sz="1800" b="1" dirty="0"/>
              <a:t>Streaming Editor</a:t>
            </a:r>
            <a:r>
              <a:rPr lang="en-US" sz="1800" dirty="0"/>
              <a:t>.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sed command is used to </a:t>
            </a:r>
            <a:r>
              <a:rPr lang="en-US" sz="1800" b="1" dirty="0"/>
              <a:t>manipulate text </a:t>
            </a:r>
            <a:r>
              <a:rPr lang="en-US" sz="1800" dirty="0"/>
              <a:t>that is contained in a </a:t>
            </a:r>
            <a:br>
              <a:rPr lang="en-US" sz="1800" dirty="0"/>
            </a:br>
            <a:r>
              <a:rPr lang="en-US" sz="1800" b="1" dirty="0"/>
              <a:t>text file </a:t>
            </a:r>
            <a:r>
              <a:rPr lang="en-US" sz="1800" dirty="0"/>
              <a:t>or via a </a:t>
            </a:r>
            <a:r>
              <a:rPr lang="en-US" sz="1800" b="1" dirty="0"/>
              <a:t>pipeline command</a:t>
            </a:r>
            <a:r>
              <a:rPr lang="en-US" sz="1800" dirty="0"/>
              <a:t>.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Although the sed command does NOT change content </a:t>
            </a:r>
            <a:r>
              <a:rPr lang="en-US" sz="1800" u="sng" dirty="0"/>
              <a:t>inside</a:t>
            </a:r>
            <a:r>
              <a:rPr lang="en-US" sz="1800" dirty="0"/>
              <a:t> a text file, this command acts like a </a:t>
            </a:r>
            <a:r>
              <a:rPr lang="en-US" sz="1800" i="1" dirty="0"/>
              <a:t>“on-the-fly”</a:t>
            </a:r>
            <a:r>
              <a:rPr lang="en-US" sz="1800" dirty="0"/>
              <a:t> text editor to display modified text </a:t>
            </a:r>
            <a:br>
              <a:rPr lang="en-US" sz="1800" dirty="0"/>
            </a:br>
            <a:r>
              <a:rPr lang="en-US" sz="1800" dirty="0"/>
              <a:t>on the </a:t>
            </a:r>
            <a:r>
              <a:rPr lang="en-US" sz="1800" b="1" dirty="0"/>
              <a:t>screen</a:t>
            </a:r>
            <a:r>
              <a:rPr lang="en-US" sz="1800" dirty="0"/>
              <a:t>, </a:t>
            </a:r>
            <a:r>
              <a:rPr lang="en-US" sz="1800" b="1" dirty="0"/>
              <a:t>redirect </a:t>
            </a:r>
            <a:r>
              <a:rPr lang="en-US" sz="1800" dirty="0"/>
              <a:t>to a file or act as a </a:t>
            </a:r>
            <a:r>
              <a:rPr lang="en-US" sz="1800" b="1" dirty="0"/>
              <a:t>filter </a:t>
            </a:r>
            <a:r>
              <a:rPr lang="en-US" sz="1800" dirty="0"/>
              <a:t>within a pipeline command.</a:t>
            </a:r>
            <a:r>
              <a:rPr lang="en-US" sz="1800" i="1" dirty="0"/>
              <a:t/>
            </a:r>
            <a:br>
              <a:rPr lang="en-US" sz="1800" i="1" dirty="0"/>
            </a:br>
            <a:r>
              <a:rPr lang="en-CA" sz="1800" dirty="0"/>
              <a:t/>
            </a:r>
            <a:br>
              <a:rPr lang="en-CA" sz="1800" dirty="0"/>
            </a:br>
            <a:endParaRPr lang="en-CA" sz="18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3FC44FA-A7B1-454D-A045-2084CCFC8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0594430" y="715237"/>
            <a:ext cx="920848" cy="12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6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Sed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927622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900" b="1" dirty="0"/>
              <a:t>Usage: </a:t>
            </a:r>
            <a:r>
              <a:rPr lang="en-CA" dirty="0"/>
              <a:t/>
            </a:r>
            <a:br>
              <a:rPr lang="en-CA" dirty="0"/>
            </a:br>
            <a:r>
              <a:rPr lang="en-CA" sz="2900" dirty="0"/>
              <a:t/>
            </a:r>
            <a:br>
              <a:rPr lang="en-CA" sz="2900" dirty="0"/>
            </a:br>
            <a:r>
              <a:rPr lang="en-CA" sz="2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sed [-n] 'address instruction' filename </a:t>
            </a:r>
            <a:r>
              <a:rPr lang="en-CA" dirty="0"/>
              <a:t/>
            </a:r>
            <a:br>
              <a:rPr lang="en-CA" dirty="0"/>
            </a:br>
            <a:endParaRPr lang="en-CA" sz="2900" dirty="0"/>
          </a:p>
          <a:p>
            <a:pPr marL="0" indent="0">
              <a:buNone/>
            </a:pPr>
            <a:r>
              <a:rPr lang="en-CA" sz="2900" b="1" dirty="0"/>
              <a:t>How it Works:</a:t>
            </a:r>
            <a:br>
              <a:rPr lang="en-CA" sz="2900" b="1" dirty="0"/>
            </a:br>
            <a:endParaRPr lang="en-CA" sz="2900" b="1" dirty="0"/>
          </a:p>
          <a:p>
            <a:r>
              <a:rPr lang="en-CA" dirty="0"/>
              <a:t>The sed command reads </a:t>
            </a:r>
            <a:r>
              <a:rPr lang="en-CA" b="1" dirty="0"/>
              <a:t>all lines in the input file</a:t>
            </a:r>
            <a:r>
              <a:rPr lang="en-CA" dirty="0"/>
              <a:t> and will be exposed to the expression</a:t>
            </a:r>
            <a:br>
              <a:rPr lang="en-CA" dirty="0"/>
            </a:br>
            <a:r>
              <a:rPr lang="en-CA" dirty="0"/>
              <a:t>(i.e. area contained within </a:t>
            </a:r>
            <a:r>
              <a:rPr lang="en-CA" b="1" dirty="0"/>
              <a:t>quotes</a:t>
            </a:r>
            <a:r>
              <a:rPr lang="en-CA" dirty="0"/>
              <a:t>) one line at a time.</a:t>
            </a:r>
          </a:p>
          <a:p>
            <a:r>
              <a:rPr lang="en-CA" dirty="0"/>
              <a:t>The expression can be within </a:t>
            </a:r>
            <a:r>
              <a:rPr lang="en-CA" b="1" dirty="0"/>
              <a:t>single</a:t>
            </a:r>
            <a:r>
              <a:rPr lang="en-CA" dirty="0"/>
              <a:t> quotes or </a:t>
            </a:r>
            <a:r>
              <a:rPr lang="en-CA" b="1" dirty="0"/>
              <a:t>double</a:t>
            </a:r>
            <a:r>
              <a:rPr lang="en-CA" dirty="0"/>
              <a:t> quotes.</a:t>
            </a:r>
          </a:p>
          <a:p>
            <a:r>
              <a:rPr lang="en-CA" dirty="0"/>
              <a:t>The </a:t>
            </a:r>
            <a:r>
              <a:rPr lang="en-CA" b="1" dirty="0"/>
              <a:t>expression</a:t>
            </a:r>
            <a:r>
              <a:rPr lang="en-CA" dirty="0"/>
              <a:t> contains an </a:t>
            </a:r>
            <a:r>
              <a:rPr lang="en-CA" b="1" dirty="0"/>
              <a:t>address</a:t>
            </a:r>
            <a:r>
              <a:rPr lang="en-CA" dirty="0"/>
              <a:t> (match condition) and an </a:t>
            </a:r>
            <a:r>
              <a:rPr lang="en-CA" b="1" dirty="0"/>
              <a:t>instruction</a:t>
            </a:r>
            <a:r>
              <a:rPr lang="en-CA" dirty="0"/>
              <a:t> (operation).</a:t>
            </a:r>
          </a:p>
          <a:p>
            <a:r>
              <a:rPr lang="en-CA" dirty="0"/>
              <a:t>If the line matches the </a:t>
            </a:r>
            <a:r>
              <a:rPr lang="en-CA" b="1" dirty="0"/>
              <a:t>address</a:t>
            </a:r>
            <a:r>
              <a:rPr lang="en-CA" dirty="0"/>
              <a:t>, then it will perform the </a:t>
            </a:r>
            <a:r>
              <a:rPr lang="en-CA" b="1" dirty="0"/>
              <a:t>instruction</a:t>
            </a:r>
            <a:r>
              <a:rPr lang="en-CA" dirty="0"/>
              <a:t>.</a:t>
            </a:r>
          </a:p>
          <a:p>
            <a:r>
              <a:rPr lang="en-CA" dirty="0"/>
              <a:t>Lines will display be default unless the </a:t>
            </a:r>
            <a:r>
              <a:rPr lang="en-CA" b="1" dirty="0"/>
              <a:t>–n</a:t>
            </a:r>
            <a:r>
              <a:rPr lang="en-CA" dirty="0"/>
              <a:t> option is used to </a:t>
            </a:r>
            <a:r>
              <a:rPr lang="en-CA" u="sng" dirty="0"/>
              <a:t>suppress</a:t>
            </a:r>
            <a:r>
              <a:rPr lang="en-CA" dirty="0"/>
              <a:t> default display</a:t>
            </a:r>
            <a:br>
              <a:rPr lang="en-CA" dirty="0"/>
            </a:br>
            <a:endParaRPr lang="en-CA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D97BBA8-A56B-2548-94E4-710318170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0594430" y="743812"/>
            <a:ext cx="920848" cy="12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5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Sed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927622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900" b="1" dirty="0"/>
              <a:t>Usage: </a:t>
            </a:r>
            <a:r>
              <a:rPr lang="en-CA" dirty="0"/>
              <a:t/>
            </a:r>
            <a:br>
              <a:rPr lang="en-CA" dirty="0"/>
            </a:br>
            <a:r>
              <a:rPr lang="en-CA" sz="2900" dirty="0"/>
              <a:t/>
            </a:r>
            <a:br>
              <a:rPr lang="en-CA" sz="2900" dirty="0"/>
            </a:br>
            <a:r>
              <a:rPr lang="en-CA" sz="2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sed [-n] 'address instruction' filename </a:t>
            </a:r>
            <a:r>
              <a:rPr lang="en-CA" dirty="0"/>
              <a:t/>
            </a:r>
            <a:br>
              <a:rPr lang="en-CA" dirty="0"/>
            </a:br>
            <a:endParaRPr lang="en-CA" sz="2900" dirty="0"/>
          </a:p>
          <a:p>
            <a:pPr marL="0" indent="0">
              <a:buNone/>
            </a:pPr>
            <a:r>
              <a:rPr lang="en-CA" sz="2900" b="1" dirty="0"/>
              <a:t>Addresses:</a:t>
            </a:r>
            <a:br>
              <a:rPr lang="en-CA" sz="2900" b="1" dirty="0"/>
            </a:br>
            <a:endParaRPr lang="en-CA" sz="2900" b="1" dirty="0"/>
          </a:p>
          <a:p>
            <a:r>
              <a:rPr lang="en-CA" dirty="0"/>
              <a:t>Can use a </a:t>
            </a:r>
            <a:r>
              <a:rPr lang="en-CA" b="1" dirty="0"/>
              <a:t>line number</a:t>
            </a:r>
            <a:r>
              <a:rPr lang="en-CA" dirty="0"/>
              <a:t>, to select a specific line (for example: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CA" dirty="0"/>
              <a:t>)</a:t>
            </a:r>
          </a:p>
          <a:p>
            <a:r>
              <a:rPr lang="en-CA" dirty="0"/>
              <a:t>Can specify a </a:t>
            </a:r>
            <a:r>
              <a:rPr lang="en-CA" b="1" dirty="0"/>
              <a:t>range of line numbers </a:t>
            </a:r>
            <a:r>
              <a:rPr lang="en-CA" dirty="0"/>
              <a:t>(for example: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5,7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dirty="0"/>
          </a:p>
          <a:p>
            <a:r>
              <a:rPr lang="en-CA" dirty="0"/>
              <a:t>Regular expressions are contained within </a:t>
            </a:r>
            <a:r>
              <a:rPr lang="en-CA" b="1" dirty="0"/>
              <a:t>forward slashes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dirty="0"/>
              <a:t>e.g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CA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/regular-expression/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dirty="0"/>
          </a:p>
          <a:p>
            <a:r>
              <a:rPr lang="en-CA" dirty="0"/>
              <a:t>Can specify a </a:t>
            </a:r>
            <a:r>
              <a:rPr lang="en-CA" b="1" dirty="0"/>
              <a:t>regular expression</a:t>
            </a:r>
            <a:r>
              <a:rPr lang="en-CA" dirty="0"/>
              <a:t> to select all lines that match</a:t>
            </a:r>
            <a:br>
              <a:rPr lang="en-CA" dirty="0"/>
            </a:br>
            <a:r>
              <a:rPr lang="en-CA" dirty="0"/>
              <a:t>a pattern  (</a:t>
            </a:r>
            <a:r>
              <a:rPr lang="en-CA" dirty="0" err="1"/>
              <a:t>e.g</a:t>
            </a:r>
            <a:r>
              <a:rPr lang="en-CA" dirty="0"/>
              <a:t>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/^[0-9].*[0-9]$/</a:t>
            </a:r>
            <a:r>
              <a:rPr lang="en-CA" dirty="0"/>
              <a:t>) </a:t>
            </a:r>
          </a:p>
          <a:p>
            <a:r>
              <a:rPr lang="en-CA" dirty="0"/>
              <a:t>If </a:t>
            </a:r>
            <a:r>
              <a:rPr lang="en-CA" b="1" dirty="0"/>
              <a:t>NO</a:t>
            </a:r>
            <a:r>
              <a:rPr lang="en-CA" dirty="0"/>
              <a:t> address is present, the </a:t>
            </a:r>
            <a:r>
              <a:rPr lang="en-CA" b="1" dirty="0"/>
              <a:t>instruction</a:t>
            </a:r>
            <a:r>
              <a:rPr lang="en-CA" dirty="0"/>
              <a:t> will apply to </a:t>
            </a:r>
            <a:r>
              <a:rPr lang="en-CA" b="1" dirty="0"/>
              <a:t>ALL</a:t>
            </a:r>
            <a:r>
              <a:rPr lang="en-CA" dirty="0"/>
              <a:t> lines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3718DFE-4A9D-E647-8636-AFC606EAC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0594430" y="715237"/>
            <a:ext cx="920848" cy="12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9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Sed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721122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300" b="1" dirty="0"/>
              <a:t>Usage: 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sz="2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sed [-n] 'address instruction' filename 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marL="0" indent="0" fontAlgn="t">
              <a:buNone/>
            </a:pPr>
            <a:r>
              <a:rPr lang="en-CA" sz="2300" b="1" dirty="0"/>
              <a:t>Common Instructions:</a:t>
            </a:r>
            <a:br>
              <a:rPr lang="en-CA" sz="2300" b="1" dirty="0"/>
            </a:br>
            <a:endParaRPr lang="en-CA" sz="2300" b="1" dirty="0"/>
          </a:p>
          <a:p>
            <a:pPr marL="0" indent="0" fontAlgn="t">
              <a:buNone/>
            </a:pPr>
            <a:r>
              <a:rPr lang="en-US" sz="1600" b="1" dirty="0"/>
              <a:t>p   </a:t>
            </a:r>
            <a:r>
              <a:rPr lang="en-CA" sz="1600" b="1" dirty="0"/>
              <a:t>Print</a:t>
            </a:r>
            <a:r>
              <a:rPr lang="en-CA" sz="1600" dirty="0"/>
              <a:t> lines that match the address (commonly used with </a:t>
            </a:r>
            <a:r>
              <a:rPr lang="en-CA" sz="1600" b="1" dirty="0"/>
              <a:t>-n</a:t>
            </a:r>
            <a:r>
              <a:rPr lang="en-CA" sz="1600" dirty="0"/>
              <a:t> option)</a:t>
            </a:r>
          </a:p>
          <a:p>
            <a:pPr marL="0" indent="0" fontAlgn="t">
              <a:buNone/>
            </a:pPr>
            <a:r>
              <a:rPr lang="en-US" sz="1600" b="1" dirty="0"/>
              <a:t>d   </a:t>
            </a:r>
            <a:r>
              <a:rPr lang="en-US" sz="1600" dirty="0"/>
              <a:t>Omit (</a:t>
            </a:r>
            <a:r>
              <a:rPr lang="en-CA" sz="1600" b="1" dirty="0"/>
              <a:t>delete</a:t>
            </a:r>
            <a:r>
              <a:rPr lang="en-CA" sz="1600" dirty="0"/>
              <a:t>) display of lines that match the address</a:t>
            </a:r>
          </a:p>
          <a:p>
            <a:pPr marL="0" indent="0" fontAlgn="t">
              <a:buNone/>
            </a:pPr>
            <a:r>
              <a:rPr lang="en-US" sz="1600" b="1" dirty="0"/>
              <a:t>q   </a:t>
            </a:r>
            <a:r>
              <a:rPr lang="en-US" sz="1600" dirty="0"/>
              <a:t>Print lines including line that matches address and then</a:t>
            </a:r>
            <a:r>
              <a:rPr lang="en-US" sz="1600" b="1" dirty="0"/>
              <a:t> </a:t>
            </a:r>
            <a:r>
              <a:rPr lang="en-CA" sz="1600" b="1" dirty="0"/>
              <a:t>quit</a:t>
            </a:r>
            <a:r>
              <a:rPr lang="en-CA" sz="1600" dirty="0"/>
              <a:t> processing</a:t>
            </a:r>
          </a:p>
          <a:p>
            <a:pPr marL="0" indent="0" fontAlgn="t">
              <a:buNone/>
            </a:pPr>
            <a:r>
              <a:rPr lang="en-US" sz="1600" b="1" dirty="0"/>
              <a:t>s    </a:t>
            </a:r>
            <a:r>
              <a:rPr lang="en-CA" sz="1600" b="1" dirty="0"/>
              <a:t>Substitute</a:t>
            </a:r>
            <a:r>
              <a:rPr lang="en-CA" sz="1600" dirty="0"/>
              <a:t> text to replace a matched regular expression (similar </a:t>
            </a:r>
            <a:r>
              <a:rPr lang="en-CA" sz="1600" i="1" dirty="0"/>
              <a:t>search and replace</a:t>
            </a:r>
            <a:r>
              <a:rPr lang="en-CA" sz="1600" dirty="0"/>
              <a:t>)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CA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2F0E539-E97C-5C48-867F-51513DA95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0594430" y="715237"/>
            <a:ext cx="920848" cy="12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9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Sed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711223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400" b="1" dirty="0"/>
              <a:t>Example 1</a:t>
            </a:r>
            <a:endParaRPr lang="en-CA" b="1" dirty="0"/>
          </a:p>
          <a:p>
            <a:pPr marL="0" indent="0">
              <a:buNone/>
            </a:pPr>
            <a:r>
              <a:rPr lang="en-CA" dirty="0"/>
              <a:t>The following sed command line displays all lines in the readme file that contain the word </a:t>
            </a:r>
            <a:r>
              <a:rPr lang="en-CA" b="1" dirty="0"/>
              <a:t>line</a:t>
            </a:r>
            <a:r>
              <a:rPr lang="en-CA" dirty="0"/>
              <a:t> (all lowercase).</a:t>
            </a:r>
          </a:p>
          <a:p>
            <a:pPr marL="0" indent="0">
              <a:buNone/>
            </a:pPr>
            <a:r>
              <a:rPr lang="en-CA" dirty="0"/>
              <a:t>In addition, because there is no </a:t>
            </a:r>
            <a:r>
              <a:rPr lang="en-CA" b="1" dirty="0"/>
              <a:t>–n</a:t>
            </a:r>
            <a:r>
              <a:rPr lang="en-CA" dirty="0"/>
              <a:t> option, sed displays all the lines of input. </a:t>
            </a:r>
          </a:p>
          <a:p>
            <a:pPr marL="0" indent="0">
              <a:buNone/>
            </a:pPr>
            <a:r>
              <a:rPr lang="en-CA" dirty="0"/>
              <a:t>As a result, sed displays the lines that contain the word line </a:t>
            </a:r>
            <a:r>
              <a:rPr lang="en-CA" b="1" dirty="0"/>
              <a:t>twice</a:t>
            </a:r>
            <a:r>
              <a:rPr lang="en-CA" dirty="0"/>
              <a:t>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sed '/line/ p' readme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Line one.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The second line.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The second line.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The third.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This is line four.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This is line four.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Five.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sixth sentence.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This is line 7.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This is line 7.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Eight and last.</a:t>
            </a: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FEBBB0-8579-C64A-9BE7-A644EBBA126B}"/>
              </a:ext>
            </a:extLst>
          </p:cNvPr>
          <p:cNvSpPr txBox="1"/>
          <p:nvPr/>
        </p:nvSpPr>
        <p:spPr>
          <a:xfrm>
            <a:off x="6551894" y="3843867"/>
            <a:ext cx="5113867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Unless you instruct it not to, sed sends </a:t>
            </a:r>
            <a:r>
              <a:rPr lang="en-CA" sz="1400" b="1" dirty="0"/>
              <a:t>all lines</a:t>
            </a:r>
            <a:r>
              <a:rPr lang="en-CA" sz="1400" dirty="0"/>
              <a:t>, selected or not to standard output. </a:t>
            </a:r>
            <a:br>
              <a:rPr lang="en-CA" sz="1400" dirty="0"/>
            </a:br>
            <a:endParaRPr lang="en-CA" sz="1400" dirty="0"/>
          </a:p>
          <a:p>
            <a:r>
              <a:rPr lang="en-CA" sz="1400" dirty="0"/>
              <a:t>When you use the </a:t>
            </a: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–n</a:t>
            </a:r>
            <a:r>
              <a:rPr lang="en-CA" sz="1400" dirty="0"/>
              <a:t> option on the command line, sed sends only those lines to stdout that you specify with the print </a:t>
            </a: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CA" sz="1400" dirty="0"/>
              <a:t> command</a:t>
            </a:r>
            <a:endParaRPr lang="en-US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B81E9B-C984-F947-A897-93B0F1ED0421}"/>
              </a:ext>
            </a:extLst>
          </p:cNvPr>
          <p:cNvCxnSpPr>
            <a:cxnSpLocks/>
          </p:cNvCxnSpPr>
          <p:nvPr/>
        </p:nvCxnSpPr>
        <p:spPr>
          <a:xfrm flipH="1">
            <a:off x="3928534" y="4047067"/>
            <a:ext cx="24214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14ACD9F-E8EC-7248-B72E-C54DD88A8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0594430" y="715237"/>
            <a:ext cx="920848" cy="12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7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Sed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711223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400" b="1" dirty="0"/>
              <a:t>Example 2</a:t>
            </a:r>
            <a:br>
              <a:rPr lang="en-CA" sz="2400" b="1" dirty="0"/>
            </a:br>
            <a:r>
              <a:rPr lang="en-CA" sz="2400" b="1" dirty="0"/>
              <a:t/>
            </a:r>
            <a:br>
              <a:rPr lang="en-CA" sz="2400" b="1" dirty="0"/>
            </a:br>
            <a:r>
              <a:rPr lang="en-CA" dirty="0"/>
              <a:t>The following sed command displays contents of a file </a:t>
            </a:r>
            <a:br>
              <a:rPr lang="en-CA" dirty="0"/>
            </a:br>
            <a:r>
              <a:rPr lang="en-CA" dirty="0"/>
              <a:t>from a </a:t>
            </a:r>
            <a:r>
              <a:rPr lang="en-CA" b="1" dirty="0"/>
              <a:t>range</a:t>
            </a:r>
            <a:r>
              <a:rPr lang="en-CA" dirty="0"/>
              <a:t> of line numbers. 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sed -n '3,6 p' readme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The third.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This is line four.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Five.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sixth sentence.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FEBBB0-8579-C64A-9BE7-A644EBBA126B}"/>
              </a:ext>
            </a:extLst>
          </p:cNvPr>
          <p:cNvSpPr txBox="1"/>
          <p:nvPr/>
        </p:nvSpPr>
        <p:spPr>
          <a:xfrm>
            <a:off x="7078133" y="3133973"/>
            <a:ext cx="4402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The print </a:t>
            </a: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CA" sz="1400" dirty="0"/>
              <a:t> instruction using the </a:t>
            </a:r>
            <a:r>
              <a:rPr lang="en-CA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–n</a:t>
            </a:r>
            <a:r>
              <a:rPr lang="en-CA" sz="1400" dirty="0"/>
              <a:t> option </a:t>
            </a:r>
            <a:br>
              <a:rPr lang="en-CA" sz="1400" dirty="0"/>
            </a:br>
            <a:r>
              <a:rPr lang="en-CA" sz="1400" dirty="0"/>
              <a:t>only displays lines </a:t>
            </a:r>
            <a:r>
              <a:rPr lang="en-CA" sz="1400" b="1" dirty="0"/>
              <a:t>3 </a:t>
            </a:r>
            <a:r>
              <a:rPr lang="en-CA" sz="1400" dirty="0"/>
              <a:t>through</a:t>
            </a:r>
            <a:r>
              <a:rPr lang="en-CA" sz="1400" b="1" dirty="0"/>
              <a:t> 6</a:t>
            </a:r>
            <a:r>
              <a:rPr lang="en-CA" sz="1400" dirty="0"/>
              <a:t>.</a:t>
            </a:r>
            <a:endParaRPr lang="en-US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B81E9B-C984-F947-A897-93B0F1ED0421}"/>
              </a:ext>
            </a:extLst>
          </p:cNvPr>
          <p:cNvCxnSpPr>
            <a:cxnSpLocks/>
          </p:cNvCxnSpPr>
          <p:nvPr/>
        </p:nvCxnSpPr>
        <p:spPr>
          <a:xfrm flipH="1" flipV="1">
            <a:off x="4944533" y="3429000"/>
            <a:ext cx="1811868" cy="28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3E956EB-3FD9-5144-B6E2-B78B146D2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0594430" y="715237"/>
            <a:ext cx="920848" cy="12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4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Sed utility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711223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400" b="1" dirty="0"/>
              <a:t>Example 3</a:t>
            </a:r>
            <a:br>
              <a:rPr lang="en-CA" sz="2400" b="1" dirty="0"/>
            </a:br>
            <a:r>
              <a:rPr lang="en-CA" sz="2400" b="1" dirty="0"/>
              <a:t/>
            </a:r>
            <a:br>
              <a:rPr lang="en-CA" sz="2400" b="1" dirty="0"/>
            </a:br>
            <a:r>
              <a:rPr lang="en-CA" dirty="0"/>
              <a:t>The following sed command displays the </a:t>
            </a:r>
            <a:r>
              <a:rPr lang="en-CA" u="sng" dirty="0"/>
              <a:t>first</a:t>
            </a:r>
            <a:r>
              <a:rPr lang="en-CA" dirty="0"/>
              <a:t> </a:t>
            </a:r>
            <a:r>
              <a:rPr lang="en-CA" b="1" dirty="0"/>
              <a:t>five</a:t>
            </a:r>
            <a:r>
              <a:rPr lang="en-CA" dirty="0"/>
              <a:t> lines of text just as </a:t>
            </a:r>
            <a:r>
              <a:rPr lang="en-CA" b="1" dirty="0"/>
              <a:t>a head -5</a:t>
            </a:r>
            <a:r>
              <a:rPr lang="en-CA" dirty="0"/>
              <a:t> lines command would.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sed '5 q' readme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Line one.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The second line.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The third.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This is line four.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Five.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FEBBB0-8579-C64A-9BE7-A644EBBA126B}"/>
              </a:ext>
            </a:extLst>
          </p:cNvPr>
          <p:cNvSpPr txBox="1"/>
          <p:nvPr/>
        </p:nvSpPr>
        <p:spPr>
          <a:xfrm>
            <a:off x="6805894" y="3187231"/>
            <a:ext cx="51138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The sed command prints </a:t>
            </a:r>
            <a:r>
              <a:rPr lang="en-CA" sz="1400" b="1" dirty="0"/>
              <a:t>all lines</a:t>
            </a:r>
            <a:r>
              <a:rPr lang="en-CA" sz="1400" dirty="0"/>
              <a:t>, beginning from the first line,</a:t>
            </a:r>
            <a:br>
              <a:rPr lang="en-CA" sz="1400" dirty="0"/>
            </a:br>
            <a:r>
              <a:rPr lang="en-CA" sz="1400" dirty="0"/>
              <a:t>In this example, sed will </a:t>
            </a:r>
            <a:r>
              <a:rPr lang="en-CA" sz="1400" b="1" dirty="0"/>
              <a:t>terminate</a:t>
            </a:r>
            <a:r>
              <a:rPr lang="en-CA" sz="1400" dirty="0"/>
              <a:t> when </a:t>
            </a:r>
            <a:r>
              <a:rPr lang="en-CA" sz="1400" b="1" dirty="0"/>
              <a:t>line 5</a:t>
            </a:r>
            <a:r>
              <a:rPr lang="en-CA" sz="1400" dirty="0"/>
              <a:t> is matched.</a:t>
            </a:r>
            <a:endParaRPr lang="en-US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B81E9B-C984-F947-A897-93B0F1ED0421}"/>
              </a:ext>
            </a:extLst>
          </p:cNvPr>
          <p:cNvCxnSpPr>
            <a:cxnSpLocks/>
          </p:cNvCxnSpPr>
          <p:nvPr/>
        </p:nvCxnSpPr>
        <p:spPr>
          <a:xfrm flipH="1">
            <a:off x="4707467" y="3429000"/>
            <a:ext cx="17489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E216330-5E53-3A4D-9C08-83380D148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0594430" y="715237"/>
            <a:ext cx="920848" cy="12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8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11681</TotalTime>
  <Words>1365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Gill Sans MT</vt:lpstr>
      <vt:lpstr>Gallery</vt:lpstr>
      <vt:lpstr>  ULI101:  Introduction to Unix / Linux and the Internet         Week 10 lesson 1     The sed utility       </vt:lpstr>
      <vt:lpstr>Lesson 1  topics</vt:lpstr>
      <vt:lpstr>Sed utility</vt:lpstr>
      <vt:lpstr>Sed utility</vt:lpstr>
      <vt:lpstr>Sed utility</vt:lpstr>
      <vt:lpstr>Sed utility</vt:lpstr>
      <vt:lpstr>Sed utility</vt:lpstr>
      <vt:lpstr>Sed utility</vt:lpstr>
      <vt:lpstr>Sed utility</vt:lpstr>
      <vt:lpstr>Sed utility</vt:lpstr>
      <vt:lpstr>Sed utility</vt:lpstr>
      <vt:lpstr>sed utility </vt:lpstr>
      <vt:lpstr>Sed utility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SYST28296</dc:title>
  <dc:creator>Saul, Jennifer</dc:creator>
  <cp:lastModifiedBy>ITS</cp:lastModifiedBy>
  <cp:revision>1053</cp:revision>
  <cp:lastPrinted>2021-03-17T11:20:19Z</cp:lastPrinted>
  <dcterms:created xsi:type="dcterms:W3CDTF">2019-04-25T17:31:46Z</dcterms:created>
  <dcterms:modified xsi:type="dcterms:W3CDTF">2022-04-29T08:41:56Z</dcterms:modified>
</cp:coreProperties>
</file>