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3"/>
  </p:notesMasterIdLst>
  <p:sldIdLst>
    <p:sldId id="351" r:id="rId2"/>
    <p:sldId id="352" r:id="rId3"/>
    <p:sldId id="419" r:id="rId4"/>
    <p:sldId id="446" r:id="rId5"/>
    <p:sldId id="475" r:id="rId6"/>
    <p:sldId id="477" r:id="rId7"/>
    <p:sldId id="476" r:id="rId8"/>
    <p:sldId id="449" r:id="rId9"/>
    <p:sldId id="459" r:id="rId10"/>
    <p:sldId id="462" r:id="rId11"/>
    <p:sldId id="451" r:id="rId12"/>
    <p:sldId id="463" r:id="rId13"/>
    <p:sldId id="464" r:id="rId14"/>
    <p:sldId id="465" r:id="rId15"/>
    <p:sldId id="471" r:id="rId16"/>
    <p:sldId id="472" r:id="rId17"/>
    <p:sldId id="455" r:id="rId18"/>
    <p:sldId id="456" r:id="rId19"/>
    <p:sldId id="473" r:id="rId20"/>
    <p:sldId id="387" r:id="rId21"/>
    <p:sldId id="3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59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1:_Sed_%26_Awk_Utilities#LINUX_PRACTICE_QUESTIONS" TargetMode="External"/><Relationship Id="rId2" Type="http://schemas.openxmlformats.org/officeDocument/2006/relationships/hyperlink" Target="https://wiki.cdot.senecacollege.ca/wiki/Tutorial11:_Sed_%26_Awk_Utilities#INVESTIGATION_2:_USING_THE_AWK_UT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awk-command-unixlinux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oun_Project_spreadsheet_icon_773827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un_Project_spreadsheet_icon_773827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10: </a:t>
            </a:r>
            <a:r>
              <a:rPr lang="en-US" sz="2200" dirty="0">
                <a:solidFill>
                  <a:srgbClr val="0070C0"/>
                </a:solidFill>
              </a:rPr>
              <a:t>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the awk utility</a:t>
            </a:r>
            <a:r>
              <a:rPr lang="en-CA" sz="2200" dirty="0">
                <a:solidFill>
                  <a:srgbClr val="0070C0"/>
                </a:solidFill>
              </a:rPr>
              <a:t/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654799" y="4576448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action is specified, </a:t>
            </a:r>
            <a:r>
              <a:rPr lang="en-CA" sz="1600" dirty="0" err="1"/>
              <a:t>awk</a:t>
            </a:r>
            <a:r>
              <a:rPr lang="en-CA" sz="1600" dirty="0"/>
              <a:t> copies the selected lines to standard output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7A1C97-0BBA-4747-97C6-CCFB5D6F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Variables with </a:t>
            </a:r>
            <a:r>
              <a:rPr lang="en-CA" sz="2400" b="1" dirty="0" err="1"/>
              <a:t>awk</a:t>
            </a:r>
            <a:r>
              <a:rPr lang="en-CA" sz="2400" b="1" dirty="0"/>
              <a:t> Utility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You can use parameters which represent fields within records (lines) within the expression of the </a:t>
            </a:r>
            <a:r>
              <a:rPr lang="en-CA" dirty="0" err="1"/>
              <a:t>awk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en-CA" dirty="0"/>
              <a:t>represents all of the fields contained in the record (line).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parameters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b="1" dirty="0"/>
              <a:t> …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dirty="0"/>
              <a:t> represent the first, second and third  to the 9</a:t>
            </a:r>
            <a:r>
              <a:rPr lang="en-CA" baseline="30000" dirty="0"/>
              <a:t>th</a:t>
            </a:r>
            <a:r>
              <a:rPr lang="en-CA" dirty="0"/>
              <a:t> fields contained within the record. Parameters greater than nine requires the value of the parameter to be placed within braces </a:t>
            </a:r>
            <a:br>
              <a:rPr lang="en-CA" dirty="0"/>
            </a:br>
            <a:r>
              <a:rPr lang="en-CA" dirty="0"/>
              <a:t>(for example: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${10}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${11},${12}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/>
              <a:t>etc.)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Unless you separate items in a print command with a </a:t>
            </a:r>
            <a:r>
              <a:rPr lang="en-CA" b="1" dirty="0"/>
              <a:t>comma</a:t>
            </a:r>
            <a:r>
              <a:rPr lang="en-CA" dirty="0"/>
              <a:t>,  </a:t>
            </a:r>
            <a:br>
              <a:rPr lang="en-CA" dirty="0"/>
            </a:br>
            <a:r>
              <a:rPr lang="en-CA" dirty="0"/>
              <a:t>awk </a:t>
            </a:r>
            <a:r>
              <a:rPr lang="en-CA" b="1" dirty="0"/>
              <a:t>catenates</a:t>
            </a:r>
            <a:r>
              <a:rPr lang="en-CA" dirty="0"/>
              <a:t> them.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EA18268-9F9B-294D-8542-39C4ED47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'$1 ~ 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081525" y="4369702"/>
            <a:ext cx="37253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parameters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sz="1600" dirty="0"/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en-CA" sz="1600" b="1" dirty="0"/>
              <a:t> …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$9</a:t>
            </a:r>
            <a:r>
              <a:rPr lang="en-CA" sz="1600" dirty="0"/>
              <a:t> represent the first, second and third  to the 9</a:t>
            </a:r>
            <a:r>
              <a:rPr lang="en-CA" sz="1600" baseline="30000" dirty="0"/>
              <a:t>th</a:t>
            </a:r>
            <a:r>
              <a:rPr lang="en-CA" sz="1600" dirty="0"/>
              <a:t> fields contained within the record.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5069188" y="4614781"/>
            <a:ext cx="289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10C77-4C2B-5348-B5E3-6041A255682F}"/>
              </a:ext>
            </a:extLst>
          </p:cNvPr>
          <p:cNvCxnSpPr/>
          <p:nvPr/>
        </p:nvCxnSpPr>
        <p:spPr>
          <a:xfrm flipH="1">
            <a:off x="6253216" y="5732380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F8A3F6-0C76-1749-B3BE-298394180306}"/>
              </a:ext>
            </a:extLst>
          </p:cNvPr>
          <p:cNvSpPr txBox="1"/>
          <p:nvPr/>
        </p:nvSpPr>
        <p:spPr>
          <a:xfrm>
            <a:off x="8048023" y="5539254"/>
            <a:ext cx="37253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600" dirty="0"/>
              <a:t> operator tests whether a field or variable matches a regular expression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B9AE80-6D01-444C-9402-166848A5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!~ /retired/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217356" y="4696470"/>
            <a:ext cx="372533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sz="1600" dirty="0"/>
              <a:t> operator tests for no match.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6316133" y="4902647"/>
            <a:ext cx="16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049F2A-BFD6-0043-BCE0-E920D2AF3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6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6000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8335890" y="3727282"/>
            <a:ext cx="37253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u="sng" dirty="0"/>
              <a:t>relational</a:t>
            </a:r>
            <a:r>
              <a:rPr lang="en-CA" sz="1600" dirty="0"/>
              <a:t> operators with </a:t>
            </a:r>
            <a:br>
              <a:rPr lang="en-CA" sz="1600" dirty="0"/>
            </a:br>
            <a:r>
              <a:rPr lang="en-CA" sz="1600" dirty="0"/>
              <a:t>the awk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7179733" y="4106780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B8CF42-A934-944D-9B64-EA18B384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7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&gt;= 5000 &amp;&amp; $3 &lt;=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&lt;= 5000 || $3 &gt;= 10000 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402688" y="4084698"/>
            <a:ext cx="240632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the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sz="1600" dirty="0"/>
              <a:t> and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sz="1600" dirty="0"/>
              <a:t> conditional operators with the </a:t>
            </a:r>
            <a:r>
              <a:rPr lang="en-CA" sz="1600" dirty="0" err="1"/>
              <a:t>awk</a:t>
            </a:r>
            <a:r>
              <a:rPr lang="en-CA" sz="1600" dirty="0"/>
              <a:t> command.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86800" y="4473642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644E3E9-7A86-AD45-8EF2-66D45F89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4722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8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'$3 &gt; 10000 {print $1,$2}'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</a:t>
            </a:r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awk '$2 ~ /Acme-Inc./ {print $3}'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5400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9569678" y="4282516"/>
            <a:ext cx="234149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parameters to specify fields with print command to display output.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>
            <a:cxnSpLocks/>
          </p:cNvCxnSpPr>
          <p:nvPr/>
        </p:nvCxnSpPr>
        <p:spPr>
          <a:xfrm flipH="1">
            <a:off x="8605783" y="4699446"/>
            <a:ext cx="6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6D17B4-EDF4-D740-B2D5-CFE537D7C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Other Variables for awk Utility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800" dirty="0">
                <a:cs typeface="Courier New" panose="02070309020205020404" pitchFamily="49" charset="0"/>
              </a:rPr>
              <a:t>The table below show other variables that can be used with the awk command.</a:t>
            </a:r>
            <a:br>
              <a:rPr lang="en-CA" sz="1800" dirty="0">
                <a:cs typeface="Courier New" panose="02070309020205020404" pitchFamily="49" charset="0"/>
              </a:rPr>
            </a:br>
            <a:endParaRPr lang="en-CA" sz="1800" dirty="0">
              <a:cs typeface="Courier New" panose="02070309020205020404" pitchFamily="49" charset="0"/>
            </a:endParaRPr>
          </a:p>
          <a:p>
            <a:pPr fontAlgn="t"/>
            <a:r>
              <a:rPr lang="en-US" sz="1600" b="1" dirty="0"/>
              <a:t>FILENAME   </a:t>
            </a:r>
            <a:r>
              <a:rPr lang="en-CA" sz="1600" b="1" dirty="0"/>
              <a:t>Name of the current input file</a:t>
            </a:r>
            <a:endParaRPr lang="en-CA" sz="1600" dirty="0"/>
          </a:p>
          <a:p>
            <a:pPr fontAlgn="t"/>
            <a:r>
              <a:rPr lang="en-US" sz="1600" b="1" dirty="0"/>
              <a:t>FS      </a:t>
            </a:r>
            <a:r>
              <a:rPr lang="en-CA" sz="1600" dirty="0"/>
              <a:t>Input field separator (default: SPACE or TAB)</a:t>
            </a:r>
          </a:p>
          <a:p>
            <a:pPr fontAlgn="t"/>
            <a:r>
              <a:rPr lang="en-US" sz="1600" b="1" dirty="0"/>
              <a:t>NF     </a:t>
            </a:r>
            <a:r>
              <a:rPr lang="en-CA" sz="1600" dirty="0"/>
              <a:t>Number of fields in the current record</a:t>
            </a:r>
          </a:p>
          <a:p>
            <a:pPr fontAlgn="t"/>
            <a:r>
              <a:rPr lang="en-US" sz="1600" b="1" dirty="0"/>
              <a:t>NR     </a:t>
            </a:r>
            <a:r>
              <a:rPr lang="en-CA" sz="1600" dirty="0"/>
              <a:t>Record number of the current record</a:t>
            </a:r>
          </a:p>
          <a:p>
            <a:pPr fontAlgn="t"/>
            <a:r>
              <a:rPr lang="en-US" sz="1600" b="1" dirty="0"/>
              <a:t>OFS   </a:t>
            </a:r>
            <a:r>
              <a:rPr lang="en-CA" sz="1600" dirty="0"/>
              <a:t>Output field separator (default: SPACE)</a:t>
            </a:r>
          </a:p>
          <a:p>
            <a:pPr fontAlgn="t"/>
            <a:r>
              <a:rPr lang="en-US" sz="1600" b="1" dirty="0"/>
              <a:t>ORS   </a:t>
            </a:r>
            <a:r>
              <a:rPr lang="en-CA" sz="1600" dirty="0"/>
              <a:t>Output record separator (default: NEWLINE)</a:t>
            </a:r>
          </a:p>
          <a:p>
            <a:pPr fontAlgn="t"/>
            <a:r>
              <a:rPr lang="en-US" sz="1600" b="1" dirty="0"/>
              <a:t>RS       </a:t>
            </a:r>
            <a:r>
              <a:rPr lang="en-CA" sz="1600" dirty="0"/>
              <a:t>Input record separator (default: NEWLINE)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E182AA-197F-9B4E-AEFE-3DAE33B8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NR,$0}'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 A100 Acme-Inc. 5400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2 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 T100 Toy-Inc. 3413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==2 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'NR &gt; 1 &amp;&amp; NR &lt; 5{print}'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customer.dat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R100 Rain-Ltd. 11224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T100 Toy-Inc. 3413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EF3E4-5DCC-5F40-941C-15AA324D046A}"/>
              </a:ext>
            </a:extLst>
          </p:cNvPr>
          <p:cNvSpPr txBox="1"/>
          <p:nvPr/>
        </p:nvSpPr>
        <p:spPr>
          <a:xfrm>
            <a:off x="9076267" y="4504267"/>
            <a:ext cx="27817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Using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sz="1600" dirty="0"/>
              <a:t> (record number) variable with the </a:t>
            </a:r>
            <a:r>
              <a:rPr lang="en-CA" sz="1600" dirty="0" err="1"/>
              <a:t>awk</a:t>
            </a:r>
            <a:r>
              <a:rPr lang="en-CA" sz="1600" dirty="0"/>
              <a:t> utility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03E02-ED95-F441-B243-0CAA67D20337}"/>
              </a:ext>
            </a:extLst>
          </p:cNvPr>
          <p:cNvCxnSpPr>
            <a:cxnSpLocks/>
          </p:cNvCxnSpPr>
          <p:nvPr/>
        </p:nvCxnSpPr>
        <p:spPr>
          <a:xfrm flipH="1">
            <a:off x="6502400" y="502118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3539C2E-D183-9F4D-8450-2460358F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Using </a:t>
            </a:r>
            <a:r>
              <a:rPr lang="en-CA" b="1" dirty="0" err="1"/>
              <a:t>awk</a:t>
            </a:r>
            <a:r>
              <a:rPr lang="en-CA" b="1" dirty="0"/>
              <a:t> Utility as a Filter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Although awk can be used as a streaming editor for text contained within a text file,  awk can also be used as a filter using a pipeline command.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/>
              <a:t>Examples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awk ‘{print $1,$2}’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E52E4B8-F91E-3A4B-B76C-236A5218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</a:t>
            </a:r>
            <a:r>
              <a:rPr lang="en-US" b="1" dirty="0" smtClean="0"/>
              <a:t>10  </a:t>
            </a:r>
            <a:r>
              <a:rPr lang="en-US" b="1" dirty="0"/>
              <a:t>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C and 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additional examples of using the </a:t>
            </a:r>
            <a:r>
              <a:rPr lang="en-US" b="1" dirty="0"/>
              <a:t>awk</a:t>
            </a:r>
            <a:r>
              <a:rPr lang="en-US" dirty="0"/>
              <a:t> utility.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 smtClean="0"/>
              <a:t>Week 10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11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USING THE AWK UTILITY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(Parts </a:t>
            </a:r>
            <a:r>
              <a:rPr lang="en-CA" sz="2000" b="1" dirty="0"/>
              <a:t>C</a:t>
            </a:r>
            <a:r>
              <a:rPr lang="en-CA" sz="2000" dirty="0"/>
              <a:t> and </a:t>
            </a:r>
            <a:r>
              <a:rPr lang="en-CA" sz="2000" b="1" dirty="0"/>
              <a:t>D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sz="1600" dirty="0"/>
              <a:t/>
            </a:r>
            <a:br>
              <a:rPr lang="en-CA" sz="1600" dirty="0"/>
            </a:br>
            <a:r>
              <a:rPr lang="en-CA" sz="1600" dirty="0"/>
              <a:t/>
            </a: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Awk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sz="2400" b="1" dirty="0"/>
              <a:t>Definition / Purpose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b="1" i="1" dirty="0"/>
              <a:t>Awk</a:t>
            </a:r>
            <a:r>
              <a:rPr lang="en-CA" i="1" dirty="0"/>
              <a:t> is mostly used for </a:t>
            </a:r>
            <a:r>
              <a:rPr lang="en-CA" b="1" i="1" dirty="0"/>
              <a:t>pattern scanning </a:t>
            </a:r>
            <a:r>
              <a:rPr lang="en-CA" i="1" dirty="0"/>
              <a:t>and </a:t>
            </a:r>
            <a:r>
              <a:rPr lang="en-CA" b="1" i="1" dirty="0"/>
              <a:t>processing</a:t>
            </a:r>
            <a:r>
              <a:rPr lang="en-CA" i="1" dirty="0"/>
              <a:t>. It searches one or more files to see if they contain lines that </a:t>
            </a:r>
            <a:r>
              <a:rPr lang="en-CA" b="1" i="1" dirty="0"/>
              <a:t>matches</a:t>
            </a:r>
            <a:r>
              <a:rPr lang="en-CA" i="1" dirty="0"/>
              <a:t> with the specified patterns and then performs the associated </a:t>
            </a:r>
            <a:r>
              <a:rPr lang="en-CA" b="1" i="1" dirty="0"/>
              <a:t>actions</a:t>
            </a:r>
            <a:r>
              <a:rPr lang="en-CA" i="1" dirty="0"/>
              <a:t>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https://www.geeksforgeeks.org/awk-command-unixlinux-examples/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dirty="0"/>
              <a:t>The awk command is useful for reading </a:t>
            </a:r>
            <a:r>
              <a:rPr lang="en-CA" b="1" dirty="0"/>
              <a:t>database files </a:t>
            </a:r>
            <a:r>
              <a:rPr lang="en-CA" dirty="0"/>
              <a:t>to produce </a:t>
            </a:r>
            <a:r>
              <a:rPr lang="en-CA" b="1" dirty="0"/>
              <a:t>reports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86C215-0B11-AE40-A97F-9A75E54A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How it Works:</a:t>
            </a:r>
          </a:p>
          <a:p>
            <a:r>
              <a:rPr lang="en-CA" dirty="0"/>
              <a:t>The </a:t>
            </a:r>
            <a:r>
              <a:rPr lang="en-CA" b="1" dirty="0" err="1"/>
              <a:t>awk</a:t>
            </a:r>
            <a:r>
              <a:rPr lang="en-CA" dirty="0"/>
              <a:t> command reads all lines in the input file and will be exposed to the </a:t>
            </a:r>
            <a:r>
              <a:rPr lang="en-CA" b="1" dirty="0"/>
              <a:t>expression</a:t>
            </a:r>
            <a:r>
              <a:rPr lang="en-CA" dirty="0"/>
              <a:t> (contained within </a:t>
            </a:r>
            <a:r>
              <a:rPr lang="en-CA" b="1" dirty="0"/>
              <a:t>quotes</a:t>
            </a:r>
            <a:r>
              <a:rPr lang="en-CA" dirty="0"/>
              <a:t>) for processing.</a:t>
            </a:r>
          </a:p>
          <a:p>
            <a:r>
              <a:rPr lang="en-CA" dirty="0"/>
              <a:t>The expression (contained in quotes) represents </a:t>
            </a:r>
            <a:r>
              <a:rPr lang="en-CA" b="1" dirty="0"/>
              <a:t>selection criteria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and action to </a:t>
            </a:r>
            <a:r>
              <a:rPr lang="en-CA" b="1" dirty="0"/>
              <a:t>execute</a:t>
            </a:r>
            <a:r>
              <a:rPr lang="en-CA" dirty="0"/>
              <a:t>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if selection criteria is </a:t>
            </a:r>
            <a:r>
              <a:rPr lang="en-CA" b="1" dirty="0"/>
              <a:t>matched</a:t>
            </a:r>
            <a:r>
              <a:rPr lang="en-CA" dirty="0"/>
              <a:t>, then </a:t>
            </a:r>
            <a:r>
              <a:rPr lang="en-CA" b="1" dirty="0"/>
              <a:t>action</a:t>
            </a:r>
            <a:r>
              <a:rPr lang="en-CA" dirty="0"/>
              <a:t> (between braces) is </a:t>
            </a:r>
            <a:r>
              <a:rPr lang="en-CA" b="1" dirty="0"/>
              <a:t>executed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b="1" dirty="0"/>
              <a:t>–F</a:t>
            </a:r>
            <a:r>
              <a:rPr lang="en-CA" dirty="0"/>
              <a:t> option can be used to specify the default field delimiter (separator) character</a:t>
            </a:r>
            <a:br>
              <a:rPr lang="en-CA" dirty="0"/>
            </a:br>
            <a:r>
              <a:rPr lang="en-CA" dirty="0" err="1"/>
              <a:t>eg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awk –F”;”   </a:t>
            </a:r>
            <a:r>
              <a:rPr lang="en-CA" dirty="0"/>
              <a:t>(would indicate a semi-colon delimited input file)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use a regular expression, enclosed within slashes, as a pattern.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dirty="0"/>
              <a:t> operator tests whether a field or variable matches a </a:t>
            </a:r>
            <a:br>
              <a:rPr lang="en-CA" dirty="0"/>
            </a:br>
            <a:r>
              <a:rPr lang="en-CA" dirty="0"/>
              <a:t>regular expression.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For example: 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 ~ /^[0-9]/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!~</a:t>
            </a:r>
            <a:r>
              <a:rPr lang="en-CA" dirty="0"/>
              <a:t> operator tests for no match.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 !~ /line/</a:t>
            </a: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Selection Criteria:</a:t>
            </a:r>
          </a:p>
          <a:p>
            <a:r>
              <a:rPr lang="en-CA" dirty="0"/>
              <a:t>You can perform both numeric and string comparisons using </a:t>
            </a:r>
            <a:br>
              <a:rPr lang="en-CA" dirty="0"/>
            </a:br>
            <a:r>
              <a:rPr lang="en-CA" dirty="0"/>
              <a:t>relational operators (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dirty="0"/>
              <a:t> 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).</a:t>
            </a:r>
          </a:p>
          <a:p>
            <a:r>
              <a:rPr lang="en-CA" dirty="0"/>
              <a:t>You can combine any of the patterns using the Boolean operators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CA" dirty="0"/>
              <a:t> (OR) and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CA" dirty="0"/>
              <a:t> (AND).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number) with comparison operators.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 &gt;=1 &amp;&amp; NR &lt;= 5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Usage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[-F] 'selection _criteria {action}’ file-name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Action (execution):</a:t>
            </a:r>
          </a:p>
          <a:p>
            <a:r>
              <a:rPr lang="en-CA" dirty="0"/>
              <a:t>Action to be executed is contained within 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dirty="0"/>
              <a:t> command can be used to display text (fields).</a:t>
            </a:r>
          </a:p>
          <a:p>
            <a:r>
              <a:rPr lang="en-CA" dirty="0"/>
              <a:t>You can use parameters 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CA" dirty="0"/>
              <a:t>,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CA" dirty="0"/>
              <a:t> to represent </a:t>
            </a:r>
            <a:r>
              <a:rPr lang="en-CA" b="1" dirty="0"/>
              <a:t>first field</a:t>
            </a:r>
            <a:r>
              <a:rPr lang="en-CA" dirty="0"/>
              <a:t>, </a:t>
            </a:r>
            <a:br>
              <a:rPr lang="en-CA" dirty="0"/>
            </a:br>
            <a:r>
              <a:rPr lang="en-CA" b="1" dirty="0"/>
              <a:t>second field</a:t>
            </a:r>
            <a:r>
              <a:rPr lang="en-CA" dirty="0"/>
              <a:t>, etc. The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represents all fields </a:t>
            </a:r>
            <a:br>
              <a:rPr lang="en-CA" dirty="0"/>
            </a:br>
            <a:r>
              <a:rPr lang="en-CA" dirty="0"/>
              <a:t>within a </a:t>
            </a:r>
            <a:r>
              <a:rPr lang="en-CA" b="1" dirty="0"/>
              <a:t>record</a:t>
            </a:r>
            <a:r>
              <a:rPr lang="en-CA" dirty="0"/>
              <a:t> (line).</a:t>
            </a:r>
          </a:p>
          <a:p>
            <a:r>
              <a:rPr lang="en-CA" dirty="0"/>
              <a:t>You can use </a:t>
            </a:r>
            <a:r>
              <a:rPr lang="en-CA" b="1" dirty="0"/>
              <a:t>built-in variables</a:t>
            </a:r>
            <a:r>
              <a:rPr lang="en-CA" dirty="0"/>
              <a:t> (like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CA" dirty="0"/>
              <a:t> or "record number" </a:t>
            </a:r>
            <a:br>
              <a:rPr lang="en-CA" dirty="0"/>
            </a:br>
            <a:r>
              <a:rPr lang="en-CA" dirty="0"/>
              <a:t>representing line number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eg.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{print NR,$0}   </a:t>
            </a:r>
            <a:r>
              <a:rPr lang="en-CA" sz="2100" dirty="0"/>
              <a:t>(will print record number, then entire record)</a:t>
            </a:r>
            <a:br>
              <a:rPr lang="en-CA" sz="2100" dirty="0"/>
            </a:br>
            <a:r>
              <a:rPr lang="en-CA" sz="2100" dirty="0"/>
              <a:t/>
            </a:r>
            <a:br>
              <a:rPr lang="en-CA" sz="2100" dirty="0"/>
            </a:br>
            <a:r>
              <a:rPr lang="en-CA" sz="2100" dirty="0"/>
              <a:t/>
            </a:r>
            <a:br>
              <a:rPr lang="en-CA" sz="2100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D2D6365-D2FC-F642-8AD4-B1CE34C9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705600" y="4227857"/>
            <a:ext cx="3556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no pattern is specified, </a:t>
            </a:r>
            <a:r>
              <a:rPr lang="en-CA" sz="1600" dirty="0" err="1"/>
              <a:t>awk</a:t>
            </a:r>
            <a:r>
              <a:rPr lang="en-CA" sz="1600" dirty="0"/>
              <a:t> selects </a:t>
            </a:r>
            <a:r>
              <a:rPr lang="en-CA" sz="1600" b="1" dirty="0"/>
              <a:t>all lines </a:t>
            </a:r>
            <a:r>
              <a:rPr lang="en-CA" sz="1600" dirty="0"/>
              <a:t>in the input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656666" y="4479313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245CD60-5F20-7C4E-B9EB-E9BCC19A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awk</a:t>
            </a:r>
            <a:r>
              <a:rPr lang="en-US" sz="2800" dirty="0"/>
              <a:t>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David Ward retired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'/^[F-Z]/ {print}'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Saul Murray professor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Fernades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Mark professor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01692-18A0-BB4E-BBA6-52BEC38D3BC9}"/>
              </a:ext>
            </a:extLst>
          </p:cNvPr>
          <p:cNvSpPr txBox="1"/>
          <p:nvPr/>
        </p:nvSpPr>
        <p:spPr>
          <a:xfrm>
            <a:off x="6828681" y="4645326"/>
            <a:ext cx="37253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You can use a regular expression, enclosed within slashes, as a pattern.</a:t>
            </a:r>
            <a:br>
              <a:rPr lang="en-CA" sz="1600" dirty="0"/>
            </a:br>
            <a:r>
              <a:rPr lang="en-CA" sz="1600" dirty="0"/>
              <a:t/>
            </a:r>
            <a:br>
              <a:rPr lang="en-CA" sz="1600" dirty="0"/>
            </a:br>
            <a:r>
              <a:rPr lang="en-CA" sz="1600" dirty="0"/>
              <a:t>In this case, the pattern is matched at the BEGINNING of each line (record) read from the input file.</a:t>
            </a:r>
          </a:p>
          <a:p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B1EBA-D151-9F49-B895-402E018A4F81}"/>
              </a:ext>
            </a:extLst>
          </p:cNvPr>
          <p:cNvCxnSpPr/>
          <p:nvPr/>
        </p:nvCxnSpPr>
        <p:spPr>
          <a:xfrm flipH="1">
            <a:off x="4538133" y="5004247"/>
            <a:ext cx="17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89CB03-07FE-BE4C-B25A-0F9E9182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54014" y="1184924"/>
            <a:ext cx="1252844" cy="1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11681</TotalTime>
  <Words>1543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10: lesson 2     the awk utility  </vt:lpstr>
      <vt:lpstr>Lesson 2  topics</vt:lpstr>
      <vt:lpstr>Awk utility 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</vt:lpstr>
      <vt:lpstr>awk utility </vt:lpstr>
      <vt:lpstr>Awk utility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1054</cp:revision>
  <cp:lastPrinted>2021-03-17T11:20:19Z</cp:lastPrinted>
  <dcterms:created xsi:type="dcterms:W3CDTF">2019-04-25T17:31:46Z</dcterms:created>
  <dcterms:modified xsi:type="dcterms:W3CDTF">2022-04-29T08:40:56Z</dcterms:modified>
</cp:coreProperties>
</file>