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22"/>
  </p:notesMasterIdLst>
  <p:sldIdLst>
    <p:sldId id="301" r:id="rId2"/>
    <p:sldId id="257" r:id="rId3"/>
    <p:sldId id="335" r:id="rId4"/>
    <p:sldId id="369" r:id="rId5"/>
    <p:sldId id="371" r:id="rId6"/>
    <p:sldId id="403" r:id="rId7"/>
    <p:sldId id="407" r:id="rId8"/>
    <p:sldId id="404" r:id="rId9"/>
    <p:sldId id="405" r:id="rId10"/>
    <p:sldId id="406" r:id="rId11"/>
    <p:sldId id="409" r:id="rId12"/>
    <p:sldId id="410" r:id="rId13"/>
    <p:sldId id="411" r:id="rId14"/>
    <p:sldId id="412" r:id="rId15"/>
    <p:sldId id="414" r:id="rId16"/>
    <p:sldId id="418" r:id="rId17"/>
    <p:sldId id="447" r:id="rId18"/>
    <p:sldId id="416" r:id="rId19"/>
    <p:sldId id="448" r:id="rId20"/>
    <p:sldId id="3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aunchschool.com/books/ruby/read/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tend.cl/comunica/2012/04/20/maersk-container-industry-parte-construccion-de-fabrica-de-containers-en-san-anton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end.cl/comunica/2012/04/20/maersk-container-industry-parte-construccion-de-fabrica-de-containers-en-san-anton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kb/en/user-defined-variabl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Terminalicon2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0:_Shell_Scripting_-_Part_1#INVESTIGATION_2:_USING_VARIABLES_IN_SHELL_SCRIPTS" TargetMode="External"/><Relationship Id="rId2" Type="http://schemas.openxmlformats.org/officeDocument/2006/relationships/hyperlink" Target="https://wiki.cdot.senecacollege.ca/wiki/Tutorial10:_Shell_Scripting_-_Part_1#INVESTIGATION_1:_CREATING_A_SHELL_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10:_Shell_Scripting_-_Part_1#LINUX_PRACTICE_QUES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hell_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211867/matticonstextxgenericscri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8%89%E6%AE%B5%E8%AE%B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le_alt_font_awesome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haba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haba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Terminalicon2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</a:t>
            </a:r>
            <a:r>
              <a:rPr lang="en-US" sz="2200" dirty="0" smtClean="0">
                <a:solidFill>
                  <a:srgbClr val="0070C0"/>
                </a:solidFill>
              </a:rPr>
              <a:t>11 </a:t>
            </a:r>
            <a:r>
              <a:rPr lang="en-US" sz="2200" dirty="0">
                <a:solidFill>
                  <a:srgbClr val="0070C0"/>
                </a:solidFill>
              </a:rPr>
              <a:t>lesson 1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introduction to shell scripting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creating shell scripts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shell variables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Instructor demonstration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US" b="1" dirty="0"/>
              <a:t>Task: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Create a Bash Shell script to clear the screen and then display all users </a:t>
            </a:r>
            <a:br>
              <a:rPr lang="en-US" dirty="0"/>
            </a:br>
            <a:r>
              <a:rPr lang="en-US" dirty="0"/>
              <a:t>that are currently logged onto the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Variables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sz="1800" b="1" i="1" dirty="0"/>
              <a:t>Variables</a:t>
            </a:r>
            <a:r>
              <a:rPr lang="en-CA" sz="1800" i="1" dirty="0"/>
              <a:t> are used to </a:t>
            </a:r>
            <a:r>
              <a:rPr lang="en-CA" sz="1800" b="1" i="1" dirty="0"/>
              <a:t>store information </a:t>
            </a:r>
            <a:r>
              <a:rPr lang="en-CA" sz="1800" i="1" dirty="0"/>
              <a:t>to be referenced and manipulated in a computer program. They also provide a way of labeling data with a descriptive name, so our programs can be understood more clearly by the reader and ourselves…</a:t>
            </a:r>
          </a:p>
          <a:p>
            <a:pPr marL="0" indent="0">
              <a:buNone/>
            </a:pPr>
            <a:r>
              <a:rPr lang="en-CA" sz="1800" i="1" dirty="0"/>
              <a:t>…It is helpful to think of variables as </a:t>
            </a:r>
            <a:r>
              <a:rPr lang="en-CA" sz="1800" b="1" i="1" dirty="0"/>
              <a:t>containers</a:t>
            </a:r>
            <a:r>
              <a:rPr lang="en-CA" sz="1800" i="1" dirty="0"/>
              <a:t> that hold information. </a:t>
            </a:r>
            <a:br>
              <a:rPr lang="en-CA" sz="1800" i="1" dirty="0"/>
            </a:br>
            <a:r>
              <a:rPr lang="en-CA" sz="1800" i="1" dirty="0"/>
              <a:t>Their sole purpose is to label and store data in memory.  This data can </a:t>
            </a:r>
            <a:br>
              <a:rPr lang="en-CA" sz="1800" i="1" dirty="0"/>
            </a:br>
            <a:r>
              <a:rPr lang="en-CA" sz="1800" i="1" dirty="0"/>
              <a:t>then be used throughout your program.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https://launchschool.com/books/ruby/read/variables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4A5049A0-6AE0-4941-B701-BFEAD84A7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1214" y="704478"/>
            <a:ext cx="2298552" cy="22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861755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Using Variables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sz="1800" dirty="0"/>
              <a:t>Shell variables are classified into </a:t>
            </a:r>
            <a:r>
              <a:rPr lang="en-CA" sz="1800" b="1" dirty="0"/>
              <a:t>two groups</a:t>
            </a:r>
            <a:r>
              <a:rPr lang="en-CA" sz="1800" dirty="0"/>
              <a:t>: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</a:rPr>
              <a:t>System (shell) variables</a:t>
            </a:r>
            <a:r>
              <a:rPr lang="en-CA" sz="1800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CA" sz="1800" dirty="0"/>
              <a:t>Describes the OS system’s </a:t>
            </a:r>
            <a:r>
              <a:rPr lang="en-CA" sz="1800" b="1" dirty="0"/>
              <a:t>working environment</a:t>
            </a:r>
            <a:r>
              <a:rPr lang="en-CA" sz="1800" dirty="0"/>
              <a:t> which can be used in a shell script.</a:t>
            </a:r>
            <a:r>
              <a:rPr lang="en-CA" sz="1800" b="1" dirty="0"/>
              <a:t/>
            </a:r>
            <a:br>
              <a:rPr lang="en-CA" sz="1800" b="1" dirty="0"/>
            </a:br>
            <a:endParaRPr lang="en-CA" sz="1800" b="1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</a:rPr>
              <a:t>User-created variables</a:t>
            </a:r>
            <a:r>
              <a:rPr lang="en-CA" sz="18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CA" sz="1800" dirty="0"/>
              <a:t>Customized variables </a:t>
            </a:r>
            <a:r>
              <a:rPr lang="en-CA" sz="1800" b="1" dirty="0"/>
              <a:t>created by the programme</a:t>
            </a:r>
            <a:r>
              <a:rPr lang="en-CA" sz="1800" dirty="0"/>
              <a:t>r for use in a shell script.</a:t>
            </a:r>
          </a:p>
          <a:p>
            <a:pPr marL="0" indent="0">
              <a:buNone/>
            </a:pPr>
            <a:r>
              <a:rPr lang="en-CA" sz="1800" dirty="0"/>
              <a:t>The name of a variable can be any sequence of </a:t>
            </a:r>
            <a:r>
              <a:rPr lang="en-CA" sz="1800" b="1" dirty="0"/>
              <a:t>letters</a:t>
            </a:r>
            <a:r>
              <a:rPr lang="en-CA" sz="1800" dirty="0"/>
              <a:t> and </a:t>
            </a:r>
            <a:r>
              <a:rPr lang="en-CA" sz="1800" b="1" dirty="0"/>
              <a:t>numbers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but it must </a:t>
            </a:r>
            <a:r>
              <a:rPr lang="en-CA" sz="1800" b="1" u="sng" dirty="0"/>
              <a:t>NOT</a:t>
            </a:r>
            <a:r>
              <a:rPr lang="en-CA" sz="1800" b="1" dirty="0"/>
              <a:t> begin with a number</a:t>
            </a:r>
            <a:r>
              <a:rPr lang="en-CA" sz="1800" dirty="0"/>
              <a:t>!</a:t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16EB6BE7-4D75-0248-895D-6DAC4CE9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81214" y="704478"/>
            <a:ext cx="2298552" cy="22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4196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Environment Variables</a:t>
            </a:r>
            <a:endParaRPr lang="en-CA" b="1" dirty="0"/>
          </a:p>
          <a:p>
            <a:pPr marL="0" indent="0">
              <a:buNone/>
            </a:pPr>
            <a:r>
              <a:rPr lang="en-CA" sz="1600" dirty="0"/>
              <a:t>Shell </a:t>
            </a:r>
            <a:r>
              <a:rPr lang="en-CA" sz="1600" b="1" dirty="0"/>
              <a:t>environment</a:t>
            </a:r>
            <a:r>
              <a:rPr lang="en-CA" sz="1600" dirty="0"/>
              <a:t> variables define the </a:t>
            </a:r>
            <a:r>
              <a:rPr lang="en-CA" sz="1600" b="1" dirty="0"/>
              <a:t>working environment </a:t>
            </a:r>
            <a:r>
              <a:rPr lang="en-CA" sz="1600" dirty="0"/>
              <a:t>while in your shell. </a:t>
            </a:r>
            <a:br>
              <a:rPr lang="en-CA" sz="1600" dirty="0"/>
            </a:br>
            <a:r>
              <a:rPr lang="en-CA" sz="1600" dirty="0"/>
              <a:t>Some of these variables are displayed in the table below and its value can be viewed </a:t>
            </a:r>
            <a:br>
              <a:rPr lang="en-CA" sz="1600" dirty="0"/>
            </a:br>
            <a:r>
              <a:rPr lang="en-CA" sz="1600" dirty="0"/>
              <a:t>by issuing the following pipeline command: 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| more</a:t>
            </a:r>
          </a:p>
          <a:p>
            <a:pPr marL="0" indent="0">
              <a:buNone/>
            </a:pP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26CA4A-07DE-094E-A940-EA192D70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80816"/>
              </p:ext>
            </p:extLst>
          </p:nvPr>
        </p:nvGraphicFramePr>
        <p:xfrm>
          <a:off x="1587043" y="3667827"/>
          <a:ext cx="610069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4305">
                  <a:extLst>
                    <a:ext uri="{9D8B030D-6E8A-4147-A177-3AD203B41FA5}">
                      <a16:colId xmlns:a16="http://schemas.microsoft.com/office/drawing/2014/main" val="350681184"/>
                    </a:ext>
                  </a:extLst>
                </a:gridCol>
                <a:gridCol w="4686385">
                  <a:extLst>
                    <a:ext uri="{9D8B030D-6E8A-4147-A177-3AD203B41FA5}">
                      <a16:colId xmlns:a16="http://schemas.microsoft.com/office/drawing/2014/main" val="458031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7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PS1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Primary shell prompt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9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PWD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Absolute path of present working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HOME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Absolute path to user's home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PATH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List of directories where commands / programs are located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4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HOST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Host name of the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USER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Name of the user logged in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SHELL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(type) of current shell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4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2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720747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Environment Variables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sz="1800" dirty="0"/>
              <a:t>Placing a dollar sign </a:t>
            </a:r>
            <a:r>
              <a:rPr lang="en-US" sz="1800" b="1" dirty="0">
                <a:solidFill>
                  <a:srgbClr val="0070C0"/>
                </a:solidFill>
              </a:rPr>
              <a:t>$</a:t>
            </a:r>
            <a:r>
              <a:rPr lang="en-US" sz="1800" dirty="0"/>
              <a:t> </a:t>
            </a:r>
            <a:r>
              <a:rPr lang="en-US" sz="1800" u="sng" dirty="0"/>
              <a:t>before</a:t>
            </a:r>
            <a:r>
              <a:rPr lang="en-US" sz="1800" dirty="0"/>
              <a:t> a </a:t>
            </a:r>
            <a:r>
              <a:rPr lang="en-US" sz="1800" b="1" dirty="0"/>
              <a:t>variable name </a:t>
            </a:r>
            <a:r>
              <a:rPr lang="en-US" sz="1800" dirty="0"/>
              <a:t>will cause the variable to </a:t>
            </a:r>
            <a:r>
              <a:rPr lang="en-US" sz="1800" b="1" dirty="0"/>
              <a:t>expand</a:t>
            </a:r>
            <a:r>
              <a:rPr lang="en-US" sz="1800" dirty="0"/>
              <a:t> to the value contained in the variable.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i="1" dirty="0"/>
              <a:t>Examples:</a:t>
            </a:r>
            <a:br>
              <a:rPr lang="en-US" sz="1800" i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“My current location is: $PWD”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| grep $USER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$HOST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588DA09A-7E24-B64A-BA69-961CB87D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786" y="3584074"/>
            <a:ext cx="5031205" cy="14859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722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User Defined (Created) Variables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sz="1800" b="1" i="1" dirty="0"/>
              <a:t>User</a:t>
            </a:r>
            <a:r>
              <a:rPr lang="en-CA" sz="1800" i="1" dirty="0"/>
              <a:t>-</a:t>
            </a:r>
            <a:r>
              <a:rPr lang="en-CA" sz="1800" b="1" i="1" dirty="0"/>
              <a:t>defined variables</a:t>
            </a:r>
            <a:r>
              <a:rPr lang="en-CA" sz="1800" i="1" dirty="0"/>
              <a:t> are </a:t>
            </a:r>
            <a:r>
              <a:rPr lang="en-CA" sz="1800" b="1" i="1" dirty="0"/>
              <a:t>variables</a:t>
            </a:r>
            <a:r>
              <a:rPr lang="en-CA" sz="1800" i="1" dirty="0"/>
              <a:t> which can be </a:t>
            </a:r>
            <a:r>
              <a:rPr lang="en-CA" sz="1800" b="1" i="1" dirty="0"/>
              <a:t>created</a:t>
            </a:r>
            <a:r>
              <a:rPr lang="en-CA" sz="1800" i="1" dirty="0"/>
              <a:t> by the </a:t>
            </a:r>
            <a:r>
              <a:rPr lang="en-CA" sz="1800" b="1" i="1" dirty="0"/>
              <a:t>user</a:t>
            </a:r>
            <a:r>
              <a:rPr lang="en-CA" sz="1800" i="1" dirty="0"/>
              <a:t> and exist in the session.  </a:t>
            </a:r>
            <a:br>
              <a:rPr lang="en-CA" sz="1800" i="1" dirty="0"/>
            </a:b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https://mariadb.com/kb/en/user-defined-variables/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You assign a value by using the </a:t>
            </a:r>
            <a:r>
              <a:rPr lang="en-CA" sz="1800" b="1" dirty="0"/>
              <a:t>equal</a:t>
            </a:r>
            <a:r>
              <a:rPr lang="en-CA" sz="1800" dirty="0"/>
              <a:t> sign (without spaces)</a:t>
            </a:r>
            <a:br>
              <a:rPr lang="en-CA" sz="1800" dirty="0"/>
            </a:br>
            <a:r>
              <a:rPr lang="en-CA" sz="1800" b="1" dirty="0"/>
              <a:t/>
            </a:r>
            <a:br>
              <a:rPr lang="en-CA" sz="1800" b="1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name=value 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If a variable’s value contain spaces or tabs, </a:t>
            </a:r>
            <a:br>
              <a:rPr lang="en-CA" sz="1800" dirty="0"/>
            </a:br>
            <a:r>
              <a:rPr lang="en-CA" sz="1800" dirty="0"/>
              <a:t>it should be surrounded by </a:t>
            </a:r>
            <a:r>
              <a:rPr lang="en-CA" sz="1800" b="1" dirty="0"/>
              <a:t>quotes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="David G Ward"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7088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User Defined Variables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There are a few methods to remove a variable’s value: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buNone/>
            </a:pPr>
            <a:r>
              <a:rPr lang="en-CA" dirty="0"/>
              <a:t>or 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Examples: 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51EAED67-2B97-FD42-B854-0C5B80CD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78" y="3779375"/>
            <a:ext cx="2075144" cy="268320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048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25623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3200" b="1" dirty="0"/>
              <a:t>Prompting User for Input to Store in a Variable:</a:t>
            </a:r>
            <a:br>
              <a:rPr lang="en-CA" sz="3200" b="1" dirty="0"/>
            </a:br>
            <a:endParaRPr lang="en-CA" sz="3200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CA" dirty="0"/>
              <a:t> command with 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dirty="0"/>
              <a:t> option will display text </a:t>
            </a:r>
            <a:r>
              <a:rPr lang="en-CA" u="sng" dirty="0"/>
              <a:t>without</a:t>
            </a:r>
            <a:r>
              <a:rPr lang="en-CA" dirty="0"/>
              <a:t> the </a:t>
            </a:r>
            <a:r>
              <a:rPr lang="en-CA" b="1" dirty="0"/>
              <a:t>newline</a:t>
            </a:r>
            <a:r>
              <a:rPr lang="en-CA" dirty="0"/>
              <a:t> character.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CA" dirty="0"/>
              <a:t> command pauses and waits for a user to enter data and then stores the</a:t>
            </a:r>
            <a:br>
              <a:rPr lang="en-CA" dirty="0"/>
            </a:br>
            <a:r>
              <a:rPr lang="en-CA" dirty="0"/>
              <a:t>enter data into a </a:t>
            </a:r>
            <a:r>
              <a:rPr lang="en-CA" b="1" dirty="0"/>
              <a:t>variable</a:t>
            </a:r>
            <a:r>
              <a:rPr lang="en-CA" dirty="0"/>
              <a:t> when the user presses the </a:t>
            </a:r>
            <a:r>
              <a:rPr lang="en-CA" b="1" dirty="0"/>
              <a:t>ENTER</a:t>
            </a:r>
            <a:r>
              <a:rPr lang="en-CA" dirty="0"/>
              <a:t> key.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–n “Enter your age: 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age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“Your age is $age”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100" dirty="0"/>
              <a:t>For </a:t>
            </a:r>
            <a:r>
              <a:rPr lang="en-CA" sz="2100" b="1" dirty="0"/>
              <a:t>Bash shell scripts</a:t>
            </a:r>
            <a:r>
              <a:rPr lang="en-CA" sz="2100" dirty="0"/>
              <a:t>, the </a:t>
            </a:r>
            <a:r>
              <a:rPr lang="en-CA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CA" sz="2100" dirty="0"/>
              <a:t> command with the </a:t>
            </a:r>
            <a:r>
              <a:rPr lang="en-CA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–p</a:t>
            </a:r>
            <a:r>
              <a:rPr lang="en-CA" sz="2100" dirty="0"/>
              <a:t> option prompts </a:t>
            </a:r>
            <a:br>
              <a:rPr lang="en-CA" sz="2100" dirty="0"/>
            </a:br>
            <a:r>
              <a:rPr lang="en-CA" sz="2100" dirty="0"/>
              <a:t>the user for data </a:t>
            </a:r>
            <a:r>
              <a:rPr lang="en-CA" sz="2100" u="sng" dirty="0"/>
              <a:t>without</a:t>
            </a:r>
            <a:r>
              <a:rPr lang="en-CA" sz="2100" dirty="0"/>
              <a:t> requiring the </a:t>
            </a:r>
            <a:r>
              <a:rPr lang="en-CA" sz="2100" b="1" dirty="0"/>
              <a:t>echo</a:t>
            </a:r>
            <a:r>
              <a:rPr lang="en-CA" sz="2100" dirty="0"/>
              <a:t> command.</a:t>
            </a:r>
            <a:br>
              <a:rPr lang="en-CA" sz="2100" dirty="0"/>
            </a:br>
            <a:endParaRPr lang="en-CA" sz="2100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i="1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–p “Enter your age: ” age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“Your age is $age”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CE9929C-C7CF-2A4D-AB64-108D32DC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054" y="3853899"/>
            <a:ext cx="3105718" cy="172396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8FC90-543A-7841-8F23-F06CF80D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46521" y="804519"/>
            <a:ext cx="1993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User Defined (Created) Variables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Issuing the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CA" dirty="0"/>
              <a:t> command after setting the variable’s value </a:t>
            </a:r>
            <a:r>
              <a:rPr lang="en-CA" b="1" dirty="0"/>
              <a:t>prevents</a:t>
            </a:r>
            <a:r>
              <a:rPr lang="en-CA" dirty="0"/>
              <a:t> the user from changing the value of the variable while the shell script is running or during the duration of your shell session.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Examples: </a:t>
            </a:r>
            <a:br>
              <a:rPr lang="en-CA" b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 name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 phone="123-4567”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C36AB05B-2090-1B4B-89D4-CC490B06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66" y="3751192"/>
            <a:ext cx="2838451" cy="223434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559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Instructor demonstration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69242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Task1: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Write a Bash shell script to display the following message using an </a:t>
            </a:r>
            <a:r>
              <a:rPr lang="en-US" b="1" dirty="0"/>
              <a:t>environment variable </a:t>
            </a:r>
            <a:br>
              <a:rPr lang="en-US" b="1" dirty="0"/>
            </a:br>
            <a:r>
              <a:rPr lang="en-US" dirty="0"/>
              <a:t>so it will work in any user’s terminal if the shell script was issued: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 username is: (your-username)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Task2: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Write a Bash shell script to prompt the user for their </a:t>
            </a:r>
            <a:r>
              <a:rPr lang="en-US" b="1" dirty="0"/>
              <a:t>full name </a:t>
            </a:r>
            <a:r>
              <a:rPr lang="en-US" dirty="0"/>
              <a:t>and prompt the user for their </a:t>
            </a:r>
            <a:r>
              <a:rPr lang="en-US" b="1" dirty="0"/>
              <a:t>age</a:t>
            </a:r>
            <a:r>
              <a:rPr lang="en-US" dirty="0"/>
              <a:t> to be stored in </a:t>
            </a:r>
            <a:r>
              <a:rPr lang="en-US" b="1" dirty="0"/>
              <a:t>user-defined</a:t>
            </a:r>
            <a:r>
              <a:rPr lang="en-US" dirty="0"/>
              <a:t> variables. Display the following output using the values of those variables: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Full Name: (your full name)</a:t>
            </a:r>
            <a:b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(your age)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my name is (your full name), and I am (your age) years old.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2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Shell Scripts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Considerations When Creating Shell Scripts /</a:t>
            </a:r>
          </a:p>
          <a:p>
            <a:pPr lvl="1"/>
            <a:r>
              <a:rPr lang="en-US" dirty="0"/>
              <a:t>Comments / She-bang line /  </a:t>
            </a:r>
            <a:r>
              <a:rPr lang="en-US" b="1" dirty="0"/>
              <a:t>echo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Creating Shell Scripts / Running Shell Scripts / Demonstration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Shell Variables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Environment Variables / User Defined Variables / </a:t>
            </a:r>
            <a:r>
              <a:rPr lang="en-US" b="1" dirty="0"/>
              <a:t>read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Demonstration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Perform Week </a:t>
            </a:r>
            <a:r>
              <a:rPr lang="en-US" b="1" dirty="0" smtClean="0"/>
              <a:t>11  </a:t>
            </a:r>
            <a:r>
              <a:rPr lang="en-US" b="1" dirty="0"/>
              <a:t>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(Questions </a:t>
            </a:r>
            <a:r>
              <a:rPr lang="en-CA" dirty="0"/>
              <a:t>Part A </a:t>
            </a:r>
            <a:r>
              <a:rPr lang="en-CA" b="1" dirty="0"/>
              <a:t>1 – </a:t>
            </a:r>
            <a:r>
              <a:rPr lang="en-CA" b="1" dirty="0" smtClean="0"/>
              <a:t>2 </a:t>
            </a:r>
            <a:r>
              <a:rPr lang="en-CA" b="1" dirty="0"/>
              <a:t>, </a:t>
            </a:r>
            <a:r>
              <a:rPr lang="en-CA" dirty="0"/>
              <a:t>Part B</a:t>
            </a:r>
            <a:r>
              <a:rPr lang="en-CA" b="1" dirty="0"/>
              <a:t>  Walk-Thru #1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 </a:t>
            </a:r>
            <a:r>
              <a:rPr lang="en-CA" b="1" dirty="0" smtClean="0"/>
              <a:t>Week 11  </a:t>
            </a:r>
            <a:r>
              <a:rPr lang="en-CA" b="1" dirty="0"/>
              <a:t>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12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CREATING A SHELL SCRIPT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2: USING VARIABLES IN SHELL SCRIPTS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  <a:r>
              <a:rPr lang="en-CA" sz="2000" dirty="0"/>
              <a:t>  (Part A </a:t>
            </a:r>
            <a:r>
              <a:rPr lang="en-CA" b="1" dirty="0"/>
              <a:t>1 – </a:t>
            </a:r>
            <a:r>
              <a:rPr lang="en-CA" b="1" dirty="0" smtClean="0"/>
              <a:t>2 </a:t>
            </a:r>
            <a:r>
              <a:rPr lang="en-CA" b="1" dirty="0"/>
              <a:t>, </a:t>
            </a:r>
            <a:r>
              <a:rPr lang="en-CA" dirty="0"/>
              <a:t>Part B</a:t>
            </a:r>
            <a:r>
              <a:rPr lang="en-CA" b="1" dirty="0"/>
              <a:t>  Walk-Thru #1</a:t>
            </a:r>
            <a:r>
              <a:rPr lang="en-CA" dirty="0"/>
              <a:t>)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400" dirty="0"/>
              <a:t/>
            </a: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Definition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shell script</a:t>
            </a:r>
            <a:r>
              <a:rPr lang="en-CA" i="1" dirty="0"/>
              <a:t> is a computer </a:t>
            </a:r>
            <a:r>
              <a:rPr lang="en-CA" b="1" i="1" dirty="0"/>
              <a:t>program</a:t>
            </a:r>
            <a:r>
              <a:rPr lang="en-CA" i="1" dirty="0"/>
              <a:t> designed to be run by the Unix </a:t>
            </a:r>
            <a:r>
              <a:rPr lang="en-CA" b="1" i="1" dirty="0"/>
              <a:t>shell, </a:t>
            </a:r>
            <a:r>
              <a:rPr lang="en-CA" i="1" dirty="0"/>
              <a:t>a</a:t>
            </a:r>
            <a:r>
              <a:rPr lang="en-CA" b="1" i="1" dirty="0"/>
              <a:t> command-line interpreter</a:t>
            </a:r>
            <a:r>
              <a:rPr lang="en-CA" i="1" dirty="0"/>
              <a:t>.</a:t>
            </a:r>
            <a:r>
              <a:rPr lang="en-CA" i="1" baseline="30000" dirty="0"/>
              <a:t>  </a:t>
            </a:r>
            <a:r>
              <a:rPr lang="en-CA" i="1" dirty="0"/>
              <a:t/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i="1" dirty="0"/>
              <a:t>Typical operations performed by shell scripts include </a:t>
            </a:r>
            <a:br>
              <a:rPr lang="en-CA" i="1" dirty="0"/>
            </a:br>
            <a:r>
              <a:rPr lang="en-CA" b="1" i="1" dirty="0"/>
              <a:t>file manipulation</a:t>
            </a:r>
            <a:r>
              <a:rPr lang="en-CA" i="1" dirty="0"/>
              <a:t>, </a:t>
            </a:r>
            <a:r>
              <a:rPr lang="en-CA" b="1" i="1" dirty="0"/>
              <a:t>program execution</a:t>
            </a:r>
            <a:r>
              <a:rPr lang="en-CA" i="1" dirty="0"/>
              <a:t>, and </a:t>
            </a:r>
            <a:r>
              <a:rPr lang="en-CA" b="1" i="1" dirty="0"/>
              <a:t>printing text</a:t>
            </a:r>
            <a:r>
              <a:rPr lang="en-CA" i="1" dirty="0"/>
              <a:t>. </a:t>
            </a:r>
            <a:r>
              <a:rPr lang="en-CA" dirty="0"/>
              <a:t/>
            </a:r>
            <a:br>
              <a:rPr lang="en-CA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Reference:  </a:t>
            </a:r>
            <a:r>
              <a:rPr lang="en-CA" dirty="0">
                <a:hlinkClick r:id="rId2"/>
              </a:rPr>
              <a:t>https://en.wikipedia.org/wiki/Shell_script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BF4CD3-7E47-A149-B294-D1E1AE2C2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4087" y="2556933"/>
            <a:ext cx="2170678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015089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Considerations When Creating Shell Scripts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sz="1800" dirty="0"/>
              <a:t>The reason to create shell scripts is to </a:t>
            </a:r>
            <a:r>
              <a:rPr lang="en-US" sz="1800" b="1" dirty="0"/>
              <a:t>automate</a:t>
            </a:r>
            <a:r>
              <a:rPr lang="en-US" sz="1800" dirty="0"/>
              <a:t> the execution of commonly issued </a:t>
            </a:r>
            <a:r>
              <a:rPr lang="en-US" sz="1800" b="1" dirty="0"/>
              <a:t>Linux commands</a:t>
            </a:r>
            <a:r>
              <a:rPr lang="en-US" sz="1800" dirty="0"/>
              <a:t>, </a:t>
            </a:r>
            <a:r>
              <a:rPr lang="en-US" sz="1800" b="1" dirty="0"/>
              <a:t>shell operations</a:t>
            </a:r>
            <a:r>
              <a:rPr lang="en-US" sz="1800" dirty="0"/>
              <a:t>, </a:t>
            </a:r>
            <a:r>
              <a:rPr lang="en-US" sz="1800" b="1" dirty="0"/>
              <a:t>math calculations </a:t>
            </a:r>
            <a:r>
              <a:rPr lang="en-US" sz="1800" dirty="0"/>
              <a:t>as well as </a:t>
            </a:r>
            <a:r>
              <a:rPr lang="en-US" sz="1800" b="1" dirty="0"/>
              <a:t>Logic / Loop </a:t>
            </a:r>
            <a:r>
              <a:rPr lang="en-US" sz="1800" dirty="0"/>
              <a:t>operations.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Prior to the creation of the shell script file, you should </a:t>
            </a:r>
            <a:r>
              <a:rPr lang="en-US" sz="1800" b="1" dirty="0"/>
              <a:t>plan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the shell script and </a:t>
            </a:r>
            <a:r>
              <a:rPr lang="en-US" sz="1800" b="1" dirty="0"/>
              <a:t>list steps </a:t>
            </a:r>
            <a:r>
              <a:rPr lang="en-US" sz="1800" dirty="0"/>
              <a:t>that you want to accomplish.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Those </a:t>
            </a:r>
            <a:r>
              <a:rPr lang="en-US" sz="1800" b="1" dirty="0"/>
              <a:t>sequence </a:t>
            </a:r>
            <a:r>
              <a:rPr lang="en-US" sz="1800" dirty="0"/>
              <a:t>of steps can then be used to create your shell script.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202235-9692-5641-8B85-785AB3CF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6399" y="2543174"/>
            <a:ext cx="2200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337756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800" b="1" dirty="0"/>
              <a:t>Considerations When Creating Shell Scripts</a:t>
            </a:r>
            <a:br>
              <a:rPr lang="en-CA" sz="2800" b="1" dirty="0"/>
            </a:br>
            <a:endParaRPr lang="en-CA" sz="2800" b="1" dirty="0"/>
          </a:p>
          <a:p>
            <a:pPr marL="0" indent="0">
              <a:buNone/>
            </a:pPr>
            <a:r>
              <a:rPr lang="en-CA" dirty="0"/>
              <a:t>Once you have </a:t>
            </a:r>
            <a:r>
              <a:rPr lang="en-CA" b="1" dirty="0"/>
              <a:t>planned</a:t>
            </a:r>
            <a:r>
              <a:rPr lang="en-CA" dirty="0"/>
              <a:t> your shell script you need to </a:t>
            </a:r>
            <a:r>
              <a:rPr lang="en-CA" b="1" dirty="0"/>
              <a:t>create </a:t>
            </a:r>
            <a:r>
              <a:rPr lang="en-CA" dirty="0"/>
              <a:t>a </a:t>
            </a:r>
            <a:r>
              <a:rPr lang="en-CA" b="1" dirty="0"/>
              <a:t>shell script file </a:t>
            </a:r>
            <a:r>
              <a:rPr lang="en-CA" dirty="0"/>
              <a:t>via a </a:t>
            </a:r>
            <a:r>
              <a:rPr lang="en-CA" b="1" dirty="0"/>
              <a:t>text editor </a:t>
            </a:r>
            <a:r>
              <a:rPr lang="en-CA" dirty="0"/>
              <a:t>that will contain Linux commands.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When creating a shell script, avoid using filenames of </a:t>
            </a:r>
            <a:r>
              <a:rPr lang="en-CA" b="1" dirty="0"/>
              <a:t>existing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Linux commands. You can use the </a:t>
            </a:r>
            <a:r>
              <a:rPr lang="en-CA" b="1" dirty="0"/>
              <a:t>which</a:t>
            </a:r>
            <a:r>
              <a:rPr lang="en-CA" dirty="0"/>
              <a:t> command to see if the filename is recognized as a Unix/Linux command: (e.g.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shell-script-name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Adding an </a:t>
            </a:r>
            <a:r>
              <a:rPr lang="en-CA" b="1" dirty="0"/>
              <a:t>extension</a:t>
            </a:r>
            <a:r>
              <a:rPr lang="en-CA" dirty="0"/>
              <a:t> to your shell script filename will help to </a:t>
            </a:r>
            <a:br>
              <a:rPr lang="en-CA" dirty="0"/>
            </a:br>
            <a:r>
              <a:rPr lang="en-CA" b="1" dirty="0"/>
              <a:t>identify</a:t>
            </a:r>
            <a:r>
              <a:rPr lang="en-CA" dirty="0"/>
              <a:t> the type of shell that the shell script was designed to run.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directory.bash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copy-directory-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structure.csh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A60634-D993-7543-863F-B008AE292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50290" y="894269"/>
            <a:ext cx="2175933" cy="21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3198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The Shebang Line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dirty="0"/>
              <a:t> symbol makes the shell ignores running text after this symbol so that text can be used to provide information of how the shell script works.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she-bang</a:t>
            </a:r>
            <a:r>
              <a:rPr lang="en-CA" dirty="0"/>
              <a:t> line is a </a:t>
            </a:r>
            <a:r>
              <a:rPr lang="en-CA" b="1" dirty="0"/>
              <a:t>special comment </a:t>
            </a:r>
            <a:r>
              <a:rPr lang="en-CA" dirty="0"/>
              <a:t>at top of your shell script to run </a:t>
            </a:r>
            <a:br>
              <a:rPr lang="en-CA" dirty="0"/>
            </a:br>
            <a:r>
              <a:rPr lang="en-CA" dirty="0"/>
              <a:t>a shell script within a specific shell.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i="1" dirty="0"/>
              <a:t>Example: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shebang line </a:t>
            </a:r>
            <a:r>
              <a:rPr lang="en-CA" u="sng" dirty="0"/>
              <a:t>must</a:t>
            </a:r>
            <a:r>
              <a:rPr lang="en-CA" dirty="0"/>
              <a:t> appear on the</a:t>
            </a:r>
            <a:r>
              <a:rPr lang="en-CA" b="1" dirty="0"/>
              <a:t> </a:t>
            </a:r>
            <a:r>
              <a:rPr lang="en-CA" b="1" u="sng" dirty="0"/>
              <a:t>first</a:t>
            </a:r>
            <a:r>
              <a:rPr lang="en-CA" b="1" dirty="0"/>
              <a:t> </a:t>
            </a:r>
            <a:r>
              <a:rPr lang="en-CA" dirty="0"/>
              <a:t>line and at the </a:t>
            </a:r>
            <a:r>
              <a:rPr lang="en-CA" b="1" u="sng" dirty="0"/>
              <a:t>beginning</a:t>
            </a:r>
            <a:r>
              <a:rPr lang="en-CA" b="1" dirty="0"/>
              <a:t> </a:t>
            </a:r>
            <a:r>
              <a:rPr lang="en-CA" dirty="0"/>
              <a:t>of the line, otherwise, it will be treated as a </a:t>
            </a:r>
            <a:r>
              <a:rPr lang="en-CA" b="1" dirty="0"/>
              <a:t>regular comment </a:t>
            </a:r>
            <a:r>
              <a:rPr lang="en-CA" dirty="0"/>
              <a:t>and </a:t>
            </a:r>
            <a:r>
              <a:rPr lang="en-CA" b="1" dirty="0"/>
              <a:t>ignored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F18CC96-7F24-9542-9566-9325E4415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4394" y="485894"/>
            <a:ext cx="1220919" cy="1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3198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The Shebang Line</a:t>
            </a:r>
            <a:br>
              <a:rPr lang="en-CA" sz="2400" b="1" dirty="0"/>
            </a:br>
            <a:endParaRPr lang="en-CA" sz="2400" dirty="0"/>
          </a:p>
          <a:p>
            <a:pPr marL="0" indent="0">
              <a:buNone/>
            </a:pPr>
            <a:r>
              <a:rPr lang="en-CA" dirty="0"/>
              <a:t>Since Linux shells have evolved over a period of time, using a </a:t>
            </a:r>
            <a:r>
              <a:rPr lang="en-CA" b="1" dirty="0"/>
              <a:t>she-bang line </a:t>
            </a:r>
            <a:r>
              <a:rPr lang="en-CA" b="1" u="sng" dirty="0"/>
              <a:t>forces</a:t>
            </a:r>
            <a:r>
              <a:rPr lang="en-CA" dirty="0"/>
              <a:t> the shell script to run in </a:t>
            </a:r>
            <a:r>
              <a:rPr lang="en-CA" b="1" dirty="0"/>
              <a:t>a specific shell</a:t>
            </a:r>
            <a:r>
              <a:rPr lang="en-CA" dirty="0"/>
              <a:t>, which could </a:t>
            </a:r>
            <a:r>
              <a:rPr lang="en-CA" b="1" dirty="0"/>
              <a:t>prevent errors </a:t>
            </a:r>
            <a:br>
              <a:rPr lang="en-CA" b="1" dirty="0"/>
            </a:br>
            <a:r>
              <a:rPr lang="en-CA" dirty="0"/>
              <a:t>in case an </a:t>
            </a:r>
            <a:r>
              <a:rPr lang="en-CA" u="sng" dirty="0"/>
              <a:t>older</a:t>
            </a:r>
            <a:r>
              <a:rPr lang="en-CA" dirty="0"/>
              <a:t> shell does not recognize newer features from recent shells.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use 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n-CA" dirty="0"/>
              <a:t> command to determine the </a:t>
            </a:r>
            <a:r>
              <a:rPr lang="en-CA" b="1" dirty="0"/>
              <a:t>full pathname </a:t>
            </a:r>
            <a:r>
              <a:rPr lang="en-CA" dirty="0"/>
              <a:t>of the shell.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bash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/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651E9FF-850E-6141-8F27-A7F9125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4394" y="485894"/>
            <a:ext cx="1220919" cy="1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Displaying Text with the </a:t>
            </a:r>
            <a:r>
              <a:rPr lang="en-CA" b="1" dirty="0">
                <a:solidFill>
                  <a:srgbClr val="0070C0"/>
                </a:solidFill>
              </a:rPr>
              <a:t>echo</a:t>
            </a:r>
            <a:r>
              <a:rPr lang="en-CA" b="1" dirty="0"/>
              <a:t> Command</a:t>
            </a:r>
            <a:br>
              <a:rPr lang="en-CA" b="1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When creating shell scripts, it is useful to </a:t>
            </a:r>
            <a:r>
              <a:rPr lang="en-CA" b="1" dirty="0"/>
              <a:t>display text </a:t>
            </a:r>
            <a:r>
              <a:rPr lang="en-CA" dirty="0"/>
              <a:t>to prompt</a:t>
            </a:r>
            <a:r>
              <a:rPr lang="en-CA" b="1" dirty="0"/>
              <a:t> </a:t>
            </a:r>
            <a:r>
              <a:rPr lang="en-CA" dirty="0"/>
              <a:t>the user for data, display results or notify the user of incorrect usage of the shell script.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CA" dirty="0"/>
              <a:t> command is used to display text.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To prevent problems with special characters, it is recommended to use </a:t>
            </a:r>
            <a:r>
              <a:rPr lang="en-CA" b="1" dirty="0"/>
              <a:t>double-quotes</a:t>
            </a:r>
            <a:r>
              <a:rPr lang="en-CA" dirty="0"/>
              <a:t> which will allow the values of variables to be displayed.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“My username is: $USER”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E105B64-71F4-F041-A556-58350E29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08" y="3834403"/>
            <a:ext cx="2842682" cy="233968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69E2F7B-CCF0-AA41-80EC-608F14656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46521" y="804519"/>
            <a:ext cx="1993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Running a shell script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3038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600" b="1" dirty="0"/>
              <a:t>Running Shell Scripts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 order to run your shell script by name, you need to first</a:t>
            </a:r>
            <a:br>
              <a:rPr lang="en-CA" dirty="0"/>
            </a:br>
            <a:r>
              <a:rPr lang="en-CA" dirty="0"/>
              <a:t>assign </a:t>
            </a:r>
            <a:r>
              <a:rPr lang="en-CA" b="1" dirty="0"/>
              <a:t>execute permissions </a:t>
            </a:r>
            <a:r>
              <a:rPr lang="en-CA" dirty="0"/>
              <a:t>for the user. 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To run your shell script, you can issue the shell script’s pathname</a:t>
            </a:r>
            <a:br>
              <a:rPr lang="en-CA" dirty="0"/>
            </a:br>
            <a:r>
              <a:rPr lang="en-CA" dirty="0"/>
              <a:t>using a </a:t>
            </a:r>
            <a:r>
              <a:rPr lang="en-CA" b="1" i="1" dirty="0"/>
              <a:t>relative</a:t>
            </a:r>
            <a:r>
              <a:rPr lang="en-CA" dirty="0"/>
              <a:t>, </a:t>
            </a:r>
            <a:r>
              <a:rPr lang="en-CA" b="1" i="1" dirty="0"/>
              <a:t>absolute</a:t>
            </a:r>
            <a:r>
              <a:rPr lang="en-CA" dirty="0"/>
              <a:t>, or</a:t>
            </a:r>
            <a:r>
              <a:rPr lang="en-CA" b="1" dirty="0"/>
              <a:t> </a:t>
            </a:r>
            <a:r>
              <a:rPr lang="en-CA" b="1" i="1" dirty="0"/>
              <a:t>relative-to-home</a:t>
            </a:r>
            <a:r>
              <a:rPr lang="en-CA" b="1" dirty="0"/>
              <a:t> </a:t>
            </a:r>
            <a:r>
              <a:rPr lang="en-CA" dirty="0"/>
              <a:t>pathname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/home/username/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29572-526B-8845-A660-1328A9AD42DB}"/>
              </a:ext>
            </a:extLst>
          </p:cNvPr>
          <p:cNvSpPr txBox="1"/>
          <p:nvPr/>
        </p:nvSpPr>
        <p:spPr>
          <a:xfrm>
            <a:off x="7399867" y="2607733"/>
            <a:ext cx="449202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FYI: </a:t>
            </a:r>
            <a:r>
              <a:rPr lang="en-US" sz="1200" dirty="0"/>
              <a:t>You can </a:t>
            </a:r>
            <a:r>
              <a:rPr lang="en-US" sz="1200" b="1" dirty="0"/>
              <a:t>run</a:t>
            </a:r>
            <a:r>
              <a:rPr lang="en-US" sz="1200" dirty="0"/>
              <a:t> a shell script </a:t>
            </a:r>
            <a:r>
              <a:rPr lang="en-US" sz="1200" u="sng" dirty="0"/>
              <a:t>without</a:t>
            </a:r>
            <a:r>
              <a:rPr lang="en-US" sz="1200" dirty="0"/>
              <a:t> </a:t>
            </a:r>
            <a:r>
              <a:rPr lang="en-US" sz="1200" b="1" dirty="0"/>
              <a:t>execute permissions </a:t>
            </a:r>
            <a:r>
              <a:rPr lang="en-US" sz="1200" dirty="0"/>
              <a:t>by issuing the </a:t>
            </a:r>
            <a:r>
              <a:rPr lang="en-US" sz="1200" b="1" dirty="0"/>
              <a:t>shell command </a:t>
            </a:r>
            <a:r>
              <a:rPr lang="en-US" sz="1200" dirty="0"/>
              <a:t>followed by the shell script’s pathname.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Example: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~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/scripts/week10-check-1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You can add the </a:t>
            </a:r>
            <a:r>
              <a:rPr lang="en-US" sz="1200" b="1" dirty="0"/>
              <a:t>current directory </a:t>
            </a:r>
            <a:r>
              <a:rPr lang="en-US" sz="1200" dirty="0"/>
              <a:t>that contains the shell script so it can be issued only by </a:t>
            </a:r>
            <a:r>
              <a:rPr lang="en-US" sz="1200" b="1" dirty="0"/>
              <a:t>filename</a:t>
            </a:r>
            <a:r>
              <a:rPr lang="en-US" sz="1200" dirty="0"/>
              <a:t> (not pathname).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Example:</a:t>
            </a:r>
            <a:br>
              <a:rPr lang="en-US" sz="1200" b="1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PATH=$PATH:.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To be </a:t>
            </a:r>
            <a:r>
              <a:rPr lang="en-US" sz="1200" b="1" dirty="0"/>
              <a:t>persistent</a:t>
            </a:r>
            <a:r>
              <a:rPr lang="en-US" sz="1200" dirty="0"/>
              <a:t> on new shell instances, setting the PATH environment variable would need to be added in your </a:t>
            </a:r>
            <a:r>
              <a:rPr lang="en-US" sz="1200" b="1" dirty="0"/>
              <a:t>profile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(start-up) file (discussed in a later lesson).</a:t>
            </a:r>
            <a:br>
              <a:rPr lang="en-US" sz="1200" dirty="0"/>
            </a:b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13353</TotalTime>
  <Words>1713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11 lesson 1     introduction to shell scripting /    creating shell scripts /    shell variables      </vt:lpstr>
      <vt:lpstr>Lesson 1  topics</vt:lpstr>
      <vt:lpstr>Creating shell scripts</vt:lpstr>
      <vt:lpstr>Creating shell scripts</vt:lpstr>
      <vt:lpstr>Creating shell scripts</vt:lpstr>
      <vt:lpstr>Creating shell scripts</vt:lpstr>
      <vt:lpstr>Creating shell scripts</vt:lpstr>
      <vt:lpstr>Creating shell scripts</vt:lpstr>
      <vt:lpstr>Running a shell script</vt:lpstr>
      <vt:lpstr>Instructor demonstration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Creating shell scripts</vt:lpstr>
      <vt:lpstr>Shell scripting</vt:lpstr>
      <vt:lpstr>Instructor demonstration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1362</cp:revision>
  <dcterms:created xsi:type="dcterms:W3CDTF">2019-04-25T17:31:46Z</dcterms:created>
  <dcterms:modified xsi:type="dcterms:W3CDTF">2022-04-29T08:46:37Z</dcterms:modified>
</cp:coreProperties>
</file>