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33"/>
  </p:notesMasterIdLst>
  <p:sldIdLst>
    <p:sldId id="351" r:id="rId2"/>
    <p:sldId id="352" r:id="rId3"/>
    <p:sldId id="353" r:id="rId4"/>
    <p:sldId id="419" r:id="rId5"/>
    <p:sldId id="427" r:id="rId6"/>
    <p:sldId id="428" r:id="rId7"/>
    <p:sldId id="420" r:id="rId8"/>
    <p:sldId id="421" r:id="rId9"/>
    <p:sldId id="429" r:id="rId10"/>
    <p:sldId id="430" r:id="rId11"/>
    <p:sldId id="442" r:id="rId12"/>
    <p:sldId id="443" r:id="rId13"/>
    <p:sldId id="450" r:id="rId14"/>
    <p:sldId id="451" r:id="rId15"/>
    <p:sldId id="452" r:id="rId16"/>
    <p:sldId id="453" r:id="rId17"/>
    <p:sldId id="384" r:id="rId18"/>
    <p:sldId id="422" r:id="rId19"/>
    <p:sldId id="423" r:id="rId20"/>
    <p:sldId id="435" r:id="rId21"/>
    <p:sldId id="436" r:id="rId22"/>
    <p:sldId id="424" r:id="rId23"/>
    <p:sldId id="437" r:id="rId24"/>
    <p:sldId id="438" r:id="rId25"/>
    <p:sldId id="445" r:id="rId26"/>
    <p:sldId id="446" r:id="rId27"/>
    <p:sldId id="425" r:id="rId28"/>
    <p:sldId id="426" r:id="rId29"/>
    <p:sldId id="439" r:id="rId30"/>
    <p:sldId id="387" r:id="rId31"/>
    <p:sldId id="3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Command_substitu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4/11/05/jtb-principl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hegg.com/homework-help/definitions/loop-statement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7512502/how-to-make-arrow-that-loops-in-matplotli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sr600doc.xinuos.com/en/SDK_tools/_Positional_Parameter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0:_Shell_Scripting_-_Part_1#INVESTIGATION_4:_USING_CONTROL_FLOW_STATEMENTS" TargetMode="External"/><Relationship Id="rId2" Type="http://schemas.openxmlformats.org/officeDocument/2006/relationships/hyperlink" Target="https://wiki.cdot.senecacollege.ca/wiki/Tutorial10:_Shell_Scripting_-_Part_1#INVESTIGATION_3:_COMMAND_SUBSTITUTION_.2F_MATH_OPER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10:_Shell_Scripting_-_Part_1#LINUX_PRACTICE_QUES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11 </a:t>
            </a:r>
            <a:r>
              <a:rPr lang="en-US" sz="2200" dirty="0">
                <a:solidFill>
                  <a:srgbClr val="0070C0"/>
                </a:solidFill>
              </a:rPr>
              <a:t>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positional parameters /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command substitution / math operations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testing CONDITIONS / control flow statements (logic / loops)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and special parameters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shell script </a:t>
            </a:r>
            <a:r>
              <a:rPr lang="en-US" sz="2400" dirty="0"/>
              <a:t>that accepts arguments from the shell script filename when executed (i.e., just like a regular Linux command).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 </a:t>
            </a:r>
            <a:br>
              <a:rPr lang="en-US" sz="2400" dirty="0"/>
            </a:br>
            <a:r>
              <a:rPr lang="en-US" sz="2400" dirty="0"/>
              <a:t>text (using </a:t>
            </a:r>
            <a:r>
              <a:rPr lang="en-US" sz="2400" b="1" dirty="0"/>
              <a:t>special parameters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arguments are: 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arguments are: (displays of all positional parameters)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CA" sz="2400" dirty="0"/>
          </a:p>
          <a:p>
            <a:pPr marL="0" indent="0">
              <a:buNone/>
            </a:pP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800" b="1" i="1" dirty="0"/>
              <a:t>Command substitution</a:t>
            </a:r>
            <a:r>
              <a:rPr lang="en-CA" sz="1800" i="1" dirty="0"/>
              <a:t> is a facility that allows a command to be run and its </a:t>
            </a:r>
            <a:br>
              <a:rPr lang="en-CA" sz="1800" i="1" dirty="0"/>
            </a:br>
            <a:r>
              <a:rPr lang="en-CA" sz="1800" b="1" i="1" dirty="0"/>
              <a:t>output</a:t>
            </a:r>
            <a:r>
              <a:rPr lang="en-CA" sz="1800" i="1" dirty="0"/>
              <a:t> to be pasted back on the command line as </a:t>
            </a:r>
            <a:r>
              <a:rPr lang="en-CA" sz="1800" b="1" i="1" dirty="0"/>
              <a:t>arguments</a:t>
            </a:r>
            <a:r>
              <a:rPr lang="en-CA" sz="1800" i="1" dirty="0"/>
              <a:t> to another command.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https://en.wikipedia.org/wiki/Command_substitution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Usage: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command1 $(command2) </a:t>
            </a:r>
            <a:r>
              <a:rPr lang="en-CA" sz="1800" dirty="0"/>
              <a:t>or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command1 `command2`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i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$(ls)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–s “message” $(cat email-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message.txt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directory is $(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hostname is $(hostname)"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date is: $(date +'%A %B %d, %Y')"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DDB8AB-E665-6C47-8798-A714C327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85" y="5004247"/>
            <a:ext cx="4724401" cy="146552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2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</a:t>
            </a:r>
            <a:r>
              <a:rPr lang="en-US" sz="2400" b="1" dirty="0"/>
              <a:t>sets</a:t>
            </a:r>
            <a:r>
              <a:rPr lang="en-US" sz="2400" dirty="0"/>
              <a:t> all files in your current directory as </a:t>
            </a:r>
            <a:r>
              <a:rPr lang="en-US" sz="2400" b="1" dirty="0"/>
              <a:t>positional parameters. </a:t>
            </a:r>
            <a:br>
              <a:rPr lang="en-US" sz="2400" b="1" dirty="0"/>
            </a:br>
            <a:r>
              <a:rPr lang="en-US" sz="2400" dirty="0"/>
              <a:t>Use</a:t>
            </a:r>
            <a:r>
              <a:rPr lang="en-US" sz="2400" b="1" dirty="0"/>
              <a:t> command substitution </a:t>
            </a:r>
            <a:r>
              <a:rPr lang="en-US" sz="2400" dirty="0"/>
              <a:t>to store all files in your current directory as</a:t>
            </a:r>
            <a:r>
              <a:rPr lang="en-US" sz="2400" b="1" dirty="0"/>
              <a:t> positional parameters.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  text </a:t>
            </a:r>
            <a:br>
              <a:rPr lang="en-US" sz="2400" dirty="0"/>
            </a:br>
            <a:r>
              <a:rPr lang="en-US" sz="2400" dirty="0"/>
              <a:t>(using special parameters):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of all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14824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1800" dirty="0"/>
              <a:t>Performing </a:t>
            </a:r>
            <a:r>
              <a:rPr lang="en-CA" sz="1800" b="1" dirty="0"/>
              <a:t>math</a:t>
            </a:r>
            <a:r>
              <a:rPr lang="en-CA" sz="1800" dirty="0"/>
              <a:t> calculations can be an important element in shell scripting.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A problem you may experience in shell scripting (as opposed to other programming languages) </a:t>
            </a:r>
            <a:br>
              <a:rPr lang="en-CA" sz="1800" dirty="0"/>
            </a:br>
            <a:r>
              <a:rPr lang="en-CA" sz="1800" dirty="0"/>
              <a:t>is that in shell scripting, all characters (including numbers) are stored as </a:t>
            </a:r>
            <a:r>
              <a:rPr lang="en-CA" sz="1800" b="1" dirty="0"/>
              <a:t>text</a:t>
            </a:r>
            <a:r>
              <a:rPr lang="en-CA" sz="1800" dirty="0"/>
              <a:t>.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/>
              <a:t>This can create </a:t>
            </a:r>
            <a:r>
              <a:rPr lang="en-CA" sz="1800" b="1" dirty="0"/>
              <a:t>problems</a:t>
            </a:r>
            <a:r>
              <a:rPr lang="en-CA" sz="1800" dirty="0"/>
              <a:t> when performing math operations.</a:t>
            </a: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/>
              <a:t/>
            </a:r>
            <a:br>
              <a:rPr lang="en-CA" sz="1800" b="1" dirty="0"/>
            </a:br>
            <a:r>
              <a:rPr lang="en-CA" sz="1800" b="1" dirty="0"/>
              <a:t>Demonstration: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“$num1+$num2”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5+10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“$num1-$num2”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5-10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“$num1*$num2”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5*10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1800" dirty="0"/>
              <a:t>In order to make math operations work in a Linux shell or shell script, </a:t>
            </a:r>
            <a:br>
              <a:rPr lang="en-CA" sz="1800" dirty="0"/>
            </a:br>
            <a:r>
              <a:rPr lang="en-CA" sz="1800" dirty="0"/>
              <a:t>you need to </a:t>
            </a:r>
            <a:r>
              <a:rPr lang="en-CA" sz="1800" b="1" dirty="0"/>
              <a:t>convert</a:t>
            </a:r>
            <a:r>
              <a:rPr lang="en-CA" sz="1800" dirty="0"/>
              <a:t> numbers stored as </a:t>
            </a:r>
            <a:r>
              <a:rPr lang="en-CA" sz="1800" b="1" dirty="0"/>
              <a:t>text</a:t>
            </a:r>
            <a:r>
              <a:rPr lang="en-CA" sz="1800" dirty="0"/>
              <a:t> into </a:t>
            </a:r>
            <a:r>
              <a:rPr lang="en-CA" sz="1800" b="1" dirty="0"/>
              <a:t>binary numbers</a:t>
            </a:r>
            <a:r>
              <a:rPr lang="en-CA" sz="1800" dirty="0"/>
              <a:t>.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We can do this by using using a </a:t>
            </a:r>
            <a:r>
              <a:rPr lang="en-CA" sz="1800" b="1" dirty="0"/>
              <a:t>math construct </a:t>
            </a:r>
            <a:r>
              <a:rPr lang="en-CA" sz="1800" dirty="0"/>
              <a:t>consisting</a:t>
            </a:r>
            <a:br>
              <a:rPr lang="en-CA" sz="1800" dirty="0"/>
            </a:br>
            <a:r>
              <a:rPr lang="en-CA" sz="1800" dirty="0"/>
              <a:t>two pairs of round brackets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 ))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 $num1 + $num2))”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“$((num1-num2))”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((product=num1*num2))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“$product”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6801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545722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Additional math operators are shown below.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num1=2;num2=3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$((num1/num2))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$((num1%num2))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$((num1**num2))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$((num2++))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$((num1--))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9DFFA-A171-3347-BD09-B88E4CF4FED4}"/>
              </a:ext>
            </a:extLst>
          </p:cNvPr>
          <p:cNvGraphicFramePr>
            <a:graphicFrameLocks noGrp="1"/>
          </p:cNvGraphicFramePr>
          <p:nvPr/>
        </p:nvGraphicFramePr>
        <p:xfrm>
          <a:off x="7433732" y="2601338"/>
          <a:ext cx="4521201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7608">
                  <a:extLst>
                    <a:ext uri="{9D8B030D-6E8A-4147-A177-3AD203B41FA5}">
                      <a16:colId xmlns:a16="http://schemas.microsoft.com/office/drawing/2014/main" val="2319580925"/>
                    </a:ext>
                  </a:extLst>
                </a:gridCol>
                <a:gridCol w="3203593">
                  <a:extLst>
                    <a:ext uri="{9D8B030D-6E8A-4147-A177-3AD203B41FA5}">
                      <a16:colId xmlns:a16="http://schemas.microsoft.com/office/drawing/2014/main" val="323428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0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6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(increase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1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(decrease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6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 1: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prompts the user for the sale </a:t>
            </a:r>
            <a:r>
              <a:rPr lang="en-US" sz="2400" b="1" dirty="0"/>
              <a:t>price</a:t>
            </a:r>
            <a:r>
              <a:rPr lang="en-US" sz="2400" dirty="0"/>
              <a:t> of an item </a:t>
            </a:r>
            <a:br>
              <a:rPr lang="en-US" sz="2400" dirty="0"/>
            </a:br>
            <a:r>
              <a:rPr lang="en-US" sz="2400" dirty="0"/>
              <a:t>and the </a:t>
            </a:r>
            <a:r>
              <a:rPr lang="en-US" sz="2400" b="1" dirty="0"/>
              <a:t>number</a:t>
            </a:r>
            <a:r>
              <a:rPr lang="en-US" sz="2400" dirty="0"/>
              <a:t> of items purchased.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shell script will display the </a:t>
            </a:r>
            <a:r>
              <a:rPr lang="en-US" sz="2400" b="1" dirty="0"/>
              <a:t>total amount </a:t>
            </a:r>
            <a:r>
              <a:rPr lang="en-US" sz="2400" dirty="0"/>
              <a:t>(</a:t>
            </a:r>
            <a:r>
              <a:rPr lang="en-US" sz="2400" dirty="0" err="1"/>
              <a:t>eg.</a:t>
            </a:r>
            <a:r>
              <a:rPr lang="en-US" sz="2400" b="1" dirty="0"/>
              <a:t> price </a:t>
            </a:r>
            <a:r>
              <a:rPr lang="en-US" sz="2400" dirty="0"/>
              <a:t>x</a:t>
            </a:r>
            <a:r>
              <a:rPr lang="en-US" sz="2400" b="1" dirty="0"/>
              <a:t> number </a:t>
            </a:r>
            <a:r>
              <a:rPr lang="en-US" sz="2400" dirty="0"/>
              <a:t>of items</a:t>
            </a:r>
            <a:r>
              <a:rPr lang="en-US" sz="2400" b="1" dirty="0"/>
              <a:t>) </a:t>
            </a:r>
            <a:r>
              <a:rPr lang="en-US" sz="2400" dirty="0"/>
              <a:t>of the sale.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 simplicity,  you can assume prices are just </a:t>
            </a:r>
            <a:r>
              <a:rPr lang="en-US" sz="2400" b="1" dirty="0"/>
              <a:t>integers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Task 2: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prompts the user prompts the user for </a:t>
            </a:r>
            <a:r>
              <a:rPr lang="en-US" sz="2400" b="1" dirty="0"/>
              <a:t>two numbers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shell script will then show the results from </a:t>
            </a:r>
            <a:r>
              <a:rPr lang="en-US" sz="2400" b="1" dirty="0"/>
              <a:t>addition</a:t>
            </a:r>
            <a:r>
              <a:rPr lang="en-US" sz="2400" dirty="0"/>
              <a:t>, </a:t>
            </a:r>
            <a:r>
              <a:rPr lang="en-US" sz="2400" b="1" dirty="0"/>
              <a:t>subtraction</a:t>
            </a:r>
            <a:r>
              <a:rPr lang="en-US" sz="2400" dirty="0"/>
              <a:t>, </a:t>
            </a:r>
            <a:r>
              <a:rPr lang="en-US" sz="2400" b="1" dirty="0"/>
              <a:t>multiplication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b="1" dirty="0"/>
              <a:t>division</a:t>
            </a:r>
            <a:r>
              <a:rPr lang="en-US" sz="2400" dirty="0"/>
              <a:t> of those numbers.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So far, we have created Bash Shell Scripts that execute </a:t>
            </a:r>
            <a:br>
              <a:rPr lang="en-US" sz="1800" dirty="0"/>
            </a:br>
            <a:r>
              <a:rPr lang="en-US" sz="1800" dirty="0"/>
              <a:t>Linux commands in a </a:t>
            </a:r>
            <a:r>
              <a:rPr lang="en-US" sz="1800" b="1" dirty="0"/>
              <a:t>fixed sequence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those type of scripts can be useful, we can use</a:t>
            </a:r>
            <a:br>
              <a:rPr lang="en-US" sz="1800" dirty="0"/>
            </a:br>
            <a:r>
              <a:rPr lang="en-US" sz="1800" b="1" dirty="0"/>
              <a:t>control flow statements </a:t>
            </a:r>
            <a:r>
              <a:rPr lang="en-US" sz="1800" dirty="0"/>
              <a:t>that will </a:t>
            </a:r>
            <a:r>
              <a:rPr lang="en-US" sz="1800" b="1" dirty="0"/>
              <a:t>control the sequence </a:t>
            </a:r>
            <a:br>
              <a:rPr lang="en-US" sz="1800" b="1" dirty="0"/>
            </a:br>
            <a:r>
              <a:rPr lang="en-US" sz="1800" dirty="0"/>
              <a:t>of the running script based on various situations or conditions.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Control Flow Statements </a:t>
            </a:r>
            <a:r>
              <a:rPr lang="en-US" sz="1800" dirty="0"/>
              <a:t>are used to make your shell scripts </a:t>
            </a:r>
            <a:br>
              <a:rPr lang="en-US" sz="1800" dirty="0"/>
            </a:br>
            <a:r>
              <a:rPr lang="en-US" sz="1800" dirty="0"/>
              <a:t>more </a:t>
            </a:r>
            <a:r>
              <a:rPr lang="en-US" sz="1800" b="1" dirty="0"/>
              <a:t>flexible</a:t>
            </a:r>
            <a:r>
              <a:rPr lang="en-US" sz="1800" dirty="0"/>
              <a:t> and allow them to </a:t>
            </a:r>
            <a:r>
              <a:rPr lang="en-US" sz="1800" b="1" dirty="0"/>
              <a:t>adapt</a:t>
            </a:r>
            <a:r>
              <a:rPr lang="en-US" sz="1800" dirty="0"/>
              <a:t> to </a:t>
            </a:r>
            <a:r>
              <a:rPr lang="en-US" sz="1800" i="1" dirty="0"/>
              <a:t>changing</a:t>
            </a:r>
            <a:r>
              <a:rPr lang="en-US" sz="1800" dirty="0"/>
              <a:t> </a:t>
            </a:r>
            <a:r>
              <a:rPr lang="en-US" sz="1800" i="1" dirty="0"/>
              <a:t>situations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7E0947C8-BC7D-9442-A4F5-FD93B307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b="1" dirty="0"/>
              <a:t> (exit status) Special Parameter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special parameter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dirty="0"/>
              <a:t> is used to determine the </a:t>
            </a:r>
            <a:r>
              <a:rPr lang="en-US" b="1" dirty="0"/>
              <a:t>exit status </a:t>
            </a:r>
            <a:r>
              <a:rPr lang="en-US" dirty="0"/>
              <a:t>of the </a:t>
            </a:r>
            <a:r>
              <a:rPr lang="en-US" u="sng" dirty="0"/>
              <a:t>previously</a:t>
            </a:r>
            <a:r>
              <a:rPr lang="en-US" dirty="0"/>
              <a:t> issued </a:t>
            </a:r>
            <a:r>
              <a:rPr lang="en-US" b="1" dirty="0"/>
              <a:t>Linux command </a:t>
            </a:r>
            <a:r>
              <a:rPr lang="en-US" dirty="0"/>
              <a:t>or </a:t>
            </a:r>
            <a:r>
              <a:rPr lang="en-US" b="1" dirty="0"/>
              <a:t>Linux pipeline command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exit status will either display a </a:t>
            </a:r>
            <a:r>
              <a:rPr lang="en-US" b="1" dirty="0"/>
              <a:t>zero</a:t>
            </a:r>
            <a:r>
              <a:rPr lang="en-US" dirty="0"/>
              <a:t> (representing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or a </a:t>
            </a:r>
            <a:r>
              <a:rPr lang="en-US" b="1" dirty="0"/>
              <a:t>non-zero number </a:t>
            </a:r>
            <a:r>
              <a:rPr lang="en-US" dirty="0"/>
              <a:t>(representing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method can be used with control-flow statements to </a:t>
            </a:r>
            <a:r>
              <a:rPr lang="en-US" b="1" dirty="0"/>
              <a:t>change the sequence </a:t>
            </a:r>
            <a:br>
              <a:rPr lang="en-US" b="1" dirty="0"/>
            </a:br>
            <a:r>
              <a:rPr lang="en-US" dirty="0"/>
              <a:t>of your shell script execution. We will apply this when we discuss advanced </a:t>
            </a:r>
            <a:br>
              <a:rPr lang="en-US" dirty="0"/>
            </a:br>
            <a:r>
              <a:rPr lang="en-US" dirty="0"/>
              <a:t>shell scripting in two weeks.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4C6DEE-3CCF-DC43-80DF-4BAB712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596" y="3234267"/>
            <a:ext cx="2662603" cy="30224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41534905-A226-054E-9AAB-D248F87C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69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test</a:t>
            </a:r>
            <a:r>
              <a:rPr lang="en-US" dirty="0"/>
              <a:t> Linux command is used to test conditions to see if they are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(i.e. value </a:t>
            </a:r>
            <a:r>
              <a:rPr lang="en-US" b="1" dirty="0"/>
              <a:t>zero</a:t>
            </a:r>
            <a:r>
              <a:rPr lang="en-US" dirty="0"/>
              <a:t>) or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(i.e. value </a:t>
            </a:r>
            <a:r>
              <a:rPr lang="en-US" b="1" dirty="0"/>
              <a:t>non-zero</a:t>
            </a:r>
            <a:r>
              <a:rPr lang="en-US" dirty="0"/>
              <a:t>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method can </a:t>
            </a:r>
            <a:r>
              <a:rPr lang="en-US" u="sng" dirty="0"/>
              <a:t>also</a:t>
            </a:r>
            <a:r>
              <a:rPr lang="en-US" dirty="0"/>
              <a:t> be used with control-flow statements to </a:t>
            </a:r>
            <a:br>
              <a:rPr lang="en-US" dirty="0"/>
            </a:br>
            <a:r>
              <a:rPr lang="en-US" b="1" dirty="0"/>
              <a:t>change the sequence </a:t>
            </a:r>
            <a:r>
              <a:rPr lang="en-US" dirty="0"/>
              <a:t>of your shell script execution.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“David”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221998C-A329-574D-B71D-ECF56F4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409" y="3787479"/>
            <a:ext cx="2297257" cy="243353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F3AFB3C6-FBD1-8348-A52F-16DE56929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67148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041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Positional Parameters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Command Substitution / Math Operations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Control Flow Statements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Exit Status </a:t>
            </a:r>
            <a:r>
              <a:rPr lang="en-US" b="1" dirty="0"/>
              <a:t>$?</a:t>
            </a:r>
            <a:r>
              <a:rPr lang="en-US" dirty="0"/>
              <a:t> / Testing Conditions (</a:t>
            </a:r>
            <a:r>
              <a:rPr lang="en-US" b="1" dirty="0"/>
              <a:t>test</a:t>
            </a:r>
            <a:r>
              <a:rPr lang="en-US" dirty="0"/>
              <a:t>) / Demonstration</a:t>
            </a:r>
          </a:p>
          <a:p>
            <a:pPr lvl="1"/>
            <a:r>
              <a:rPr lang="en-US" dirty="0"/>
              <a:t>Control Flow Statements (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if-else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)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</a:t>
            </a:r>
            <a:r>
              <a:rPr lang="en-US" b="1" dirty="0" smtClean="0"/>
              <a:t>11  </a:t>
            </a:r>
            <a:r>
              <a:rPr lang="en-US" b="1" dirty="0"/>
              <a:t>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 smtClean="0"/>
              <a:t>#3,4  </a:t>
            </a:r>
            <a:r>
              <a:rPr lang="en-CA" b="1" dirty="0"/>
              <a:t>, </a:t>
            </a:r>
            <a:r>
              <a:rPr lang="en-CA" dirty="0"/>
              <a:t>Part B </a:t>
            </a:r>
            <a:r>
              <a:rPr lang="en-CA" b="1" dirty="0"/>
              <a:t>Walk-Thru #2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Numerical Comparisons with </a:t>
            </a:r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b="1" dirty="0"/>
              <a:t> Command</a:t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You </a:t>
            </a:r>
            <a:r>
              <a:rPr lang="en-US" sz="1800" b="1" dirty="0"/>
              <a:t>CANNOT</a:t>
            </a:r>
            <a:r>
              <a:rPr lang="en-US" sz="1800" dirty="0"/>
              <a:t> use the </a:t>
            </a:r>
            <a:r>
              <a:rPr lang="en-US" sz="1800" b="1" dirty="0">
                <a:solidFill>
                  <a:srgbClr val="0070C0"/>
                </a:solidFill>
              </a:rPr>
              <a:t>&gt;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0070C0"/>
                </a:solidFill>
              </a:rPr>
              <a:t>&lt;</a:t>
            </a:r>
            <a:r>
              <a:rPr lang="en-US" sz="1800" b="1" dirty="0"/>
              <a:t> </a:t>
            </a:r>
            <a:r>
              <a:rPr lang="en-US" sz="1800" dirty="0"/>
              <a:t>symbols when using the </a:t>
            </a:r>
            <a:r>
              <a:rPr lang="en-US" sz="1800" b="1" dirty="0"/>
              <a:t>test</a:t>
            </a:r>
            <a:r>
              <a:rPr lang="en-US" sz="1800" dirty="0"/>
              <a:t> command </a:t>
            </a:r>
            <a:br>
              <a:rPr lang="en-US" sz="1800" dirty="0"/>
            </a:br>
            <a:r>
              <a:rPr lang="en-US" sz="1800" dirty="0"/>
              <a:t>since those are </a:t>
            </a:r>
            <a:r>
              <a:rPr lang="en-US" sz="1800" b="1" dirty="0"/>
              <a:t>redirection</a:t>
            </a:r>
            <a:r>
              <a:rPr lang="en-US" sz="1800" dirty="0"/>
              <a:t> symbols.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need to use </a:t>
            </a:r>
            <a:r>
              <a:rPr lang="en-US" sz="1800" b="1" dirty="0"/>
              <a:t>options</a:t>
            </a:r>
            <a:r>
              <a:rPr lang="en-US" sz="1800" dirty="0"/>
              <a:t> when performing numerical comparisons. </a:t>
            </a:r>
            <a:br>
              <a:rPr lang="en-US" sz="1800" dirty="0"/>
            </a:br>
            <a:r>
              <a:rPr lang="en-US" sz="1800" dirty="0"/>
              <a:t>Refer to the table below for test options and their purposes.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17868"/>
              </p:ext>
            </p:extLst>
          </p:nvPr>
        </p:nvGraphicFramePr>
        <p:xfrm>
          <a:off x="1451576" y="4331147"/>
          <a:ext cx="5423357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291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3793066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 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than,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than,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5851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6797D8B-1102-6A46-A9EF-1BBA9D1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42" y="3251200"/>
            <a:ext cx="2140923" cy="321138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4D604A19-50DD-8A48-9D3D-C5C91476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606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4735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Command:  Additional Options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There are other </a:t>
            </a:r>
            <a:r>
              <a:rPr lang="en-US" sz="1800" b="1" dirty="0"/>
              <a:t>comparison options </a:t>
            </a:r>
            <a:r>
              <a:rPr lang="en-US" sz="1800" dirty="0"/>
              <a:t>that can be used with the </a:t>
            </a:r>
            <a:r>
              <a:rPr lang="en-US" sz="1800" b="1" dirty="0"/>
              <a:t>test</a:t>
            </a:r>
            <a:r>
              <a:rPr lang="en-US" sz="1800" dirty="0"/>
              <a:t> command such as testing to see if a </a:t>
            </a:r>
            <a:r>
              <a:rPr lang="en-US" sz="1800" b="1" dirty="0"/>
              <a:t>regular file </a:t>
            </a:r>
            <a:r>
              <a:rPr lang="en-US" sz="1800" dirty="0"/>
              <a:t>or if </a:t>
            </a:r>
            <a:r>
              <a:rPr lang="en-US" sz="1800" b="1" dirty="0"/>
              <a:t>directory pathname exists</a:t>
            </a:r>
            <a:r>
              <a:rPr lang="en-US" sz="1800" dirty="0"/>
              <a:t>, or if the regular file pathname is </a:t>
            </a:r>
            <a:r>
              <a:rPr lang="en-US" sz="1800" b="1" dirty="0"/>
              <a:t>non-empty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Refer to the table below for some of those additional options.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74394"/>
              </p:ext>
            </p:extLst>
          </p:nvPr>
        </p:nvGraphicFramePr>
        <p:xfrm>
          <a:off x="1451576" y="4084698"/>
          <a:ext cx="694735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264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4019093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Regular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Regular filename is non-empty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file exists / write permission is granted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54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3E223C-18EE-8B4A-A6D7-F4D81FB4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724" y="3361319"/>
            <a:ext cx="1803400" cy="32858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80252D24-31DC-9F44-B560-E66E6816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47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1275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Logic Statements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logic statement </a:t>
            </a:r>
            <a:r>
              <a:rPr lang="en-US" sz="1800" dirty="0"/>
              <a:t>is used to determine which Linux commands to be executed based on the result of a </a:t>
            </a:r>
            <a:r>
              <a:rPr lang="en-US" sz="1800" b="1" dirty="0"/>
              <a:t>test condition </a:t>
            </a:r>
            <a:r>
              <a:rPr lang="en-US" sz="1800" dirty="0"/>
              <a:t>or </a:t>
            </a:r>
            <a:r>
              <a:rPr lang="en-US" sz="1800" b="1" dirty="0"/>
              <a:t>command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(i.e.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if zero value) or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 ( if non-zero value).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</a:t>
            </a:r>
            <a:r>
              <a:rPr lang="en-US" sz="1800" b="1" dirty="0"/>
              <a:t>several logic statements</a:t>
            </a:r>
            <a:r>
              <a:rPr lang="en-US" sz="1800" dirty="0"/>
              <a:t>, but we will just concentrate on</a:t>
            </a:r>
            <a:br>
              <a:rPr lang="en-US" sz="1800" dirty="0"/>
            </a:br>
            <a:r>
              <a:rPr lang="en-US" sz="1800" b="1" dirty="0"/>
              <a:t>if</a:t>
            </a:r>
            <a:r>
              <a:rPr lang="en-US" sz="1800" dirty="0"/>
              <a:t> statement and the</a:t>
            </a:r>
            <a:r>
              <a:rPr lang="en-US" sz="1800" b="1" dirty="0"/>
              <a:t> if-else </a:t>
            </a:r>
            <a:r>
              <a:rPr lang="en-US" sz="1800" dirty="0"/>
              <a:t>statements.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Picture 27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6A7D6155-8981-DD40-9D08-150C65563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991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62562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if </a:t>
            </a:r>
            <a:r>
              <a:rPr lang="en-US" sz="2600" b="1" dirty="0"/>
              <a:t>Control Flow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value, </a:t>
            </a:r>
            <a:br>
              <a:rPr lang="en-US" dirty="0"/>
            </a:br>
            <a:r>
              <a:rPr lang="en-US" dirty="0"/>
              <a:t>then the Linux Commands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fi</a:t>
            </a:r>
            <a:r>
              <a:rPr lang="en-US" dirty="0"/>
              <a:t> statements are executed.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value, 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/>
              <a:t>if</a:t>
            </a:r>
            <a:r>
              <a:rPr lang="en-US" dirty="0"/>
              <a:t> statement is </a:t>
            </a:r>
            <a:r>
              <a:rPr lang="en-US" b="1" dirty="0"/>
              <a:t>by-passed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E00E-A9E1-E149-8AB5-F0FACF3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43" y="3577005"/>
            <a:ext cx="2688160" cy="27928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5E687BE-2CDA-5E4C-B8A4-5E33C942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32" y="997089"/>
            <a:ext cx="1305983" cy="16019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268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5400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Using</a:t>
            </a:r>
            <a:r>
              <a:rPr lang="en-US" b="1" dirty="0">
                <a:solidFill>
                  <a:srgbClr val="0070C0"/>
                </a:solidFill>
              </a:rPr>
              <a:t> [ ] </a:t>
            </a:r>
            <a:r>
              <a:rPr lang="en-US" b="1" dirty="0"/>
              <a:t>to Represent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test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 set of square brackets </a:t>
            </a:r>
            <a:r>
              <a:rPr lang="en-US" b="1" dirty="0">
                <a:solidFill>
                  <a:srgbClr val="0070C0"/>
                </a:solidFill>
              </a:rPr>
              <a:t>[  ]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can be used to represent the </a:t>
            </a:r>
            <a:r>
              <a:rPr lang="en-US" b="1" dirty="0"/>
              <a:t>test</a:t>
            </a:r>
            <a:r>
              <a:rPr lang="en-US" dirty="0"/>
              <a:t> command.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NOTE:  </a:t>
            </a:r>
            <a:r>
              <a:rPr lang="en-US" dirty="0"/>
              <a:t>There must be </a:t>
            </a:r>
            <a:r>
              <a:rPr lang="en-US" b="1" dirty="0"/>
              <a:t>spaces</a:t>
            </a:r>
            <a:r>
              <a:rPr lang="en-US" dirty="0"/>
              <a:t> between the </a:t>
            </a:r>
            <a:r>
              <a:rPr lang="en-US" b="1" dirty="0"/>
              <a:t>square brackets </a:t>
            </a:r>
            <a:br>
              <a:rPr lang="en-US" b="1" dirty="0"/>
            </a:br>
            <a:r>
              <a:rPr lang="en-US" dirty="0"/>
              <a:t>and the </a:t>
            </a:r>
            <a:r>
              <a:rPr lang="en-US" b="1" dirty="0"/>
              <a:t>test</a:t>
            </a:r>
            <a:r>
              <a:rPr lang="en-US" dirty="0"/>
              <a:t> condition.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num2=10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$num1 –lt $num2 ]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“Less Than”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</a:rPr>
              <a:t>if-else </a:t>
            </a:r>
            <a:r>
              <a:rPr lang="en-US" sz="2900" b="1" dirty="0"/>
              <a:t>Control Flow Statement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the test condition returns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value, then the Linux Commands </a:t>
            </a:r>
            <a:br>
              <a:rPr lang="en-US" dirty="0"/>
            </a:br>
            <a:r>
              <a:rPr lang="en-US" dirty="0"/>
              <a:t>between the </a:t>
            </a:r>
            <a:r>
              <a:rPr lang="en-US" b="1" dirty="0"/>
              <a:t>then</a:t>
            </a:r>
            <a:r>
              <a:rPr lang="en-US" dirty="0"/>
              <a:t> and </a:t>
            </a:r>
            <a:r>
              <a:rPr lang="en-US" b="1" dirty="0"/>
              <a:t>else</a:t>
            </a:r>
            <a:r>
              <a:rPr lang="en-US" dirty="0"/>
              <a:t> statements are executed.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test returns a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value, then the the Linux Commands </a:t>
            </a:r>
            <a:br>
              <a:rPr lang="en-US" dirty="0"/>
            </a:br>
            <a:r>
              <a:rPr lang="en-US" dirty="0"/>
              <a:t>between the 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fi</a:t>
            </a:r>
            <a:r>
              <a:rPr lang="en-US" dirty="0"/>
              <a:t> statements are executed.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88885AA5-9129-804E-BD47-9849EBDB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37" y="928937"/>
            <a:ext cx="2150646" cy="203439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3" name="Picture 5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3915325-CFC0-314E-8C95-0754CA8E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66" y="3647417"/>
            <a:ext cx="2606387" cy="28151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43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35147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sz="2400" b="1" dirty="0"/>
            </a:br>
            <a:endParaRPr lang="en-CA" sz="2400" b="1" dirty="0"/>
          </a:p>
          <a:p>
            <a:pPr marL="0" indent="0">
              <a:buNone/>
            </a:pPr>
            <a:r>
              <a:rPr lang="en-US" sz="2400" b="1" dirty="0"/>
              <a:t>Task1: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</a:t>
            </a:r>
            <a:r>
              <a:rPr lang="en-US" sz="2400" dirty="0"/>
              <a:t> shell script that will first set a variable called </a:t>
            </a:r>
            <a:r>
              <a:rPr lang="en-US" sz="2400" b="1" dirty="0"/>
              <a:t>course</a:t>
            </a:r>
            <a:r>
              <a:rPr lang="en-US" sz="2400" dirty="0"/>
              <a:t> to the value </a:t>
            </a:r>
            <a:r>
              <a:rPr lang="en-US" sz="2400" b="1" dirty="0"/>
              <a:t>uli101</a:t>
            </a:r>
            <a:r>
              <a:rPr lang="en-US" sz="2400" dirty="0"/>
              <a:t> (lowercase). Then the shell script will clear the screen and prompt the user for the current course code. Use </a:t>
            </a:r>
            <a:r>
              <a:rPr lang="en-US" sz="2400" b="1" dirty="0"/>
              <a:t>logic</a:t>
            </a:r>
            <a:r>
              <a:rPr lang="en-US" sz="2400" dirty="0"/>
              <a:t> that if the user’s entry does match the value contained in the variable </a:t>
            </a:r>
            <a:r>
              <a:rPr lang="en-US" sz="2400" b="1" dirty="0"/>
              <a:t>course</a:t>
            </a:r>
            <a:r>
              <a:rPr lang="en-US" sz="2400" dirty="0"/>
              <a:t>, the following text is displayed: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are correct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Task2: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Modify the previous Bash Shell script to display the alternative message if the user’s entry does NOT match the value (stored in the variable called </a:t>
            </a:r>
            <a:r>
              <a:rPr lang="en-US" sz="2400" b="1" dirty="0"/>
              <a:t>course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then the following alternative text is displayed: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are incorrect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912556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Loop Statements (iteration)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sz="1800" i="1" dirty="0"/>
              <a:t>A </a:t>
            </a:r>
            <a:r>
              <a:rPr lang="en-CA" sz="1800" b="1" i="1" dirty="0"/>
              <a:t>loop</a:t>
            </a:r>
            <a:r>
              <a:rPr lang="en-CA" sz="1800" i="1" dirty="0"/>
              <a:t> statement is a series of steps or sequence of statements </a:t>
            </a:r>
            <a:r>
              <a:rPr lang="en-CA" sz="1800" b="1" i="1" dirty="0"/>
              <a:t>executed</a:t>
            </a:r>
            <a:r>
              <a:rPr lang="en-CA" sz="1800" i="1" dirty="0"/>
              <a:t> </a:t>
            </a:r>
            <a:r>
              <a:rPr lang="en-CA" sz="1800" b="1" i="1" dirty="0"/>
              <a:t>repeatedly</a:t>
            </a:r>
            <a:r>
              <a:rPr lang="en-CA" sz="1800" i="1" dirty="0"/>
              <a:t> </a:t>
            </a:r>
            <a:br>
              <a:rPr lang="en-CA" sz="1800" i="1" dirty="0"/>
            </a:br>
            <a:r>
              <a:rPr lang="en-CA" sz="1800" i="1" dirty="0"/>
              <a:t>zero or more times satisfying the given condition.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>Reference: </a:t>
            </a:r>
            <a:br>
              <a:rPr lang="en-CA" sz="1800" dirty="0"/>
            </a:br>
            <a:r>
              <a:rPr lang="en-CA" sz="1800" dirty="0">
                <a:hlinkClick r:id="rId2"/>
              </a:rPr>
              <a:t>https://www.chegg.com/homework-help/definitions/loop-statement-3</a:t>
            </a:r>
            <a:endParaRPr lang="en-CA" sz="1800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967293-26F7-6A44-8177-BB7736E8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26600" y="1706813"/>
            <a:ext cx="1921933" cy="19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There are several loops, but we will look at the </a:t>
            </a:r>
            <a:r>
              <a:rPr lang="en-US" sz="1800" b="1" dirty="0"/>
              <a:t>for</a:t>
            </a:r>
            <a:r>
              <a:rPr lang="en-US" sz="1800" dirty="0"/>
              <a:t> loop using a </a:t>
            </a:r>
            <a:r>
              <a:rPr lang="en-US" sz="1800" b="1" dirty="0"/>
              <a:t>list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Usage: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list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8184D-C045-6443-8E3B-F047E50759DA}"/>
              </a:ext>
            </a:extLst>
          </p:cNvPr>
          <p:cNvSpPr txBox="1"/>
          <p:nvPr/>
        </p:nvSpPr>
        <p:spPr>
          <a:xfrm>
            <a:off x="4857522" y="3429000"/>
            <a:ext cx="48598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variable </a:t>
            </a:r>
            <a:r>
              <a:rPr lang="en-CA" sz="1400" b="1" dirty="0"/>
              <a:t>item</a:t>
            </a:r>
            <a:r>
              <a:rPr lang="en-CA" sz="1400" dirty="0"/>
              <a:t> will hold one item from the list every time the loop iterates (repeats) the commands between the </a:t>
            </a:r>
            <a:r>
              <a:rPr lang="en-CA" sz="1400" b="1" dirty="0"/>
              <a:t>do</a:t>
            </a:r>
            <a:r>
              <a:rPr lang="en-CA" sz="1400" dirty="0"/>
              <a:t> and </a:t>
            </a:r>
            <a:r>
              <a:rPr lang="en-CA" sz="1400" b="1" dirty="0"/>
              <a:t>done</a:t>
            </a:r>
            <a:r>
              <a:rPr lang="en-CA" sz="1400" dirty="0"/>
              <a:t> reserved words.</a:t>
            </a:r>
            <a:br>
              <a:rPr lang="en-CA" sz="1400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>A </a:t>
            </a:r>
            <a:r>
              <a:rPr lang="en-CA" sz="1400" b="1" dirty="0"/>
              <a:t>list</a:t>
            </a:r>
            <a:r>
              <a:rPr lang="en-CA" sz="1400" dirty="0"/>
              <a:t> can consist of a series of arguments (separated by spaces) or supplied by command substitution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61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3386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apples oranges bananas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“The item is: $x”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7B05-840C-D149-A9A4-BE11ABDD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03" y="3894666"/>
            <a:ext cx="2736045" cy="207008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74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i="1" dirty="0"/>
              <a:t>A positional parameter is a variable within a shell program; </a:t>
            </a:r>
            <a:br>
              <a:rPr lang="en-CA" sz="1800" i="1" dirty="0"/>
            </a:br>
            <a:r>
              <a:rPr lang="en-CA" sz="1800" i="1" dirty="0"/>
              <a:t>its value is set from an </a:t>
            </a:r>
            <a:r>
              <a:rPr lang="en-CA" sz="1800" b="1" i="1" dirty="0"/>
              <a:t>argument</a:t>
            </a:r>
            <a:r>
              <a:rPr lang="en-CA" sz="1800" i="1" dirty="0"/>
              <a:t> specified on the command line </a:t>
            </a:r>
            <a:br>
              <a:rPr lang="en-CA" sz="1800" i="1" dirty="0"/>
            </a:br>
            <a:r>
              <a:rPr lang="en-CA" sz="1800" i="1" dirty="0"/>
              <a:t>that invokes the program. </a:t>
            </a:r>
            <a:br>
              <a:rPr lang="en-CA" sz="1800" i="1" dirty="0"/>
            </a:b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Positional parameters are numbered and are referred to </a:t>
            </a:r>
            <a:br>
              <a:rPr lang="en-CA" sz="1800" i="1" dirty="0"/>
            </a:br>
            <a:r>
              <a:rPr lang="en-CA" sz="1800" i="1" dirty="0"/>
              <a:t>with a preceding ''</a:t>
            </a:r>
            <a:r>
              <a:rPr lang="en-CA" sz="1800" b="1" i="1" dirty="0"/>
              <a:t>$</a:t>
            </a:r>
            <a:r>
              <a:rPr lang="en-CA" sz="1800" i="1" dirty="0"/>
              <a:t>’’:  </a:t>
            </a:r>
            <a:r>
              <a:rPr lang="en-CA" sz="1800" b="1" i="1" dirty="0">
                <a:solidFill>
                  <a:srgbClr val="0070C0"/>
                </a:solidFill>
              </a:rPr>
              <a:t>$1</a:t>
            </a:r>
            <a:r>
              <a:rPr lang="en-CA" sz="1800" i="1" dirty="0"/>
              <a:t>, </a:t>
            </a:r>
            <a:r>
              <a:rPr lang="en-CA" sz="1800" b="1" i="1" dirty="0">
                <a:solidFill>
                  <a:srgbClr val="0070C0"/>
                </a:solidFill>
              </a:rPr>
              <a:t>$2</a:t>
            </a:r>
            <a:r>
              <a:rPr lang="en-CA" sz="1800" i="1" dirty="0"/>
              <a:t>, </a:t>
            </a:r>
            <a:r>
              <a:rPr lang="en-CA" sz="1800" b="1" i="1" dirty="0">
                <a:solidFill>
                  <a:srgbClr val="0070C0"/>
                </a:solidFill>
              </a:rPr>
              <a:t>$3</a:t>
            </a:r>
            <a:r>
              <a:rPr lang="en-CA" sz="1800" i="1" dirty="0"/>
              <a:t>, and so on.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Reference: </a:t>
            </a:r>
            <a:r>
              <a:rPr lang="en-CA" sz="1500" dirty="0">
                <a:hlinkClick r:id="rId2"/>
              </a:rPr>
              <a:t>http://osr600doc.xinuos.com/en/SDK_tools/_Positional_Parameters.html</a:t>
            </a:r>
            <a:endParaRPr lang="en-CA" sz="1500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578247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shell script </a:t>
            </a:r>
            <a:r>
              <a:rPr lang="en-US" sz="2400" dirty="0"/>
              <a:t>that </a:t>
            </a:r>
            <a:r>
              <a:rPr lang="en-US" sz="2400" b="1" dirty="0"/>
              <a:t>sets</a:t>
            </a:r>
            <a:r>
              <a:rPr lang="en-US" sz="2400" dirty="0"/>
              <a:t> all files in your current directory </a:t>
            </a:r>
            <a:br>
              <a:rPr lang="en-US" sz="2400" dirty="0"/>
            </a:br>
            <a:r>
              <a:rPr lang="en-US" sz="2400" dirty="0"/>
              <a:t>as </a:t>
            </a:r>
            <a:r>
              <a:rPr lang="en-US" sz="2400" b="1" dirty="0"/>
              <a:t>positional parameters. </a:t>
            </a:r>
            <a:r>
              <a:rPr lang="en-US" sz="2400" dirty="0"/>
              <a:t>Use</a:t>
            </a:r>
            <a:r>
              <a:rPr lang="en-US" sz="2400" b="1" dirty="0"/>
              <a:t> command substitution </a:t>
            </a:r>
            <a:r>
              <a:rPr lang="en-US" sz="2400" dirty="0"/>
              <a:t>to store</a:t>
            </a:r>
            <a:br>
              <a:rPr lang="en-US" sz="2400" dirty="0"/>
            </a:br>
            <a:r>
              <a:rPr lang="en-US" sz="2400" dirty="0"/>
              <a:t>all files in your current directory as</a:t>
            </a:r>
            <a:r>
              <a:rPr lang="en-US" sz="2400" b="1" dirty="0"/>
              <a:t> positional parameters.</a:t>
            </a:r>
            <a:br>
              <a:rPr lang="en-US" sz="2400" b="1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</a:t>
            </a:r>
            <a:br>
              <a:rPr lang="en-US" sz="2400" dirty="0"/>
            </a:br>
            <a:r>
              <a:rPr lang="en-US" sz="2400" dirty="0"/>
              <a:t>text (using special parameters). Use a for loop to display each filename </a:t>
            </a:r>
            <a:br>
              <a:rPr lang="en-US" sz="2400" dirty="0"/>
            </a:br>
            <a:r>
              <a:rPr lang="en-US" sz="2400" dirty="0"/>
              <a:t>on a SEPARATE line using a </a:t>
            </a:r>
            <a:r>
              <a:rPr lang="en-US" sz="2400" b="1" dirty="0"/>
              <a:t>for</a:t>
            </a:r>
            <a:r>
              <a:rPr lang="en-US" sz="2400" dirty="0"/>
              <a:t> loop: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each positional parameters on a SEPARATE line)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erform </a:t>
            </a:r>
            <a:r>
              <a:rPr lang="en-CA" b="1" dirty="0"/>
              <a:t>Week </a:t>
            </a:r>
            <a:r>
              <a:rPr lang="en-CA" b="1" dirty="0" smtClean="0"/>
              <a:t>11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12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3: COMMAND SUBSTITUTION / MATH OPERATIONS</a:t>
            </a:r>
            <a:br>
              <a:rPr lang="en-CA" dirty="0">
                <a:hlinkClick r:id="rId2"/>
              </a:rPr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4: USING CONTROL FLOW STATEMENTS IN SHELL SCRIPTS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>  (Part A </a:t>
            </a:r>
            <a:r>
              <a:rPr lang="en-CA" sz="2000" dirty="0" smtClean="0"/>
              <a:t>3,</a:t>
            </a:r>
            <a:r>
              <a:rPr lang="en-CA" b="1" dirty="0" smtClean="0"/>
              <a:t>4 </a:t>
            </a:r>
            <a:r>
              <a:rPr lang="en-CA" b="1" dirty="0"/>
              <a:t>, </a:t>
            </a:r>
            <a:r>
              <a:rPr lang="en-CA" dirty="0"/>
              <a:t>Part B </a:t>
            </a:r>
            <a:r>
              <a:rPr lang="en-CA" b="1" dirty="0"/>
              <a:t>Walk-Thru #2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Assigning Values as Positional Parameters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 are </a:t>
            </a:r>
            <a:r>
              <a:rPr lang="en-CA" b="1" dirty="0"/>
              <a:t>two methods </a:t>
            </a:r>
            <a:r>
              <a:rPr lang="en-CA" dirty="0"/>
              <a:t>to </a:t>
            </a:r>
            <a:r>
              <a:rPr lang="en-CA" b="1" dirty="0"/>
              <a:t>assign values </a:t>
            </a:r>
            <a:r>
              <a:rPr lang="en-CA" dirty="0"/>
              <a:t>as positional parameters: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Use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dirty="0"/>
              <a:t> command inside a shell script with values as </a:t>
            </a:r>
            <a:r>
              <a:rPr lang="en-CA" b="1" dirty="0"/>
              <a:t>arguments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Run a shell script with </a:t>
            </a:r>
            <a:r>
              <a:rPr lang="en-CA" b="1" dirty="0"/>
              <a:t>arguments </a:t>
            </a:r>
            <a:r>
              <a:rPr lang="en-CA" dirty="0"/>
              <a:t>(i.e. like a command)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Using the </a:t>
            </a:r>
            <a:r>
              <a:rPr lang="en-CA" b="1" dirty="0">
                <a:solidFill>
                  <a:srgbClr val="0070C0"/>
                </a:solidFill>
              </a:rPr>
              <a:t>set</a:t>
            </a:r>
            <a:r>
              <a:rPr lang="en-CA" b="1" dirty="0"/>
              <a:t> command: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 apples  oranges  bananas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place a dollar sign (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) prior to the number </a:t>
            </a:r>
            <a:br>
              <a:rPr lang="en-CA" dirty="0"/>
            </a:br>
            <a:r>
              <a:rPr lang="en-CA" dirty="0"/>
              <a:t>corresponding to the </a:t>
            </a:r>
            <a:r>
              <a:rPr lang="en-CA" u="sng" dirty="0"/>
              <a:t>position</a:t>
            </a:r>
            <a:r>
              <a:rPr lang="en-CA" dirty="0"/>
              <a:t> of the argument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$2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$3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5E57AC-710A-2B42-B87C-5677552A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84" y="4667142"/>
            <a:ext cx="2846916" cy="17954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22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Running a Shell Script with Arguments: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would use </a:t>
            </a:r>
            <a:r>
              <a:rPr lang="en-CA" b="1" dirty="0"/>
              <a:t>positional parameters </a:t>
            </a:r>
            <a:r>
              <a:rPr lang="en-CA" dirty="0"/>
              <a:t>in your shell script that would </a:t>
            </a:r>
            <a:br>
              <a:rPr lang="en-CA" dirty="0"/>
            </a:br>
            <a:r>
              <a:rPr lang="en-CA" b="1" dirty="0"/>
              <a:t>expand</a:t>
            </a:r>
            <a:r>
              <a:rPr lang="en-CA" dirty="0"/>
              <a:t> the positional parameters with its stored value.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Here are the contents of the shell script called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“First argument is $1”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“Second argument is $2”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would then issue the </a:t>
            </a:r>
            <a:r>
              <a:rPr lang="en-CA" b="1" dirty="0" err="1"/>
              <a:t>myScript.bash</a:t>
            </a:r>
            <a:r>
              <a:rPr lang="en-CA" b="1" dirty="0"/>
              <a:t> </a:t>
            </a:r>
            <a:r>
              <a:rPr lang="en-CA" dirty="0"/>
              <a:t>shell script with </a:t>
            </a:r>
            <a:r>
              <a:rPr lang="en-CA" b="1" dirty="0"/>
              <a:t>arguments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that would be used within the shell script. For Example: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apples oranges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79A3ACF5-9ED9-5646-BEAE-61E83CE7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933" y="4109747"/>
            <a:ext cx="2675467" cy="23528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059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>The positional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refers to either the </a:t>
            </a:r>
            <a:r>
              <a:rPr lang="en-CA" b="1" dirty="0"/>
              <a:t>name of shell </a:t>
            </a:r>
            <a:br>
              <a:rPr lang="en-CA" b="1" dirty="0"/>
            </a:br>
            <a:r>
              <a:rPr lang="en-CA" dirty="0"/>
              <a:t>where command was issued, or </a:t>
            </a:r>
            <a:r>
              <a:rPr lang="en-CA" b="1" dirty="0"/>
              <a:t>name of shell script file </a:t>
            </a:r>
            <a:r>
              <a:rPr lang="en-CA" dirty="0"/>
              <a:t>being executed.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If using positional parameters </a:t>
            </a:r>
            <a:r>
              <a:rPr lang="en-CA" u="sng" dirty="0"/>
              <a:t>greater</a:t>
            </a:r>
            <a:r>
              <a:rPr lang="en-CA" dirty="0"/>
              <a:t> than 9, </a:t>
            </a:r>
            <a:br>
              <a:rPr lang="en-CA" dirty="0"/>
            </a:br>
            <a:r>
              <a:rPr lang="en-CA" dirty="0"/>
              <a:t>you need to include number within </a:t>
            </a:r>
            <a:r>
              <a:rPr lang="en-CA" b="1" dirty="0"/>
              <a:t>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$0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${10}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3DF57A1-B267-7545-B304-D28B3BBE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53" y="3487455"/>
            <a:ext cx="2416437" cy="30335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596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6425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>The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CA" sz="1800" dirty="0"/>
              <a:t> command can be used with positional parameters to </a:t>
            </a:r>
            <a:br>
              <a:rPr lang="en-CA" sz="1800" dirty="0"/>
            </a:br>
            <a:r>
              <a:rPr lang="en-CA" sz="1800" dirty="0"/>
              <a:t>move positional parameters to the </a:t>
            </a:r>
            <a:r>
              <a:rPr lang="en-CA" sz="1800" b="1" dirty="0"/>
              <a:t>left</a:t>
            </a:r>
            <a:r>
              <a:rPr lang="en-CA" sz="1800" dirty="0"/>
              <a:t> by one or more positions.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Examples: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2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9E0CEC2-4B15-9C49-9141-1D98B50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188" y="3711026"/>
            <a:ext cx="2116666" cy="184057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881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sz="1700" dirty="0"/>
              <a:t>There are a group of </a:t>
            </a:r>
            <a:r>
              <a:rPr lang="en-CA" sz="1700" b="1" dirty="0"/>
              <a:t>special parameters </a:t>
            </a:r>
            <a:r>
              <a:rPr lang="en-CA" sz="1700" dirty="0"/>
              <a:t>that can be used for shell scripting.  </a:t>
            </a:r>
            <a:br>
              <a:rPr lang="en-CA" sz="1700" dirty="0"/>
            </a:br>
            <a:r>
              <a:rPr lang="en-CA" sz="1700" dirty="0"/>
              <a:t/>
            </a:r>
            <a:br>
              <a:rPr lang="en-CA" sz="1700" dirty="0"/>
            </a:br>
            <a:r>
              <a:rPr lang="en-CA" sz="1700" dirty="0"/>
              <a:t>A few of these special parameters and their purpose are displayed in the table below.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sz="1500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9211733" y="1036748"/>
            <a:ext cx="250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$*  $#  $?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F9A65-3326-F14C-9F3E-5FA7A9FC6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33486"/>
              </p:ext>
            </p:extLst>
          </p:nvPr>
        </p:nvGraphicFramePr>
        <p:xfrm>
          <a:off x="1451579" y="3636880"/>
          <a:ext cx="6303888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0154">
                  <a:extLst>
                    <a:ext uri="{9D8B030D-6E8A-4147-A177-3AD203B41FA5}">
                      <a16:colId xmlns:a16="http://schemas.microsoft.com/office/drawing/2014/main" val="2793933907"/>
                    </a:ext>
                  </a:extLst>
                </a:gridCol>
                <a:gridCol w="4893734">
                  <a:extLst>
                    <a:ext uri="{9D8B030D-6E8A-4147-A177-3AD203B41FA5}">
                      <a16:colId xmlns:a16="http://schemas.microsoft.com/office/drawing/2014/main" val="107334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7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 all positional parameters.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Containing values of all arguments separated by a single 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“$@”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Multiple double-quoted strings, each containing the value of one argument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Represents the number of parameters </a:t>
                      </a:r>
                      <a:br>
                        <a:rPr lang="en-CA" sz="1200" dirty="0"/>
                      </a:br>
                      <a:r>
                        <a:rPr lang="en-CA" sz="1200" dirty="0"/>
                        <a:t>(not including the script name)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7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Exit Status of previous command (discussed in next lesson)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8104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3E21655-82B7-E347-B999-ED53FEEE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11" y="3598780"/>
            <a:ext cx="3045789" cy="2520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355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13353</TotalTime>
  <Words>2603</Words>
  <Application>Microsoft Office PowerPoint</Application>
  <PresentationFormat>Widescreen</PresentationFormat>
  <Paragraphs>220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MV Boli</vt:lpstr>
      <vt:lpstr>Gallery</vt:lpstr>
      <vt:lpstr>  ULI101:  Introduction to Unix / Linux and the Internet         Week 11 lesson 2     positional parameters /     command substitution / math operations    testing CONDITIONS / control flow statements (logic / loops)  </vt:lpstr>
      <vt:lpstr>Lesson 2  topics</vt:lpstr>
      <vt:lpstr>Positional parameters</vt:lpstr>
      <vt:lpstr>Positional parameters</vt:lpstr>
      <vt:lpstr>Positional parameters</vt:lpstr>
      <vt:lpstr>Positional parameters</vt:lpstr>
      <vt:lpstr>Positional parameters</vt:lpstr>
      <vt:lpstr>Positional parameters</vt:lpstr>
      <vt:lpstr>special parameters</vt:lpstr>
      <vt:lpstr>Positional and special parameters</vt:lpstr>
      <vt:lpstr>Command substitution</vt:lpstr>
      <vt:lpstr>Command substitution</vt:lpstr>
      <vt:lpstr>Math operations</vt:lpstr>
      <vt:lpstr>Math operations</vt:lpstr>
      <vt:lpstr>Math operations</vt:lpstr>
      <vt:lpstr>MATH OPERATIONS</vt:lpstr>
      <vt:lpstr>Control flow Statements</vt:lpstr>
      <vt:lpstr>Control flow Statements</vt:lpstr>
      <vt:lpstr>Control flow Statements</vt:lpstr>
      <vt:lpstr>Control flow Statements</vt:lpstr>
      <vt:lpstr>Control flow Statements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Loops</vt:lpstr>
      <vt:lpstr>Control flow Statements - Loops</vt:lpstr>
      <vt:lpstr>Control flow Statements - Loops</vt:lpstr>
      <vt:lpstr>Control flow Statements - Loops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1362</cp:revision>
  <dcterms:created xsi:type="dcterms:W3CDTF">2019-04-25T17:31:46Z</dcterms:created>
  <dcterms:modified xsi:type="dcterms:W3CDTF">2022-04-29T08:48:34Z</dcterms:modified>
</cp:coreProperties>
</file>