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01" r:id="rId2"/>
    <p:sldId id="257" r:id="rId3"/>
    <p:sldId id="332" r:id="rId4"/>
    <p:sldId id="260" r:id="rId5"/>
    <p:sldId id="276" r:id="rId6"/>
    <p:sldId id="285" r:id="rId7"/>
    <p:sldId id="287" r:id="rId8"/>
    <p:sldId id="319" r:id="rId9"/>
    <p:sldId id="288" r:id="rId10"/>
    <p:sldId id="326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24C57-204F-1045-B10D-C24E3A4DAF80}" v="81" dt="2022-01-09T18:49:0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9F8FDC10-AD92-469E-90AA-5A471EDA6987}"/>
    <pc:docChg chg="delSld modSld">
      <pc:chgData name="Chris Johnson" userId="ff589efc-7bdb-4c2a-ab65-6fce12576f74" providerId="ADAL" clId="{9F8FDC10-AD92-469E-90AA-5A471EDA6987}" dt="2021-09-15T19:47:55.912" v="1" actId="20577"/>
      <pc:docMkLst>
        <pc:docMk/>
      </pc:docMkLst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343982343" sldId="256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896036711" sldId="261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664135072" sldId="29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610047828" sldId="29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8616617" sldId="299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39109305" sldId="302"/>
        </pc:sldMkLst>
      </pc:sldChg>
      <pc:sldChg chg="modSp">
        <pc:chgData name="Chris Johnson" userId="ff589efc-7bdb-4c2a-ab65-6fce12576f74" providerId="ADAL" clId="{9F8FDC10-AD92-469E-90AA-5A471EDA6987}" dt="2021-09-15T19:47:55.912" v="1" actId="20577"/>
        <pc:sldMkLst>
          <pc:docMk/>
          <pc:sldMk cId="2052958121" sldId="321"/>
        </pc:sldMkLst>
        <pc:spChg chg="mod">
          <ac:chgData name="Chris Johnson" userId="ff589efc-7bdb-4c2a-ab65-6fce12576f74" providerId="ADAL" clId="{9F8FDC10-AD92-469E-90AA-5A471EDA6987}" dt="2021-09-15T19:47:55.912" v="1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238403926" sldId="322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075726154" sldId="323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4094791069" sldId="32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15932956" sldId="325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410863731" sldId="327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78720162" sldId="32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23030364" sldId="330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986789715" sldId="331"/>
        </pc:sldMkLst>
      </pc:sldChg>
    </pc:docChg>
  </pc:docChgLst>
  <pc:docChgLst>
    <pc:chgData name="Chris Johnson" userId="ff589efc-7bdb-4c2a-ab65-6fce12576f74" providerId="ADAL" clId="{EA524C57-204F-1045-B10D-C24E3A4DAF80}"/>
    <pc:docChg chg="custSel modSld">
      <pc:chgData name="Chris Johnson" userId="ff589efc-7bdb-4c2a-ab65-6fce12576f74" providerId="ADAL" clId="{EA524C57-204F-1045-B10D-C24E3A4DAF80}" dt="2022-01-09T19:13:57.146" v="163" actId="20577"/>
      <pc:docMkLst>
        <pc:docMk/>
      </pc:docMkLst>
      <pc:sldChg chg="modSp mod modAnim">
        <pc:chgData name="Chris Johnson" userId="ff589efc-7bdb-4c2a-ab65-6fce12576f74" providerId="ADAL" clId="{EA524C57-204F-1045-B10D-C24E3A4DAF80}" dt="2022-01-09T18:46:32.051" v="55" actId="27636"/>
        <pc:sldMkLst>
          <pc:docMk/>
          <pc:sldMk cId="2517831130" sldId="260"/>
        </pc:sldMkLst>
        <pc:spChg chg="mod">
          <ac:chgData name="Chris Johnson" userId="ff589efc-7bdb-4c2a-ab65-6fce12576f74" providerId="ADAL" clId="{EA524C57-204F-1045-B10D-C24E3A4DAF80}" dt="2022-01-09T18:46:32.051" v="55" actId="27636"/>
          <ac:spMkLst>
            <pc:docMk/>
            <pc:sldMk cId="2517831130" sldId="260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7:16.886" v="94" actId="1076"/>
        <pc:sldMkLst>
          <pc:docMk/>
          <pc:sldMk cId="1699757199" sldId="276"/>
        </pc:sldMkLst>
        <pc:spChg chg="mod">
          <ac:chgData name="Chris Johnson" userId="ff589efc-7bdb-4c2a-ab65-6fce12576f74" providerId="ADAL" clId="{EA524C57-204F-1045-B10D-C24E3A4DAF80}" dt="2022-01-09T18:47:12.270" v="93" actId="27636"/>
          <ac:spMkLst>
            <pc:docMk/>
            <pc:sldMk cId="1699757199" sldId="276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16.886" v="94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EA524C57-204F-1045-B10D-C24E3A4DAF80}" dt="2022-01-09T18:47:28.882" v="96" actId="1076"/>
        <pc:sldMkLst>
          <pc:docMk/>
          <pc:sldMk cId="3489722857" sldId="285"/>
        </pc:sldMkLst>
        <pc:graphicFrameChg chg="mod">
          <ac:chgData name="Chris Johnson" userId="ff589efc-7bdb-4c2a-ab65-6fce12576f74" providerId="ADAL" clId="{EA524C57-204F-1045-B10D-C24E3A4DAF80}" dt="2022-01-09T18:47:25.735" v="95" actId="1076"/>
          <ac:graphicFrameMkLst>
            <pc:docMk/>
            <pc:sldMk cId="3489722857" sldId="285"/>
            <ac:graphicFrameMk id="4" creationId="{3D181DCE-7158-754D-8B84-2B46D8EE1D2C}"/>
          </ac:graphicFrameMkLst>
        </pc:graphicFrameChg>
        <pc:picChg chg="mod">
          <ac:chgData name="Chris Johnson" userId="ff589efc-7bdb-4c2a-ab65-6fce12576f74" providerId="ADAL" clId="{EA524C57-204F-1045-B10D-C24E3A4DAF80}" dt="2022-01-09T18:47:28.882" v="96" actId="1076"/>
          <ac:picMkLst>
            <pc:docMk/>
            <pc:sldMk cId="3489722857" sldId="285"/>
            <ac:picMk id="6" creationId="{8CC3DB44-376D-924A-8F75-CD61FDF5EDFF}"/>
          </ac:picMkLst>
        </pc:picChg>
      </pc:sldChg>
      <pc:sldChg chg="modSp mod">
        <pc:chgData name="Chris Johnson" userId="ff589efc-7bdb-4c2a-ab65-6fce12576f74" providerId="ADAL" clId="{EA524C57-204F-1045-B10D-C24E3A4DAF80}" dt="2022-01-09T18:47:36.584" v="97" actId="1076"/>
        <pc:sldMkLst>
          <pc:docMk/>
          <pc:sldMk cId="529668553" sldId="287"/>
        </pc:sldMkLst>
        <pc:graphicFrameChg chg="mod">
          <ac:chgData name="Chris Johnson" userId="ff589efc-7bdb-4c2a-ab65-6fce12576f74" providerId="ADAL" clId="{EA524C57-204F-1045-B10D-C24E3A4DAF80}" dt="2022-01-09T18:47:36.584" v="97" actId="1076"/>
          <ac:graphicFrameMkLst>
            <pc:docMk/>
            <pc:sldMk cId="529668553" sldId="287"/>
            <ac:graphicFrameMk id="5" creationId="{F156A8C2-ED0A-E745-A6E8-DEEA75BEEA97}"/>
          </ac:graphicFrameMkLst>
        </pc:graphicFrameChg>
      </pc:sldChg>
      <pc:sldChg chg="modSp mod">
        <pc:chgData name="Chris Johnson" userId="ff589efc-7bdb-4c2a-ab65-6fce12576f74" providerId="ADAL" clId="{EA524C57-204F-1045-B10D-C24E3A4DAF80}" dt="2022-01-09T18:47:59.131" v="104" actId="1076"/>
        <pc:sldMkLst>
          <pc:docMk/>
          <pc:sldMk cId="64404423" sldId="288"/>
        </pc:sldMkLst>
        <pc:spChg chg="mod">
          <ac:chgData name="Chris Johnson" userId="ff589efc-7bdb-4c2a-ab65-6fce12576f74" providerId="ADAL" clId="{EA524C57-204F-1045-B10D-C24E3A4DAF80}" dt="2022-01-09T18:47:51.685" v="102" actId="20577"/>
          <ac:spMkLst>
            <pc:docMk/>
            <pc:sldMk cId="64404423" sldId="288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59.131" v="104" actId="1076"/>
          <ac:picMkLst>
            <pc:docMk/>
            <pc:sldMk cId="64404423" sldId="288"/>
            <ac:picMk id="6" creationId="{4622E272-8AE0-594F-A8C2-8A9CBD9FA2C8}"/>
          </ac:picMkLst>
        </pc:picChg>
      </pc:sldChg>
      <pc:sldChg chg="modSp mod">
        <pc:chgData name="Chris Johnson" userId="ff589efc-7bdb-4c2a-ab65-6fce12576f74" providerId="ADAL" clId="{EA524C57-204F-1045-B10D-C24E3A4DAF80}" dt="2022-01-09T19:13:57.146" v="163" actId="20577"/>
        <pc:sldMkLst>
          <pc:docMk/>
          <pc:sldMk cId="1986477174" sldId="301"/>
        </pc:sldMkLst>
        <pc:spChg chg="mod">
          <ac:chgData name="Chris Johnson" userId="ff589efc-7bdb-4c2a-ab65-6fce12576f74" providerId="ADAL" clId="{EA524C57-204F-1045-B10D-C24E3A4DAF80}" dt="2022-01-09T19:13:57.146" v="163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EA524C57-204F-1045-B10D-C24E3A4DAF80}" dt="2022-01-09T18:47:45.067" v="98" actId="1076"/>
        <pc:sldMkLst>
          <pc:docMk/>
          <pc:sldMk cId="1789083601" sldId="319"/>
        </pc:sldMkLst>
        <pc:graphicFrameChg chg="mod">
          <ac:chgData name="Chris Johnson" userId="ff589efc-7bdb-4c2a-ab65-6fce12576f74" providerId="ADAL" clId="{EA524C57-204F-1045-B10D-C24E3A4DAF80}" dt="2022-01-09T18:47:45.067" v="98" actId="1076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EA524C57-204F-1045-B10D-C24E3A4DAF80}" dt="2022-01-09T18:49:03.705" v="158" actId="20577"/>
        <pc:sldMkLst>
          <pc:docMk/>
          <pc:sldMk cId="2052958121" sldId="321"/>
        </pc:sldMkLst>
        <pc:spChg chg="mod">
          <ac:chgData name="Chris Johnson" userId="ff589efc-7bdb-4c2a-ab65-6fce12576f74" providerId="ADAL" clId="{EA524C57-204F-1045-B10D-C24E3A4DAF80}" dt="2022-01-09T18:49:03.705" v="158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13.956" v="116" actId="20577"/>
        <pc:sldMkLst>
          <pc:docMk/>
          <pc:sldMk cId="1604225408" sldId="326"/>
        </pc:sldMkLst>
        <pc:spChg chg="mod">
          <ac:chgData name="Chris Johnson" userId="ff589efc-7bdb-4c2a-ab65-6fce12576f74" providerId="ADAL" clId="{EA524C57-204F-1045-B10D-C24E3A4DAF80}" dt="2022-01-09T18:48:13.956" v="116" actId="20577"/>
          <ac:spMkLst>
            <pc:docMk/>
            <pc:sldMk cId="1604225408" sldId="32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49.234" v="147" actId="20577"/>
        <pc:sldMkLst>
          <pc:docMk/>
          <pc:sldMk cId="1486106247" sldId="329"/>
        </pc:sldMkLst>
        <pc:spChg chg="mod">
          <ac:chgData name="Chris Johnson" userId="ff589efc-7bdb-4c2a-ab65-6fce12576f74" providerId="ADAL" clId="{EA524C57-204F-1045-B10D-C24E3A4DAF80}" dt="2022-01-09T18:48:49.234" v="147" actId="20577"/>
          <ac:spMkLst>
            <pc:docMk/>
            <pc:sldMk cId="1486106247" sldId="32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6:14.126" v="41" actId="20577"/>
        <pc:sldMkLst>
          <pc:docMk/>
          <pc:sldMk cId="2730456002" sldId="332"/>
        </pc:sldMkLst>
        <pc:spChg chg="mod">
          <ac:chgData name="Chris Johnson" userId="ff589efc-7bdb-4c2a-ab65-6fce12576f74" providerId="ADAL" clId="{EA524C57-204F-1045-B10D-C24E3A4DAF80}" dt="2022-01-09T18:46:14.126" v="41" actId="20577"/>
          <ac:spMkLst>
            <pc:docMk/>
            <pc:sldMk cId="2730456002" sldId="332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ath_(comput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PICOL_icon_Path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539541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Week2: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directories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3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Determine Type of File</a:t>
            </a:r>
          </a:p>
          <a:p>
            <a:pPr marL="0" indent="0">
              <a:buNone/>
            </a:pPr>
            <a:r>
              <a:rPr lang="en-CA" sz="1700" dirty="0"/>
              <a:t>When issuing 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 dirty="0"/>
              <a:t> command to view the contents of a directory, </a:t>
            </a:r>
            <a:br>
              <a:rPr lang="en-CA" sz="1700" dirty="0"/>
            </a:br>
            <a:r>
              <a:rPr lang="en-CA" sz="1700" dirty="0"/>
              <a:t>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 dirty="0"/>
              <a:t>option can be used to help determine file type.</a:t>
            </a:r>
            <a:endParaRPr lang="en-CA" sz="1600" dirty="0"/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 dirty="0"/>
              <a:t>The first character on the </a:t>
            </a:r>
            <a:r>
              <a:rPr lang="en-CA" sz="1700" b="1" u="sng" dirty="0"/>
              <a:t>left</a:t>
            </a:r>
            <a:r>
              <a:rPr lang="en-CA" sz="1700" dirty="0"/>
              <a:t> of the output indicates the type of file: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Hidden Files</a:t>
            </a:r>
          </a:p>
          <a:p>
            <a:pPr marL="0" indent="0">
              <a:buNone/>
            </a:pPr>
            <a:r>
              <a:rPr lang="en-CA" dirty="0"/>
              <a:t>A file is hidden if its name starts with a period “.”  This can hide both regular files and directory files.</a:t>
            </a:r>
          </a:p>
          <a:p>
            <a:pPr marL="0" indent="0">
              <a:buNone/>
            </a:pPr>
            <a:r>
              <a:rPr lang="en-CA" b="1" dirty="0"/>
              <a:t>Why make files hidden?</a:t>
            </a:r>
          </a:p>
          <a:p>
            <a:r>
              <a:rPr lang="en-CA" sz="1800" dirty="0"/>
              <a:t>To clean up directories </a:t>
            </a:r>
          </a:p>
          <a:p>
            <a:r>
              <a:rPr lang="en-CA" sz="1800" dirty="0"/>
              <a:t>To hide backups </a:t>
            </a:r>
          </a:p>
          <a:p>
            <a:r>
              <a:rPr lang="en-CA" sz="1800" dirty="0"/>
              <a:t>To protect important files from accidental deletion </a:t>
            </a:r>
          </a:p>
          <a:p>
            <a:pPr marL="0" indent="0">
              <a:buNone/>
            </a:pPr>
            <a:r>
              <a:rPr lang="en-CA" dirty="0"/>
              <a:t>If you issued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without arguments, hidden files do NOT appear.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/>
              <a:t> option will show all files including hidden and non-hidden. Current and Parent directories ( . and ..) are displayed.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option will show all files including hidden and </a:t>
            </a:r>
            <a:br>
              <a:rPr lang="en-CA" dirty="0"/>
            </a:br>
            <a:r>
              <a:rPr lang="en-CA" dirty="0"/>
              <a:t>non-hidden. Current and Parent directories ( . and ..) are NOT displayed.</a:t>
            </a:r>
            <a:endParaRPr lang="en-US" dirty="0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erform </a:t>
            </a:r>
            <a:r>
              <a:rPr lang="en-CA" dirty="0"/>
              <a:t>the online tutorial </a:t>
            </a:r>
            <a:r>
              <a:rPr lang="en-CA" b="1" dirty="0" err="1" smtClean="0"/>
              <a:t>Tutorial</a:t>
            </a:r>
            <a:r>
              <a:rPr lang="en-CA" b="1" dirty="0" smtClean="0"/>
              <a:t> </a:t>
            </a:r>
            <a:r>
              <a:rPr lang="en-CA" b="1" dirty="0"/>
              <a:t>2: Unix / Linux File </a:t>
            </a:r>
            <a:r>
              <a:rPr lang="en-CA" b="1" dirty="0" smtClean="0"/>
              <a:t>Management</a:t>
            </a:r>
            <a:br>
              <a:rPr lang="en-CA" b="1" dirty="0" smtClean="0"/>
            </a:br>
            <a:r>
              <a:rPr lang="en-US" b="1" spc="-1" dirty="0">
                <a:solidFill>
                  <a:srgbClr val="000000"/>
                </a:solidFill>
              </a:rPr>
              <a:t>(Due: Friday Week </a:t>
            </a:r>
            <a:r>
              <a:rPr lang="en-US" b="1" spc="-1" dirty="0" smtClean="0">
                <a:solidFill>
                  <a:srgbClr val="000000"/>
                </a:solidFill>
              </a:rPr>
              <a:t>3 </a:t>
            </a:r>
            <a:r>
              <a:rPr lang="en-US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pc="-1" dirty="0">
                <a:solidFill>
                  <a:srgbClr val="000000"/>
                </a:solidFill>
              </a:rPr>
              <a:t>: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sz="2000" dirty="0"/>
          </a:p>
          <a:p>
            <a:pPr lvl="1"/>
            <a:r>
              <a:rPr lang="en-CA" sz="2000" dirty="0">
                <a:hlinkClick r:id="rId2"/>
              </a:rPr>
              <a:t>INVESTIGATION 1: MANAGING DIRECTORIES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8)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Unix / Linux File Management Concepts</a:t>
            </a:r>
          </a:p>
          <a:p>
            <a:pPr lvl="1"/>
            <a:r>
              <a:rPr lang="en-US" dirty="0"/>
              <a:t>Purpose of Directories</a:t>
            </a:r>
          </a:p>
          <a:p>
            <a:pPr lvl="1"/>
            <a:r>
              <a:rPr lang="en-US" dirty="0"/>
              <a:t>Directory Pathnames / Tree Diagrams</a:t>
            </a:r>
          </a:p>
          <a:p>
            <a:pPr lvl="1"/>
            <a:r>
              <a:rPr lang="en-US" dirty="0"/>
              <a:t>Filename Rules</a:t>
            </a:r>
          </a:p>
          <a:p>
            <a:pPr marL="0" indent="0">
              <a:buNone/>
            </a:pPr>
            <a:r>
              <a:rPr lang="en-US" b="1" dirty="0"/>
              <a:t>Managing Directories</a:t>
            </a:r>
          </a:p>
          <a:p>
            <a:pPr lvl="1" fontAlgn="t"/>
            <a:r>
              <a:rPr lang="en-US" dirty="0"/>
              <a:t>Creating / Viewing Contents of / Manipulating / Removing Directories:</a:t>
            </a:r>
            <a:br>
              <a:rPr lang="en-US" dirty="0"/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 dirty="0"/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 dirty="0"/>
          </a:p>
          <a:p>
            <a:pPr lvl="1" fontAlgn="t"/>
            <a:r>
              <a:rPr lang="en-CA" dirty="0"/>
              <a:t>Demonstration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1)</a:t>
            </a:r>
            <a:br>
              <a:rPr lang="en-US" b="1" dirty="0"/>
            </a:br>
            <a:r>
              <a:rPr lang="en-US" dirty="0"/>
              <a:t>Perform LINUX PRACTICE QUESTIONS (1 – 8)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To better </a:t>
            </a:r>
            <a:r>
              <a:rPr lang="en-CA" b="1" dirty="0"/>
              <a:t>organize</a:t>
            </a:r>
            <a:r>
              <a:rPr lang="en-CA" dirty="0"/>
              <a:t> files (</a:t>
            </a:r>
            <a:r>
              <a:rPr lang="en-CA" dirty="0" err="1"/>
              <a:t>eg.</a:t>
            </a:r>
            <a:r>
              <a:rPr lang="en-CA" dirty="0"/>
              <a:t> text, images, documents, spreadsheets, programs) within your Matrix account, they should be stored in </a:t>
            </a:r>
            <a:r>
              <a:rPr lang="en-CA" b="1" dirty="0"/>
              <a:t>directories</a:t>
            </a:r>
            <a:r>
              <a:rPr lang="en-CA" dirty="0"/>
              <a:t>. </a:t>
            </a:r>
          </a:p>
          <a:p>
            <a:pPr marL="0" indent="0">
              <a:buNone/>
            </a:pPr>
            <a:r>
              <a:rPr lang="en-CA" dirty="0"/>
              <a:t>To further organize </a:t>
            </a:r>
            <a:r>
              <a:rPr lang="en-CA" u="sng" dirty="0"/>
              <a:t>many</a:t>
            </a:r>
            <a:r>
              <a:rPr lang="en-CA" dirty="0"/>
              <a:t> files, directories may contain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sub-directories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Learning how to issue Linux commands for </a:t>
            </a:r>
            <a:r>
              <a:rPr lang="en-CA" b="1" dirty="0"/>
              <a:t>navigating</a:t>
            </a:r>
            <a:r>
              <a:rPr lang="en-CA" dirty="0"/>
              <a:t> and </a:t>
            </a:r>
            <a:r>
              <a:rPr lang="en-CA" b="1" dirty="0"/>
              <a:t>manipulating</a:t>
            </a:r>
            <a:r>
              <a:rPr lang="en-CA" dirty="0"/>
              <a:t> directory and files within the the Linux filesystem are </a:t>
            </a:r>
            <a:r>
              <a:rPr lang="en-CA" b="1" dirty="0"/>
              <a:t>essential skills</a:t>
            </a:r>
            <a:r>
              <a:rPr lang="en-CA" dirty="0"/>
              <a:t> for Linux users and Linux system administrators (i.e. </a:t>
            </a:r>
            <a:r>
              <a:rPr lang="en-CA" i="1" dirty="0" err="1"/>
              <a:t>sysadmins</a:t>
            </a:r>
            <a:r>
              <a:rPr lang="en-CA" dirty="0" smtClean="0"/>
              <a:t>).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</a:p>
          <a:p>
            <a:pPr marL="0" indent="0">
              <a:buNone/>
            </a:pPr>
            <a:r>
              <a:rPr lang="en-CA" dirty="0"/>
              <a:t>The Unix/Linux file system is </a:t>
            </a:r>
            <a:r>
              <a:rPr lang="en-CA" b="1" dirty="0"/>
              <a:t>hierarchical</a:t>
            </a:r>
            <a:r>
              <a:rPr lang="en-CA" dirty="0"/>
              <a:t>, like other operating systems such as </a:t>
            </a:r>
            <a:r>
              <a:rPr lang="en-CA" b="1" dirty="0"/>
              <a:t>Windows</a:t>
            </a:r>
            <a:r>
              <a:rPr lang="en-CA" dirty="0"/>
              <a:t>, </a:t>
            </a:r>
            <a:r>
              <a:rPr lang="en-CA" b="1" dirty="0"/>
              <a:t>Mac OSX</a:t>
            </a:r>
            <a:r>
              <a:rPr lang="en-CA" dirty="0"/>
              <a:t>, etc. In Unix / Linux (as opposed to MS Windows), there are no drive letters</a:t>
            </a:r>
            <a:br>
              <a:rPr lang="en-CA" dirty="0"/>
            </a:br>
            <a:r>
              <a:rPr lang="en-CA" dirty="0"/>
              <a:t>such as </a:t>
            </a:r>
            <a:r>
              <a:rPr lang="en-CA" b="1" dirty="0"/>
              <a:t>C:</a:t>
            </a:r>
            <a:r>
              <a:rPr lang="en-CA" dirty="0"/>
              <a:t>, or </a:t>
            </a:r>
            <a:r>
              <a:rPr lang="en-CA" b="1" dirty="0"/>
              <a:t>D: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All files and directories appear under a single ancestor directory called the "</a:t>
            </a:r>
            <a:r>
              <a:rPr lang="en-CA" b="1" dirty="0"/>
              <a:t>root directory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In the Linux (Unix) OS, the "</a:t>
            </a:r>
            <a:r>
              <a:rPr lang="en-CA" b="1" dirty="0"/>
              <a:t>root directory</a:t>
            </a:r>
            <a:r>
              <a:rPr lang="en-CA" dirty="0"/>
              <a:t>" / is the starting directory, and other "</a:t>
            </a:r>
            <a:r>
              <a:rPr lang="en-CA" i="1" dirty="0"/>
              <a:t>child directories</a:t>
            </a:r>
            <a:r>
              <a:rPr lang="en-CA" dirty="0"/>
              <a:t>", "</a:t>
            </a:r>
            <a:r>
              <a:rPr lang="en-CA" b="1" dirty="0"/>
              <a:t>grandchild directories</a:t>
            </a:r>
            <a:r>
              <a:rPr lang="en-CA" dirty="0"/>
              <a:t>", etc. can be created as required. The hierarchical structure resembles an "</a:t>
            </a:r>
            <a:r>
              <a:rPr lang="en-CA" i="1" dirty="0"/>
              <a:t>upside-down tree</a:t>
            </a:r>
            <a:r>
              <a:rPr lang="en-CA" dirty="0"/>
              <a:t>". There is actually a command called </a:t>
            </a:r>
            <a:r>
              <a:rPr lang="en-CA" b="1" dirty="0"/>
              <a:t>tree</a:t>
            </a:r>
            <a:r>
              <a:rPr lang="en-CA" dirty="0"/>
              <a:t> that displays a "</a:t>
            </a:r>
            <a:r>
              <a:rPr lang="en-CA" b="1" dirty="0"/>
              <a:t>directory tree diagram</a:t>
            </a:r>
            <a:r>
              <a:rPr lang="en-CA" dirty="0"/>
              <a:t>"!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711" y="4865500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Directory Pathnames</a:t>
            </a:r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pathname</a:t>
            </a:r>
            <a:r>
              <a:rPr lang="en-CA" i="1" dirty="0"/>
              <a:t> is used to specify the </a:t>
            </a:r>
            <a:r>
              <a:rPr lang="en-CA" b="1" i="1" dirty="0"/>
              <a:t>location</a:t>
            </a:r>
            <a:r>
              <a:rPr lang="en-CA" i="1" dirty="0"/>
              <a:t> of a file within the file system.</a:t>
            </a:r>
          </a:p>
          <a:p>
            <a:pPr marL="0" indent="0">
              <a:buNone/>
            </a:pPr>
            <a:r>
              <a:rPr lang="en-CA" i="1" dirty="0"/>
              <a:t>A pathname </a:t>
            </a:r>
            <a:r>
              <a:rPr lang="en-CA" b="1" i="1" dirty="0"/>
              <a:t>points</a:t>
            </a:r>
            <a:r>
              <a:rPr lang="en-CA" i="1" dirty="0"/>
              <a:t> to a file system location by </a:t>
            </a:r>
            <a:r>
              <a:rPr lang="en-CA" b="1" i="1" dirty="0"/>
              <a:t>following the directory tree hierarchy</a:t>
            </a:r>
            <a:r>
              <a:rPr lang="en-CA" i="1" dirty="0"/>
              <a:t> expressed in a string of characters in which path components, separated by a delimiting character, represent each directory. </a:t>
            </a:r>
          </a:p>
          <a:p>
            <a:pPr marL="0" indent="0">
              <a:buNone/>
            </a:pPr>
            <a:r>
              <a:rPr lang="en-CA" i="1" dirty="0"/>
              <a:t>The </a:t>
            </a:r>
            <a:r>
              <a:rPr lang="en-CA" b="1" i="1" dirty="0"/>
              <a:t>delimiting character</a:t>
            </a:r>
            <a:r>
              <a:rPr lang="en-CA" i="1" dirty="0"/>
              <a:t> is most commonly the slash character ("</a:t>
            </a:r>
            <a:r>
              <a:rPr lang="en-CA" b="1" i="1" dirty="0"/>
              <a:t>/</a:t>
            </a:r>
            <a:r>
              <a:rPr lang="en-CA" i="1" dirty="0"/>
              <a:t>").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Example: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Reference: </a:t>
            </a:r>
            <a:r>
              <a:rPr lang="en-CA" dirty="0">
                <a:hlinkClick r:id="rId2"/>
              </a:rPr>
              <a:t>https://en.wikipedia.org/wiki/Path_(computing</a:t>
            </a:r>
            <a:r>
              <a:rPr lang="en-CA" dirty="0" smtClean="0">
                <a:hlinkClick r:id="rId2"/>
              </a:rPr>
              <a:t>)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13" y="3816266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Common Unix / Linux Directories</a:t>
            </a:r>
          </a:p>
          <a:p>
            <a:pPr marL="0" indent="0">
              <a:buNone/>
            </a:pPr>
            <a:r>
              <a:rPr lang="en-CA" sz="1600" dirty="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1889"/>
              </p:ext>
            </p:extLst>
          </p:nvPr>
        </p:nvGraphicFramePr>
        <p:xfrm>
          <a:off x="1451577" y="2490532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8362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95938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Directory </a:t>
                      </a:r>
                      <a:r>
                        <a:rPr lang="en-US" sz="1400" dirty="0" err="1"/>
                        <a:t>Pathame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tmp</a:t>
                      </a:r>
                      <a:r>
                        <a:rPr lang="en-US" sz="1400" b="1" dirty="0"/>
                        <a:t> , /var/</a:t>
                      </a:r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65" y="2955068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File Naming Rules</a:t>
            </a:r>
            <a:endParaRPr lang="en-CA" dirty="0"/>
          </a:p>
          <a:p>
            <a:pPr marL="0" indent="0">
              <a:buNone/>
            </a:pPr>
            <a:r>
              <a:rPr lang="en-CA" sz="1600" dirty="0"/>
              <a:t>Before learning to </a:t>
            </a:r>
            <a:r>
              <a:rPr lang="en-CA" sz="1600" b="1" dirty="0"/>
              <a:t>create</a:t>
            </a:r>
            <a:r>
              <a:rPr lang="en-CA" sz="1600" dirty="0"/>
              <a:t> directories, it is important to understand what represents an appropriate directory filename. Here are some </a:t>
            </a:r>
            <a:r>
              <a:rPr lang="en-CA" sz="1600" b="1" dirty="0"/>
              <a:t>rules</a:t>
            </a:r>
            <a:r>
              <a:rPr lang="en-CA" sz="1600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3378"/>
              </p:ext>
            </p:extLst>
          </p:nvPr>
        </p:nvGraphicFramePr>
        <p:xfrm>
          <a:off x="1451580" y="2971989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Unix / Linux File Naming Rules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Unix/Linux characters are </a:t>
                      </a:r>
                      <a:r>
                        <a:rPr lang="en-CA" sz="1400" b="1" dirty="0"/>
                        <a:t>case sensitive</a:t>
                      </a:r>
                      <a:r>
                        <a:rPr lang="en-CA" sz="1400" dirty="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Make your directory names </a:t>
                      </a:r>
                      <a:r>
                        <a:rPr lang="en-CA" sz="1400" b="1" dirty="0"/>
                        <a:t>meaningful </a:t>
                      </a: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using spaces</a:t>
                      </a:r>
                      <a:r>
                        <a:rPr lang="en-CA" sz="1400" dirty="0"/>
                        <a:t> for directory names (consider </a:t>
                      </a:r>
                      <a:r>
                        <a:rPr lang="en-CA" sz="1400" b="1" dirty="0"/>
                        <a:t>periods</a:t>
                      </a:r>
                      <a:r>
                        <a:rPr lang="en-CA" sz="1400" dirty="0"/>
                        <a:t>, </a:t>
                      </a:r>
                      <a:r>
                        <a:rPr lang="en-CA" sz="1400" b="1" dirty="0"/>
                        <a:t>hyphens</a:t>
                      </a:r>
                      <a:r>
                        <a:rPr lang="en-CA" sz="1400" dirty="0"/>
                        <a:t>, and </a:t>
                      </a:r>
                      <a:r>
                        <a:rPr lang="en-CA" sz="1400" b="1" dirty="0"/>
                        <a:t>underscores</a:t>
                      </a:r>
                      <a:r>
                        <a:rPr lang="en-CA" sz="1400" dirty="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non-alphanumeric characters</a:t>
                      </a:r>
                      <a:r>
                        <a:rPr lang="en-CA" sz="1400" dirty="0"/>
                        <a:t>, as they may have a special meaning to the system that will make 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Managing Directories</a:t>
            </a:r>
          </a:p>
          <a:p>
            <a:pPr marL="0" indent="0">
              <a:buNone/>
            </a:pPr>
            <a:r>
              <a:rPr lang="en-CA" sz="1600" dirty="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52688"/>
              </p:ext>
            </p:extLst>
          </p:nvPr>
        </p:nvGraphicFramePr>
        <p:xfrm>
          <a:off x="1451578" y="2619414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 </a:t>
                      </a:r>
                      <a:r>
                        <a:rPr lang="en-US" dirty="0" err="1"/>
                        <a:t>Pathame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2E272-8AE0-594F-A8C2-8A9CBD9FA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23" y="2539234"/>
            <a:ext cx="4021621" cy="3090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7981</TotalTime>
  <Words>1168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</vt:lpstr>
      <vt:lpstr>Gallery</vt:lpstr>
      <vt:lpstr>  ULI101:  Introduction to Unix / Linux and the Internet         Week2:  lesson 1     Unix &amp; Linux file management concepts    managing directories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486</cp:revision>
  <dcterms:created xsi:type="dcterms:W3CDTF">2019-04-25T17:31:46Z</dcterms:created>
  <dcterms:modified xsi:type="dcterms:W3CDTF">2022-04-29T07:45:36Z</dcterms:modified>
</cp:coreProperties>
</file>