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256" r:id="rId2"/>
    <p:sldId id="302" r:id="rId3"/>
    <p:sldId id="323" r:id="rId4"/>
    <p:sldId id="324" r:id="rId5"/>
    <p:sldId id="261" r:id="rId6"/>
    <p:sldId id="294" r:id="rId7"/>
    <p:sldId id="330" r:id="rId8"/>
    <p:sldId id="322" r:id="rId9"/>
    <p:sldId id="331" r:id="rId10"/>
    <p:sldId id="298" r:id="rId11"/>
    <p:sldId id="299" r:id="rId12"/>
    <p:sldId id="325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46881-47AC-8C47-94FE-0C6D5E6F50E2}" v="110" dt="2022-01-09T18:54:44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x.tiss.edu/curriculum/teacher-professional-development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2:_MANAGING_TEXT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Ohjelmointik%C3%A4yt%C3%A4nn%C3%B6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75868"/>
            <a:ext cx="9239041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Week2:  lesson 2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  managing text files: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USING Text editors to create &amp; edit a text file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text file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8903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pPr marL="0" indent="0">
              <a:buNone/>
            </a:pPr>
            <a:r>
              <a:rPr lang="en-US" sz="1800" dirty="0"/>
              <a:t>It is </a:t>
            </a:r>
            <a:r>
              <a:rPr lang="en-US" sz="1800" b="1" dirty="0"/>
              <a:t>essential</a:t>
            </a:r>
            <a:r>
              <a:rPr lang="en-US" sz="1800" dirty="0"/>
              <a:t> for students in this course not only to create text files but also to learn how to </a:t>
            </a:r>
            <a:r>
              <a:rPr lang="en-US" sz="1800" b="1" dirty="0"/>
              <a:t>manage</a:t>
            </a:r>
            <a:r>
              <a:rPr lang="en-US" sz="1800" dirty="0"/>
              <a:t> text files.</a:t>
            </a:r>
          </a:p>
          <a:p>
            <a:pPr marL="0" indent="0">
              <a:buNone/>
            </a:pPr>
            <a:r>
              <a:rPr lang="en-US" sz="1800" dirty="0"/>
              <a:t>Students need to learn how to </a:t>
            </a:r>
            <a:r>
              <a:rPr lang="en-US" sz="1800" b="1" dirty="0"/>
              <a:t>create</a:t>
            </a:r>
            <a:r>
              <a:rPr lang="en-US" sz="1800" dirty="0"/>
              <a:t> empty files, </a:t>
            </a:r>
            <a:r>
              <a:rPr lang="en-US" sz="1800" b="1" dirty="0"/>
              <a:t>copy</a:t>
            </a:r>
            <a:r>
              <a:rPr lang="en-US" sz="1800" dirty="0"/>
              <a:t> files for backup purposes, </a:t>
            </a:r>
            <a:r>
              <a:rPr lang="en-US" sz="1800" b="1" dirty="0"/>
              <a:t>move</a:t>
            </a:r>
            <a:r>
              <a:rPr lang="en-US" sz="1800" dirty="0"/>
              <a:t> or </a:t>
            </a:r>
            <a:r>
              <a:rPr lang="en-US" sz="1800" b="1" dirty="0"/>
              <a:t>rename</a:t>
            </a:r>
            <a:r>
              <a:rPr lang="en-US" sz="1800" dirty="0"/>
              <a:t> incorrectly spelled filenames, </a:t>
            </a:r>
            <a:r>
              <a:rPr lang="en-US" sz="1800" b="1" dirty="0"/>
              <a:t>edit</a:t>
            </a:r>
            <a:r>
              <a:rPr lang="en-US" sz="1800" dirty="0"/>
              <a:t> files as well as </a:t>
            </a:r>
            <a:r>
              <a:rPr lang="en-US" sz="1800" b="1" dirty="0"/>
              <a:t>view</a:t>
            </a:r>
            <a:r>
              <a:rPr lang="en-US" sz="1800" dirty="0"/>
              <a:t> text file contents without the danger of editing or corrupting those files.</a:t>
            </a:r>
          </a:p>
          <a:p>
            <a:pPr marL="0" indent="0">
              <a:buNone/>
            </a:pPr>
            <a:r>
              <a:rPr lang="en-US" sz="1800" dirty="0"/>
              <a:t>Students also need to learn how to </a:t>
            </a:r>
            <a:r>
              <a:rPr lang="en-US" sz="1800" b="1" dirty="0"/>
              <a:t>remove</a:t>
            </a:r>
            <a:r>
              <a:rPr lang="en-US" sz="1800" dirty="0"/>
              <a:t> files, check for </a:t>
            </a:r>
            <a:r>
              <a:rPr lang="en-US" sz="1800" b="1" dirty="0"/>
              <a:t>differences</a:t>
            </a:r>
            <a:r>
              <a:rPr lang="en-US" sz="1800" dirty="0"/>
              <a:t> between a couple of files as well as </a:t>
            </a:r>
            <a:r>
              <a:rPr lang="en-US" sz="1800" b="1" dirty="0"/>
              <a:t>obtain information </a:t>
            </a:r>
            <a:r>
              <a:rPr lang="en-US" sz="1800" dirty="0"/>
              <a:t>regarding the status of a file and information regarding the file’s content.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4C244-F5C4-8241-89FE-9455ACA4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5578" y="988911"/>
            <a:ext cx="1729685" cy="1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common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82622"/>
              </p:ext>
            </p:extLst>
          </p:nvPr>
        </p:nvGraphicFramePr>
        <p:xfrm>
          <a:off x="1550311" y="2754184"/>
          <a:ext cx="8128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212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5932788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empty file(s) / Updates Existing File's Date/Time Stamp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text file's contents without editing (small files)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 , 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/ Navigate within large text files without editing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,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View lines at top/bottom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lines in file that match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/ Rename text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8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differences between 2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8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6934"/>
            <a:ext cx="9603275" cy="1049235"/>
          </a:xfrm>
        </p:spPr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some </a:t>
            </a:r>
            <a:r>
              <a:rPr lang="en-CA" sz="1800" b="1" dirty="0"/>
              <a:t>additional</a:t>
            </a:r>
            <a:r>
              <a:rPr lang="en-CA" sz="1800" dirty="0"/>
              <a:t>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1912"/>
              </p:ext>
            </p:extLst>
          </p:nvPr>
        </p:nvGraphicFramePr>
        <p:xfrm>
          <a:off x="1574670" y="2779226"/>
          <a:ext cx="10143458" cy="387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997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277281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contents of file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24727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identical adjacent lines only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227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info about the contents of the file (e.g. file with no extension)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219823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files matching specified characteristics:</a:t>
                      </a:r>
                      <a:b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CA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-name "file*”</a:t>
                      </a:r>
                    </a:p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filenames beginning with "file",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-size +50k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files larger than 50 kb,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</a:t>
                      </a:r>
                      <a:r>
                        <a:rPr lang="en-CA" sz="16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mmin</a:t>
                      </a:r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-5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files modified less than 5 minutes ago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Manipulating Text Files</a:t>
            </a:r>
          </a:p>
          <a:p>
            <a:pPr marL="0" indent="0">
              <a:buNone/>
            </a:pPr>
            <a:r>
              <a:rPr lang="en-CA" sz="1600" dirty="0"/>
              <a:t>Your instructor will demonstrate how to </a:t>
            </a:r>
            <a:r>
              <a:rPr lang="en-CA" sz="1600" b="1" dirty="0"/>
              <a:t>manage</a:t>
            </a:r>
            <a:r>
              <a:rPr lang="en-CA" sz="1600" dirty="0"/>
              <a:t> / </a:t>
            </a:r>
            <a:r>
              <a:rPr lang="en-CA" sz="1600" b="1" dirty="0"/>
              <a:t>manipulate</a:t>
            </a:r>
            <a:r>
              <a:rPr lang="en-CA" sz="1600" dirty="0"/>
              <a:t/>
            </a:r>
            <a:br>
              <a:rPr lang="en-CA" sz="1600" dirty="0"/>
            </a:br>
            <a:r>
              <a:rPr lang="en-CA" sz="1600" dirty="0"/>
              <a:t>text files:</a:t>
            </a:r>
          </a:p>
          <a:p>
            <a:r>
              <a:rPr lang="en-CA" sz="1600" dirty="0"/>
              <a:t>Create empty files</a:t>
            </a:r>
          </a:p>
          <a:p>
            <a:r>
              <a:rPr lang="en-CA" sz="1600" dirty="0"/>
              <a:t>View small and large text files</a:t>
            </a:r>
          </a:p>
          <a:p>
            <a:r>
              <a:rPr lang="en-CA" sz="1600" dirty="0"/>
              <a:t>Sort files</a:t>
            </a:r>
          </a:p>
          <a:p>
            <a:r>
              <a:rPr lang="en-CA" sz="1600" dirty="0"/>
              <a:t>Display matched pattern file content</a:t>
            </a:r>
          </a:p>
          <a:p>
            <a:r>
              <a:rPr lang="en-CA" sz="1600" dirty="0"/>
              <a:t>Remove duplicate lines</a:t>
            </a:r>
          </a:p>
          <a:p>
            <a:r>
              <a:rPr lang="en-CA" sz="1600" dirty="0"/>
              <a:t>Compare files for differences</a:t>
            </a:r>
          </a:p>
          <a:p>
            <a:r>
              <a:rPr lang="en-CA" sz="1600" dirty="0"/>
              <a:t>Obtain file information / List file pathnames</a:t>
            </a: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3E5792-C4CC-844F-BF14-5AD9C264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32678" y="3219855"/>
            <a:ext cx="1729685" cy="172968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865937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</a:t>
            </a:r>
            <a:r>
              <a:rPr lang="en-CA" dirty="0" smtClean="0"/>
              <a:t>erform </a:t>
            </a:r>
            <a:r>
              <a:rPr lang="en-CA" dirty="0"/>
              <a:t>the online tutorial </a:t>
            </a:r>
            <a:r>
              <a:rPr lang="en-CA" b="1" dirty="0" smtClean="0"/>
              <a:t>Tutorial2</a:t>
            </a:r>
            <a:r>
              <a:rPr lang="en-CA" b="1" dirty="0"/>
              <a:t>: Unix / Linux File </a:t>
            </a:r>
            <a:r>
              <a:rPr lang="en-CA" b="1" dirty="0" smtClean="0"/>
              <a:t>Management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3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</a:t>
            </a:r>
            <a:r>
              <a:rPr lang="en-US" sz="1600" b="1" spc="-1" dirty="0" smtClean="0">
                <a:solidFill>
                  <a:srgbClr val="000000"/>
                </a:solidFill>
              </a:rPr>
              <a:t>)</a:t>
            </a:r>
            <a:r>
              <a:rPr lang="en-US" sz="1600" spc="-1" dirty="0" smtClean="0">
                <a:solidFill>
                  <a:srgbClr val="000000"/>
                </a:solidFill>
              </a:rPr>
              <a:t>:</a:t>
            </a:r>
            <a:br>
              <a:rPr lang="en-US" sz="1600" spc="-1" dirty="0" smtClean="0">
                <a:solidFill>
                  <a:srgbClr val="000000"/>
                </a:solidFill>
              </a:rPr>
            </a:br>
            <a:endParaRPr lang="en-CA" sz="1600" dirty="0"/>
          </a:p>
          <a:p>
            <a:pPr lvl="1"/>
            <a:r>
              <a:rPr lang="en-CA" sz="2000" dirty="0">
                <a:hlinkClick r:id="rId2"/>
              </a:rPr>
              <a:t>INVESTIGATION 2: MANAGING TEXT FILES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9 – 16)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Text Files</a:t>
            </a:r>
          </a:p>
          <a:p>
            <a:pPr lvl="1"/>
            <a:r>
              <a:rPr lang="en-US" dirty="0"/>
              <a:t>Purpose of a Text Editor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Text Editor / Demonstration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Text Editor / Demonstration</a:t>
            </a:r>
          </a:p>
          <a:p>
            <a:pPr marL="0" indent="0">
              <a:buNone/>
            </a:pPr>
            <a:r>
              <a:rPr lang="en-US" b="1" dirty="0"/>
              <a:t>Managing / Manipulating Text Files</a:t>
            </a:r>
          </a:p>
          <a:p>
            <a:pPr lvl="1" fontAlgn="t"/>
            <a:r>
              <a:rPr lang="en-US" dirty="0"/>
              <a:t>Linux Commands: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t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2)</a:t>
            </a:r>
            <a:br>
              <a:rPr lang="en-US" b="1" dirty="0"/>
            </a:br>
            <a:r>
              <a:rPr lang="en-US" dirty="0"/>
              <a:t>Perform LINUX PRACTICE QUESTIONS (9 – 16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A </a:t>
            </a:r>
            <a:r>
              <a:rPr lang="en-CA" sz="1800" b="1" dirty="0"/>
              <a:t>Text Editor </a:t>
            </a:r>
            <a:r>
              <a:rPr lang="en-CA" sz="1800" dirty="0"/>
              <a:t>allows users to </a:t>
            </a:r>
            <a:r>
              <a:rPr lang="en-CA" sz="1800" b="1" dirty="0"/>
              <a:t>create</a:t>
            </a:r>
            <a:r>
              <a:rPr lang="en-CA" sz="1800" dirty="0"/>
              <a:t>, </a:t>
            </a:r>
            <a:r>
              <a:rPr lang="en-CA" sz="1800" b="1" dirty="0"/>
              <a:t>modify</a:t>
            </a:r>
            <a:r>
              <a:rPr lang="en-CA" sz="1800" dirty="0"/>
              <a:t> and </a:t>
            </a:r>
            <a:r>
              <a:rPr lang="en-CA" sz="1800" b="1" dirty="0"/>
              <a:t>save</a:t>
            </a:r>
            <a:r>
              <a:rPr lang="en-CA" sz="1800" dirty="0"/>
              <a:t> editing changes of text files.</a:t>
            </a:r>
          </a:p>
          <a:p>
            <a:pPr marL="0" indent="0">
              <a:buNone/>
            </a:pPr>
            <a:r>
              <a:rPr lang="en-CA" sz="1800" dirty="0"/>
              <a:t>Although </a:t>
            </a:r>
            <a:r>
              <a:rPr lang="en-CA" sz="1800" b="1" dirty="0"/>
              <a:t>programming students</a:t>
            </a:r>
            <a:r>
              <a:rPr lang="en-CA" sz="1800" dirty="0"/>
              <a:t> can use </a:t>
            </a:r>
            <a:r>
              <a:rPr lang="en-CA" sz="1800" b="1" dirty="0"/>
              <a:t>graphical IDE's </a:t>
            </a:r>
            <a:r>
              <a:rPr lang="en-CA" sz="1800" dirty="0"/>
              <a:t>to code and compile programs, students can </a:t>
            </a:r>
            <a:r>
              <a:rPr lang="en-CA" sz="1800" b="1" dirty="0"/>
              <a:t>create source code</a:t>
            </a:r>
            <a:r>
              <a:rPr lang="en-CA" sz="1800" dirty="0"/>
              <a:t> using a text editor and </a:t>
            </a:r>
            <a:r>
              <a:rPr lang="en-CA" sz="1800" b="1" dirty="0"/>
              <a:t>compile their source code</a:t>
            </a:r>
            <a:r>
              <a:rPr lang="en-CA" sz="1800" dirty="0"/>
              <a:t> in their Matrix account to generate </a:t>
            </a:r>
            <a:r>
              <a:rPr lang="en-CA" sz="1800" b="1" dirty="0"/>
              <a:t>executable programs</a:t>
            </a:r>
            <a:r>
              <a:rPr lang="en-CA" sz="1800" dirty="0"/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A54AB-3B39-AB48-936B-AD494D58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403" y="2377128"/>
            <a:ext cx="3348403" cy="2103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21531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b="1" dirty="0"/>
              <a:t>Networking and Tech Support students</a:t>
            </a:r>
            <a:r>
              <a:rPr lang="en-CA" sz="1800" dirty="0"/>
              <a:t> use a text editor to </a:t>
            </a:r>
            <a:r>
              <a:rPr lang="en-CA" sz="1800" b="1" dirty="0"/>
              <a:t>edit configuration files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Throughout their program, students will become familiar with the process of </a:t>
            </a:r>
            <a:r>
              <a:rPr lang="en-CA" sz="1800" b="1" dirty="0"/>
              <a:t>installing</a:t>
            </a:r>
            <a:r>
              <a:rPr lang="en-CA" sz="1800" dirty="0"/>
              <a:t>, </a:t>
            </a:r>
            <a:r>
              <a:rPr lang="en-CA" sz="1800" b="1" dirty="0"/>
              <a:t>configuring</a:t>
            </a:r>
            <a:r>
              <a:rPr lang="en-CA" sz="1800" dirty="0"/>
              <a:t>, and </a:t>
            </a:r>
            <a:r>
              <a:rPr lang="en-CA" sz="1800" b="1" dirty="0"/>
              <a:t>running</a:t>
            </a:r>
            <a:r>
              <a:rPr lang="en-CA" sz="1800" dirty="0"/>
              <a:t> network services on their Linux servers.</a:t>
            </a:r>
          </a:p>
          <a:p>
            <a:pPr marL="0" indent="0">
              <a:buNone/>
            </a:pPr>
            <a:r>
              <a:rPr lang="en-CA" sz="1800" dirty="0"/>
              <a:t>Text editors are an important tools to help setup but also "</a:t>
            </a:r>
            <a:r>
              <a:rPr lang="en-CA" sz="1800" b="1" dirty="0"/>
              <a:t>tweak</a:t>
            </a:r>
            <a:r>
              <a:rPr lang="en-CA" sz="1800" dirty="0"/>
              <a:t>" or make </a:t>
            </a:r>
            <a:r>
              <a:rPr lang="en-CA" sz="1800" b="1" dirty="0"/>
              <a:t>periodic changes in networking services configuration</a:t>
            </a:r>
            <a:r>
              <a:rPr lang="en-CA" sz="1800" dirty="0"/>
              <a:t>.</a:t>
            </a:r>
            <a:endParaRPr lang="en-US" sz="18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A00BDC-604C-FF48-B2DC-02FF3A6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33" y="2703496"/>
            <a:ext cx="3945795" cy="2044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Regardless of the IT stream that they are in, it is useful for students to </a:t>
            </a:r>
            <a:r>
              <a:rPr lang="en-CA" sz="1800" b="1" dirty="0"/>
              <a:t>expose themselves to different text editors and then use one that they feel most comfortable working with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The two most readily-available command line text editors in Linux are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CA" sz="1800" dirty="0"/>
              <a:t> and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1800" dirty="0"/>
              <a:t>. 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21AE-ADEA-014B-AF73-C4AD76AE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246" y="1619967"/>
            <a:ext cx="2793023" cy="1965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74055-CB26-DF4D-8851-BBAB317F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46" y="4084698"/>
            <a:ext cx="2813648" cy="203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35009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200" b="1" dirty="0"/>
              <a:t>Nano Text Editor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nano</a:t>
            </a:r>
            <a:r>
              <a:rPr lang="en-CA" sz="1800" dirty="0"/>
              <a:t> text editor is considered to be an easy-to-use text editor.  When using the nano text editor, you are placed in </a:t>
            </a:r>
            <a:r>
              <a:rPr lang="en-CA" sz="1800" b="1" dirty="0"/>
              <a:t>INPUT</a:t>
            </a:r>
            <a:r>
              <a:rPr lang="en-CA" sz="1800" dirty="0"/>
              <a:t> mode, to enter text immediately.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Nano editing </a:t>
            </a:r>
            <a:r>
              <a:rPr lang="en-CA" sz="1800" b="1" dirty="0"/>
              <a:t>commands</a:t>
            </a:r>
            <a:r>
              <a:rPr lang="en-CA" sz="1800" dirty="0"/>
              <a:t> typically consist of the</a:t>
            </a:r>
            <a:r>
              <a:rPr lang="en-CA" sz="1800" b="1" dirty="0"/>
              <a:t> ^</a:t>
            </a:r>
            <a:r>
              <a:rPr lang="en-CA" sz="1800" dirty="0"/>
              <a:t> symbol </a:t>
            </a:r>
            <a:br>
              <a:rPr lang="en-CA" sz="1800" dirty="0"/>
            </a:br>
            <a:r>
              <a:rPr lang="en-CA" sz="1800" dirty="0"/>
              <a:t>which represents the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&lt;ctrl&gt;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 dirty="0"/>
              <a:t>key followed by a character.</a:t>
            </a:r>
          </a:p>
          <a:p>
            <a:pPr marL="0" indent="0">
              <a:buNone/>
            </a:pPr>
            <a:r>
              <a:rPr lang="en-CA" sz="1800" b="1" dirty="0"/>
              <a:t>NOTE: </a:t>
            </a:r>
            <a:r>
              <a:rPr lang="en-CA" sz="1800" dirty="0"/>
              <a:t>There is no </a:t>
            </a:r>
            <a:r>
              <a:rPr lang="en-CA" sz="1800" b="1" dirty="0"/>
              <a:t>undo</a:t>
            </a:r>
            <a:r>
              <a:rPr lang="en-CA" sz="1800" dirty="0"/>
              <a:t> command in Nano!</a:t>
            </a:r>
          </a:p>
          <a:p>
            <a:pPr marL="0" indent="0">
              <a:buNone/>
            </a:pPr>
            <a:r>
              <a:rPr lang="en-CA" sz="1800" dirty="0"/>
              <a:t>The table on the right list a few Nano commands</a:t>
            </a:r>
            <a:br>
              <a:rPr lang="en-CA" sz="1800" dirty="0"/>
            </a:br>
            <a:r>
              <a:rPr lang="en-CA" sz="1800" dirty="0"/>
              <a:t>and their purpose.  Refer to </a:t>
            </a:r>
            <a:r>
              <a:rPr lang="en-CA" sz="1800" b="1" dirty="0"/>
              <a:t>week 2 notes </a:t>
            </a:r>
            <a:r>
              <a:rPr lang="en-CA" sz="1800" dirty="0"/>
              <a:t>for a</a:t>
            </a:r>
            <a:br>
              <a:rPr lang="en-CA" sz="1800" dirty="0"/>
            </a:br>
            <a:r>
              <a:rPr lang="en-CA" sz="1800" b="1" dirty="0"/>
              <a:t>nano reference sheet.</a:t>
            </a:r>
          </a:p>
          <a:p>
            <a:pPr marL="0" indent="0">
              <a:buNone/>
            </a:pPr>
            <a:r>
              <a:rPr lang="en-CA" sz="1800" b="1" dirty="0"/>
              <a:t>NOTE:  </a:t>
            </a:r>
            <a:r>
              <a:rPr lang="en-CA" sz="1800" dirty="0"/>
              <a:t>In the Nano reference sheet</a:t>
            </a:r>
            <a:r>
              <a:rPr lang="en-CA" sz="1800" b="1" dirty="0"/>
              <a:t>, </a:t>
            </a:r>
            <a:r>
              <a:rPr lang="en-CA" sz="1800" dirty="0"/>
              <a:t>the letter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1800" dirty="0"/>
              <a:t> represents the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&lt;esc&gt; </a:t>
            </a:r>
            <a:r>
              <a:rPr lang="en-CA" sz="1800" dirty="0"/>
              <a:t>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DE5DB-FC6B-BE45-9403-1A230C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40391"/>
            <a:ext cx="3640138" cy="1166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0A930-41A9-E140-8B59-C8ED71CF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9553"/>
              </p:ext>
            </p:extLst>
          </p:nvPr>
        </p:nvGraphicFramePr>
        <p:xfrm>
          <a:off x="6986588" y="2781447"/>
          <a:ext cx="4940300" cy="2851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&lt;ctrl&gt;&lt;space&gt; 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&lt;ctrl&gt;a , &lt;ctrl&gt;e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&lt;esc&gt;6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&lt;ctrl&gt;u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Cut / Copied Text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nano text editor.</a:t>
            </a:r>
            <a:endParaRPr lang="en-CA" sz="2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23057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2200" b="1" dirty="0"/>
              <a:t>  Text Editor</a:t>
            </a:r>
            <a:endParaRPr lang="en-CA" sz="2200" dirty="0"/>
          </a:p>
          <a:p>
            <a:pPr marL="0" indent="0">
              <a:buNone/>
            </a:pPr>
            <a:r>
              <a:rPr lang="en-CA" sz="1900" dirty="0"/>
              <a:t>The </a:t>
            </a:r>
            <a:r>
              <a:rPr lang="en-CA" sz="1900" b="1" dirty="0"/>
              <a:t>vi</a:t>
            </a:r>
            <a:r>
              <a:rPr lang="en-CA" sz="1900" dirty="0"/>
              <a:t> (</a:t>
            </a:r>
            <a:r>
              <a:rPr lang="en-CA" sz="1900" b="1" dirty="0"/>
              <a:t>vim</a:t>
            </a:r>
            <a:r>
              <a:rPr lang="en-CA" sz="1900" dirty="0"/>
              <a:t>) text editor (although taking longer to learn) </a:t>
            </a:r>
            <a:br>
              <a:rPr lang="en-CA" sz="1900" dirty="0"/>
            </a:br>
            <a:r>
              <a:rPr lang="en-CA" sz="1900" dirty="0"/>
              <a:t>has outstanding features to increase coding productivity.</a:t>
            </a:r>
          </a:p>
          <a:p>
            <a:pPr marL="0" indent="0">
              <a:buNone/>
            </a:pPr>
            <a:r>
              <a:rPr lang="en-CA" sz="1900" dirty="0"/>
              <a:t>The major different between nano and vi is that </a:t>
            </a:r>
            <a:r>
              <a:rPr lang="en-CA" sz="1900" b="1" dirty="0"/>
              <a:t>vi starts in COMMAND LINE mode</a:t>
            </a:r>
            <a:r>
              <a:rPr lang="en-CA" sz="1900" dirty="0"/>
              <a:t>.  You need to issue letter commands to perform text editing or press colon  “: ”  to enter last line mode to issue more complex commands. </a:t>
            </a:r>
          </a:p>
          <a:p>
            <a:pPr marL="0" indent="0">
              <a:buNone/>
            </a:pPr>
            <a:r>
              <a:rPr lang="en-CA" sz="1900" dirty="0"/>
              <a:t>To make it easier to learn how to use this text editor, an </a:t>
            </a:r>
            <a:r>
              <a:rPr lang="en-CA" sz="1900" b="1" dirty="0"/>
              <a:t>online tutorial</a:t>
            </a:r>
            <a:r>
              <a:rPr lang="en-CA" sz="1900" dirty="0"/>
              <a:t> was created (two decades ago) to provide you "hands-on" experience in command editing techniques.</a:t>
            </a:r>
          </a:p>
          <a:p>
            <a:pPr marL="0" indent="0">
              <a:buNone/>
            </a:pPr>
            <a:r>
              <a:rPr lang="en-CA" sz="1900" dirty="0"/>
              <a:t>To run this tutorial, issue the following command in Matrix:</a:t>
            </a:r>
            <a:br>
              <a:rPr lang="en-CA" sz="1900" dirty="0"/>
            </a:br>
            <a:r>
              <a:rPr lang="en-CA" sz="1900" b="1" dirty="0">
                <a:solidFill>
                  <a:srgbClr val="0070C0"/>
                </a:solidFill>
              </a:rPr>
              <a:t>/home/</a:t>
            </a:r>
            <a:r>
              <a:rPr lang="en-CA" sz="1900" b="1" dirty="0" err="1">
                <a:solidFill>
                  <a:srgbClr val="0070C0"/>
                </a:solidFill>
              </a:rPr>
              <a:t>murray.saul</a:t>
            </a:r>
            <a:r>
              <a:rPr lang="en-CA" sz="1900" b="1" dirty="0">
                <a:solidFill>
                  <a:srgbClr val="0070C0"/>
                </a:solidFill>
              </a:rPr>
              <a:t>/vi-tutorial</a:t>
            </a:r>
          </a:p>
          <a:p>
            <a:pPr marL="0" indent="0">
              <a:buNone/>
            </a:pPr>
            <a:r>
              <a:rPr lang="en-CA" sz="1900" dirty="0"/>
              <a:t>You can refer to your </a:t>
            </a:r>
            <a:r>
              <a:rPr lang="en-CA" sz="1900" b="1" dirty="0"/>
              <a:t>week 2 notes </a:t>
            </a:r>
            <a:r>
              <a:rPr lang="en-CA" sz="1900" dirty="0"/>
              <a:t>for a </a:t>
            </a:r>
            <a:r>
              <a:rPr lang="en-CA" sz="1900" b="1" dirty="0"/>
              <a:t>vi command reference sheet</a:t>
            </a:r>
            <a:r>
              <a:rPr lang="en-CA" sz="1900" dirty="0"/>
              <a:t>.</a:t>
            </a:r>
            <a:endParaRPr lang="en-US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3E4C-6350-1F43-8CAD-F601B81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1106408"/>
            <a:ext cx="4234961" cy="14946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1D1AC-CD41-E948-B387-A6CA7539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8237"/>
              </p:ext>
            </p:extLst>
          </p:nvPr>
        </p:nvGraphicFramePr>
        <p:xfrm>
          <a:off x="7014307" y="3201505"/>
          <a:ext cx="4940300" cy="3334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 </a:t>
                      </a:r>
                      <a:r>
                        <a:rPr lang="en-US" sz="1400" b="1" dirty="0"/>
                        <a:t>INSERT</a:t>
                      </a:r>
                      <a:r>
                        <a:rPr lang="en-US" sz="1400" dirty="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3830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to COMMAND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 , 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below / above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:help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</a:t>
            </a:r>
            <a:r>
              <a:rPr lang="en-CA" sz="1600" b="1" dirty="0"/>
              <a:t>vi</a:t>
            </a:r>
            <a:r>
              <a:rPr lang="en-CA" sz="1600" dirty="0"/>
              <a:t> text editor.</a:t>
            </a:r>
            <a:br>
              <a:rPr lang="en-CA" sz="16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7963</TotalTime>
  <Words>1161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Week2:  lesson 2     managing text files:    USING Text editors to create &amp; edit a text file    managing text file content</vt:lpstr>
      <vt:lpstr>Lesson 2  topics</vt:lpstr>
      <vt:lpstr>Creating Text Files</vt:lpstr>
      <vt:lpstr>Creating Text Files</vt:lpstr>
      <vt:lpstr>Creating Text Files</vt:lpstr>
      <vt:lpstr>Creating Text Files</vt:lpstr>
      <vt:lpstr>Managing Directories</vt:lpstr>
      <vt:lpstr>Creating Text Files</vt:lpstr>
      <vt:lpstr>Managing Directories</vt:lpstr>
      <vt:lpstr>Managing text files</vt:lpstr>
      <vt:lpstr>Managing text files</vt:lpstr>
      <vt:lpstr>Managing text files</vt:lpstr>
      <vt:lpstr>Managing Directories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483</cp:revision>
  <dcterms:created xsi:type="dcterms:W3CDTF">2019-04-25T17:31:46Z</dcterms:created>
  <dcterms:modified xsi:type="dcterms:W3CDTF">2022-04-29T07:46:20Z</dcterms:modified>
</cp:coreProperties>
</file>