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14"/>
  </p:notesMasterIdLst>
  <p:sldIdLst>
    <p:sldId id="330" r:id="rId2"/>
    <p:sldId id="331" r:id="rId3"/>
    <p:sldId id="323" r:id="rId4"/>
    <p:sldId id="324" r:id="rId5"/>
    <p:sldId id="339" r:id="rId6"/>
    <p:sldId id="357" r:id="rId7"/>
    <p:sldId id="360" r:id="rId8"/>
    <p:sldId id="346" r:id="rId9"/>
    <p:sldId id="358" r:id="rId10"/>
    <p:sldId id="347" r:id="rId11"/>
    <p:sldId id="359" r:id="rId12"/>
    <p:sldId id="32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589BF-BB28-1445-A675-8E85A6F46D9E}" v="5" dt="2022-01-09T19:01:1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94"/>
  </p:normalViewPr>
  <p:slideViewPr>
    <p:cSldViewPr snapToGrid="0" snapToObjects="1">
      <p:cViewPr varScale="1">
        <p:scale>
          <a:sx n="65" d="100"/>
          <a:sy n="65" d="100"/>
        </p:scale>
        <p:origin x="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4:_Data_Representation_/_Numbering_Conversion_/_File_Permissions#LINUX_PRACTICE_QUESTIONS" TargetMode="External"/><Relationship Id="rId2" Type="http://schemas.openxmlformats.org/officeDocument/2006/relationships/hyperlink" Target="https://wiki.cdot.senecacollege.ca/wiki/Tutorial4:_Data_Representation_/_Numbering_Conversion_/_File_Permissions#INVESTIGATION_2:_FILE_PERMISS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wikimedia.org/wiki/File:Sharing-icon.svg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commons.wikimedia.org/wiki/File:Emoji_u1f510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21614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  ULI101:  Introduction to Unix / Linux and the Internet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 4:  Lesson 2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CA" sz="2200" dirty="0">
                <a:solidFill>
                  <a:srgbClr val="0070C0"/>
                </a:solidFill>
              </a:rPr>
              <a:t>file permissions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File permissions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208395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b="1" dirty="0"/>
              <a:t>Setting Permissions for Newly-Created Directories and </a:t>
            </a:r>
            <a:br>
              <a:rPr lang="en-CA" b="1" dirty="0"/>
            </a:br>
            <a:r>
              <a:rPr lang="en-CA" b="1" dirty="0"/>
              <a:t>Regular Files (</a:t>
            </a:r>
            <a:r>
              <a:rPr lang="en-CA" b="1" dirty="0" err="1"/>
              <a:t>umask</a:t>
            </a:r>
            <a:r>
              <a:rPr lang="en-CA" b="1" dirty="0"/>
              <a:t>):</a:t>
            </a:r>
          </a:p>
          <a:p>
            <a:pPr marL="0" indent="0">
              <a:buNone/>
            </a:pPr>
            <a:r>
              <a:rPr lang="en-CA" dirty="0"/>
              <a:t>The 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umask</a:t>
            </a:r>
            <a:r>
              <a:rPr lang="en-CA" dirty="0"/>
              <a:t> command is used to set the permissions of </a:t>
            </a:r>
            <a:r>
              <a:rPr lang="en-CA" b="1" dirty="0"/>
              <a:t>newly-created directories and regular files</a:t>
            </a:r>
            <a:r>
              <a:rPr lang="en-CA" dirty="0"/>
              <a:t>. Issuing 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umask </a:t>
            </a:r>
            <a:r>
              <a:rPr lang="en-CA" dirty="0"/>
              <a:t>command </a:t>
            </a:r>
            <a:r>
              <a:rPr lang="en-CA" u="sng" dirty="0"/>
              <a:t>without</a:t>
            </a:r>
            <a:r>
              <a:rPr lang="en-CA" dirty="0"/>
              <a:t> arguments will display the current umask value. </a:t>
            </a:r>
          </a:p>
          <a:p>
            <a:pPr marL="0" indent="0">
              <a:buNone/>
            </a:pPr>
            <a:r>
              <a:rPr lang="en-CA" dirty="0"/>
              <a:t>The diagram on the </a:t>
            </a:r>
            <a:r>
              <a:rPr lang="en-CA" u="sng" dirty="0"/>
              <a:t>above right </a:t>
            </a:r>
            <a:r>
              <a:rPr lang="en-CA" dirty="0"/>
              <a:t>shows how to calculate permissions for newly-created </a:t>
            </a:r>
            <a:r>
              <a:rPr lang="en-CA" b="1" dirty="0"/>
              <a:t>directories</a:t>
            </a:r>
            <a:r>
              <a:rPr lang="en-CA" dirty="0"/>
              <a:t> using the </a:t>
            </a:r>
            <a:r>
              <a:rPr lang="en-CA" b="1" dirty="0" err="1"/>
              <a:t>umask</a:t>
            </a:r>
            <a:r>
              <a:rPr lang="en-CA" dirty="0"/>
              <a:t> command.</a:t>
            </a:r>
          </a:p>
          <a:p>
            <a:pPr marL="0" indent="0">
              <a:buNone/>
            </a:pPr>
            <a:r>
              <a:rPr lang="en-CA" dirty="0"/>
              <a:t>The diagram on the </a:t>
            </a:r>
            <a:r>
              <a:rPr lang="en-CA" u="sng" dirty="0"/>
              <a:t>below  right </a:t>
            </a:r>
            <a:r>
              <a:rPr lang="en-CA" dirty="0"/>
              <a:t>shows how to calculate permissions for newly-created </a:t>
            </a:r>
            <a:r>
              <a:rPr lang="en-CA" b="1" dirty="0"/>
              <a:t>regular files </a:t>
            </a:r>
            <a:r>
              <a:rPr lang="en-CA" dirty="0"/>
              <a:t>using the </a:t>
            </a:r>
            <a:r>
              <a:rPr lang="en-CA" b="1" dirty="0" err="1"/>
              <a:t>umask</a:t>
            </a:r>
            <a:r>
              <a:rPr lang="en-CA" dirty="0"/>
              <a:t> command.</a:t>
            </a:r>
          </a:p>
          <a:p>
            <a:pPr marL="0" indent="0">
              <a:buNone/>
            </a:pPr>
            <a:r>
              <a:rPr lang="en-CA" dirty="0"/>
              <a:t>Setting the </a:t>
            </a:r>
            <a:r>
              <a:rPr lang="en-CA" b="1" dirty="0" err="1"/>
              <a:t>umask</a:t>
            </a:r>
            <a:r>
              <a:rPr lang="en-CA" dirty="0"/>
              <a:t> value works only in the current shell session unless the </a:t>
            </a:r>
            <a:r>
              <a:rPr lang="en-CA" dirty="0" err="1"/>
              <a:t>umask</a:t>
            </a:r>
            <a:r>
              <a:rPr lang="en-CA" dirty="0"/>
              <a:t> command is contained in a start-up file (e.g.  </a:t>
            </a:r>
            <a:r>
              <a:rPr lang="en-CA" b="1" dirty="0"/>
              <a:t>.profile</a:t>
            </a:r>
            <a:r>
              <a:rPr lang="en-CA" dirty="0"/>
              <a:t>, </a:t>
            </a:r>
            <a:r>
              <a:rPr lang="en-CA" b="1" dirty="0"/>
              <a:t>.</a:t>
            </a:r>
            <a:r>
              <a:rPr lang="en-CA" b="1" dirty="0" err="1"/>
              <a:t>bash_profile</a:t>
            </a:r>
            <a:r>
              <a:rPr lang="en-CA" dirty="0"/>
              <a:t>, or </a:t>
            </a:r>
            <a:r>
              <a:rPr lang="en-CA" b="1" dirty="0"/>
              <a:t>.</a:t>
            </a:r>
            <a:r>
              <a:rPr lang="en-CA" b="1" dirty="0" err="1"/>
              <a:t>bashrc</a:t>
            </a:r>
            <a:r>
              <a:rPr lang="en-CA" dirty="0"/>
              <a:t>). Start-up files are discussed at the end of this course.</a:t>
            </a:r>
            <a:endParaRPr lang="en-CA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BCBF4F-6D3F-6648-9B19-D6C3A7FFC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157" y="1718554"/>
            <a:ext cx="3222600" cy="212578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B7BD66-5D6D-3445-A5EC-DB9F87C5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157" y="4306456"/>
            <a:ext cx="3222600" cy="215612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15974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File permissions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how to </a:t>
            </a:r>
            <a:r>
              <a:rPr lang="en-CA" b="1" dirty="0"/>
              <a:t>set / confirm</a:t>
            </a:r>
            <a:br>
              <a:rPr lang="en-CA" b="1" dirty="0"/>
            </a:br>
            <a:r>
              <a:rPr lang="en-CA" dirty="0"/>
              <a:t>permissions of </a:t>
            </a:r>
            <a:r>
              <a:rPr lang="en-CA" u="sng" dirty="0"/>
              <a:t>newly-created</a:t>
            </a:r>
            <a:r>
              <a:rPr lang="en-CA" dirty="0"/>
              <a:t> directories and regular files</a:t>
            </a:r>
            <a:br>
              <a:rPr lang="en-CA" dirty="0"/>
            </a:br>
            <a:r>
              <a:rPr lang="en-CA" dirty="0"/>
              <a:t>using the </a:t>
            </a:r>
            <a:r>
              <a:rPr lang="en-CA" b="1" dirty="0" err="1"/>
              <a:t>umask</a:t>
            </a:r>
            <a:r>
              <a:rPr lang="en-CA" dirty="0"/>
              <a:t> command.</a:t>
            </a:r>
            <a:r>
              <a:rPr lang="en-CA" sz="1400" dirty="0"/>
              <a:t/>
            </a:r>
            <a:br>
              <a:rPr lang="en-CA" sz="1400" dirty="0"/>
            </a:br>
            <a:r>
              <a:rPr lang="en-CA" sz="1200" dirty="0"/>
              <a:t/>
            </a:r>
            <a:br>
              <a:rPr lang="en-CA" sz="1200" dirty="0"/>
            </a:br>
            <a:r>
              <a:rPr lang="en-CA" sz="1200" dirty="0"/>
              <a:t/>
            </a: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4C5477-287A-0341-8A5F-27D769B06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5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 smtClean="0"/>
              <a:t>Perform the </a:t>
            </a:r>
            <a:r>
              <a:rPr lang="en-CA" dirty="0"/>
              <a:t>online tutorial </a:t>
            </a:r>
            <a:r>
              <a:rPr lang="en-CA" dirty="0" smtClean="0"/>
              <a:t> </a:t>
            </a:r>
            <a:r>
              <a:rPr lang="en-CA" b="1" dirty="0" smtClean="0"/>
              <a:t>Tutorial2</a:t>
            </a:r>
            <a:r>
              <a:rPr lang="en-CA" b="1" dirty="0"/>
              <a:t>: Unix / Linux File Management </a:t>
            </a:r>
            <a:r>
              <a:rPr lang="en-US" b="1" spc="-1" dirty="0">
                <a:solidFill>
                  <a:srgbClr val="000000"/>
                </a:solidFill>
              </a:rPr>
              <a:t>(Due: Friday Week </a:t>
            </a:r>
            <a:r>
              <a:rPr lang="en-US" b="1" spc="-1" dirty="0" smtClean="0">
                <a:solidFill>
                  <a:srgbClr val="000000"/>
                </a:solidFill>
              </a:rPr>
              <a:t>5 </a:t>
            </a:r>
            <a:r>
              <a:rPr lang="en-US" b="1" spc="-1" dirty="0">
                <a:solidFill>
                  <a:srgbClr val="000000"/>
                </a:solidFill>
              </a:rPr>
              <a:t>@ midnight for a 2% grade</a:t>
            </a:r>
            <a:r>
              <a:rPr lang="en-US" b="1" spc="-1" dirty="0" smtClean="0">
                <a:solidFill>
                  <a:srgbClr val="000000"/>
                </a:solidFill>
              </a:rPr>
              <a:t>)</a:t>
            </a:r>
            <a:r>
              <a:rPr lang="en-US" spc="-1" dirty="0" smtClean="0">
                <a:solidFill>
                  <a:srgbClr val="000000"/>
                </a:solidFill>
              </a:rPr>
              <a:t>:</a:t>
            </a:r>
            <a:br>
              <a:rPr lang="en-US" spc="-1" dirty="0" smtClean="0">
                <a:solidFill>
                  <a:srgbClr val="000000"/>
                </a:solidFill>
              </a:rPr>
            </a:br>
            <a:endParaRPr lang="en-CA" sz="1600" dirty="0"/>
          </a:p>
          <a:p>
            <a:pPr lvl="1"/>
            <a:r>
              <a:rPr lang="en-CA" dirty="0">
                <a:hlinkClick r:id="rId2"/>
              </a:rPr>
              <a:t>INVESTIGATION 2: FILE PERMISSIONS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LINUX PRACTICE QUESTIONS</a:t>
            </a:r>
            <a:r>
              <a:rPr lang="en-CA" dirty="0"/>
              <a:t>  (Questions 6 – </a:t>
            </a:r>
            <a:r>
              <a:rPr lang="en-CA" dirty="0" smtClean="0"/>
              <a:t>12)</a:t>
            </a:r>
          </a:p>
        </p:txBody>
      </p:sp>
    </p:spTree>
    <p:extLst>
      <p:ext uri="{BB962C8B-B14F-4D97-AF65-F5344CB8AC3E}">
        <p14:creationId xmlns:p14="http://schemas.microsoft.com/office/powerpoint/2010/main" val="77872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 Permissions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b="1" dirty="0"/>
              <a:t>Directory</a:t>
            </a:r>
            <a:r>
              <a:rPr lang="en-US" dirty="0"/>
              <a:t> vs. </a:t>
            </a:r>
            <a:r>
              <a:rPr lang="en-US" b="1" dirty="0"/>
              <a:t>Regular File </a:t>
            </a:r>
            <a:r>
              <a:rPr lang="en-US" dirty="0"/>
              <a:t>Permissions</a:t>
            </a:r>
          </a:p>
          <a:p>
            <a:pPr lvl="1"/>
            <a:r>
              <a:rPr lang="en-US" dirty="0"/>
              <a:t>Changing File Permissions (</a:t>
            </a:r>
            <a:r>
              <a:rPr lang="en-US" b="1" dirty="0" err="1"/>
              <a:t>chmod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Setting File Permissions for Newly Created Directories and Regular Files (</a:t>
            </a:r>
            <a:r>
              <a:rPr lang="en-US" b="1" dirty="0" err="1"/>
              <a:t>umask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Demonstration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Perform Week 4 Tutorial</a:t>
            </a:r>
          </a:p>
          <a:p>
            <a:pPr lvl="1"/>
            <a:r>
              <a:rPr lang="en-US" dirty="0"/>
              <a:t>Investigation 2</a:t>
            </a:r>
          </a:p>
          <a:p>
            <a:pPr lvl="1"/>
            <a:r>
              <a:rPr lang="en-US" dirty="0"/>
              <a:t>Review Questions (Questions 6 – 12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940253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b="1" dirty="0"/>
              <a:t>File Permissions</a:t>
            </a:r>
          </a:p>
          <a:p>
            <a:pPr marL="0" indent="0">
              <a:buNone/>
            </a:pPr>
            <a:r>
              <a:rPr lang="en-CA" dirty="0"/>
              <a:t>Since Unix / Linux operating systems allow for </a:t>
            </a:r>
            <a:r>
              <a:rPr lang="en-CA" b="1" dirty="0"/>
              <a:t>multiple user accounts</a:t>
            </a:r>
            <a:r>
              <a:rPr lang="en-CA" dirty="0"/>
              <a:t>, </a:t>
            </a:r>
            <a:br>
              <a:rPr lang="en-CA" dirty="0"/>
            </a:br>
            <a:r>
              <a:rPr lang="en-CA" dirty="0"/>
              <a:t>it is </a:t>
            </a:r>
            <a:r>
              <a:rPr lang="en-CA" u="sng" dirty="0"/>
              <a:t>essential</a:t>
            </a:r>
            <a:r>
              <a:rPr lang="en-CA" dirty="0"/>
              <a:t> to have a system to </a:t>
            </a:r>
            <a:r>
              <a:rPr lang="en-CA" b="1" dirty="0"/>
              <a:t>share</a:t>
            </a:r>
            <a:r>
              <a:rPr lang="en-CA" dirty="0"/>
              <a:t> or </a:t>
            </a:r>
            <a:r>
              <a:rPr lang="en-CA" b="1" dirty="0"/>
              <a:t>limit</a:t>
            </a:r>
            <a:r>
              <a:rPr lang="en-CA" dirty="0"/>
              <a:t> access to directories and files contained in those file systems.</a:t>
            </a:r>
          </a:p>
          <a:p>
            <a:pPr marL="0" indent="0">
              <a:buNone/>
            </a:pPr>
            <a:r>
              <a:rPr lang="en-CA" dirty="0"/>
              <a:t>When </a:t>
            </a:r>
            <a:r>
              <a:rPr lang="en-CA" b="1" dirty="0"/>
              <a:t>directories</a:t>
            </a:r>
            <a:r>
              <a:rPr lang="en-CA" dirty="0"/>
              <a:t> and </a:t>
            </a:r>
            <a:r>
              <a:rPr lang="en-CA" b="1" dirty="0"/>
              <a:t>regular files</a:t>
            </a:r>
            <a:r>
              <a:rPr lang="en-CA" dirty="0"/>
              <a:t> are created, they are assigned to an </a:t>
            </a:r>
            <a:r>
              <a:rPr lang="en-CA" b="1" dirty="0"/>
              <a:t>owner</a:t>
            </a:r>
            <a:r>
              <a:rPr lang="en-CA" dirty="0"/>
              <a:t> (typically the username of the creator). </a:t>
            </a:r>
          </a:p>
          <a:p>
            <a:pPr marL="0" indent="0">
              <a:buNone/>
            </a:pPr>
            <a:r>
              <a:rPr lang="en-CA" dirty="0"/>
              <a:t>To </a:t>
            </a:r>
            <a:r>
              <a:rPr lang="en-CA" i="1" dirty="0"/>
              <a:t>allow</a:t>
            </a:r>
            <a:r>
              <a:rPr lang="en-CA" dirty="0"/>
              <a:t> or </a:t>
            </a:r>
            <a:r>
              <a:rPr lang="en-CA" i="1" dirty="0"/>
              <a:t>limit</a:t>
            </a:r>
            <a:r>
              <a:rPr lang="en-CA" dirty="0"/>
              <a:t> </a:t>
            </a:r>
            <a:r>
              <a:rPr lang="en-CA" b="1" dirty="0"/>
              <a:t>access</a:t>
            </a:r>
            <a:r>
              <a:rPr lang="en-CA" dirty="0"/>
              <a:t> to those files and directories, those files and directories are assigned to an initial </a:t>
            </a:r>
            <a:r>
              <a:rPr lang="en-CA" b="1" dirty="0"/>
              <a:t>group</a:t>
            </a:r>
            <a:r>
              <a:rPr lang="en-CA" dirty="0"/>
              <a:t> referred to as a "</a:t>
            </a:r>
            <a:r>
              <a:rPr lang="en-CA" b="1" dirty="0"/>
              <a:t>primary group</a:t>
            </a:r>
            <a:r>
              <a:rPr lang="en-CA" dirty="0"/>
              <a:t>".</a:t>
            </a:r>
          </a:p>
          <a:p>
            <a:pPr marL="0" indent="0">
              <a:buNone/>
            </a:pPr>
            <a:r>
              <a:rPr lang="en-CA" dirty="0"/>
              <a:t>Users that </a:t>
            </a:r>
            <a:r>
              <a:rPr lang="en-CA" u="sng" dirty="0"/>
              <a:t>own</a:t>
            </a:r>
            <a:r>
              <a:rPr lang="en-CA" dirty="0"/>
              <a:t> those </a:t>
            </a:r>
            <a:r>
              <a:rPr lang="en-CA" i="1" dirty="0"/>
              <a:t>directories</a:t>
            </a:r>
            <a:r>
              <a:rPr lang="en-CA" dirty="0"/>
              <a:t> and </a:t>
            </a:r>
            <a:r>
              <a:rPr lang="en-CA" i="1" dirty="0"/>
              <a:t>regular files</a:t>
            </a:r>
            <a:r>
              <a:rPr lang="en-CA" dirty="0"/>
              <a:t> are referred to as </a:t>
            </a:r>
            <a:r>
              <a:rPr lang="en-CA" b="1" dirty="0"/>
              <a:t>users</a:t>
            </a:r>
            <a:r>
              <a:rPr lang="en-CA" dirty="0"/>
              <a:t>, users that belong within that </a:t>
            </a:r>
            <a:r>
              <a:rPr lang="en-CA" b="1" u="sng" dirty="0"/>
              <a:t>same primary group</a:t>
            </a:r>
            <a:r>
              <a:rPr lang="en-CA" b="1" dirty="0"/>
              <a:t> </a:t>
            </a:r>
            <a:r>
              <a:rPr lang="en-CA" dirty="0"/>
              <a:t>are referred to as </a:t>
            </a:r>
            <a:r>
              <a:rPr lang="en-CA" b="1" dirty="0"/>
              <a:t>same group members</a:t>
            </a:r>
            <a:r>
              <a:rPr lang="en-CA" dirty="0"/>
              <a:t>, and those users are do </a:t>
            </a:r>
            <a:r>
              <a:rPr lang="en-CA" u="sng" dirty="0"/>
              <a:t>NOT</a:t>
            </a:r>
            <a:r>
              <a:rPr lang="en-CA" dirty="0"/>
              <a:t> belong to a particular group are referred to as </a:t>
            </a:r>
            <a:r>
              <a:rPr lang="en-CA" b="1" dirty="0"/>
              <a:t>other group members</a:t>
            </a:r>
            <a:r>
              <a:rPr lang="en-CA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81735-F23D-6540-A9FA-AE6BA56A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97" y="829440"/>
            <a:ext cx="5521569" cy="42622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7B7C52C-27C6-E343-A0F4-9C3D4AC9D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11612" y="1706813"/>
            <a:ext cx="2541954" cy="2541954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CB66BFA-76AE-4C40-9B89-1199A8828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456613" y="4464648"/>
            <a:ext cx="1944077" cy="194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4861298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File permissions consist of </a:t>
            </a:r>
            <a:r>
              <a:rPr lang="en-CA" b="1" dirty="0"/>
              <a:t>two-layers</a:t>
            </a:r>
            <a:r>
              <a:rPr lang="en-CA" dirty="0"/>
              <a:t>:</a:t>
            </a:r>
          </a:p>
          <a:p>
            <a:r>
              <a:rPr lang="en-CA" b="1" i="1" dirty="0"/>
              <a:t>First</a:t>
            </a:r>
            <a:r>
              <a:rPr lang="en-CA" dirty="0"/>
              <a:t>, the permissions relating to a </a:t>
            </a:r>
            <a:r>
              <a:rPr lang="en-CA" b="1" dirty="0"/>
              <a:t>directory. </a:t>
            </a:r>
            <a:endParaRPr lang="en-CA" dirty="0"/>
          </a:p>
          <a:p>
            <a:r>
              <a:rPr lang="en-CA" b="1" i="1" dirty="0"/>
              <a:t>Second</a:t>
            </a:r>
            <a:r>
              <a:rPr lang="en-CA" dirty="0"/>
              <a:t>, the permissions relating to the</a:t>
            </a:r>
            <a:r>
              <a:rPr lang="en-CA" b="1" dirty="0"/>
              <a:t> regular files </a:t>
            </a:r>
            <a:r>
              <a:rPr lang="en-CA" u="sng" dirty="0"/>
              <a:t>contained</a:t>
            </a:r>
            <a:r>
              <a:rPr lang="en-CA" dirty="0"/>
              <a:t> within a directory. </a:t>
            </a:r>
          </a:p>
          <a:p>
            <a:pPr marL="0" indent="0">
              <a:buNone/>
            </a:pPr>
            <a:r>
              <a:rPr lang="en-CA" sz="1700" b="1" i="1" dirty="0"/>
              <a:t>NOTE: </a:t>
            </a:r>
            <a:r>
              <a:rPr lang="en-CA" sz="1700" i="1" dirty="0"/>
              <a:t>Permissions for </a:t>
            </a:r>
            <a:r>
              <a:rPr lang="en-CA" sz="1700" b="1" i="1" dirty="0"/>
              <a:t>directories</a:t>
            </a:r>
            <a:r>
              <a:rPr lang="en-CA" sz="1700" i="1" dirty="0"/>
              <a:t> have a </a:t>
            </a:r>
            <a:r>
              <a:rPr lang="en-CA" sz="1700" i="1" u="sng" dirty="0"/>
              <a:t>different</a:t>
            </a:r>
            <a:r>
              <a:rPr lang="en-CA" sz="1700" i="1" dirty="0"/>
              <a:t> meaning than permissions for </a:t>
            </a:r>
            <a:r>
              <a:rPr lang="en-CA" sz="1700" b="1" i="1" dirty="0"/>
              <a:t>regular files</a:t>
            </a:r>
            <a:r>
              <a:rPr lang="en-CA" sz="1700" i="1" dirty="0"/>
              <a:t>.</a:t>
            </a:r>
          </a:p>
          <a:p>
            <a:pPr marL="0" indent="0">
              <a:buNone/>
            </a:pPr>
            <a:r>
              <a:rPr lang="en-CA" sz="1700" b="1" dirty="0"/>
              <a:t>NOTE:</a:t>
            </a:r>
            <a:r>
              <a:rPr lang="en-CA" sz="1700" dirty="0"/>
              <a:t>  A symbol </a:t>
            </a:r>
            <a:r>
              <a:rPr lang="en-CA" sz="1700" i="1" dirty="0"/>
              <a:t>dash</a:t>
            </a:r>
            <a:r>
              <a:rPr lang="en-CA" sz="1700" dirty="0"/>
              <a:t> "</a:t>
            </a:r>
            <a:r>
              <a:rPr lang="en-CA" sz="1700" b="1" dirty="0"/>
              <a:t>-</a:t>
            </a:r>
            <a:r>
              <a:rPr lang="en-CA" sz="1700" dirty="0"/>
              <a:t>" indicates that the permission is </a:t>
            </a:r>
            <a:r>
              <a:rPr lang="en-CA" sz="1700" b="1" dirty="0"/>
              <a:t>NOT</a:t>
            </a:r>
            <a:r>
              <a:rPr lang="en-CA" sz="1700" dirty="0"/>
              <a:t> granted.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6BB1F-B172-284C-A644-0BE19C08A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90" y="1706813"/>
            <a:ext cx="5182824" cy="218145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E7D31A-E70A-3742-AC93-928669AB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490" y="4084698"/>
            <a:ext cx="5182824" cy="2113457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9479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4"/>
            <a:ext cx="9288843" cy="1969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Changing File Permissions with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CA" b="1" dirty="0"/>
              <a:t> command - </a:t>
            </a:r>
            <a:r>
              <a:rPr lang="en-CA" b="1" i="1" dirty="0"/>
              <a:t>Symbolic Method:</a:t>
            </a:r>
            <a:endParaRPr lang="en-CA" dirty="0"/>
          </a:p>
          <a:p>
            <a:pPr marL="0" indent="0">
              <a:buNone/>
            </a:pPr>
            <a:r>
              <a:rPr lang="en-CA" sz="1500" dirty="0">
                <a:solidFill>
                  <a:prstClr val="black"/>
                </a:solidFill>
              </a:rPr>
              <a:t>The</a:t>
            </a:r>
            <a:r>
              <a:rPr lang="en-CA" sz="1500" dirty="0"/>
              <a:t> </a:t>
            </a:r>
            <a:r>
              <a:rPr lang="en-CA" sz="1500" b="1" dirty="0" err="1">
                <a:solidFill>
                  <a:srgbClr val="0070C0"/>
                </a:solidFill>
              </a:rPr>
              <a:t>chmod</a:t>
            </a:r>
            <a:r>
              <a:rPr lang="en-CA" sz="1500" dirty="0"/>
              <a:t> command can use </a:t>
            </a:r>
            <a:r>
              <a:rPr lang="en-CA" sz="1500" b="1" dirty="0"/>
              <a:t>symbols</a:t>
            </a:r>
            <a:r>
              <a:rPr lang="en-CA" sz="1500" dirty="0"/>
              <a:t> to </a:t>
            </a:r>
            <a:r>
              <a:rPr lang="en-CA" sz="1500" b="1" dirty="0"/>
              <a:t>add</a:t>
            </a:r>
            <a:r>
              <a:rPr lang="en-CA" sz="1500" dirty="0"/>
              <a:t>, </a:t>
            </a:r>
            <a:r>
              <a:rPr lang="en-CA" sz="1500" b="1" dirty="0"/>
              <a:t>remove</a:t>
            </a:r>
            <a:r>
              <a:rPr lang="en-CA" sz="1500" dirty="0"/>
              <a:t>, and </a:t>
            </a:r>
            <a:r>
              <a:rPr lang="en-CA" sz="1500" b="1" dirty="0"/>
              <a:t>set</a:t>
            </a:r>
            <a:r>
              <a:rPr lang="en-CA" sz="1500" dirty="0"/>
              <a:t> </a:t>
            </a:r>
            <a:r>
              <a:rPr lang="en-CA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CA" sz="1500" dirty="0"/>
              <a:t> permissions for </a:t>
            </a:r>
            <a:r>
              <a:rPr lang="en-CA" sz="1500" b="1" dirty="0"/>
              <a:t>user</a:t>
            </a:r>
            <a:r>
              <a:rPr lang="en-CA" sz="1500" dirty="0"/>
              <a:t>, </a:t>
            </a:r>
            <a:r>
              <a:rPr lang="en-CA" sz="1500" b="1" dirty="0"/>
              <a:t>same group members</a:t>
            </a:r>
            <a:r>
              <a:rPr lang="en-CA" sz="1500" dirty="0"/>
              <a:t>, </a:t>
            </a:r>
            <a:r>
              <a:rPr lang="en-CA" sz="1500" b="1" dirty="0"/>
              <a:t>other group members </a:t>
            </a:r>
            <a:r>
              <a:rPr lang="en-CA" sz="1500" dirty="0"/>
              <a:t>or </a:t>
            </a:r>
            <a:r>
              <a:rPr lang="en-CA" sz="1500" b="1" dirty="0"/>
              <a:t>ALL</a:t>
            </a:r>
            <a:r>
              <a:rPr lang="en-CA" sz="1500" dirty="0"/>
              <a:t> categories:</a:t>
            </a:r>
          </a:p>
          <a:p>
            <a:pPr marL="0" indent="0">
              <a:buNone/>
            </a:pPr>
            <a:r>
              <a:rPr lang="en-CA" sz="1500" b="1" dirty="0"/>
              <a:t>NOTE:</a:t>
            </a:r>
            <a:r>
              <a:rPr lang="en-CA" sz="1500" dirty="0"/>
              <a:t> You can use the </a:t>
            </a:r>
            <a:r>
              <a:rPr lang="en-CA" sz="1500" b="1" dirty="0"/>
              <a:t>-R</a:t>
            </a:r>
            <a:r>
              <a:rPr lang="en-CA" sz="1500" dirty="0"/>
              <a:t> option to set permissions for directory, subdirectory and directory contents </a:t>
            </a:r>
            <a:r>
              <a:rPr lang="en-CA" sz="1500" b="1" dirty="0"/>
              <a:t>recursively</a:t>
            </a:r>
            <a:r>
              <a:rPr lang="en-CA" sz="1500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474710-90E1-FE4E-A41A-4FF5EC072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104140"/>
              </p:ext>
            </p:extLst>
          </p:nvPr>
        </p:nvGraphicFramePr>
        <p:xfrm>
          <a:off x="1451579" y="3399997"/>
          <a:ext cx="9964614" cy="2357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25339">
                  <a:extLst>
                    <a:ext uri="{9D8B030D-6E8A-4147-A177-3AD203B41FA5}">
                      <a16:colId xmlns:a16="http://schemas.microsoft.com/office/drawing/2014/main" val="3646333729"/>
                    </a:ext>
                  </a:extLst>
                </a:gridCol>
                <a:gridCol w="6439275">
                  <a:extLst>
                    <a:ext uri="{9D8B030D-6E8A-4147-A177-3AD203B41FA5}">
                      <a16:colId xmlns:a16="http://schemas.microsoft.com/office/drawing/2014/main" val="960792857"/>
                    </a:ext>
                  </a:extLst>
                </a:gridCol>
              </a:tblGrid>
              <a:tr h="298018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46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chmod 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ugo+x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script.bash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execute permissions to the file 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script.bash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so it can be run.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07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chmod u=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rwx,go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=x ~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"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pass-thru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permissions of your 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directory for same group members and other group members to navigate to other subdirectories (that may have access / view permissions).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chmod go-w ~/shared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write permissions for same group members and other group members for the directory 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~/shared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0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chmod a=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rx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myfile.txt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read and execute permissions for the directory 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myfile.txt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32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90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File permissions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how to </a:t>
            </a:r>
            <a:r>
              <a:rPr lang="en-CA" b="1" dirty="0"/>
              <a:t>add</a:t>
            </a:r>
            <a:r>
              <a:rPr lang="en-CA" dirty="0"/>
              <a:t>, </a:t>
            </a:r>
            <a:r>
              <a:rPr lang="en-CA" b="1" dirty="0"/>
              <a:t>remove</a:t>
            </a:r>
            <a:r>
              <a:rPr lang="en-CA" dirty="0"/>
              <a:t> and </a:t>
            </a:r>
            <a:r>
              <a:rPr lang="en-CA" b="1" dirty="0"/>
              <a:t>set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permissions with the </a:t>
            </a:r>
            <a:r>
              <a:rPr lang="en-CA" b="1" dirty="0" err="1"/>
              <a:t>chmod</a:t>
            </a:r>
            <a:r>
              <a:rPr lang="en-CA" dirty="0"/>
              <a:t> command the </a:t>
            </a:r>
            <a:r>
              <a:rPr lang="en-CA" i="1" dirty="0"/>
              <a:t>Symbolic</a:t>
            </a:r>
            <a:r>
              <a:rPr lang="en-CA" dirty="0"/>
              <a:t> method</a:t>
            </a:r>
            <a:r>
              <a:rPr lang="en-CA" sz="1400" dirty="0"/>
              <a:t/>
            </a:r>
            <a:br>
              <a:rPr lang="en-CA" sz="1400" dirty="0"/>
            </a:br>
            <a:r>
              <a:rPr lang="en-CA" sz="1200" dirty="0"/>
              <a:t/>
            </a:r>
            <a:br>
              <a:rPr lang="en-CA" sz="1200" dirty="0"/>
            </a:br>
            <a:r>
              <a:rPr lang="en-CA" sz="1200" dirty="0"/>
              <a:t/>
            </a: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4C5477-287A-0341-8A5F-27D769B06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1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File permissions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749604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b="1" dirty="0"/>
              <a:t>Changing File Permissions with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CA" b="1" dirty="0"/>
              <a:t> command - </a:t>
            </a:r>
            <a:br>
              <a:rPr lang="en-CA" b="1" dirty="0"/>
            </a:br>
            <a:r>
              <a:rPr lang="en-CA" b="1" i="1" dirty="0"/>
              <a:t>Absolute (Octal) Method:</a:t>
            </a:r>
            <a:endParaRPr lang="en-CA" b="1" dirty="0"/>
          </a:p>
          <a:p>
            <a:pPr marL="0" indent="0">
              <a:buNone/>
            </a:pPr>
            <a:r>
              <a:rPr lang="en-CA" dirty="0"/>
              <a:t>You can also use </a:t>
            </a:r>
            <a:r>
              <a:rPr lang="en-CA" b="1" dirty="0"/>
              <a:t>octal numbers</a:t>
            </a:r>
            <a:r>
              <a:rPr lang="en-CA" dirty="0"/>
              <a:t> to </a:t>
            </a:r>
            <a:r>
              <a:rPr lang="en-CA" b="1" dirty="0"/>
              <a:t>set</a:t>
            </a:r>
            <a:r>
              <a:rPr lang="en-CA" dirty="0"/>
              <a:t> permissions. </a:t>
            </a:r>
          </a:p>
          <a:p>
            <a:pPr marL="0" indent="0">
              <a:buNone/>
            </a:pPr>
            <a:r>
              <a:rPr lang="en-CA" dirty="0"/>
              <a:t>This method is a shortcut and may require less typing than using the </a:t>
            </a:r>
            <a:r>
              <a:rPr lang="en-CA" i="1" dirty="0"/>
              <a:t>symbolic</a:t>
            </a:r>
            <a:r>
              <a:rPr lang="en-CA" dirty="0"/>
              <a:t> method. </a:t>
            </a:r>
          </a:p>
          <a:p>
            <a:r>
              <a:rPr lang="en-CA" b="1" dirty="0"/>
              <a:t>First</a:t>
            </a:r>
            <a:r>
              <a:rPr lang="en-CA" dirty="0"/>
              <a:t>, write </a:t>
            </a:r>
            <a:r>
              <a:rPr lang="en-CA" b="1" dirty="0"/>
              <a:t>permissions</a:t>
            </a:r>
            <a:r>
              <a:rPr lang="en-CA" dirty="0"/>
              <a:t> for user, group and others that you want to</a:t>
            </a:r>
            <a:br>
              <a:rPr lang="en-CA" dirty="0"/>
            </a:br>
            <a:r>
              <a:rPr lang="en-CA" dirty="0"/>
              <a:t>set</a:t>
            </a:r>
            <a:r>
              <a:rPr lang="en-CA" b="1" dirty="0"/>
              <a:t>. If permission is granted, write 1 and if not granted, write 0</a:t>
            </a:r>
            <a:r>
              <a:rPr lang="en-CA" dirty="0"/>
              <a:t>.</a:t>
            </a:r>
          </a:p>
          <a:p>
            <a:r>
              <a:rPr lang="en-CA" b="1" dirty="0"/>
              <a:t>Second</a:t>
            </a:r>
            <a:r>
              <a:rPr lang="en-CA" dirty="0"/>
              <a:t>, perform a </a:t>
            </a:r>
            <a:r>
              <a:rPr lang="en-CA" b="1" dirty="0"/>
              <a:t>binary to octal conversion</a:t>
            </a:r>
            <a:r>
              <a:rPr lang="en-CA" dirty="0"/>
              <a:t>, for each </a:t>
            </a:r>
            <a:r>
              <a:rPr lang="en-CA" u="sng" dirty="0"/>
              <a:t>group of three</a:t>
            </a:r>
            <a:r>
              <a:rPr lang="en-CA" dirty="0"/>
              <a:t> (user, group, other) and then issue the </a:t>
            </a:r>
            <a:r>
              <a:rPr lang="en-CA" b="1" dirty="0"/>
              <a:t>chmod</a:t>
            </a:r>
            <a:r>
              <a:rPr lang="en-CA" dirty="0"/>
              <a:t> command using the absolute (octal) method.</a:t>
            </a:r>
          </a:p>
          <a:p>
            <a:pPr marL="0" indent="0">
              <a:buNone/>
            </a:pPr>
            <a:r>
              <a:rPr lang="en-CA" dirty="0"/>
              <a:t>You can only use this method to </a:t>
            </a:r>
            <a:r>
              <a:rPr lang="en-CA" b="1" dirty="0"/>
              <a:t>set</a:t>
            </a:r>
            <a:r>
              <a:rPr lang="en-CA" dirty="0"/>
              <a:t> file permissions (as opposed to </a:t>
            </a:r>
            <a:r>
              <a:rPr lang="en-CA" i="1" dirty="0"/>
              <a:t>adding</a:t>
            </a:r>
            <a:r>
              <a:rPr lang="en-CA" dirty="0"/>
              <a:t> or </a:t>
            </a:r>
            <a:r>
              <a:rPr lang="en-CA" i="1" dirty="0"/>
              <a:t>removing</a:t>
            </a:r>
            <a:r>
              <a:rPr lang="en-CA" dirty="0"/>
              <a:t> permissions).</a:t>
            </a:r>
            <a:endParaRPr lang="en-US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866CCEB-D19E-944A-8C74-690899DDE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109" y="2565847"/>
            <a:ext cx="3314700" cy="24384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15034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4"/>
            <a:ext cx="9134359" cy="1269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Changing File Permissions with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CA" b="1" dirty="0"/>
              <a:t> command:  </a:t>
            </a:r>
            <a:r>
              <a:rPr lang="en-CA" b="1" i="1" dirty="0"/>
              <a:t>Absolute (Octal) Method</a:t>
            </a:r>
            <a:endParaRPr lang="en-CA" b="1" dirty="0"/>
          </a:p>
          <a:p>
            <a:pPr marL="0" indent="0">
              <a:buNone/>
            </a:pPr>
            <a:r>
              <a:rPr lang="en-CA" sz="1500" dirty="0"/>
              <a:t>Below is a table that displays common </a:t>
            </a:r>
            <a:r>
              <a:rPr lang="en-CA" sz="1500" b="1" dirty="0" err="1"/>
              <a:t>chmod</a:t>
            </a:r>
            <a:r>
              <a:rPr lang="en-CA" sz="1500" dirty="0"/>
              <a:t> commands (using the Absolute / Octal method) for </a:t>
            </a:r>
            <a:r>
              <a:rPr lang="en-CA" sz="1500" u="sng" dirty="0"/>
              <a:t>common</a:t>
            </a:r>
            <a:r>
              <a:rPr lang="en-CA" sz="1500" dirty="0"/>
              <a:t> purposes.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474710-90E1-FE4E-A41A-4FF5EC072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72933"/>
              </p:ext>
            </p:extLst>
          </p:nvPr>
        </p:nvGraphicFramePr>
        <p:xfrm>
          <a:off x="1451578" y="2976466"/>
          <a:ext cx="9964614" cy="19487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95958">
                  <a:extLst>
                    <a:ext uri="{9D8B030D-6E8A-4147-A177-3AD203B41FA5}">
                      <a16:colId xmlns:a16="http://schemas.microsoft.com/office/drawing/2014/main" val="3646333729"/>
                    </a:ext>
                  </a:extLst>
                </a:gridCol>
                <a:gridCol w="7168656">
                  <a:extLst>
                    <a:ext uri="{9D8B030D-6E8A-4147-A177-3AD203B41FA5}">
                      <a16:colId xmlns:a16="http://schemas.microsoft.com/office/drawing/2014/main" val="960792857"/>
                    </a:ext>
                  </a:extLst>
                </a:gridCol>
              </a:tblGrid>
              <a:tr h="298018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46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chmod 500 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script.bash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read and execute permissions for only the 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the file 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script.bash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so it can be run.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07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chmod 711 ~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"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pass-thru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permissions of your 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directory.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3775"/>
                  </a:ext>
                </a:extLst>
              </a:tr>
              <a:tr h="536539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chmod 750 ~/shared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full permissions for user, read and access permissions for some group members and no permissions for other group members for the directory 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~/shared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06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chmod 555 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myfile.txt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read and execute permissions for the directory 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myfile.txt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32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64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File permissions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how to </a:t>
            </a:r>
            <a:r>
              <a:rPr lang="en-CA" b="1" dirty="0"/>
              <a:t>set </a:t>
            </a:r>
            <a:r>
              <a:rPr lang="en-CA" dirty="0"/>
              <a:t>permissions </a:t>
            </a:r>
            <a:br>
              <a:rPr lang="en-CA" dirty="0"/>
            </a:br>
            <a:r>
              <a:rPr lang="en-CA" dirty="0"/>
              <a:t>with the </a:t>
            </a:r>
            <a:r>
              <a:rPr lang="en-CA" b="1" dirty="0" err="1"/>
              <a:t>chmod</a:t>
            </a:r>
            <a:r>
              <a:rPr lang="en-CA" dirty="0"/>
              <a:t> command using the </a:t>
            </a:r>
            <a:r>
              <a:rPr lang="en-CA" i="1" dirty="0"/>
              <a:t>Absolute / Octal </a:t>
            </a:r>
            <a:r>
              <a:rPr lang="en-CA" dirty="0"/>
              <a:t>method</a:t>
            </a:r>
            <a:r>
              <a:rPr lang="en-CA" i="1" dirty="0"/>
              <a:t>.</a:t>
            </a:r>
            <a:r>
              <a:rPr lang="en-CA" sz="1400" dirty="0"/>
              <a:t/>
            </a:r>
            <a:br>
              <a:rPr lang="en-CA" sz="1400" dirty="0"/>
            </a:br>
            <a:r>
              <a:rPr lang="en-CA" sz="1200" dirty="0"/>
              <a:t/>
            </a:r>
            <a:br>
              <a:rPr lang="en-CA" sz="1200" dirty="0"/>
            </a:br>
            <a:r>
              <a:rPr lang="en-CA" sz="1200" dirty="0"/>
              <a:t/>
            </a: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4C5477-287A-0341-8A5F-27D769B06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5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8742</TotalTime>
  <Words>1008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Gill Sans MT</vt:lpstr>
      <vt:lpstr>Gallery</vt:lpstr>
      <vt:lpstr>  ULI101:  Introduction to Unix / Linux and the Internet         Week 4:  Lesson 2     file permissions</vt:lpstr>
      <vt:lpstr>Lesson 2  topics</vt:lpstr>
      <vt:lpstr>File permissions</vt:lpstr>
      <vt:lpstr>File permissions</vt:lpstr>
      <vt:lpstr>File permissions</vt:lpstr>
      <vt:lpstr>File permissions</vt:lpstr>
      <vt:lpstr>File permissions</vt:lpstr>
      <vt:lpstr>File permissions</vt:lpstr>
      <vt:lpstr>File permissions</vt:lpstr>
      <vt:lpstr>File permissions</vt:lpstr>
      <vt:lpstr>File permissions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creator>Saul, Jennifer</dc:creator>
  <cp:lastModifiedBy>ITS</cp:lastModifiedBy>
  <cp:revision>581</cp:revision>
  <dcterms:created xsi:type="dcterms:W3CDTF">2019-04-25T17:31:46Z</dcterms:created>
  <dcterms:modified xsi:type="dcterms:W3CDTF">2022-04-29T07:49:35Z</dcterms:modified>
</cp:coreProperties>
</file>