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2"/>
  </p:notesMasterIdLst>
  <p:sldIdLst>
    <p:sldId id="301" r:id="rId2"/>
    <p:sldId id="257" r:id="rId3"/>
    <p:sldId id="345" r:id="rId4"/>
    <p:sldId id="329" r:id="rId5"/>
    <p:sldId id="360" r:id="rId6"/>
    <p:sldId id="370" r:id="rId7"/>
    <p:sldId id="335" r:id="rId8"/>
    <p:sldId id="361" r:id="rId9"/>
    <p:sldId id="371" r:id="rId10"/>
    <p:sldId id="3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94640"/>
  </p:normalViewPr>
  <p:slideViewPr>
    <p:cSldViewPr snapToGrid="0" snapToObjects="1">
      <p:cViewPr varScale="1">
        <p:scale>
          <a:sx n="58" d="100"/>
          <a:sy n="58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8:_Links_/_Process_Management#LINUX_PRACTICE_QUESTIONS" TargetMode="External"/><Relationship Id="rId2" Type="http://schemas.openxmlformats.org/officeDocument/2006/relationships/hyperlink" Target="https://wiki.cdot.senecacollege.ca/wiki/Tutorial8:_Links_/_Process_Management#INVESTIGATION_1:_LINKING_FI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ngimg.com/download/6784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</a:t>
            </a:r>
            <a:r>
              <a:rPr lang="en-US" sz="2400" dirty="0"/>
              <a:t>ULI101:  Introduction to Unix / Linux and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8: lesson 1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   </a:t>
            </a:r>
            <a:r>
              <a:rPr lang="en-CA" sz="2200" dirty="0">
                <a:solidFill>
                  <a:srgbClr val="0070C0"/>
                </a:solidFill>
              </a:rPr>
              <a:t>Linking files</a:t>
            </a:r>
            <a:r>
              <a:rPr lang="en-CA" dirty="0"/>
              <a:t/>
            </a:r>
            <a:br>
              <a:rPr lang="en-CA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 smtClean="0"/>
              <a:t>Perform </a:t>
            </a:r>
            <a:r>
              <a:rPr lang="en-CA" b="1" dirty="0"/>
              <a:t>Week 8  Tutorial</a:t>
            </a:r>
            <a:r>
              <a:rPr lang="en-CA" b="1" dirty="0" smtClean="0"/>
              <a:t>:</a:t>
            </a:r>
            <a:br>
              <a:rPr lang="en-CA" b="1" dirty="0" smtClean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</a:t>
            </a:r>
            <a:r>
              <a:rPr lang="en-US" sz="1600" b="1" spc="-1" dirty="0" smtClean="0">
                <a:solidFill>
                  <a:srgbClr val="000000"/>
                </a:solidFill>
              </a:rPr>
              <a:t>9 </a:t>
            </a:r>
            <a:r>
              <a:rPr lang="en-US" sz="1600" b="1" spc="-1" dirty="0">
                <a:solidFill>
                  <a:srgbClr val="000000"/>
                </a:solidFill>
              </a:rPr>
              <a:t>@ midnight for a 2% grade)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  <a:r>
              <a:rPr lang="en-CA" sz="1600" b="1" dirty="0"/>
              <a:t/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LINKING FILES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3"/>
              </a:rPr>
              <a:t>LINUX PRACTICE QUESTIONS</a:t>
            </a:r>
            <a:r>
              <a:rPr lang="en-CA" dirty="0"/>
              <a:t>  (Questions </a:t>
            </a:r>
            <a:r>
              <a:rPr lang="en-CA" b="1" dirty="0"/>
              <a:t>1 – 2</a:t>
            </a:r>
            <a:r>
              <a:rPr lang="en-CA" dirty="0"/>
              <a:t>)</a:t>
            </a:r>
            <a:r>
              <a:rPr lang="en-CA" sz="1600" dirty="0"/>
              <a:t/>
            </a:r>
            <a:br>
              <a:rPr lang="en-CA" sz="1600" dirty="0"/>
            </a:br>
            <a:endParaRPr lang="en-CA" sz="1600" dirty="0"/>
          </a:p>
          <a:p>
            <a:pPr lvl="1"/>
            <a:endParaRPr lang="en-CA" sz="1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Linking Files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-nodes</a:t>
            </a:r>
          </a:p>
          <a:p>
            <a:pPr lvl="1"/>
            <a:r>
              <a:rPr lang="en-US" dirty="0"/>
              <a:t>Hard Links / Demonstration</a:t>
            </a:r>
          </a:p>
          <a:p>
            <a:pPr lvl="1"/>
            <a:r>
              <a:rPr lang="en-US" dirty="0"/>
              <a:t>Symbolic Links / Demonstration</a:t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r>
              <a:rPr lang="en-US" b="1" dirty="0"/>
              <a:t>Perform Week 8  Tutorial</a:t>
            </a:r>
          </a:p>
          <a:p>
            <a:pPr lvl="1"/>
            <a:r>
              <a:rPr lang="en-US" dirty="0"/>
              <a:t>Investigation 1</a:t>
            </a:r>
          </a:p>
          <a:p>
            <a:pPr lvl="1"/>
            <a:r>
              <a:rPr lang="en-US" dirty="0"/>
              <a:t>Review Questions (Questions 1 – 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Linking files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353755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400" b="1" dirty="0" err="1"/>
              <a:t>inode</a:t>
            </a:r>
            <a:r>
              <a:rPr lang="en-CA" sz="2400" b="1" dirty="0"/>
              <a:t> (index) Number of a File:</a:t>
            </a:r>
            <a:r>
              <a:rPr lang="en-CA" i="1" dirty="0"/>
              <a:t/>
            </a:r>
            <a:br>
              <a:rPr lang="en-CA" i="1" dirty="0"/>
            </a:br>
            <a:endParaRPr lang="en-CA" i="1" dirty="0"/>
          </a:p>
          <a:p>
            <a:pPr marL="0" indent="0">
              <a:buNone/>
            </a:pPr>
            <a:r>
              <a:rPr lang="en-CA" dirty="0"/>
              <a:t>The </a:t>
            </a:r>
            <a:r>
              <a:rPr lang="en-CA" b="1" dirty="0" err="1"/>
              <a:t>i</a:t>
            </a:r>
            <a:r>
              <a:rPr lang="en-CA" b="1" dirty="0"/>
              <a:t>-node number</a:t>
            </a:r>
            <a:r>
              <a:rPr lang="en-CA" dirty="0"/>
              <a:t> is like a ”</a:t>
            </a:r>
            <a:r>
              <a:rPr lang="en-CA" b="1" dirty="0"/>
              <a:t>finger-print”</a:t>
            </a:r>
            <a:r>
              <a:rPr lang="en-CA" dirty="0"/>
              <a:t> which is </a:t>
            </a:r>
            <a:r>
              <a:rPr lang="en-CA" b="1" dirty="0"/>
              <a:t>unique</a:t>
            </a:r>
            <a:r>
              <a:rPr lang="en-CA" dirty="0"/>
              <a:t> for each file on the Unix / Linux file system.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dirty="0" err="1"/>
              <a:t>i</a:t>
            </a:r>
            <a:r>
              <a:rPr lang="en-CA" dirty="0"/>
              <a:t>-node is an </a:t>
            </a:r>
            <a:r>
              <a:rPr lang="en-CA" b="1" dirty="0"/>
              <a:t>index </a:t>
            </a:r>
            <a:r>
              <a:rPr lang="en-CA" dirty="0"/>
              <a:t>(</a:t>
            </a:r>
            <a:r>
              <a:rPr lang="en-CA" b="1" dirty="0"/>
              <a:t>data structure</a:t>
            </a:r>
            <a:r>
              <a:rPr lang="en-CA" dirty="0"/>
              <a:t>) that provides information about the </a:t>
            </a:r>
            <a:br>
              <a:rPr lang="en-CA" dirty="0"/>
            </a:br>
            <a:r>
              <a:rPr lang="en-CA" dirty="0"/>
              <a:t>file such as if the file is a </a:t>
            </a:r>
            <a:r>
              <a:rPr lang="en-CA" b="1" dirty="0"/>
              <a:t>directory</a:t>
            </a:r>
            <a:r>
              <a:rPr lang="en-CA" dirty="0"/>
              <a:t> or </a:t>
            </a:r>
            <a:r>
              <a:rPr lang="en-CA" b="1" dirty="0"/>
              <a:t>regular file</a:t>
            </a:r>
            <a:r>
              <a:rPr lang="en-CA" dirty="0"/>
              <a:t>, etc.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Referring to the diagram below, issuing the </a:t>
            </a:r>
            <a:r>
              <a:rPr lang="en-CA" b="1" dirty="0"/>
              <a:t>ls</a:t>
            </a:r>
            <a:r>
              <a:rPr lang="en-CA" dirty="0"/>
              <a:t> command using the </a:t>
            </a:r>
            <a:r>
              <a:rPr lang="en-CA" b="1" dirty="0"/>
              <a:t>-</a:t>
            </a:r>
            <a:r>
              <a:rPr lang="en-CA" b="1" dirty="0" err="1"/>
              <a:t>i</a:t>
            </a:r>
            <a:r>
              <a:rPr lang="en-CA" dirty="0"/>
              <a:t> option displays the </a:t>
            </a:r>
            <a:r>
              <a:rPr lang="en-CA" b="1" dirty="0" err="1"/>
              <a:t>i</a:t>
            </a:r>
            <a:r>
              <a:rPr lang="en-CA" b="1" dirty="0"/>
              <a:t>-node</a:t>
            </a:r>
            <a:r>
              <a:rPr lang="en-CA" dirty="0"/>
              <a:t> number for each file. You can see that </a:t>
            </a:r>
            <a:r>
              <a:rPr lang="en-CA" u="sng" dirty="0"/>
              <a:t>each</a:t>
            </a:r>
            <a:r>
              <a:rPr lang="en-CA" dirty="0"/>
              <a:t> file has its own </a:t>
            </a:r>
            <a:r>
              <a:rPr lang="en-CA" b="1" dirty="0"/>
              <a:t>unique</a:t>
            </a:r>
            <a:r>
              <a:rPr lang="en-CA" i="1" dirty="0"/>
              <a:t> </a:t>
            </a:r>
            <a:r>
              <a:rPr lang="en-CA" i="1" dirty="0" err="1"/>
              <a:t>i</a:t>
            </a:r>
            <a:r>
              <a:rPr lang="en-CA" i="1" dirty="0"/>
              <a:t>-node </a:t>
            </a:r>
            <a:r>
              <a:rPr lang="en-CA" dirty="0"/>
              <a:t>number in the file system.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B9D9C8-F1B1-D54B-AA89-0F65A6A4B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5462541"/>
            <a:ext cx="6063141" cy="1181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black and white photo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123FCB3D-292C-BC4D-9A99-2B6D7170A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85285" y="804519"/>
            <a:ext cx="1355136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0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Linking files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153187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2800" b="1" dirty="0"/>
              <a:t>Hard Links</a:t>
            </a: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dirty="0"/>
              <a:t>A </a:t>
            </a:r>
            <a:r>
              <a:rPr lang="en-CA" b="1" dirty="0"/>
              <a:t>Hard link</a:t>
            </a:r>
            <a:r>
              <a:rPr lang="en-CA" dirty="0"/>
              <a:t> is a </a:t>
            </a:r>
            <a:r>
              <a:rPr lang="en-CA" b="1" dirty="0"/>
              <a:t>reference</a:t>
            </a:r>
            <a:r>
              <a:rPr lang="en-CA" dirty="0"/>
              <a:t> to the </a:t>
            </a:r>
            <a:r>
              <a:rPr lang="en-CA" b="1" dirty="0"/>
              <a:t>same index </a:t>
            </a:r>
            <a:r>
              <a:rPr lang="en-CA" dirty="0"/>
              <a:t>on a file system. </a:t>
            </a:r>
            <a:br>
              <a:rPr lang="en-CA" dirty="0"/>
            </a:br>
            <a:r>
              <a:rPr lang="en-CA" dirty="0"/>
              <a:t>It does this by creating a file that </a:t>
            </a:r>
            <a:r>
              <a:rPr lang="en-CA" b="1" dirty="0"/>
              <a:t>shares the same </a:t>
            </a:r>
            <a:r>
              <a:rPr lang="en-CA" b="1" dirty="0" err="1"/>
              <a:t>i</a:t>
            </a:r>
            <a:r>
              <a:rPr lang="en-CA" b="1" dirty="0"/>
              <a:t>-node number </a:t>
            </a:r>
            <a:r>
              <a:rPr lang="en-CA" dirty="0"/>
              <a:t>with the other file.</a:t>
            </a:r>
          </a:p>
          <a:p>
            <a:pPr marL="0" indent="0">
              <a:buNone/>
            </a:pPr>
            <a:r>
              <a:rPr lang="en-CA" dirty="0"/>
              <a:t>An </a:t>
            </a:r>
            <a:r>
              <a:rPr lang="en-CA" b="1" dirty="0"/>
              <a:t>advantage </a:t>
            </a:r>
            <a:r>
              <a:rPr lang="en-CA" dirty="0"/>
              <a:t>of using hard links is that if one hard link remains (even if original file has been removed), </a:t>
            </a:r>
            <a:r>
              <a:rPr lang="en-CA" b="1" dirty="0"/>
              <a:t>the data in that hard-linked file is NOT lost</a:t>
            </a:r>
            <a:r>
              <a:rPr lang="en-CA" dirty="0"/>
              <a:t>.  Also, any change to each file will be reflected in any hard-linked file which is useful for </a:t>
            </a:r>
            <a:r>
              <a:rPr lang="en-CA" b="1" dirty="0"/>
              <a:t>backups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b="1" dirty="0"/>
              <a:t>Limitations</a:t>
            </a:r>
            <a:r>
              <a:rPr lang="en-CA" dirty="0"/>
              <a:t> of hard links are that </a:t>
            </a:r>
            <a:r>
              <a:rPr lang="en-CA" b="1" dirty="0"/>
              <a:t>they take-up extra space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you </a:t>
            </a:r>
            <a:r>
              <a:rPr lang="en-CA" b="1" dirty="0"/>
              <a:t>cannot hard link directories</a:t>
            </a:r>
            <a:r>
              <a:rPr lang="en-CA" dirty="0"/>
              <a:t>.  Also, you </a:t>
            </a:r>
            <a:r>
              <a:rPr lang="en-CA" b="1" dirty="0"/>
              <a:t>cannot hard link files from other Unix/Linux servers</a:t>
            </a:r>
            <a:r>
              <a:rPr lang="en-CA" dirty="0"/>
              <a:t> (since the </a:t>
            </a:r>
            <a:r>
              <a:rPr lang="en-CA" dirty="0" err="1"/>
              <a:t>i</a:t>
            </a:r>
            <a:r>
              <a:rPr lang="en-CA" dirty="0"/>
              <a:t>-node number </a:t>
            </a:r>
            <a:br>
              <a:rPr lang="en-CA" dirty="0"/>
            </a:br>
            <a:r>
              <a:rPr lang="en-CA" dirty="0"/>
              <a:t>may already be used by the other Unix/Linux server).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A513A24-2D1F-3246-9771-D9B5386D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133" y="2330450"/>
            <a:ext cx="4064000" cy="21971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4861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Linking files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422421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Hard Links</a:t>
            </a: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i="1" dirty="0"/>
              <a:t>Examples:</a:t>
            </a:r>
            <a:endParaRPr lang="en-CA" dirty="0"/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myfile1.hard.lnk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myfile2.hard.lnk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~/backups/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myfile.hard.lnk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–li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5" name="Picture 4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6C2F27-E99D-2F45-AAB5-F498B043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240369"/>
            <a:ext cx="6811888" cy="2222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1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Linking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how to create </a:t>
            </a:r>
            <a:r>
              <a:rPr lang="en-CA" b="1" dirty="0"/>
              <a:t>Hard Links</a:t>
            </a:r>
            <a:r>
              <a:rPr lang="en-CA" dirty="0"/>
              <a:t>.</a:t>
            </a:r>
            <a:r>
              <a:rPr lang="en-CA" sz="1200" dirty="0"/>
              <a:t/>
            </a:r>
            <a:br>
              <a:rPr lang="en-CA" sz="1200" dirty="0"/>
            </a:br>
            <a:r>
              <a:rPr lang="en-CA" sz="1200" dirty="0"/>
              <a:t/>
            </a: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D1DF9A-A995-1E4A-97CD-6982D99A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Linking files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77802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3400" b="1" dirty="0"/>
              <a:t>Symbolic Links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A </a:t>
            </a:r>
            <a:r>
              <a:rPr lang="en-CA" b="1" dirty="0"/>
              <a:t>Symbolic Link</a:t>
            </a:r>
            <a:r>
              <a:rPr lang="en-CA" dirty="0"/>
              <a:t> is an </a:t>
            </a:r>
            <a:r>
              <a:rPr lang="en-CA" b="1" dirty="0"/>
              <a:t>indirect pointer </a:t>
            </a:r>
            <a:r>
              <a:rPr lang="en-CA" dirty="0"/>
              <a:t>to a file and are also known as a </a:t>
            </a:r>
            <a:r>
              <a:rPr lang="en-CA" b="1" dirty="0"/>
              <a:t>soft link</a:t>
            </a:r>
            <a:r>
              <a:rPr lang="en-CA" dirty="0"/>
              <a:t> or </a:t>
            </a:r>
            <a:r>
              <a:rPr lang="en-CA" b="1" dirty="0" err="1"/>
              <a:t>symlink</a:t>
            </a:r>
            <a:r>
              <a:rPr lang="en-CA" dirty="0"/>
              <a:t>. The symbolic link file contains </a:t>
            </a:r>
            <a:br>
              <a:rPr lang="en-CA" dirty="0"/>
            </a:br>
            <a:r>
              <a:rPr lang="en-CA" dirty="0"/>
              <a:t>the </a:t>
            </a:r>
            <a:r>
              <a:rPr lang="en-CA" b="1" dirty="0"/>
              <a:t>pathname</a:t>
            </a:r>
            <a:r>
              <a:rPr lang="en-CA" dirty="0"/>
              <a:t> to the original file.</a:t>
            </a:r>
          </a:p>
          <a:p>
            <a:pPr marL="0" indent="0">
              <a:buNone/>
            </a:pPr>
            <a:r>
              <a:rPr lang="en-CA" dirty="0"/>
              <a:t>An </a:t>
            </a:r>
            <a:r>
              <a:rPr lang="en-CA" b="1" dirty="0"/>
              <a:t>advantage</a:t>
            </a:r>
            <a:r>
              <a:rPr lang="en-CA" dirty="0"/>
              <a:t> of using symbolic links is they act as </a:t>
            </a:r>
            <a:r>
              <a:rPr lang="en-CA" b="1" dirty="0"/>
              <a:t>shortcuts</a:t>
            </a:r>
            <a:r>
              <a:rPr lang="en-CA" dirty="0"/>
              <a:t> to other files (in fact, the symbolic linked file only contains the pathname to the original file).  Also, you can create symbolic links on </a:t>
            </a:r>
            <a:r>
              <a:rPr lang="en-CA" b="1" dirty="0"/>
              <a:t>different</a:t>
            </a:r>
            <a:r>
              <a:rPr lang="en-CA" dirty="0"/>
              <a:t> Unix/Linux servers, and that you can create symbolic links for </a:t>
            </a:r>
            <a:r>
              <a:rPr lang="en-CA" b="1" dirty="0"/>
              <a:t>directories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limitation</a:t>
            </a:r>
            <a:r>
              <a:rPr lang="en-CA" dirty="0"/>
              <a:t> of using symbolic links is that they are </a:t>
            </a:r>
            <a:r>
              <a:rPr lang="en-CA" b="1" dirty="0"/>
              <a:t>NOT good for backup purposes </a:t>
            </a:r>
            <a:r>
              <a:rPr lang="en-CA" dirty="0"/>
              <a:t>since a symbolic link can point to a </a:t>
            </a:r>
            <a:r>
              <a:rPr lang="en-CA" b="1" dirty="0"/>
              <a:t>nonexistent</a:t>
            </a:r>
            <a:r>
              <a:rPr lang="en-CA" dirty="0"/>
              <a:t> file (referred to as a "</a:t>
            </a:r>
            <a:r>
              <a:rPr lang="en-CA" b="1" dirty="0"/>
              <a:t>broken link</a:t>
            </a:r>
            <a:r>
              <a:rPr lang="en-CA" dirty="0"/>
              <a:t>").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5DCCF2A-5EC3-0A4F-88A6-DE724FBE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954" y="2649598"/>
            <a:ext cx="2781300" cy="14351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593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Linking files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7962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3400" b="1" dirty="0"/>
              <a:t>Symbolic Links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i="1" dirty="0"/>
              <a:t>Examples:</a:t>
            </a:r>
            <a:endParaRPr lang="en-CA" dirty="0"/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otherfile.txt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-s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otherfile.txt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otherfile1.sym.lnk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-s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otherfile.txt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otherfile2.sym.lnk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-s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otherfile.txt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~/backups/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otherfile.sym.lnk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–li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otherfile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AC8B3C-7566-B247-8859-2C6805F2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99" y="4543970"/>
            <a:ext cx="7507277" cy="1918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32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Linking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how to create </a:t>
            </a:r>
            <a:r>
              <a:rPr lang="en-CA" b="1" dirty="0"/>
              <a:t>Symbolic (Soft) links</a:t>
            </a:r>
            <a:r>
              <a:rPr lang="en-CA" dirty="0"/>
              <a:t>.</a:t>
            </a:r>
            <a:r>
              <a:rPr lang="en-CA" sz="1200" dirty="0"/>
              <a:t/>
            </a:r>
            <a:br>
              <a:rPr lang="en-CA" sz="1200" dirty="0"/>
            </a:br>
            <a:r>
              <a:rPr lang="en-CA" sz="1200" dirty="0"/>
              <a:t/>
            </a: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D1DF9A-A995-1E4A-97CD-6982D99A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9241</TotalTime>
  <Words>620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 8: lesson 1     Linking files  </vt:lpstr>
      <vt:lpstr>Lesson 1  topics</vt:lpstr>
      <vt:lpstr>Linking files</vt:lpstr>
      <vt:lpstr>Linking files</vt:lpstr>
      <vt:lpstr>Linking files</vt:lpstr>
      <vt:lpstr>Linking files</vt:lpstr>
      <vt:lpstr>Linking files</vt:lpstr>
      <vt:lpstr>Linking files</vt:lpstr>
      <vt:lpstr>Linking files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ITS</cp:lastModifiedBy>
  <cp:revision>698</cp:revision>
  <dcterms:created xsi:type="dcterms:W3CDTF">2019-04-25T17:31:46Z</dcterms:created>
  <dcterms:modified xsi:type="dcterms:W3CDTF">2022-04-29T07:41:28Z</dcterms:modified>
</cp:coreProperties>
</file>