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1"/>
  </p:sldMasterIdLst>
  <p:notesMasterIdLst>
    <p:notesMasterId r:id="rId19"/>
  </p:notesMasterIdLst>
  <p:sldIdLst>
    <p:sldId id="301" r:id="rId2"/>
    <p:sldId id="257" r:id="rId3"/>
    <p:sldId id="335" r:id="rId4"/>
    <p:sldId id="369" r:id="rId5"/>
    <p:sldId id="371" r:id="rId6"/>
    <p:sldId id="372" r:id="rId7"/>
    <p:sldId id="375" r:id="rId8"/>
    <p:sldId id="391" r:id="rId9"/>
    <p:sldId id="390" r:id="rId10"/>
    <p:sldId id="377" r:id="rId11"/>
    <p:sldId id="381" r:id="rId12"/>
    <p:sldId id="379" r:id="rId13"/>
    <p:sldId id="380" r:id="rId14"/>
    <p:sldId id="378" r:id="rId15"/>
    <p:sldId id="392" r:id="rId16"/>
    <p:sldId id="388" r:id="rId17"/>
    <p:sldId id="3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216"/>
    <p:restoredTop sz="94640"/>
  </p:normalViewPr>
  <p:slideViewPr>
    <p:cSldViewPr snapToGrid="0" snapToObjects="1">
      <p:cViewPr varScale="1">
        <p:scale>
          <a:sx n="58" d="100"/>
          <a:sy n="58" d="100"/>
        </p:scale>
        <p:origin x="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7E4A-59D9-C648-BC62-133DA4EC414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4455B-62BF-5D44-9335-C2CCD755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4455B-62BF-5D44-9335-C2CCD755CF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23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0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4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3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3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5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5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Microscope_icon.sv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9:_Regular_Expressions#LINUX_PRACTICE_QUESTIONS" TargetMode="External"/><Relationship Id="rId2" Type="http://schemas.openxmlformats.org/officeDocument/2006/relationships/hyperlink" Target="https://wiki.cdot.senecacollege.ca/wiki/Tutorial9:_Regular_Expressions#INVESTIGATION_1:_SIMPLE_.26_COMPLEX_REGULAR_EXPRESS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Regular_express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brary.fiu.edu/c.php?g=159919&amp;p=390837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ngall.com/files-png/download/23306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y.fiu.edu/c.php?g=159919&amp;p=390837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GNOME_Termina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GNOME_Terminal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Microscope_icon.sv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700" dirty="0"/>
              <a:t>  </a:t>
            </a:r>
            <a:r>
              <a:rPr lang="en-US" sz="2400" dirty="0"/>
              <a:t>ULI101:  Introduction to Unix / Linux and the Internet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  </a:t>
            </a:r>
            <a:br>
              <a:rPr lang="en-US" sz="2200" dirty="0"/>
            </a:br>
            <a:r>
              <a:rPr lang="en-US" sz="2200" dirty="0"/>
              <a:t>   </a:t>
            </a:r>
            <a:r>
              <a:rPr lang="en-US" sz="2200" dirty="0">
                <a:solidFill>
                  <a:srgbClr val="0070C0"/>
                </a:solidFill>
              </a:rPr>
              <a:t>Week </a:t>
            </a:r>
            <a:r>
              <a:rPr lang="en-US" sz="2200" dirty="0" smtClean="0">
                <a:solidFill>
                  <a:srgbClr val="0070C0"/>
                </a:solidFill>
              </a:rPr>
              <a:t>9 </a:t>
            </a:r>
            <a:r>
              <a:rPr lang="en-US" sz="2200" dirty="0">
                <a:solidFill>
                  <a:srgbClr val="0070C0"/>
                </a:solidFill>
              </a:rPr>
              <a:t>lesson 1</a:t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>
                <a:solidFill>
                  <a:srgbClr val="0070C0"/>
                </a:solidFill>
              </a:rPr>
              <a:t>   </a:t>
            </a:r>
            <a:r>
              <a:rPr lang="en-CA" sz="2200" dirty="0">
                <a:solidFill>
                  <a:srgbClr val="0070C0"/>
                </a:solidFill>
              </a:rPr>
              <a:t>REGULAR EXPRESSIONS VS FILENAME EXPANSION /</a:t>
            </a:r>
            <a:br>
              <a:rPr lang="en-CA" sz="2200" dirty="0">
                <a:solidFill>
                  <a:srgbClr val="0070C0"/>
                </a:solidFill>
              </a:rPr>
            </a:br>
            <a:r>
              <a:rPr lang="en-CA" sz="2200" dirty="0">
                <a:solidFill>
                  <a:srgbClr val="0070C0"/>
                </a:solidFill>
              </a:rPr>
              <a:t>   Simple AND COMPLEX REGULAR EXPRESSIONS </a:t>
            </a:r>
            <a:br>
              <a:rPr lang="en-CA" sz="2200" dirty="0">
                <a:solidFill>
                  <a:srgbClr val="0070C0"/>
                </a:solidFill>
              </a:rPr>
            </a:br>
            <a:r>
              <a:rPr lang="en-CA" sz="2200" dirty="0">
                <a:solidFill>
                  <a:srgbClr val="0070C0"/>
                </a:solidFill>
              </a:rPr>
              <a:t>   </a:t>
            </a:r>
            <a:r>
              <a:rPr lang="en-CA" dirty="0"/>
              <a:t/>
            </a:r>
            <a:br>
              <a:rPr lang="en-CA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 dirty="0"/>
              <a:t>Photos and icons used in this slide show are licensed under </a:t>
            </a:r>
            <a:r>
              <a:rPr lang="en-CA" dirty="0">
                <a:hlinkClick r:id="rId2"/>
              </a:rPr>
              <a:t>CC BY-SA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7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811890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 dirty="0"/>
              <a:t>Complex Regular Expressions Symbols</a:t>
            </a:r>
            <a:br>
              <a:rPr lang="en-CA" sz="2400" b="1" dirty="0"/>
            </a:br>
            <a:endParaRPr lang="en-CA" sz="2400" b="1" dirty="0"/>
          </a:p>
          <a:p>
            <a:pPr marL="0" indent="0">
              <a:buNone/>
            </a:pPr>
            <a:r>
              <a:rPr lang="en-CA" dirty="0"/>
              <a:t>Complex Regular Expressions use </a:t>
            </a:r>
            <a:r>
              <a:rPr lang="en-CA" b="1" dirty="0"/>
              <a:t>symbols</a:t>
            </a:r>
            <a:r>
              <a:rPr lang="en-CA" dirty="0"/>
              <a:t> to help match text </a:t>
            </a:r>
            <a:br>
              <a:rPr lang="en-CA" dirty="0"/>
            </a:br>
            <a:r>
              <a:rPr lang="en-CA" dirty="0"/>
              <a:t>for more </a:t>
            </a:r>
            <a:r>
              <a:rPr lang="en-CA" b="1" dirty="0"/>
              <a:t>precise</a:t>
            </a:r>
            <a:r>
              <a:rPr lang="en-CA" dirty="0"/>
              <a:t> or </a:t>
            </a:r>
            <a:r>
              <a:rPr lang="en-CA" b="1" dirty="0"/>
              <a:t>complex</a:t>
            </a:r>
            <a:r>
              <a:rPr lang="en-CA" dirty="0"/>
              <a:t> patterns.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The most common </a:t>
            </a:r>
            <a:r>
              <a:rPr lang="en-CA" b="1" dirty="0"/>
              <a:t>complex regular expression symbols</a:t>
            </a:r>
            <a:br>
              <a:rPr lang="en-CA" b="1" dirty="0"/>
            </a:br>
            <a:r>
              <a:rPr lang="en-CA" dirty="0"/>
              <a:t>are displayed below: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marL="457200" lvl="1" indent="0">
              <a:buNone/>
            </a:pPr>
            <a:r>
              <a:rPr lang="en-US" b="1" dirty="0"/>
              <a:t>Anchors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b="1" dirty="0"/>
              <a:t> </a:t>
            </a:r>
            <a:r>
              <a:rPr lang="en-US" dirty="0"/>
              <a:t>,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pPr marL="457200" lvl="1" indent="0">
              <a:buNone/>
            </a:pPr>
            <a:r>
              <a:rPr lang="en-US" b="1" dirty="0"/>
              <a:t>Characters  </a:t>
            </a:r>
            <a:r>
              <a:rPr lang="en-US" b="1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en-US" b="1" dirty="0"/>
              <a:t>Character Class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]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[^ ]</a:t>
            </a:r>
          </a:p>
          <a:p>
            <a:pPr marL="457200" lvl="1" indent="0">
              <a:buNone/>
            </a:pPr>
            <a:r>
              <a:rPr lang="en-US" b="1" dirty="0"/>
              <a:t>Zero or More Occurrence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>
                <a:solidFill>
                  <a:srgbClr val="0070C0"/>
                </a:solidFill>
              </a:rPr>
              <a:t/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/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/>
            </a:r>
            <a:br>
              <a:rPr lang="en-US" b="1" dirty="0">
                <a:solidFill>
                  <a:srgbClr val="0070C0"/>
                </a:solidFill>
              </a:rPr>
            </a:br>
            <a:endParaRPr lang="en-CA" b="1" dirty="0">
              <a:solidFill>
                <a:srgbClr val="0070C0"/>
              </a:solidFill>
            </a:endParaRP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18A04E0E-D97F-7C4C-8DFD-88477BC34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8616454" y="9906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21452"/>
            <a:ext cx="9603275" cy="1049235"/>
          </a:xfrm>
        </p:spPr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253090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 dirty="0"/>
              <a:t>Complex Regular Expressions Symbols</a:t>
            </a:r>
            <a:br>
              <a:rPr lang="en-CA" sz="2400" b="1" dirty="0"/>
            </a:br>
            <a:endParaRPr lang="en-CA" sz="1800" b="1" dirty="0"/>
          </a:p>
          <a:p>
            <a:pPr marL="0" indent="0">
              <a:buNone/>
            </a:pPr>
            <a:r>
              <a:rPr lang="en-US" b="1" dirty="0"/>
              <a:t>Anchors: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b="1" dirty="0"/>
              <a:t> </a:t>
            </a:r>
            <a:r>
              <a:rPr lang="en-US" dirty="0"/>
              <a:t>,</a:t>
            </a:r>
            <a:r>
              <a:rPr lang="en-US" b="1" dirty="0"/>
              <a:t>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CA" b="1" dirty="0"/>
              <a:t>Anchors</a:t>
            </a:r>
            <a:r>
              <a:rPr lang="en-CA" dirty="0"/>
              <a:t> are used to “anchor” the match at a </a:t>
            </a:r>
            <a:r>
              <a:rPr lang="en-CA" b="1" dirty="0"/>
              <a:t>specific</a:t>
            </a:r>
            <a:r>
              <a:rPr lang="en-CA" dirty="0"/>
              <a:t> position</a:t>
            </a:r>
            <a:br>
              <a:rPr lang="en-CA" dirty="0"/>
            </a:br>
            <a:r>
              <a:rPr lang="en-CA" dirty="0"/>
              <a:t>(at beginning or ending of a string of text). 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>
                <a:solidFill>
                  <a:srgbClr val="0070C0"/>
                </a:solidFill>
              </a:rPr>
              <a:t>^</a:t>
            </a:r>
            <a:r>
              <a:rPr lang="en-CA" dirty="0"/>
              <a:t> symbol anchors the pattern at the </a:t>
            </a:r>
            <a:r>
              <a:rPr lang="en-CA" b="1" dirty="0"/>
              <a:t>beginning</a:t>
            </a:r>
            <a:r>
              <a:rPr lang="en-CA" dirty="0"/>
              <a:t> of the string. </a:t>
            </a:r>
            <a:br>
              <a:rPr lang="en-CA" dirty="0"/>
            </a:br>
            <a:r>
              <a:rPr lang="en-CA" dirty="0"/>
              <a:t>The </a:t>
            </a:r>
            <a:r>
              <a:rPr lang="en-CA" b="1" dirty="0">
                <a:solidFill>
                  <a:srgbClr val="0070C0"/>
                </a:solidFill>
              </a:rPr>
              <a:t>$</a:t>
            </a:r>
            <a:r>
              <a:rPr lang="en-CA" dirty="0"/>
              <a:t> symbol anchors the pattern at the </a:t>
            </a:r>
            <a:r>
              <a:rPr lang="en-CA" b="1" dirty="0"/>
              <a:t>end</a:t>
            </a:r>
            <a:r>
              <a:rPr lang="en-CA" dirty="0"/>
              <a:t> of the string.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i="1" dirty="0"/>
              <a:t>Examples:</a:t>
            </a:r>
            <a:br>
              <a:rPr lang="en-CA" i="1" dirty="0"/>
            </a:br>
            <a:r>
              <a:rPr lang="en-CA" dirty="0"/>
              <a:t/>
            </a: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“^Beginning” 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“end$” 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5D0115-E3D3-0545-BBAC-33565FFA5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290" y="4301067"/>
            <a:ext cx="2803359" cy="2362014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93511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931356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400" b="1" dirty="0"/>
              <a:t>Complex Regular Expressions Symbols</a:t>
            </a:r>
            <a:br>
              <a:rPr lang="en-CA" sz="2400" b="1" dirty="0"/>
            </a:br>
            <a:endParaRPr lang="en-CA" sz="1800" b="1" dirty="0"/>
          </a:p>
          <a:p>
            <a:pPr marL="0" indent="0">
              <a:buNone/>
            </a:pPr>
            <a:r>
              <a:rPr lang="en-US" b="1" dirty="0"/>
              <a:t>Single Character: 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/>
              <a:t>The period symbol “</a:t>
            </a:r>
            <a:r>
              <a:rPr lang="en-US" b="1" dirty="0">
                <a:solidFill>
                  <a:srgbClr val="0070C0"/>
                </a:solidFill>
              </a:rPr>
              <a:t>.</a:t>
            </a:r>
            <a:r>
              <a:rPr lang="en-US" dirty="0"/>
              <a:t>” is used to represent a </a:t>
            </a:r>
            <a:r>
              <a:rPr lang="en-US" b="1" dirty="0"/>
              <a:t>single character </a:t>
            </a:r>
            <a:r>
              <a:rPr lang="en-US" dirty="0"/>
              <a:t>which could represent </a:t>
            </a:r>
            <a:r>
              <a:rPr lang="en-US" b="1" dirty="0"/>
              <a:t>any</a:t>
            </a:r>
            <a:r>
              <a:rPr lang="en-US" dirty="0"/>
              <a:t> character.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This symbol (or </a:t>
            </a:r>
            <a:r>
              <a:rPr lang="en-US" i="1" dirty="0"/>
              <a:t>sequence</a:t>
            </a:r>
            <a:r>
              <a:rPr lang="en-US" dirty="0"/>
              <a:t> of period symbols) </a:t>
            </a:r>
            <a:br>
              <a:rPr lang="en-US" dirty="0"/>
            </a:br>
            <a:r>
              <a:rPr lang="en-US" dirty="0"/>
              <a:t>are effective when used with </a:t>
            </a:r>
            <a:r>
              <a:rPr lang="en-US" b="1" dirty="0"/>
              <a:t>anchors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i="1" dirty="0"/>
              <a:t>Examples:</a:t>
            </a:r>
            <a:br>
              <a:rPr lang="en-US" i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“^.$”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“^.....$”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FE20945A-7D2C-884F-99AF-E6B0A96D1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769" y="4089399"/>
            <a:ext cx="2645307" cy="253193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57095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863623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2400" b="1" dirty="0"/>
              <a:t>Complex Regular Expressions Symbols</a:t>
            </a:r>
            <a:br>
              <a:rPr lang="en-CA" sz="2400" b="1" dirty="0"/>
            </a:br>
            <a:endParaRPr lang="en-CA" sz="1800" b="1" dirty="0"/>
          </a:p>
          <a:p>
            <a:pPr marL="0" indent="0">
              <a:buNone/>
            </a:pPr>
            <a:r>
              <a:rPr lang="en-US" b="1" dirty="0"/>
              <a:t>Character Class: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]</a:t>
            </a:r>
            <a:r>
              <a:rPr lang="en-US" dirty="0"/>
              <a:t> 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[^ ]</a:t>
            </a:r>
          </a:p>
          <a:p>
            <a:pPr marL="0" indent="0">
              <a:buNone/>
            </a:pPr>
            <a:r>
              <a:rPr lang="en-US" dirty="0"/>
              <a:t>Works like the </a:t>
            </a:r>
            <a:r>
              <a:rPr lang="en-US" i="1" dirty="0"/>
              <a:t>Single Character </a:t>
            </a:r>
            <a:r>
              <a:rPr lang="en-US" dirty="0"/>
              <a:t>symbol, but with </a:t>
            </a:r>
            <a:r>
              <a:rPr lang="en-US" b="1" dirty="0"/>
              <a:t>restrictions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^</a:t>
            </a:r>
            <a:r>
              <a:rPr lang="en-US" dirty="0"/>
              <a:t> symbol with the character class means </a:t>
            </a:r>
            <a:r>
              <a:rPr lang="en-US" b="1" dirty="0"/>
              <a:t>opposite</a:t>
            </a:r>
            <a:br>
              <a:rPr lang="en-US" b="1" dirty="0"/>
            </a:br>
            <a:r>
              <a:rPr lang="en-US" dirty="0"/>
              <a:t>of the contents within the character class.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This symbol (or sequence of these symbols) </a:t>
            </a:r>
            <a:br>
              <a:rPr lang="en-US" dirty="0"/>
            </a:br>
            <a:r>
              <a:rPr lang="en-US" dirty="0"/>
              <a:t>are effective when used with </a:t>
            </a:r>
            <a:r>
              <a:rPr lang="en-US" b="1" dirty="0"/>
              <a:t>anchors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i="1" dirty="0"/>
              <a:t>Examples: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“^[a-z][a-z][a-z]”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“[^a-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-Z]$”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37D1F57F-C978-5344-ADA0-7E83F39E6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599" y="3837466"/>
            <a:ext cx="2955321" cy="262511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98881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337756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400" b="1" dirty="0"/>
              <a:t>Complex Regular Expressions Symbols</a:t>
            </a:r>
            <a:br>
              <a:rPr lang="en-CA" sz="2400" b="1" dirty="0"/>
            </a:br>
            <a:endParaRPr lang="en-CA" sz="1800" b="1" dirty="0"/>
          </a:p>
          <a:p>
            <a:pPr marL="0" indent="0">
              <a:buNone/>
            </a:pPr>
            <a:r>
              <a:rPr lang="en-US" b="1" dirty="0"/>
              <a:t>Zero or More Occurrence(s)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This symbol means </a:t>
            </a:r>
            <a:r>
              <a:rPr lang="en-US" b="1" dirty="0"/>
              <a:t>zero of more occurrences </a:t>
            </a:r>
            <a:r>
              <a:rPr lang="en-US" dirty="0"/>
              <a:t>of the </a:t>
            </a:r>
            <a:br>
              <a:rPr lang="en-US" dirty="0"/>
            </a:br>
            <a:r>
              <a:rPr lang="en-US" b="1" dirty="0"/>
              <a:t>previous</a:t>
            </a:r>
            <a:r>
              <a:rPr lang="en-US" dirty="0"/>
              <a:t> character.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People learning about regular expressions get </a:t>
            </a:r>
            <a:r>
              <a:rPr lang="en-US" b="1" dirty="0"/>
              <a:t>confused</a:t>
            </a:r>
            <a:r>
              <a:rPr lang="en-US" dirty="0"/>
              <a:t> with this symbol thinking that it means zero or any character, but that would require the use of two symbols: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i="1" dirty="0"/>
              <a:t>Examples: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“Linux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*”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“I*s an”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“^[0-9].*[0-9]$”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myfile.txt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8111D1-1E41-7E48-B022-CDD7DBB37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641" y="3590888"/>
            <a:ext cx="2501563" cy="304878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53422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219223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  <a:endParaRPr lang="en-CA" sz="1800" b="1" dirty="0"/>
          </a:p>
          <a:p>
            <a:pPr marL="0" indent="0">
              <a:buNone/>
            </a:pPr>
            <a:r>
              <a:rPr lang="en-US" dirty="0"/>
              <a:t>Your instructor will demonstrate examples of using </a:t>
            </a:r>
            <a:r>
              <a:rPr lang="en-US" b="1" dirty="0"/>
              <a:t>complex regular expressions </a:t>
            </a:r>
            <a:r>
              <a:rPr lang="en-US" dirty="0"/>
              <a:t>with the </a:t>
            </a:r>
            <a:r>
              <a:rPr lang="en-US" b="1" dirty="0"/>
              <a:t>grep</a:t>
            </a:r>
            <a:r>
              <a:rPr lang="en-US" dirty="0"/>
              <a:t> command.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3A8A11-9FAB-6043-BDC1-B1652E1C5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8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405490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 dirty="0"/>
              <a:t>Tip:  Creating a Reference Sheet</a:t>
            </a:r>
            <a:r>
              <a:rPr lang="en-CA" b="1" dirty="0"/>
              <a:t/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CA" dirty="0"/>
              <a:t>It is a good idea to keep symbols for Filename Expansion</a:t>
            </a:r>
            <a:br>
              <a:rPr lang="en-CA" dirty="0"/>
            </a:br>
            <a:r>
              <a:rPr lang="en-CA" dirty="0"/>
              <a:t>and Regular Expressions </a:t>
            </a:r>
            <a:r>
              <a:rPr lang="en-CA" b="1" dirty="0"/>
              <a:t>separate</a:t>
            </a:r>
            <a:r>
              <a:rPr lang="en-CA" dirty="0"/>
              <a:t> since there is some overlapping similar symbols that have different purposes.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It is recommended to write-out these separate </a:t>
            </a:r>
            <a:br>
              <a:rPr lang="en-CA" dirty="0"/>
            </a:br>
            <a:r>
              <a:rPr lang="en-CA" dirty="0"/>
              <a:t>set of symbols on a </a:t>
            </a:r>
            <a:r>
              <a:rPr lang="en-CA" b="1" dirty="0"/>
              <a:t>sheet of paper </a:t>
            </a:r>
            <a:r>
              <a:rPr lang="en-CA" dirty="0"/>
              <a:t>for reference.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5" name="Picture 4" descr="A picture containing bird, tree, flower&#10;&#10;Description automatically generated">
            <a:extLst>
              <a:ext uri="{FF2B5EF4-FFF2-40B4-BE49-F238E27FC236}">
                <a16:creationId xmlns:a16="http://schemas.microsoft.com/office/drawing/2014/main" id="{90F5742C-436F-D74C-A24F-525C93E9F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212" y="671837"/>
            <a:ext cx="3688278" cy="2069952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512BAE1-A84D-074F-898B-7B92446F4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956" y="3140948"/>
            <a:ext cx="3677534" cy="2912533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11180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HOMEWORK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10136684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Getting Practice</a:t>
            </a:r>
          </a:p>
          <a:p>
            <a:pPr marL="0" indent="0">
              <a:buNone/>
            </a:pPr>
            <a:r>
              <a:rPr lang="en-CA" dirty="0"/>
              <a:t>P</a:t>
            </a:r>
            <a:r>
              <a:rPr lang="en-CA" dirty="0" smtClean="0"/>
              <a:t>erform </a:t>
            </a:r>
            <a:r>
              <a:rPr lang="en-CA" b="1" dirty="0"/>
              <a:t>Week </a:t>
            </a:r>
            <a:r>
              <a:rPr lang="en-CA" b="1" dirty="0" smtClean="0"/>
              <a:t>9  </a:t>
            </a:r>
            <a:r>
              <a:rPr lang="en-CA" b="1" dirty="0"/>
              <a:t>Tutorial</a:t>
            </a:r>
            <a:r>
              <a:rPr lang="en-CA" b="1" dirty="0" smtClean="0"/>
              <a:t>:</a:t>
            </a:r>
            <a:br>
              <a:rPr lang="en-CA" b="1" dirty="0" smtClean="0"/>
            </a:br>
            <a:r>
              <a:rPr lang="en-US" sz="1600" b="1" spc="-1" dirty="0">
                <a:solidFill>
                  <a:srgbClr val="000000"/>
                </a:solidFill>
              </a:rPr>
              <a:t>(Due: Friday Week </a:t>
            </a:r>
            <a:r>
              <a:rPr lang="en-US" sz="1600" b="1" spc="-1" dirty="0" smtClean="0">
                <a:solidFill>
                  <a:srgbClr val="000000"/>
                </a:solidFill>
              </a:rPr>
              <a:t>10 </a:t>
            </a:r>
            <a:r>
              <a:rPr lang="en-US" sz="1600" b="1" spc="-1" dirty="0">
                <a:solidFill>
                  <a:srgbClr val="000000"/>
                </a:solidFill>
              </a:rPr>
              <a:t>@ midnight for a 2% grade)</a:t>
            </a:r>
            <a:r>
              <a:rPr lang="en-US" sz="1600" spc="-1" dirty="0">
                <a:solidFill>
                  <a:srgbClr val="000000"/>
                </a:solidFill>
              </a:rPr>
              <a:t>:</a:t>
            </a:r>
            <a:r>
              <a:rPr lang="en-CA" sz="1600" b="1" dirty="0"/>
              <a:t/>
            </a:r>
            <a:br>
              <a:rPr lang="en-CA" sz="1600" b="1" dirty="0"/>
            </a:br>
            <a:endParaRPr lang="en-CA" sz="1600" b="1" dirty="0"/>
          </a:p>
          <a:p>
            <a:pPr lvl="1"/>
            <a:r>
              <a:rPr lang="en-CA" dirty="0">
                <a:hlinkClick r:id="rId2"/>
              </a:rPr>
              <a:t>INVESTIGATION 1: SIMPLE &amp; COMPLEX REGULAR EXPRESSIONS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lvl="1"/>
            <a:r>
              <a:rPr lang="en-CA" sz="2000" dirty="0">
                <a:hlinkClick r:id="rId3"/>
              </a:rPr>
              <a:t>LINUX PRACTICE QUESTIONS</a:t>
            </a:r>
            <a:r>
              <a:rPr lang="en-CA" sz="2000" dirty="0"/>
              <a:t>  </a:t>
            </a:r>
            <a:br>
              <a:rPr lang="en-CA" sz="2000" dirty="0"/>
            </a:br>
            <a:r>
              <a:rPr lang="en-US" sz="2000" dirty="0"/>
              <a:t>Review Questions (</a:t>
            </a:r>
            <a:r>
              <a:rPr lang="en-US" sz="2000" b="1" u="sng" dirty="0"/>
              <a:t>Simple</a:t>
            </a:r>
            <a:r>
              <a:rPr lang="en-US" sz="2000" dirty="0"/>
              <a:t> and </a:t>
            </a:r>
            <a:r>
              <a:rPr lang="en-US" sz="2000" b="1" u="sng" dirty="0"/>
              <a:t>Complex</a:t>
            </a:r>
            <a:r>
              <a:rPr lang="en-US" sz="2000" b="1" dirty="0"/>
              <a:t> Regular </a:t>
            </a:r>
            <a:r>
              <a:rPr lang="en-US" sz="2000" dirty="0"/>
              <a:t>Expressions Parts</a:t>
            </a:r>
            <a:r>
              <a:rPr lang="en-US" sz="2000" b="1" dirty="0"/>
              <a:t> A</a:t>
            </a:r>
            <a:r>
              <a:rPr lang="en-US" sz="2000" dirty="0"/>
              <a:t> and</a:t>
            </a:r>
            <a:r>
              <a:rPr lang="en-US" sz="2000" b="1" dirty="0"/>
              <a:t> B</a:t>
            </a:r>
            <a:r>
              <a:rPr lang="en-US" sz="2000" dirty="0" smtClean="0"/>
              <a:t>)</a:t>
            </a:r>
            <a:r>
              <a:rPr lang="en-CA" sz="1600" dirty="0"/>
              <a:t/>
            </a:r>
            <a:br>
              <a:rPr lang="en-CA" sz="1600" dirty="0"/>
            </a:br>
            <a:endParaRPr lang="en-CA" sz="16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9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Regular Expressions</a:t>
            </a:r>
          </a:p>
          <a:p>
            <a:pPr lvl="1"/>
            <a:r>
              <a:rPr lang="en-US" dirty="0"/>
              <a:t>Definition / Purpose</a:t>
            </a:r>
          </a:p>
          <a:p>
            <a:pPr lvl="1"/>
            <a:r>
              <a:rPr lang="en-US" i="1" dirty="0"/>
              <a:t>Regular Expressions </a:t>
            </a:r>
            <a:r>
              <a:rPr lang="en-US" dirty="0"/>
              <a:t>vs. </a:t>
            </a:r>
            <a:r>
              <a:rPr lang="en-US" i="1" dirty="0"/>
              <a:t>Filename Expansion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Simple and Complex Regular Expressions</a:t>
            </a:r>
          </a:p>
          <a:p>
            <a:pPr lvl="1"/>
            <a:r>
              <a:rPr lang="en-US" i="1" dirty="0"/>
              <a:t>Simple</a:t>
            </a:r>
            <a:r>
              <a:rPr lang="en-US" dirty="0"/>
              <a:t> (</a:t>
            </a:r>
            <a:r>
              <a:rPr lang="en-US" i="1" dirty="0"/>
              <a:t>Literal</a:t>
            </a:r>
            <a:r>
              <a:rPr lang="en-US" dirty="0"/>
              <a:t>) Regular expressions using </a:t>
            </a:r>
            <a:r>
              <a:rPr lang="en-US" b="1" dirty="0"/>
              <a:t>grep</a:t>
            </a:r>
            <a:endParaRPr lang="en-US" dirty="0"/>
          </a:p>
          <a:p>
            <a:pPr lvl="1"/>
            <a:r>
              <a:rPr lang="en-US" i="1" dirty="0"/>
              <a:t>Complex</a:t>
            </a:r>
            <a:r>
              <a:rPr lang="en-US" dirty="0"/>
              <a:t> Regular Expressions using </a:t>
            </a:r>
            <a:r>
              <a:rPr lang="en-US" b="1" dirty="0"/>
              <a:t>grep</a:t>
            </a:r>
            <a:endParaRPr lang="en-US" dirty="0"/>
          </a:p>
          <a:p>
            <a:pPr lvl="1"/>
            <a:r>
              <a:rPr lang="en-US" dirty="0"/>
              <a:t>Demonstration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Perform Week 9</a:t>
            </a:r>
            <a:r>
              <a:rPr lang="en-US" b="1" dirty="0" smtClean="0"/>
              <a:t>  Tutorial</a:t>
            </a:r>
            <a:endParaRPr lang="en-US" b="1" dirty="0"/>
          </a:p>
          <a:p>
            <a:pPr lvl="1"/>
            <a:r>
              <a:rPr lang="en-US" dirty="0"/>
              <a:t>Investigation 1</a:t>
            </a:r>
          </a:p>
          <a:p>
            <a:pPr lvl="1"/>
            <a:r>
              <a:rPr lang="en-US" dirty="0"/>
              <a:t>Review Questions (</a:t>
            </a:r>
            <a:r>
              <a:rPr lang="en-US" b="1" u="sng" dirty="0"/>
              <a:t>Simple</a:t>
            </a:r>
            <a:r>
              <a:rPr lang="en-US" dirty="0"/>
              <a:t> and </a:t>
            </a:r>
            <a:r>
              <a:rPr lang="en-US" b="1" u="sng" dirty="0"/>
              <a:t>Complex</a:t>
            </a:r>
            <a:r>
              <a:rPr lang="en-US" b="1" dirty="0"/>
              <a:t> Regular Expressions </a:t>
            </a:r>
            <a:r>
              <a:rPr lang="en-US" dirty="0"/>
              <a:t>Parts</a:t>
            </a:r>
            <a:r>
              <a:rPr lang="en-US" b="1" dirty="0"/>
              <a:t> A</a:t>
            </a:r>
            <a:r>
              <a:rPr lang="en-US" dirty="0"/>
              <a:t> and</a:t>
            </a:r>
            <a:r>
              <a:rPr lang="en-US" b="1" dirty="0"/>
              <a:t> B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811890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 dirty="0"/>
              <a:t>Definition</a:t>
            </a:r>
            <a:r>
              <a:rPr lang="en-CA" b="1" dirty="0"/>
              <a:t/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CA" i="1" dirty="0"/>
              <a:t>A </a:t>
            </a:r>
            <a:r>
              <a:rPr lang="en-CA" b="1" i="1" dirty="0"/>
              <a:t>regular expression</a:t>
            </a:r>
            <a:r>
              <a:rPr lang="en-CA" i="1" dirty="0"/>
              <a:t> … is a sequence of characters that define a </a:t>
            </a:r>
            <a:r>
              <a:rPr lang="en-CA" b="1" i="1" dirty="0"/>
              <a:t>search pattern</a:t>
            </a:r>
            <a:r>
              <a:rPr lang="en-CA" i="1" dirty="0"/>
              <a:t>. Usually, such patterns are used by string searching algorithms for "</a:t>
            </a:r>
            <a:r>
              <a:rPr lang="en-CA" b="1" i="1" dirty="0"/>
              <a:t>find</a:t>
            </a:r>
            <a:r>
              <a:rPr lang="en-CA" i="1" dirty="0"/>
              <a:t>" or "</a:t>
            </a:r>
            <a:r>
              <a:rPr lang="en-CA" b="1" i="1" dirty="0"/>
              <a:t>find and replace</a:t>
            </a:r>
            <a:r>
              <a:rPr lang="en-CA" i="1" dirty="0"/>
              <a:t>" operations on strings, </a:t>
            </a:r>
            <a:br>
              <a:rPr lang="en-CA" i="1" dirty="0"/>
            </a:br>
            <a:r>
              <a:rPr lang="en-CA" i="1" dirty="0"/>
              <a:t>or for </a:t>
            </a:r>
            <a:r>
              <a:rPr lang="en-CA" b="1" i="1" dirty="0"/>
              <a:t>input validation</a:t>
            </a:r>
            <a:r>
              <a:rPr lang="en-CA" i="1" dirty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Reference:  </a:t>
            </a:r>
            <a:r>
              <a:rPr lang="en-CA" dirty="0">
                <a:hlinkClick r:id="rId2"/>
              </a:rPr>
              <a:t>https://en.wikipedia.org/wiki/Regular_expression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5" name="Picture 4" descr="A picture containing sitting, black, white, sign&#10;&#10;Description automatically generated">
            <a:extLst>
              <a:ext uri="{FF2B5EF4-FFF2-40B4-BE49-F238E27FC236}">
                <a16:creationId xmlns:a16="http://schemas.microsoft.com/office/drawing/2014/main" id="{6A8F2BC1-A081-E94E-82DF-940C01363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9979586" y="1473199"/>
            <a:ext cx="1075268" cy="107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1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432951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2400" b="1" dirty="0"/>
              <a:t>Regular Expressions vs Filename Expansion</a:t>
            </a:r>
            <a:r>
              <a:rPr lang="en-CA" b="1" dirty="0"/>
              <a:t/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US" dirty="0"/>
              <a:t>In a previous lesson, you learned </a:t>
            </a:r>
            <a:r>
              <a:rPr lang="en-US" b="1" dirty="0"/>
              <a:t>filename expansion </a:t>
            </a:r>
            <a:r>
              <a:rPr lang="en-US" dirty="0"/>
              <a:t>symbols</a:t>
            </a:r>
            <a:r>
              <a:rPr lang="en-US" b="1" dirty="0"/>
              <a:t> </a:t>
            </a:r>
            <a:r>
              <a:rPr lang="en-US" dirty="0"/>
              <a:t>that</a:t>
            </a:r>
            <a:r>
              <a:rPr lang="en-US" b="1" dirty="0"/>
              <a:t> </a:t>
            </a:r>
            <a:r>
              <a:rPr lang="en-US" dirty="0"/>
              <a:t>allow the Linux shell to </a:t>
            </a:r>
            <a:r>
              <a:rPr lang="en-US" b="1" dirty="0"/>
              <a:t>expand </a:t>
            </a:r>
            <a:r>
              <a:rPr lang="en-US" dirty="0"/>
              <a:t>filenames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dirty="0"/>
              <a:t>as </a:t>
            </a:r>
            <a:r>
              <a:rPr lang="en-US" b="1" dirty="0"/>
              <a:t>arguments</a:t>
            </a:r>
            <a:r>
              <a:rPr lang="en-US" dirty="0"/>
              <a:t> (referred to as “</a:t>
            </a:r>
            <a:r>
              <a:rPr lang="en-US" i="1" dirty="0" err="1"/>
              <a:t>globbing</a:t>
            </a:r>
            <a:r>
              <a:rPr lang="en-US" dirty="0"/>
              <a:t>”).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This is used for command </a:t>
            </a:r>
            <a:r>
              <a:rPr lang="en-US" b="1" dirty="0"/>
              <a:t>file management </a:t>
            </a:r>
            <a:r>
              <a:rPr lang="en-US" dirty="0"/>
              <a:t>and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file manipulation commands </a:t>
            </a:r>
            <a:r>
              <a:rPr lang="en-US" dirty="0"/>
              <a:t>including:  </a:t>
            </a:r>
            <a:br>
              <a:rPr lang="en-US" dirty="0"/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</a:t>
            </a:r>
            <a:r>
              <a:rPr lang="en-US" b="1" dirty="0"/>
              <a:t> 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b="1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CA" dirty="0"/>
          </a:p>
        </p:txBody>
      </p:sp>
      <p:pic>
        <p:nvPicPr>
          <p:cNvPr id="6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E7D37C4F-E141-9043-8C98-08E4D113A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934" y="2526434"/>
            <a:ext cx="4754949" cy="145290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D9D10B-7953-014F-A9D2-E97B8C458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 flipH="1">
            <a:off x="8890678" y="747498"/>
            <a:ext cx="1106256" cy="110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5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8708423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400" b="1" dirty="0"/>
              <a:t>Regular Expressions vs Filename Expansion</a:t>
            </a:r>
            <a:r>
              <a:rPr lang="en-CA" b="1" dirty="0"/>
              <a:t/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CA" b="1" dirty="0"/>
              <a:t>Regular expressions</a:t>
            </a:r>
            <a:r>
              <a:rPr lang="en-CA" dirty="0"/>
              <a:t> are used to </a:t>
            </a:r>
            <a:r>
              <a:rPr lang="en-CA" b="1" dirty="0"/>
              <a:t>search</a:t>
            </a:r>
            <a:r>
              <a:rPr lang="en-CA" dirty="0"/>
              <a:t>, </a:t>
            </a:r>
            <a:r>
              <a:rPr lang="en-CA" b="1" dirty="0"/>
              <a:t>edit</a:t>
            </a:r>
            <a:r>
              <a:rPr lang="en-CA" dirty="0"/>
              <a:t> and </a:t>
            </a:r>
            <a:r>
              <a:rPr lang="en-CA" b="1" dirty="0"/>
              <a:t>manipulate</a:t>
            </a:r>
            <a:r>
              <a:rPr lang="en-CA" dirty="0"/>
              <a:t> </a:t>
            </a:r>
            <a:r>
              <a:rPr lang="en-CA" b="1" u="sng" dirty="0"/>
              <a:t>text</a:t>
            </a:r>
            <a:r>
              <a:rPr lang="en-CA" dirty="0"/>
              <a:t>. </a:t>
            </a:r>
            <a:br>
              <a:rPr lang="en-CA" dirty="0"/>
            </a:br>
            <a:r>
              <a:rPr lang="en-CA" dirty="0"/>
              <a:t>This can represent text </a:t>
            </a:r>
            <a:r>
              <a:rPr lang="en-CA" u="sng" dirty="0"/>
              <a:t>contained</a:t>
            </a:r>
            <a:r>
              <a:rPr lang="en-CA" dirty="0"/>
              <a:t> in a </a:t>
            </a:r>
            <a:r>
              <a:rPr lang="en-CA" b="1" dirty="0"/>
              <a:t>file</a:t>
            </a:r>
            <a:r>
              <a:rPr lang="en-CA" dirty="0"/>
              <a:t> </a:t>
            </a:r>
            <a:r>
              <a:rPr lang="en-CA" u="sng" dirty="0"/>
              <a:t>or</a:t>
            </a:r>
            <a:r>
              <a:rPr lang="en-CA" dirty="0"/>
              <a:t> within a </a:t>
            </a:r>
            <a:r>
              <a:rPr lang="en-CA" b="1" dirty="0"/>
              <a:t>pipeline command</a:t>
            </a:r>
            <a:r>
              <a:rPr lang="en-CA" dirty="0"/>
              <a:t>.</a:t>
            </a:r>
            <a:r>
              <a:rPr lang="en-CA" i="1" dirty="0"/>
              <a:t/>
            </a:r>
            <a:br>
              <a:rPr lang="en-CA" i="1" dirty="0"/>
            </a:br>
            <a:endParaRPr lang="en-CA" i="1" dirty="0"/>
          </a:p>
          <a:p>
            <a:pPr marL="0" indent="0">
              <a:buNone/>
            </a:pPr>
            <a:r>
              <a:rPr lang="en-US" dirty="0"/>
              <a:t>Regular expressions are used with commands that match patterns contained in text such as: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sed </a:t>
            </a:r>
            <a:r>
              <a:rPr lang="en-US" dirty="0"/>
              <a:t>and</a:t>
            </a:r>
            <a:r>
              <a:rPr lang="en-US" b="1" dirty="0"/>
              <a:t>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/>
              <a:t> </a:t>
            </a:r>
            <a:r>
              <a:rPr lang="en-CA" i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5" name="Picture 4" descr="A picture containing sitting, black, white, sign&#10;&#10;Description automatically generated">
            <a:extLst>
              <a:ext uri="{FF2B5EF4-FFF2-40B4-BE49-F238E27FC236}">
                <a16:creationId xmlns:a16="http://schemas.microsoft.com/office/drawing/2014/main" id="{01695FC9-90C4-154D-BDF9-FDD37AB33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8952193" y="804519"/>
            <a:ext cx="1075268" cy="107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7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9165623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400" b="1" dirty="0"/>
              <a:t>Simple (literal) Regular Expressions With Linux Commands</a:t>
            </a:r>
            <a:br>
              <a:rPr lang="en-CA" sz="2400" b="1" dirty="0"/>
            </a:br>
            <a:endParaRPr lang="en-CA" sz="1800" b="1" dirty="0"/>
          </a:p>
          <a:p>
            <a:pPr marL="0" indent="0">
              <a:buNone/>
            </a:pPr>
            <a:r>
              <a:rPr lang="en-US" sz="1800" dirty="0"/>
              <a:t>A simple regular expression is a collection of </a:t>
            </a:r>
            <a:r>
              <a:rPr lang="en-US" sz="1800" b="1" dirty="0"/>
              <a:t>characters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(for example words or phases).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Although we will later discuss several Linux commands that use </a:t>
            </a:r>
            <a:br>
              <a:rPr lang="en-US" sz="1800" dirty="0"/>
            </a:br>
            <a:r>
              <a:rPr lang="en-US" sz="1800" dirty="0"/>
              <a:t>regular expressions, the </a:t>
            </a:r>
            <a:r>
              <a:rPr lang="en-US" sz="1800" b="1" dirty="0">
                <a:solidFill>
                  <a:srgbClr val="0070C0"/>
                </a:solidFill>
              </a:rPr>
              <a:t>grep</a:t>
            </a:r>
            <a:r>
              <a:rPr lang="en-US" sz="1800" dirty="0"/>
              <a:t> Linux command </a:t>
            </a:r>
            <a:r>
              <a:rPr lang="en-CA" sz="1800" dirty="0"/>
              <a:t>is useful to</a:t>
            </a:r>
            <a:br>
              <a:rPr lang="en-CA" sz="1800" dirty="0"/>
            </a:br>
            <a:r>
              <a:rPr lang="en-CA" sz="1800" b="1" dirty="0"/>
              <a:t>learn </a:t>
            </a:r>
            <a:r>
              <a:rPr lang="en-CA" sz="1800" dirty="0"/>
              <a:t>to display lines of text that </a:t>
            </a:r>
            <a:r>
              <a:rPr lang="en-CA" sz="1800" b="1" dirty="0"/>
              <a:t>match</a:t>
            </a:r>
            <a:r>
              <a:rPr lang="en-CA" sz="1800" dirty="0"/>
              <a:t> a regular expression.</a:t>
            </a:r>
            <a:br>
              <a:rPr lang="en-CA" sz="1800" dirty="0"/>
            </a:br>
            <a:endParaRPr lang="en-CA" sz="1800" dirty="0"/>
          </a:p>
          <a:p>
            <a:pPr marL="0" indent="0">
              <a:buNone/>
            </a:pPr>
            <a:r>
              <a:rPr lang="en-CA" sz="1800" i="1" dirty="0"/>
              <a:t>Example: </a:t>
            </a:r>
            <a:r>
              <a:rPr lang="en-CA" sz="1800" b="1" dirty="0"/>
              <a:t/>
            </a:r>
            <a:br>
              <a:rPr lang="en-CA" sz="1800" b="1" dirty="0"/>
            </a:br>
            <a:r>
              <a:rPr lang="en-CA" sz="1800" b="1" dirty="0"/>
              <a:t/>
            </a:r>
            <a:br>
              <a:rPr lang="en-CA" sz="1800" b="1" dirty="0"/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Linux </a:t>
            </a:r>
            <a:r>
              <a:rPr lang="en-CA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document.txt</a:t>
            </a: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954E58FD-37A8-984D-A7C3-F457AA0B3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865" y="3754987"/>
            <a:ext cx="3649133" cy="1996486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" name="Picture 4" descr="A black sign with white text on screen&#10;&#10;Description automatically generated">
            <a:extLst>
              <a:ext uri="{FF2B5EF4-FFF2-40B4-BE49-F238E27FC236}">
                <a16:creationId xmlns:a16="http://schemas.microsoft.com/office/drawing/2014/main" id="{ABEEE87D-881C-EE44-9C06-49B4A20A7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10263298" y="1571330"/>
            <a:ext cx="1288826" cy="128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9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7692423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 dirty="0"/>
              <a:t>Regular Expressions With Linux Pipeline Commands</a:t>
            </a:r>
            <a:endParaRPr lang="en-CA" sz="1800" b="1" dirty="0"/>
          </a:p>
          <a:p>
            <a:pPr marL="0" indent="0">
              <a:buNone/>
            </a:pPr>
            <a:r>
              <a:rPr lang="en-US" dirty="0"/>
              <a:t>Regular expressions can also be used to manipulate text </a:t>
            </a:r>
            <a:br>
              <a:rPr lang="en-US" dirty="0"/>
            </a:br>
            <a:r>
              <a:rPr lang="en-US" dirty="0"/>
              <a:t>within </a:t>
            </a:r>
            <a:r>
              <a:rPr lang="en-US" b="1" dirty="0"/>
              <a:t>Linux Pipeline Commands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grep</a:t>
            </a:r>
            <a:r>
              <a:rPr lang="en-US" dirty="0"/>
              <a:t> command can act as a </a:t>
            </a:r>
            <a:r>
              <a:rPr lang="en-US" b="1" dirty="0"/>
              <a:t>filter</a:t>
            </a:r>
            <a:r>
              <a:rPr lang="en-US" dirty="0"/>
              <a:t> to match text patterns.</a:t>
            </a:r>
            <a:br>
              <a:rPr lang="en-US" dirty="0"/>
            </a:br>
            <a:r>
              <a:rPr lang="en-US" dirty="0"/>
              <a:t>In turn, the </a:t>
            </a:r>
            <a:r>
              <a:rPr lang="en-US" b="1" dirty="0" err="1"/>
              <a:t>stdout</a:t>
            </a:r>
            <a:r>
              <a:rPr lang="en-US" dirty="0"/>
              <a:t> from that filter can be further processed by </a:t>
            </a:r>
            <a:br>
              <a:rPr lang="en-US" dirty="0"/>
            </a:br>
            <a:r>
              <a:rPr lang="en-US" dirty="0"/>
              <a:t>other </a:t>
            </a:r>
            <a:r>
              <a:rPr lang="en-US" i="1" dirty="0"/>
              <a:t>filters</a:t>
            </a:r>
            <a:r>
              <a:rPr lang="en-US" dirty="0"/>
              <a:t> throughout the </a:t>
            </a:r>
            <a:r>
              <a:rPr lang="en-US" i="1" dirty="0"/>
              <a:t>Linux pipeline command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Examples: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| grep txt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who | grep khan | head -20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7F18D603-CB06-CC4D-A278-B1FBD3854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632" y="4664744"/>
            <a:ext cx="4567767" cy="1630132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1F7AC2-D2FE-2444-9A25-FB48639A1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614" y="3266477"/>
            <a:ext cx="3903785" cy="991946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Picture 5" descr="A black sign with white text on screen&#10;&#10;Description automatically generated">
            <a:extLst>
              <a:ext uri="{FF2B5EF4-FFF2-40B4-BE49-F238E27FC236}">
                <a16:creationId xmlns:a16="http://schemas.microsoft.com/office/drawing/2014/main" id="{46252B6D-ED9E-314F-A6D6-A37E012AA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10263298" y="1571330"/>
            <a:ext cx="1288826" cy="128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812823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  <a:endParaRPr lang="en-CA" sz="1800" b="1" dirty="0"/>
          </a:p>
          <a:p>
            <a:pPr marL="0" indent="0">
              <a:buNone/>
            </a:pPr>
            <a:r>
              <a:rPr lang="en-US" dirty="0"/>
              <a:t>Your instructor will demonstrate examples of using </a:t>
            </a:r>
            <a:r>
              <a:rPr lang="en-US" b="1" dirty="0"/>
              <a:t>simple regular expressions </a:t>
            </a:r>
            <a:r>
              <a:rPr lang="en-US" dirty="0"/>
              <a:t>with the </a:t>
            </a:r>
            <a:r>
              <a:rPr lang="en-US" b="1" dirty="0"/>
              <a:t>grep</a:t>
            </a:r>
            <a:r>
              <a:rPr lang="en-US" dirty="0"/>
              <a:t> command.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3A8A11-9FAB-6043-BDC1-B1652E1C5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1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7895623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 dirty="0"/>
              <a:t>More Precise Pattern Matching</a:t>
            </a:r>
            <a:endParaRPr lang="en-CA" sz="1800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problem with using simple (literal) regular expressions </a:t>
            </a:r>
            <a:br>
              <a:rPr lang="en-US" dirty="0"/>
            </a:br>
            <a:r>
              <a:rPr lang="en-US" dirty="0"/>
              <a:t>is that only </a:t>
            </a:r>
            <a:r>
              <a:rPr lang="en-US" b="1" dirty="0"/>
              <a:t>simple</a:t>
            </a:r>
            <a:r>
              <a:rPr lang="en-US" dirty="0"/>
              <a:t> or </a:t>
            </a:r>
            <a:r>
              <a:rPr lang="en-US" b="1" dirty="0"/>
              <a:t>general</a:t>
            </a:r>
            <a:r>
              <a:rPr lang="en-US" dirty="0"/>
              <a:t> patterns are matched.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For example, the </a:t>
            </a:r>
            <a:r>
              <a:rPr lang="en-US" b="1" dirty="0"/>
              <a:t>pattern: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the</a:t>
            </a:r>
            <a:r>
              <a:rPr lang="en-US" dirty="0"/>
              <a:t> would match larger words such as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the</a:t>
            </a:r>
            <a:r>
              <a:rPr lang="en-US" dirty="0"/>
              <a:t>re, </a:t>
            </a:r>
            <a:r>
              <a:rPr lang="en-US" dirty="0">
                <a:solidFill>
                  <a:srgbClr val="0070C0"/>
                </a:solidFill>
              </a:rPr>
              <a:t>the</a:t>
            </a:r>
            <a:r>
              <a:rPr lang="en-US" dirty="0"/>
              <a:t>y, ei</a:t>
            </a:r>
            <a:r>
              <a:rPr lang="en-US" dirty="0">
                <a:solidFill>
                  <a:srgbClr val="0070C0"/>
                </a:solidFill>
              </a:rPr>
              <a:t>the</a:t>
            </a:r>
            <a:r>
              <a:rPr lang="en-US" dirty="0"/>
              <a:t>r, </a:t>
            </a:r>
            <a:r>
              <a:rPr lang="en-US" dirty="0">
                <a:solidFill>
                  <a:srgbClr val="0070C0"/>
                </a:solidFill>
              </a:rPr>
              <a:t>the</a:t>
            </a:r>
            <a:r>
              <a:rPr lang="en-US" dirty="0"/>
              <a:t>m, </a:t>
            </a:r>
            <a:r>
              <a:rPr lang="en-US" dirty="0">
                <a:solidFill>
                  <a:srgbClr val="0070C0"/>
                </a:solidFill>
              </a:rPr>
              <a:t>the</a:t>
            </a:r>
            <a:r>
              <a:rPr lang="en-US" dirty="0"/>
              <a:t>ir, in addition to the word </a:t>
            </a:r>
            <a:r>
              <a:rPr lang="en-US" dirty="0">
                <a:solidFill>
                  <a:srgbClr val="0070C0"/>
                </a:solidFill>
              </a:rPr>
              <a:t>the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There are also other types of patterns you may want to search such as</a:t>
            </a:r>
            <a:br>
              <a:rPr lang="en-US" dirty="0"/>
            </a:br>
            <a:r>
              <a:rPr lang="en-US" b="1" dirty="0"/>
              <a:t>location</a:t>
            </a:r>
            <a:r>
              <a:rPr lang="en-US" dirty="0"/>
              <a:t> of pattern at the beginning or ending of a string</a:t>
            </a:r>
            <a:r>
              <a:rPr lang="en-US" b="1" dirty="0"/>
              <a:t>, number </a:t>
            </a:r>
            <a:r>
              <a:rPr lang="en-US" dirty="0"/>
              <a:t>of characters </a:t>
            </a:r>
            <a:br>
              <a:rPr lang="en-US" dirty="0"/>
            </a:br>
            <a:r>
              <a:rPr lang="en-US" dirty="0"/>
              <a:t>(or character classes) or the </a:t>
            </a:r>
            <a:r>
              <a:rPr lang="en-US" b="1" dirty="0"/>
              <a:t>number of occurrences </a:t>
            </a:r>
            <a:r>
              <a:rPr lang="en-US" dirty="0"/>
              <a:t>of a </a:t>
            </a:r>
            <a:r>
              <a:rPr lang="en-US" i="1" dirty="0"/>
              <a:t>character</a:t>
            </a:r>
            <a:r>
              <a:rPr lang="en-US" dirty="0"/>
              <a:t> or </a:t>
            </a:r>
            <a:r>
              <a:rPr lang="en-US" i="1" dirty="0"/>
              <a:t>pattern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We can use </a:t>
            </a:r>
            <a:r>
              <a:rPr lang="en-US" b="1" dirty="0"/>
              <a:t>complex</a:t>
            </a:r>
            <a:r>
              <a:rPr lang="en-US" dirty="0"/>
              <a:t> and </a:t>
            </a:r>
            <a:r>
              <a:rPr lang="en-US" b="1" dirty="0"/>
              <a:t>extended</a:t>
            </a:r>
            <a:r>
              <a:rPr lang="en-US" dirty="0"/>
              <a:t> regular expressions for more precise matches.</a:t>
            </a:r>
            <a:br>
              <a:rPr lang="en-US" dirty="0"/>
            </a:br>
            <a:r>
              <a:rPr lang="en-US" dirty="0"/>
              <a:t>We will discuss </a:t>
            </a:r>
            <a:r>
              <a:rPr lang="en-US" b="1" dirty="0"/>
              <a:t>complex </a:t>
            </a:r>
            <a:r>
              <a:rPr lang="en-US" dirty="0"/>
              <a:t>regular expressions in this lesson.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CECBB795-E1AF-B748-B40E-1B110355C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8616454" y="9906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1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10082</TotalTime>
  <Words>1175</Words>
  <Application>Microsoft Office PowerPoint</Application>
  <PresentationFormat>Widescreen</PresentationFormat>
  <Paragraphs>97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Gill Sans MT</vt:lpstr>
      <vt:lpstr>Gallery</vt:lpstr>
      <vt:lpstr>  ULI101:  Introduction to Unix / Linux and the Internet         Week 9 lesson 1     REGULAR EXPRESSIONS VS FILENAME EXPANSION /    Simple AND COMPLEX REGULAR EXPRESSIONS       </vt:lpstr>
      <vt:lpstr>Lesson 1  topics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SYST28296</dc:title>
  <dc:creator>Saul, Jennifer</dc:creator>
  <cp:lastModifiedBy>ITS</cp:lastModifiedBy>
  <cp:revision>1006</cp:revision>
  <dcterms:created xsi:type="dcterms:W3CDTF">2019-04-25T17:31:46Z</dcterms:created>
  <dcterms:modified xsi:type="dcterms:W3CDTF">2022-04-29T08:29:45Z</dcterms:modified>
</cp:coreProperties>
</file>