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305" r:id="rId3"/>
    <p:sldId id="287" r:id="rId4"/>
    <p:sldId id="288" r:id="rId5"/>
    <p:sldId id="289" r:id="rId6"/>
    <p:sldId id="290" r:id="rId7"/>
    <p:sldId id="291" r:id="rId8"/>
    <p:sldId id="292" r:id="rId9"/>
    <p:sldId id="306" r:id="rId10"/>
    <p:sldId id="293" r:id="rId11"/>
    <p:sldId id="294" r:id="rId12"/>
    <p:sldId id="295" r:id="rId13"/>
    <p:sldId id="307" r:id="rId14"/>
    <p:sldId id="302" r:id="rId15"/>
    <p:sldId id="303" r:id="rId1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2" autoAdjust="0"/>
    <p:restoredTop sz="94694"/>
  </p:normalViewPr>
  <p:slideViewPr>
    <p:cSldViewPr snapToGrid="0">
      <p:cViewPr varScale="1">
        <p:scale>
          <a:sx n="65" d="100"/>
          <a:sy n="65" d="100"/>
        </p:scale>
        <p:origin x="4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CA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CA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senecacollege.ca/learningcentre/slg" TargetMode="External"/><Relationship Id="rId2" Type="http://schemas.openxmlformats.org/officeDocument/2006/relationships/hyperlink" Target="https://library.senecacollege.ca/learningcentre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_1:_Using_Your_Matrix_Server_Account#LINUX_PRACTICE_QUESTIONS" TargetMode="External"/><Relationship Id="rId2" Type="http://schemas.openxmlformats.org/officeDocument/2006/relationships/hyperlink" Target="https://wiki.cdot.senecacollege.ca/wiki/Tutorial_1:_Using_Your_Matrix_Server_Account#INVESTIGATION_2:_USING_THE_LINUX_SHELL_.2F_ONLINE_ASSIGNMENT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964879" y="1514816"/>
            <a:ext cx="9344251" cy="35244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 fontScale="92500" lnSpcReduction="20000"/>
          </a:bodyPr>
          <a:lstStyle/>
          <a:p>
            <a:pPr>
              <a:spcAft>
                <a:spcPts val="1199"/>
              </a:spcAft>
            </a:pP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400" b="0" strike="noStrike" cap="all" spc="-1" dirty="0" smtClean="0">
                <a:solidFill>
                  <a:srgbClr val="000000"/>
                </a:solidFill>
                <a:latin typeface="Gill Sans MT"/>
              </a:rPr>
              <a:t>   </a:t>
            </a:r>
            <a:br>
              <a:rPr lang="en-US" sz="2400" b="0" strike="noStrike" cap="all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2400" b="0" strike="noStrike" cap="all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2400" b="0" strike="noStrike" cap="all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2400" b="0" strike="noStrike" cap="all" spc="-1" dirty="0" smtClean="0">
                <a:solidFill>
                  <a:srgbClr val="000000"/>
                </a:solidFill>
                <a:latin typeface="Gill Sans MT"/>
              </a:rPr>
              <a:t>    ULI101</a:t>
            </a: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  <a:t>:  Introduction to Unix / Linux and the Internet</a:t>
            </a:r>
            <a:r>
              <a:rPr lang="en-US" dirty="0"/>
              <a:t/>
            </a:r>
            <a:br>
              <a:rPr lang="en-US" dirty="0"/>
            </a:br>
            <a:r>
              <a:rPr lang="en-US" sz="1200" b="0" strike="noStrike" cap="all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dirty="0" smtClean="0"/>
              <a:t> </a:t>
            </a:r>
            <a:endParaRPr lang="en-US" sz="2200" cap="all" spc="-1" dirty="0">
              <a:solidFill>
                <a:srgbClr val="0070C0"/>
              </a:solidFill>
              <a:latin typeface="Gill Sans MT"/>
            </a:endParaRPr>
          </a:p>
          <a:p>
            <a:pPr>
              <a:spcAft>
                <a:spcPts val="1199"/>
              </a:spcAft>
            </a:pPr>
            <a:r>
              <a:rPr lang="en-US" sz="2400" b="0" strike="noStrike" cap="all" spc="-1" dirty="0" smtClean="0">
                <a:solidFill>
                  <a:srgbClr val="0070C0"/>
                </a:solidFill>
                <a:latin typeface="Gill Sans MT"/>
              </a:rPr>
              <a:t>     Week1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:</a:t>
            </a: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  <a:t>  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lesson </a:t>
            </a:r>
            <a:r>
              <a:rPr lang="en-US" sz="2400" b="0" strike="noStrike" cap="all" spc="-1" dirty="0" smtClean="0">
                <a:solidFill>
                  <a:srgbClr val="0070C0"/>
                </a:solidFill>
                <a:latin typeface="Gill Sans MT"/>
              </a:rPr>
              <a:t>2</a:t>
            </a:r>
          </a:p>
          <a:p>
            <a:pPr>
              <a:spcAft>
                <a:spcPts val="1199"/>
              </a:spcAft>
            </a:pPr>
            <a:endParaRPr lang="en-US" sz="2200" b="0" strike="noStrike" cap="all" spc="-1" dirty="0" smtClean="0">
              <a:solidFill>
                <a:srgbClr val="0070C0"/>
              </a:solidFill>
              <a:latin typeface="Gill Sans MT"/>
            </a:endParaRPr>
          </a:p>
          <a:p>
            <a:pPr>
              <a:spcAft>
                <a:spcPts val="1199"/>
              </a:spcAft>
            </a:pPr>
            <a:r>
              <a:rPr lang="en-US" sz="2200" dirty="0" smtClean="0"/>
              <a:t>     </a:t>
            </a:r>
            <a:br>
              <a:rPr lang="en-US" sz="2200" dirty="0" smtClean="0"/>
            </a:br>
            <a:r>
              <a:rPr lang="en-US" sz="2200" dirty="0" smtClean="0"/>
              <a:t>     </a:t>
            </a:r>
            <a:r>
              <a:rPr lang="en-US" sz="2400" b="0" strike="noStrike" cap="all" spc="-1" dirty="0" smtClean="0">
                <a:solidFill>
                  <a:srgbClr val="0070C0"/>
                </a:solidFill>
                <a:latin typeface="Gill Sans MT"/>
              </a:rPr>
              <a:t>Issuing 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Linux Command / Linux Command </a:t>
            </a:r>
            <a:r>
              <a:rPr lang="en-US" sz="2400" b="0" strike="noStrike" cap="all" spc="-1" dirty="0" smtClean="0">
                <a:solidFill>
                  <a:srgbClr val="0070C0"/>
                </a:solidFill>
                <a:latin typeface="Gill Sans MT"/>
              </a:rPr>
              <a:t>Help</a:t>
            </a:r>
            <a:br>
              <a:rPr lang="en-US" sz="2400" b="0" strike="noStrike" cap="all" spc="-1" dirty="0" smtClean="0">
                <a:solidFill>
                  <a:srgbClr val="0070C0"/>
                </a:solidFill>
                <a:latin typeface="Gill Sans MT"/>
              </a:rPr>
            </a:br>
            <a:r>
              <a:rPr lang="en-US" sz="2400" b="0" strike="noStrike" cap="all" spc="-1" dirty="0" smtClean="0">
                <a:solidFill>
                  <a:srgbClr val="0070C0"/>
                </a:solidFill>
                <a:latin typeface="Gill Sans MT"/>
              </a:rPr>
              <a:t>    Command 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LINE </a:t>
            </a:r>
            <a:r>
              <a:rPr lang="en-US" sz="2400" b="0" strike="noStrike" cap="all" spc="-1" dirty="0" smtClean="0">
                <a:solidFill>
                  <a:srgbClr val="0070C0"/>
                </a:solidFill>
                <a:latin typeface="Gill Sans MT"/>
              </a:rPr>
              <a:t>EDITING / </a:t>
            </a:r>
            <a:r>
              <a:rPr lang="en-CA" sz="2400" dirty="0" smtClean="0"/>
              <a:t> </a:t>
            </a:r>
            <a:r>
              <a:rPr lang="en-US" sz="2400" b="0" strike="noStrike" cap="all" spc="-1" dirty="0" smtClean="0">
                <a:solidFill>
                  <a:srgbClr val="0070C0"/>
                </a:solidFill>
                <a:latin typeface="Gill Sans MT"/>
              </a:rPr>
              <a:t>Online 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Tu</a:t>
            </a:r>
            <a:r>
              <a:rPr lang="en-US" sz="2400" cap="all" spc="-1" dirty="0">
                <a:solidFill>
                  <a:srgbClr val="0070C0"/>
                </a:solidFill>
                <a:latin typeface="Gill Sans MT"/>
              </a:rPr>
              <a:t>torials  / </a:t>
            </a:r>
            <a:r>
              <a:rPr lang="en-US" sz="2400" cap="all" spc="-1" dirty="0" smtClean="0">
                <a:solidFill>
                  <a:srgbClr val="0070C0"/>
                </a:solidFill>
                <a:latin typeface="Gill Sans MT"/>
              </a:rPr>
              <a:t>SLGs</a:t>
            </a:r>
            <a:br>
              <a:rPr lang="en-US" sz="2400" cap="all" spc="-1" dirty="0" smtClean="0">
                <a:solidFill>
                  <a:srgbClr val="0070C0"/>
                </a:solidFill>
                <a:latin typeface="Gill Sans MT"/>
              </a:rPr>
            </a:br>
            <a:r>
              <a:rPr lang="en-US" cap="all" spc="-1" dirty="0" smtClean="0">
                <a:solidFill>
                  <a:srgbClr val="0070C0"/>
                </a:solidFill>
                <a:latin typeface="Gill Sans MT"/>
              </a:rPr>
              <a:t/>
            </a:r>
            <a:br>
              <a:rPr lang="en-US" cap="all" spc="-1" dirty="0" smtClean="0">
                <a:solidFill>
                  <a:srgbClr val="0070C0"/>
                </a:solidFill>
                <a:latin typeface="Gill Sans MT"/>
              </a:rPr>
            </a:br>
            <a:endParaRPr lang="en-US" cap="all" spc="-1" dirty="0">
              <a:solidFill>
                <a:srgbClr val="0070C0"/>
              </a:solidFill>
              <a:latin typeface="Gill Sans MT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964880" y="5362112"/>
            <a:ext cx="9089280" cy="5300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cap="all" spc="-1" dirty="0" smtClean="0">
                <a:solidFill>
                  <a:srgbClr val="000000"/>
                </a:solidFill>
                <a:latin typeface="Gill Sans MT"/>
              </a:rPr>
              <a:t>    Photos </a:t>
            </a:r>
            <a:r>
              <a:rPr lang="en-CA" sz="1800" b="0" strike="noStrike" cap="all" spc="-1" dirty="0">
                <a:solidFill>
                  <a:srgbClr val="000000"/>
                </a:solidFill>
                <a:latin typeface="Gill Sans MT"/>
              </a:rPr>
              <a:t>and icons used in this slide show are licensed under </a:t>
            </a:r>
            <a:r>
              <a:rPr lang="en-CA" sz="1800" b="0" u="sng" strike="noStrike" cap="all" spc="-1" dirty="0">
                <a:solidFill>
                  <a:srgbClr val="FA2B5C"/>
                </a:solidFill>
                <a:uFillTx/>
                <a:latin typeface="Gill Sans MT"/>
                <a:hlinkClick r:id="rId2"/>
              </a:rPr>
              <a:t>CC BY-SA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CA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019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Managing Directories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451520" y="1853280"/>
            <a:ext cx="6760440" cy="2594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Your instructor will demonstrate how </a:t>
            </a:r>
            <a:r>
              <a:rPr lang="en-CA" sz="1600" b="0" strike="noStrike" spc="-1" dirty="0" smtClean="0">
                <a:solidFill>
                  <a:srgbClr val="000000"/>
                </a:solidFill>
                <a:latin typeface="Gill Sans MT"/>
              </a:rPr>
              <a:t>to perform 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command line editing</a:t>
            </a:r>
            <a:endParaRPr lang="en-CA" sz="1600" b="0" strike="noStrike" spc="-1" dirty="0">
              <a:latin typeface="Arial"/>
            </a:endParaRPr>
          </a:p>
        </p:txBody>
      </p:sp>
      <p:pic>
        <p:nvPicPr>
          <p:cNvPr id="5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529189" y="462454"/>
            <a:ext cx="1049942" cy="10993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451520" y="1873440"/>
            <a:ext cx="7631640" cy="3905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75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700" b="1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2700" b="1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2700" b="1" strike="noStrike" spc="-1" dirty="0" smtClean="0">
                <a:solidFill>
                  <a:srgbClr val="000000"/>
                </a:solidFill>
                <a:latin typeface="Gill Sans MT"/>
              </a:rPr>
              <a:t>Weekly Tutorials </a:t>
            </a:r>
            <a:r>
              <a:rPr lang="en-US" sz="2700" b="1" strike="noStrike" spc="-1" dirty="0">
                <a:solidFill>
                  <a:srgbClr val="000000"/>
                </a:solidFill>
                <a:latin typeface="Gill Sans MT"/>
              </a:rPr>
              <a:t>/ Linux Practice </a:t>
            </a:r>
            <a:r>
              <a:rPr lang="en-US" sz="2700" b="1" strike="noStrike" spc="-1" dirty="0" smtClean="0">
                <a:solidFill>
                  <a:srgbClr val="000000"/>
                </a:solidFill>
                <a:latin typeface="Gill Sans MT"/>
              </a:rPr>
              <a:t>Questions</a:t>
            </a:r>
            <a:br>
              <a:rPr lang="en-US" sz="2700" b="1" strike="noStrike" spc="-1" dirty="0" smtClean="0">
                <a:solidFill>
                  <a:srgbClr val="000000"/>
                </a:solidFill>
                <a:latin typeface="Gill Sans MT"/>
              </a:rPr>
            </a:br>
            <a:endParaRPr lang="en-US" sz="2700" b="1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There are 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  <a:t>Weekly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  <a:t>tutorials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that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are required to be completed by students for a 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  <a:t>2%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 grade</a:t>
            </a:r>
            <a:b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 for </a:t>
            </a:r>
            <a:r>
              <a:rPr lang="en-US" sz="1800" b="0" u="sng" strike="noStrike" spc="-1" dirty="0" smtClean="0">
                <a:solidFill>
                  <a:srgbClr val="000000"/>
                </a:solidFill>
                <a:latin typeface="Gill Sans MT"/>
              </a:rPr>
              <a:t>each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 tutorial. These tutorials are usually due by the following week by Friday @ midnight. </a:t>
            </a:r>
            <a:r>
              <a:rPr lang="en-US" spc="-1" dirty="0">
                <a:solidFill>
                  <a:srgbClr val="000000"/>
                </a:solidFill>
                <a:latin typeface="Gill Sans MT"/>
              </a:rPr>
              <a:t/>
            </a:r>
            <a:br>
              <a:rPr lang="en-US" spc="-1" dirty="0">
                <a:solidFill>
                  <a:srgbClr val="000000"/>
                </a:solidFill>
                <a:latin typeface="Gill Sans MT"/>
              </a:rPr>
            </a:br>
            <a:endParaRPr lang="en-US" spc="-1" dirty="0" smtClean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pc="-1" dirty="0" smtClean="0">
                <a:solidFill>
                  <a:srgbClr val="000000"/>
                </a:solidFill>
                <a:latin typeface="Gill Sans MT"/>
              </a:rPr>
              <a:t>These </a:t>
            </a:r>
            <a:r>
              <a:rPr lang="en-CA" spc="-1" dirty="0">
                <a:solidFill>
                  <a:srgbClr val="000000"/>
                </a:solidFill>
                <a:latin typeface="Gill Sans MT"/>
              </a:rPr>
              <a:t>tutorials are designed to provide you </a:t>
            </a:r>
            <a:r>
              <a:rPr lang="en-CA" b="1" spc="-1" dirty="0">
                <a:solidFill>
                  <a:srgbClr val="000000"/>
                </a:solidFill>
                <a:latin typeface="Gill Sans MT"/>
              </a:rPr>
              <a:t>guided hands-on practice</a:t>
            </a:r>
            <a:r>
              <a:rPr lang="en-CA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CA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CA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CA" spc="-1" dirty="0" smtClean="0">
                <a:solidFill>
                  <a:srgbClr val="000000"/>
                </a:solidFill>
                <a:latin typeface="Gill Sans MT"/>
              </a:rPr>
              <a:t>with </a:t>
            </a:r>
            <a:r>
              <a:rPr lang="en-CA" spc="-1" dirty="0">
                <a:solidFill>
                  <a:srgbClr val="000000"/>
                </a:solidFill>
                <a:latin typeface="Gill Sans MT"/>
              </a:rPr>
              <a:t>Linux commands and operations that will help you </a:t>
            </a:r>
            <a:r>
              <a:rPr lang="en-CA" spc="-1" dirty="0" smtClean="0">
                <a:solidFill>
                  <a:srgbClr val="000000"/>
                </a:solidFill>
                <a:latin typeface="Gill Sans MT"/>
              </a:rPr>
              <a:t>get </a:t>
            </a:r>
            <a:r>
              <a:rPr lang="en-CA" b="1" spc="-1" dirty="0" smtClean="0">
                <a:solidFill>
                  <a:srgbClr val="000000"/>
                </a:solidFill>
                <a:latin typeface="Gill Sans MT"/>
              </a:rPr>
              <a:t>troubleshooting</a:t>
            </a:r>
            <a:r>
              <a:rPr lang="en-CA" spc="-1" dirty="0" smtClean="0">
                <a:solidFill>
                  <a:srgbClr val="000000"/>
                </a:solidFill>
                <a:latin typeface="Gill Sans MT"/>
              </a:rPr>
              <a:t> practice.</a:t>
            </a:r>
            <a:r>
              <a:rPr lang="en-US" spc="-1" dirty="0">
                <a:solidFill>
                  <a:srgbClr val="000000"/>
                </a:solidFill>
                <a:latin typeface="Gill Sans MT"/>
              </a:rPr>
              <a:t/>
            </a:r>
            <a:br>
              <a:rPr lang="en-US" spc="-1" dirty="0">
                <a:solidFill>
                  <a:srgbClr val="000000"/>
                </a:solidFill>
                <a:latin typeface="Gill Sans MT"/>
              </a:rPr>
            </a:br>
            <a:endParaRPr lang="en-US" spc="-1" dirty="0" smtClean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  <a:t>NOTE: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Students that do NOT complete ALL parts of each weekly tutorial will </a:t>
            </a:r>
            <a:b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NOT obtain the full 2% grade.</a:t>
            </a:r>
            <a:b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</a:br>
            <a:endParaRPr lang="en-CA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  <a:t>Linux Practice Questions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are at the end of each weekly tutorial. </a:t>
            </a:r>
            <a:b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pc="-1" dirty="0" smtClean="0">
                <a:solidFill>
                  <a:srgbClr val="000000"/>
                </a:solidFill>
                <a:latin typeface="Gill Sans MT"/>
              </a:rPr>
              <a:t>Although these practice Linux questions are NOT for marks, </a:t>
            </a:r>
            <a:br>
              <a:rPr lang="en-US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pc="-1" dirty="0" smtClean="0">
                <a:solidFill>
                  <a:srgbClr val="000000"/>
                </a:solidFill>
                <a:latin typeface="Gill Sans MT"/>
              </a:rPr>
              <a:t>they are useful for studying for quizzes and tests.</a:t>
            </a:r>
            <a:endParaRPr lang="en-CA" sz="1800" b="0" strike="noStrike" spc="-1" dirty="0">
              <a:latin typeface="Arial"/>
            </a:endParaRPr>
          </a:p>
        </p:txBody>
      </p:sp>
      <p:pic>
        <p:nvPicPr>
          <p:cNvPr id="215" name="Picture 4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11054160" y="620110"/>
            <a:ext cx="859126" cy="917619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350" y="2427890"/>
            <a:ext cx="3182936" cy="1440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451519" y="1873440"/>
            <a:ext cx="7135433" cy="3905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5000" lnSpcReduction="20000"/>
          </a:bodyPr>
          <a:lstStyle/>
          <a:p>
            <a:r>
              <a:rPr lang="en-US" sz="3000" b="1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3000" b="1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3000" b="1" strike="noStrike" spc="-1" dirty="0" smtClean="0">
                <a:solidFill>
                  <a:srgbClr val="000000"/>
                </a:solidFill>
                <a:latin typeface="Gill Sans MT"/>
              </a:rPr>
              <a:t>Review Tutorials </a:t>
            </a:r>
            <a:r>
              <a:rPr lang="en-US" sz="2000" b="1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2000" b="1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2000" b="1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2000" b="1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dirty="0" smtClean="0">
                <a:latin typeface="Gill Sans MT" panose="020B0502020104020203" pitchFamily="34" charset="0"/>
              </a:rPr>
              <a:t>Is a </a:t>
            </a:r>
            <a:r>
              <a:rPr lang="en-US" b="1" dirty="0" smtClean="0">
                <a:latin typeface="Gill Sans MT" panose="020B0502020104020203" pitchFamily="34" charset="0"/>
              </a:rPr>
              <a:t>Review Tutorial module </a:t>
            </a:r>
            <a:r>
              <a:rPr lang="en-US" dirty="0" smtClean="0">
                <a:latin typeface="Gill Sans MT" panose="020B0502020104020203" pitchFamily="34" charset="0"/>
              </a:rPr>
              <a:t>that </a:t>
            </a:r>
            <a:r>
              <a:rPr lang="en-US" dirty="0">
                <a:latin typeface="Gill Sans MT" panose="020B0502020104020203" pitchFamily="34" charset="0"/>
              </a:rPr>
              <a:t>students perform to answer questions to </a:t>
            </a:r>
            <a:r>
              <a:rPr lang="en-US" dirty="0" smtClean="0">
                <a:latin typeface="Gill Sans MT" panose="020B0502020104020203" pitchFamily="34" charset="0"/>
              </a:rPr>
              <a:t/>
            </a:r>
            <a:br>
              <a:rPr lang="en-US" dirty="0" smtClean="0">
                <a:latin typeface="Gill Sans MT" panose="020B0502020104020203" pitchFamily="34" charset="0"/>
              </a:rPr>
            </a:br>
            <a:r>
              <a:rPr lang="en-US" dirty="0" smtClean="0">
                <a:latin typeface="Gill Sans MT" panose="020B0502020104020203" pitchFamily="34" charset="0"/>
              </a:rPr>
              <a:t>test </a:t>
            </a:r>
            <a:r>
              <a:rPr lang="en-US" dirty="0">
                <a:latin typeface="Gill Sans MT" panose="020B0502020104020203" pitchFamily="34" charset="0"/>
              </a:rPr>
              <a:t>their Unix/Linux Knowledge</a:t>
            </a:r>
            <a:r>
              <a:rPr lang="en-US" dirty="0" smtClean="0">
                <a:latin typeface="Gill Sans MT" panose="020B0502020104020203" pitchFamily="34" charset="0"/>
              </a:rPr>
              <a:t>. The review tutorial is </a:t>
            </a:r>
            <a:r>
              <a:rPr lang="en-US" b="1" dirty="0" smtClean="0">
                <a:latin typeface="Gill Sans MT" panose="020B0502020104020203" pitchFamily="34" charset="0"/>
              </a:rPr>
              <a:t>worth a total of 8%</a:t>
            </a:r>
            <a:br>
              <a:rPr lang="en-US" b="1" dirty="0" smtClean="0">
                <a:latin typeface="Gill Sans MT" panose="020B0502020104020203" pitchFamily="34" charset="0"/>
              </a:rPr>
            </a:br>
            <a:r>
              <a:rPr lang="en-US" dirty="0" smtClean="0">
                <a:latin typeface="Gill Sans MT" panose="020B0502020104020203" pitchFamily="34" charset="0"/>
              </a:rPr>
              <a:t>which is broken down into </a:t>
            </a:r>
            <a:r>
              <a:rPr lang="en-US" b="1" dirty="0" smtClean="0">
                <a:latin typeface="Gill Sans MT" panose="020B0502020104020203" pitchFamily="34" charset="0"/>
              </a:rPr>
              <a:t>2 general sections </a:t>
            </a:r>
            <a:r>
              <a:rPr lang="en-US" dirty="0" smtClean="0">
                <a:latin typeface="Gill Sans MT" panose="020B0502020104020203" pitchFamily="34" charset="0"/>
              </a:rPr>
              <a:t>worth </a:t>
            </a:r>
            <a:r>
              <a:rPr lang="en-US" b="1" dirty="0" smtClean="0">
                <a:latin typeface="Gill Sans MT" panose="020B0502020104020203" pitchFamily="34" charset="0"/>
              </a:rPr>
              <a:t>4%</a:t>
            </a:r>
            <a:r>
              <a:rPr lang="en-US" dirty="0" smtClean="0">
                <a:latin typeface="Gill Sans MT" panose="020B0502020104020203" pitchFamily="34" charset="0"/>
              </a:rPr>
              <a:t>.</a:t>
            </a:r>
            <a:r>
              <a:rPr lang="en-US" dirty="0" smtClean="0">
                <a:latin typeface="Gill Sans MT" panose="020B0502020104020203" pitchFamily="34" charset="0"/>
              </a:rPr>
              <a:t/>
            </a:r>
            <a:br>
              <a:rPr lang="en-US" dirty="0" smtClean="0">
                <a:latin typeface="Gill Sans MT" panose="020B0502020104020203" pitchFamily="34" charset="0"/>
              </a:rPr>
            </a:br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 smtClean="0">
                <a:latin typeface="Gill Sans MT" panose="020B0502020104020203" pitchFamily="34" charset="0"/>
              </a:rPr>
              <a:t>As </a:t>
            </a:r>
            <a:r>
              <a:rPr lang="en-US" dirty="0">
                <a:latin typeface="Gill Sans MT" panose="020B0502020104020203" pitchFamily="34" charset="0"/>
              </a:rPr>
              <a:t>students correctly answer </a:t>
            </a:r>
            <a:r>
              <a:rPr lang="en-US" dirty="0" smtClean="0">
                <a:latin typeface="Gill Sans MT" panose="020B0502020104020203" pitchFamily="34" charset="0"/>
              </a:rPr>
              <a:t>questions within a section, they can proceed to the</a:t>
            </a:r>
            <a:br>
              <a:rPr lang="en-US" dirty="0" smtClean="0">
                <a:latin typeface="Gill Sans MT" panose="020B0502020104020203" pitchFamily="34" charset="0"/>
              </a:rPr>
            </a:br>
            <a:r>
              <a:rPr lang="en-US" dirty="0" smtClean="0">
                <a:latin typeface="Gill Sans MT" panose="020B0502020104020203" pitchFamily="34" charset="0"/>
              </a:rPr>
              <a:t>next section. If </a:t>
            </a:r>
            <a:r>
              <a:rPr lang="en-US" dirty="0">
                <a:latin typeface="Gill Sans MT" panose="020B0502020104020203" pitchFamily="34" charset="0"/>
              </a:rPr>
              <a:t>the student cannot answer a question, they cannot proceed to the next question</a:t>
            </a:r>
            <a:r>
              <a:rPr lang="en-US" dirty="0" smtClean="0">
                <a:latin typeface="Gill Sans MT" panose="020B0502020104020203" pitchFamily="34" charset="0"/>
              </a:rPr>
              <a:t>.</a:t>
            </a:r>
            <a:br>
              <a:rPr lang="en-US" dirty="0" smtClean="0">
                <a:latin typeface="Gill Sans MT" panose="020B0502020104020203" pitchFamily="34" charset="0"/>
              </a:rPr>
            </a:br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 smtClean="0">
                <a:latin typeface="Gill Sans MT" panose="020B0502020104020203" pitchFamily="34" charset="0"/>
              </a:rPr>
              <a:t>Students will need to successfully complete ALL sections in order to receive</a:t>
            </a:r>
            <a:br>
              <a:rPr lang="en-US" dirty="0" smtClean="0">
                <a:latin typeface="Gill Sans MT" panose="020B0502020104020203" pitchFamily="34" charset="0"/>
              </a:rPr>
            </a:br>
            <a:r>
              <a:rPr lang="en-US" dirty="0" smtClean="0">
                <a:latin typeface="Gill Sans MT" panose="020B0502020104020203" pitchFamily="34" charset="0"/>
              </a:rPr>
              <a:t>the 8% grade. This review tutorial module is </a:t>
            </a:r>
            <a:r>
              <a:rPr lang="en-US" b="1" dirty="0" smtClean="0">
                <a:latin typeface="Gill Sans MT" panose="020B0502020104020203" pitchFamily="34" charset="0"/>
              </a:rPr>
              <a:t>due at the end of the semester</a:t>
            </a:r>
            <a:r>
              <a:rPr lang="en-US" dirty="0" smtClean="0">
                <a:latin typeface="Gill Sans MT" panose="020B0502020104020203" pitchFamily="34" charset="0"/>
              </a:rPr>
              <a:t/>
            </a:r>
            <a:br>
              <a:rPr lang="en-US" dirty="0" smtClean="0">
                <a:latin typeface="Gill Sans MT" panose="020B0502020104020203" pitchFamily="34" charset="0"/>
              </a:rPr>
            </a:br>
            <a:r>
              <a:rPr lang="en-US" dirty="0" smtClean="0">
                <a:latin typeface="Gill Sans MT" panose="020B0502020104020203" pitchFamily="34" charset="0"/>
              </a:rPr>
              <a:t>(refer to the Weekly Schedule for the due date).</a:t>
            </a:r>
            <a:br>
              <a:rPr lang="en-US" dirty="0" smtClean="0">
                <a:latin typeface="Gill Sans MT" panose="020B0502020104020203" pitchFamily="34" charset="0"/>
              </a:rPr>
            </a:br>
            <a:r>
              <a:rPr lang="en-US" dirty="0" smtClean="0">
                <a:latin typeface="Gill Sans MT" panose="020B0502020104020203" pitchFamily="34" charset="0"/>
              </a:rPr>
              <a:t/>
            </a:r>
            <a:br>
              <a:rPr lang="en-US" dirty="0" smtClean="0">
                <a:latin typeface="Gill Sans MT" panose="020B0502020104020203" pitchFamily="34" charset="0"/>
              </a:rPr>
            </a:br>
            <a:r>
              <a:rPr lang="en-US" dirty="0" smtClean="0">
                <a:latin typeface="Gill Sans MT" panose="020B0502020104020203" pitchFamily="34" charset="0"/>
              </a:rPr>
              <a:t/>
            </a:r>
            <a:br>
              <a:rPr lang="en-US" dirty="0" smtClean="0">
                <a:latin typeface="Gill Sans MT" panose="020B0502020104020203" pitchFamily="34" charset="0"/>
              </a:rPr>
            </a:br>
            <a:r>
              <a:rPr lang="en-US" dirty="0" smtClean="0">
                <a:latin typeface="Gill Sans MT" panose="020B0502020104020203" pitchFamily="34" charset="0"/>
              </a:rPr>
              <a:t/>
            </a:r>
            <a:br>
              <a:rPr lang="en-US" dirty="0" smtClean="0">
                <a:latin typeface="Gill Sans MT" panose="020B0502020104020203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15" name="Picture 4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11054160" y="620110"/>
            <a:ext cx="859126" cy="917619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182" y="2669626"/>
            <a:ext cx="3153104" cy="183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451520" y="1961964"/>
            <a:ext cx="9602640" cy="3906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20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600" b="1" strike="noStrike" spc="-1" dirty="0">
                <a:solidFill>
                  <a:srgbClr val="000000"/>
                </a:solidFill>
                <a:latin typeface="Gill Sans MT"/>
              </a:rPr>
              <a:t>Need Additional Help?  Try the Learning Centre: </a:t>
            </a:r>
            <a:r>
              <a:rPr dirty="0"/>
              <a:t/>
            </a:r>
            <a:br>
              <a:rPr dirty="0"/>
            </a:br>
            <a:r>
              <a:rPr lang="en-CA" sz="1900" b="1" u="sng" spc="-1" dirty="0">
                <a:solidFill>
                  <a:srgbClr val="FA2B5C"/>
                </a:solidFill>
                <a:latin typeface="Gill Sans MT"/>
                <a:hlinkClick r:id="rId2"/>
              </a:rPr>
              <a:t>https://</a:t>
            </a:r>
            <a:r>
              <a:rPr lang="en-CA" sz="1900" b="1" u="sng" spc="-1" dirty="0" smtClean="0">
                <a:solidFill>
                  <a:srgbClr val="FA2B5C"/>
                </a:solidFill>
                <a:latin typeface="Gill Sans MT"/>
                <a:hlinkClick r:id="rId2"/>
              </a:rPr>
              <a:t>library.senecacollege.ca/learningcentre</a:t>
            </a:r>
            <a:r>
              <a:rPr lang="en-CA" sz="1900" b="1" u="sng" spc="-1" dirty="0" smtClean="0">
                <a:solidFill>
                  <a:srgbClr val="FA2B5C"/>
                </a:solidFill>
                <a:latin typeface="Gill Sans MT"/>
              </a:rPr>
              <a:t/>
            </a:r>
            <a:br>
              <a:rPr lang="en-CA" sz="1900" b="1" u="sng" spc="-1" dirty="0" smtClean="0">
                <a:solidFill>
                  <a:srgbClr val="FA2B5C"/>
                </a:solidFill>
                <a:latin typeface="Gill Sans MT"/>
              </a:rPr>
            </a:br>
            <a:r>
              <a:rPr lang="en-CA" sz="1900" b="1" u="sng" spc="-1" dirty="0" smtClean="0">
                <a:solidFill>
                  <a:srgbClr val="FA2B5C"/>
                </a:solidFill>
                <a:latin typeface="Gill Sans MT"/>
              </a:rPr>
              <a:t/>
            </a:r>
            <a:br>
              <a:rPr lang="en-CA" sz="1900" b="1" u="sng" spc="-1" dirty="0" smtClean="0">
                <a:solidFill>
                  <a:srgbClr val="FA2B5C"/>
                </a:solidFill>
                <a:latin typeface="Gill Sans MT"/>
              </a:rPr>
            </a:br>
            <a:r>
              <a:rPr lang="en-CA" sz="1700" b="1" strike="noStrike" spc="-1" dirty="0" smtClean="0">
                <a:solidFill>
                  <a:srgbClr val="000000"/>
                </a:solidFill>
                <a:latin typeface="Gill Sans MT"/>
              </a:rPr>
              <a:t>ONE-ON-ONE </a:t>
            </a: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TUTORING</a:t>
            </a:r>
            <a:r>
              <a:rPr dirty="0"/>
              <a:t/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Appointments focused on your individual needs that explain course concepts.</a:t>
            </a:r>
            <a:endParaRPr lang="en-CA" sz="17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SUPPORTED LEARNING GROUPS (SLG)</a:t>
            </a:r>
            <a:r>
              <a:rPr dirty="0"/>
              <a:t/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Student-led and collaborative study sessions that review practical examples based </a:t>
            </a:r>
            <a:r>
              <a:rPr dirty="0"/>
              <a:t/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on the course’s content. Link: </a:t>
            </a:r>
            <a:r>
              <a:rPr lang="en-CA" sz="17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3"/>
              </a:rPr>
              <a:t>https://library.senecacollege.ca/learningcentre/slg</a:t>
            </a:r>
            <a:endParaRPr lang="en-CA" sz="17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ENGLISH LANGUAGE SUPPORT</a:t>
            </a:r>
            <a:r>
              <a:rPr dirty="0"/>
              <a:t/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Offered through individual appointments or group learning sessions to focus on grammar,</a:t>
            </a:r>
            <a:r>
              <a:rPr dirty="0"/>
              <a:t/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 academic writing, conversation, and pronunciation.</a:t>
            </a:r>
            <a:endParaRPr lang="en-CA" sz="17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STUDY SKILLS</a:t>
            </a:r>
            <a:r>
              <a:rPr dirty="0"/>
              <a:t/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Learn time management, exam preparation, critical thinking, note-taking, and reading</a:t>
            </a:r>
            <a:r>
              <a:rPr lang="en-CA" sz="1700" b="0" strike="noStrike" spc="-1" dirty="0" smtClean="0">
                <a:solidFill>
                  <a:srgbClr val="000000"/>
                </a:solidFill>
                <a:latin typeface="Gill Sans MT"/>
              </a:rPr>
              <a:t>.</a:t>
            </a:r>
            <a:br>
              <a:rPr lang="en-CA" sz="1700" b="0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CA" sz="1700" b="0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CA" sz="1700" b="0" strike="noStrike" spc="-1" dirty="0" smtClean="0">
                <a:solidFill>
                  <a:srgbClr val="000000"/>
                </a:solidFill>
                <a:latin typeface="Gill Sans MT"/>
              </a:rPr>
            </a:br>
            <a:endParaRPr lang="en-CA" sz="1700" b="0" strike="noStrike" spc="-1" dirty="0">
              <a:latin typeface="Arial"/>
            </a:endParaRPr>
          </a:p>
        </p:txBody>
      </p:sp>
      <p:pic>
        <p:nvPicPr>
          <p:cNvPr id="2" name="Picture 1" descr="Help Button Red · Free vector graphic on Pixabay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545" y="695916"/>
            <a:ext cx="927633" cy="778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 dirty="0" smtClean="0">
                <a:solidFill>
                  <a:srgbClr val="000000"/>
                </a:solidFill>
                <a:latin typeface="Gill Sans MT"/>
              </a:rPr>
              <a:t>HOMEWORK</a:t>
            </a:r>
            <a:endParaRPr lang="en-CA" sz="3200" b="0" strike="noStrike" spc="-1" dirty="0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451520" y="1968690"/>
            <a:ext cx="9602640" cy="37751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6500" lnSpcReduction="20000"/>
          </a:bodyPr>
          <a:lstStyle/>
          <a:p>
            <a:pPr marL="457200" indent="-4564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Gill Sans MT"/>
              <a:buAutoNum type="arabicPeriod"/>
            </a:pP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Get Acquainted with the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ULI101 WIKI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notes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tutorials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 and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resources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2400" b="0" strike="noStrike" spc="-1" dirty="0">
              <a:latin typeface="Arial"/>
            </a:endParaRPr>
          </a:p>
          <a:p>
            <a:pPr marL="457200" indent="-4564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Gill Sans MT"/>
              <a:buAutoNum type="arabicPeriod"/>
            </a:pP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Perform the following investigations in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Tutorial 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Gill Sans MT"/>
              </a:rPr>
              <a:t>1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2400" spc="-1" dirty="0">
                <a:solidFill>
                  <a:srgbClr val="000000"/>
                </a:solidFill>
                <a:latin typeface="Gill Sans MT"/>
              </a:rPr>
            </a:b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(Due: Friday Week 2 @ midnight for a 2% grade</a:t>
            </a:r>
            <a:r>
              <a:rPr lang="en-US" sz="2400" b="1" spc="-1" dirty="0" smtClean="0">
                <a:solidFill>
                  <a:srgbClr val="000000"/>
                </a:solidFill>
                <a:latin typeface="Gill Sans MT"/>
              </a:rPr>
              <a:t>)</a:t>
            </a:r>
            <a:r>
              <a:rPr lang="en-US" sz="2400" spc="-1" dirty="0" smtClean="0">
                <a:solidFill>
                  <a:srgbClr val="000000"/>
                </a:solidFill>
                <a:latin typeface="Gill Sans MT"/>
              </a:rPr>
              <a:t>:</a:t>
            </a:r>
            <a:br>
              <a:rPr lang="en-US" sz="2400" spc="-1" dirty="0" smtClean="0">
                <a:solidFill>
                  <a:srgbClr val="000000"/>
                </a:solidFill>
                <a:latin typeface="Gill Sans MT"/>
              </a:rPr>
            </a:br>
            <a:endParaRPr lang="en-CA" sz="2400" spc="-1" dirty="0"/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CA" sz="21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2"/>
              </a:rPr>
              <a:t>INVESTIGATION 2: USING THE LINUX SHELL / ONLINE ASSIGNMENTS</a:t>
            </a:r>
            <a:endParaRPr lang="en-CA" sz="2100" spc="-1" dirty="0"/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CA" sz="20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3"/>
              </a:rPr>
              <a:t>LINUX PRACTICE QUESTIONS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400" strike="noStrike" spc="-1" dirty="0" smtClean="0">
                <a:solidFill>
                  <a:srgbClr val="000000"/>
                </a:solidFill>
                <a:latin typeface="Gill Sans MT"/>
              </a:rPr>
              <a:t>(Questions 1 </a:t>
            </a:r>
            <a:r>
              <a:rPr lang="en-US" sz="2400" strike="noStrike" spc="-1" dirty="0">
                <a:solidFill>
                  <a:srgbClr val="000000"/>
                </a:solidFill>
                <a:latin typeface="Gill Sans MT"/>
              </a:rPr>
              <a:t>– </a:t>
            </a:r>
            <a:r>
              <a:rPr lang="en-US" sz="2400" strike="noStrike" spc="-1" dirty="0" smtClean="0">
                <a:solidFill>
                  <a:srgbClr val="000000"/>
                </a:solidFill>
                <a:latin typeface="Gill Sans MT"/>
              </a:rPr>
              <a:t>9)</a:t>
            </a:r>
            <a:br>
              <a:rPr lang="en-US" sz="2400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2400" b="1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2400" b="1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2400" b="0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2400" b="0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2400" b="0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2400" b="0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2400" b="0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2400" b="0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2400" b="0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2400" b="0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2400" b="0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2400" b="0" strike="noStrike" spc="-1" dirty="0" smtClean="0">
                <a:solidFill>
                  <a:srgbClr val="000000"/>
                </a:solidFill>
                <a:latin typeface="Gill Sans MT"/>
              </a:rPr>
            </a:br>
            <a:endParaRPr lang="en-CA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Lesson 2  topics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451520" y="1871036"/>
            <a:ext cx="9602640" cy="3997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Issuing Linux Commands / Arguments / Options</a:t>
            </a:r>
            <a:endParaRPr lang="en-CA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Command Help / Command Line Editing</a:t>
            </a:r>
            <a:endParaRPr lang="en-CA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General Linux Commands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Performing Weekly Tutorials For Marks</a:t>
            </a: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Linux 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Practice Questions </a:t>
            </a:r>
            <a:endParaRPr lang="en-CA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Getting Help / SLGs (Student 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Learning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Gill Sans MT"/>
              </a:rPr>
              <a:t>Groups)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 smtClean="0">
                <a:solidFill>
                  <a:srgbClr val="000000"/>
                </a:solidFill>
                <a:latin typeface="Gill Sans MT"/>
              </a:rPr>
              <a:t>Homework</a:t>
            </a:r>
            <a:endParaRPr lang="en-CA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Perform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Tutorial 1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–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Investigation #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  <a:t>2</a:t>
            </a:r>
            <a:b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  <a:t/>
            </a:r>
            <a:br>
              <a:rPr lang="en-US" sz="1800" b="1" strike="noStrike" spc="-1" dirty="0" smtClean="0">
                <a:solidFill>
                  <a:srgbClr val="000000"/>
                </a:solidFill>
                <a:latin typeface="Gill Sans MT"/>
              </a:rPr>
            </a:br>
            <a:endParaRPr lang="en-CA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451520" y="1862158"/>
            <a:ext cx="7412040" cy="4005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45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600" b="1" strike="noStrike" spc="-1" dirty="0">
                <a:solidFill>
                  <a:srgbClr val="000000"/>
                </a:solidFill>
                <a:latin typeface="Gill Sans MT"/>
              </a:rPr>
              <a:t>Linux Command Structure</a:t>
            </a:r>
            <a:endParaRPr lang="en-CA" sz="26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command argument1 argument2 ...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Some Linux commands can be issued by entering the Linux command line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without arguments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(e.g. 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pwd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date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ls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cal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), but some Linux commands can be issued with arguments (e.g. 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cal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 2002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cd /bin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ls -la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).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An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argument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can be a file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pathname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text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 or an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option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Examples: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command displays a listing of just filenames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current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directory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 /bin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command displays a listing of filenames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/bin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directory </a:t>
            </a:r>
            <a:r>
              <a:rPr dirty="0"/>
              <a:t/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(as opposed to your current directory)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 -l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command displays a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detailed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listing of filenames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current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directory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 -l /bin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command displays a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detailed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listing of files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/bin</a:t>
            </a:r>
            <a:endParaRPr lang="en-CA" sz="2000" b="0" strike="noStrike" spc="-1" dirty="0">
              <a:latin typeface="Arial"/>
            </a:endParaRPr>
          </a:p>
        </p:txBody>
      </p:sp>
      <p:pic>
        <p:nvPicPr>
          <p:cNvPr id="190" name="Picture 6" descr="Graphical user interface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10481346" y="388883"/>
            <a:ext cx="1145628" cy="114899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451520" y="1875440"/>
            <a:ext cx="7886520" cy="3983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0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200" b="1" strike="noStrike" spc="-1" dirty="0">
                <a:solidFill>
                  <a:srgbClr val="000000"/>
                </a:solidFill>
                <a:latin typeface="Gill Sans MT"/>
              </a:rPr>
              <a:t>Getting Help with Linux Commands</a:t>
            </a:r>
            <a:endParaRPr lang="en-CA" sz="22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With the Linux OS containing over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2500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commands and utilities, it is good for a Linux user or Linux System Administrator (i.e. sysadmin) to learn about how to use commands </a:t>
            </a:r>
            <a:r>
              <a:rPr lang="en-CA" sz="1900" b="0" i="1" strike="noStrike" spc="-1" dirty="0">
                <a:solidFill>
                  <a:srgbClr val="000000"/>
                </a:solidFill>
                <a:latin typeface="Gill Sans MT"/>
              </a:rPr>
              <a:t>“on-the-fly”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19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The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command can provide information on how to use a command (i.e.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usage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arguments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options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examples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).</a:t>
            </a:r>
            <a:r>
              <a:rPr lang="en-CA" dirty="0"/>
              <a:t> 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The commands are classified into sections or “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volumes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”.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Example:</a:t>
            </a:r>
            <a:r>
              <a:rPr dirty="0"/>
              <a:t/>
            </a:r>
            <a:br>
              <a:rPr dirty="0"/>
            </a:b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man ls</a:t>
            </a:r>
            <a:endParaRPr lang="en-CA" sz="19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If you do not know the name of a Linux command,  the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utility can be used with the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-k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option to help list Linux commands that match a text pattern that is contained within the help screen for a Linux command.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Example:</a:t>
            </a:r>
            <a:r>
              <a:rPr dirty="0"/>
              <a:t/>
            </a:r>
            <a:br>
              <a:rPr dirty="0"/>
            </a:b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man –k copy</a:t>
            </a:r>
            <a:endParaRPr lang="en-CA" sz="1900" b="0" strike="noStrike" spc="-1" dirty="0">
              <a:latin typeface="Arial"/>
            </a:endParaRPr>
          </a:p>
        </p:txBody>
      </p:sp>
      <p:pic>
        <p:nvPicPr>
          <p:cNvPr id="193" name="Picture 4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10438336" y="451943"/>
            <a:ext cx="1231647" cy="111458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451520" y="1871036"/>
            <a:ext cx="7412040" cy="1227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Getting Help with Linux Commands / Continued…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You can use the following short-cut keys within the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 command to</a:t>
            </a:r>
            <a:r>
              <a:rPr lang="en-CA" dirty="0"/>
              <a:t> 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help navigate throughout this utility to get help with the specific command.</a:t>
            </a:r>
            <a:endParaRPr lang="en-CA" sz="1400" b="0" strike="noStrike" spc="-1" dirty="0">
              <a:latin typeface="Arial"/>
            </a:endParaRPr>
          </a:p>
        </p:txBody>
      </p:sp>
      <p:graphicFrame>
        <p:nvGraphicFramePr>
          <p:cNvPr id="196" name="Table 3"/>
          <p:cNvGraphicFramePr/>
          <p:nvPr>
            <p:extLst>
              <p:ext uri="{D42A27DB-BD31-4B8C-83A1-F6EECF244321}">
                <p14:modId xmlns:p14="http://schemas.microsoft.com/office/powerpoint/2010/main" val="3424897345"/>
              </p:ext>
            </p:extLst>
          </p:nvPr>
        </p:nvGraphicFramePr>
        <p:xfrm>
          <a:off x="1561334" y="3315470"/>
          <a:ext cx="6423840" cy="2224800"/>
        </p:xfrm>
        <a:graphic>
          <a:graphicData uri="http://schemas.openxmlformats.org/drawingml/2006/table">
            <a:tbl>
              <a:tblPr/>
              <a:tblGrid>
                <a:gridCol w="247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Keyboard Shortcut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FFFFFF"/>
                          </a:solidFill>
                          <a:latin typeface="Gill Sans MT"/>
                        </a:rPr>
                        <a:t>Purpose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ENTER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down one line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SPACEBAR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one screen down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&lt;ctrl&gt;&lt;b&gt;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one screen up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/pattern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Search for Pattern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q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quit man utility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4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10438336" y="451943"/>
            <a:ext cx="1231647" cy="111458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Managing Directories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451520" y="1871420"/>
            <a:ext cx="5898240" cy="2052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Your instructor will demonstrate how to use the 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 pages</a:t>
            </a:r>
            <a:r>
              <a:rPr dirty="0"/>
              <a:t/>
            </a:r>
            <a:br>
              <a:rPr dirty="0"/>
            </a:br>
            <a:endParaRPr lang="en-CA" sz="1600" b="0" strike="noStrike" spc="-1" dirty="0">
              <a:latin typeface="Arial"/>
            </a:endParaRPr>
          </a:p>
        </p:txBody>
      </p:sp>
      <p:pic>
        <p:nvPicPr>
          <p:cNvPr id="200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529189" y="462454"/>
            <a:ext cx="1049942" cy="10993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1451520" y="1853280"/>
            <a:ext cx="9602640" cy="11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General Linux Commands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Your instructor will demonstrate several basic Linux commands to get practice how to issue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Linux commands</a:t>
            </a:r>
            <a:r>
              <a:rPr dirty="0"/>
              <a:t/>
            </a:r>
            <a:br>
              <a:rPr dirty="0"/>
            </a:b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and using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arguments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 and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options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1400" b="0" strike="noStrike" spc="-1" dirty="0">
              <a:latin typeface="Arial"/>
            </a:endParaRPr>
          </a:p>
        </p:txBody>
      </p:sp>
      <p:graphicFrame>
        <p:nvGraphicFramePr>
          <p:cNvPr id="203" name="Table 3"/>
          <p:cNvGraphicFramePr/>
          <p:nvPr>
            <p:extLst>
              <p:ext uri="{D42A27DB-BD31-4B8C-83A1-F6EECF244321}">
                <p14:modId xmlns:p14="http://schemas.microsoft.com/office/powerpoint/2010/main" val="2323223250"/>
              </p:ext>
            </p:extLst>
          </p:nvPr>
        </p:nvGraphicFramePr>
        <p:xfrm>
          <a:off x="1576373" y="3174794"/>
          <a:ext cx="7273515" cy="2817360"/>
        </p:xfrm>
        <a:graphic>
          <a:graphicData uri="http://schemas.openxmlformats.org/drawingml/2006/table">
            <a:tbl>
              <a:tblPr/>
              <a:tblGrid>
                <a:gridCol w="148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1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 dirty="0">
                          <a:solidFill>
                            <a:srgbClr val="FFFFFF"/>
                          </a:solidFill>
                          <a:latin typeface="Gill Sans MT"/>
                        </a:rPr>
                        <a:t>Shortcut Key(s)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Arguments / Options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Purpose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pwd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Current Working Directory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cd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 dirty="0" err="1">
                          <a:solidFill>
                            <a:srgbClr val="000000"/>
                          </a:solidFill>
                          <a:latin typeface="Gill Sans MT"/>
                        </a:rPr>
                        <a:t>dir</a:t>
                      </a:r>
                      <a:r>
                        <a:rPr lang="en-US" sz="11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-pathname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Change Directory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ls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-l, -a, -R, -d, dir-pathname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List Files of Directory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cal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month, year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calendar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date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date and time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who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List users logged into server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whoami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username of user logged in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 Screen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passwd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username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Change user’s password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04" name="Picture 4" descr="Graphical user interface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10622682" y="392425"/>
            <a:ext cx="1054312" cy="105800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Managing Directories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451520" y="1853280"/>
            <a:ext cx="6760440" cy="2594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Your instructor will demonstrate how to 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issue general Linux </a:t>
            </a:r>
            <a:r>
              <a:rPr lang="en-CA" sz="1600" b="1" strike="noStrike" spc="-1" dirty="0" smtClean="0">
                <a:solidFill>
                  <a:srgbClr val="000000"/>
                </a:solidFill>
                <a:latin typeface="Gill Sans MT"/>
              </a:rPr>
              <a:t>commands</a:t>
            </a:r>
            <a:endParaRPr lang="en-CA" sz="1600" b="0" strike="noStrike" spc="-1" dirty="0">
              <a:latin typeface="Arial"/>
            </a:endParaRPr>
          </a:p>
        </p:txBody>
      </p:sp>
      <p:pic>
        <p:nvPicPr>
          <p:cNvPr id="5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529189" y="462454"/>
            <a:ext cx="1049942" cy="10993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5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451520" y="1862158"/>
            <a:ext cx="9602640" cy="10497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Command Line Editing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Learning 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shortcut keys</a:t>
            </a: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 in any OS terminal will allow you to be more productive as a sysadmin. </a:t>
            </a:r>
            <a:r>
              <a:rPr dirty="0"/>
              <a:t/>
            </a:r>
            <a:br>
              <a:rPr dirty="0"/>
            </a:b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We will only focus on a few command line editing keyboard shortcut keys.</a:t>
            </a:r>
            <a:endParaRPr lang="en-CA" sz="1600" b="0" strike="noStrike" spc="-1" dirty="0">
              <a:latin typeface="Arial"/>
            </a:endParaRPr>
          </a:p>
        </p:txBody>
      </p:sp>
      <p:graphicFrame>
        <p:nvGraphicFramePr>
          <p:cNvPr id="207" name="Table 3"/>
          <p:cNvGraphicFramePr/>
          <p:nvPr>
            <p:extLst>
              <p:ext uri="{D42A27DB-BD31-4B8C-83A1-F6EECF244321}">
                <p14:modId xmlns:p14="http://schemas.microsoft.com/office/powerpoint/2010/main" val="591985152"/>
              </p:ext>
            </p:extLst>
          </p:nvPr>
        </p:nvGraphicFramePr>
        <p:xfrm>
          <a:off x="1553040" y="2985120"/>
          <a:ext cx="6516762" cy="2840654"/>
        </p:xfrm>
        <a:graphic>
          <a:graphicData uri="http://schemas.openxmlformats.org/drawingml/2006/table">
            <a:tbl>
              <a:tblPr/>
              <a:tblGrid>
                <a:gridCol w="278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5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Shortcut Key(s)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Purpose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&lt;ctrl&gt;&lt;l&gt;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 Screen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&lt;ctrl&gt;&lt;u&gt;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 Command Line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6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&lt;Up Arrow&gt;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&lt;Down Arrow&gt;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Scroll Up / Down Command History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&lt;backspace&gt;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&lt;ctrl&gt;&lt;backspace&gt;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&lt;ctrl&gt;&lt;h&gt;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Delete character before the cursor</a:t>
                      </a:r>
                      <a:endParaRPr lang="en-CA" sz="1200" b="0" strike="noStrike" spc="-1" dirty="0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&lt;ctrl&gt;&lt;w&gt;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Delete word before the cursor 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&lt;ctrl&gt;&lt;a&gt;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cursor to beginning of command line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&lt;ctrl&gt;&lt;e&gt;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cursor to end of command line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7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&lt;alt&gt;f/&lt;alt&gt;b</a:t>
                      </a:r>
                      <a:r>
                        <a:rPr sz="1500"/>
                        <a:t/>
                      </a:r>
                      <a:br>
                        <a:rPr sz="1500"/>
                      </a:b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(Mac: </a:t>
                      </a:r>
                      <a:r>
                        <a:rPr lang="en-CA" sz="12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OPTION+Right/Left-Arrow)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Move Forward/Backward one word</a:t>
                      </a:r>
                      <a:endParaRPr lang="en-CA" sz="1200" b="0" strike="noStrike" spc="-1" dirty="0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08" name="Picture 5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10885680" y="609848"/>
            <a:ext cx="835560" cy="831914"/>
          </a:xfrm>
          <a:prstGeom prst="rect">
            <a:avLst/>
          </a:prstGeom>
          <a:ln>
            <a:noFill/>
          </a:ln>
        </p:spPr>
      </p:pic>
      <p:sp>
        <p:nvSpPr>
          <p:cNvPr id="209" name="CustomShape 4"/>
          <p:cNvSpPr/>
          <p:nvPr/>
        </p:nvSpPr>
        <p:spPr>
          <a:xfrm>
            <a:off x="8723880" y="3233695"/>
            <a:ext cx="2161800" cy="1845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NOTE: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If you are using a </a:t>
            </a:r>
            <a:r>
              <a:rPr lang="en-US" sz="12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Graphical SSH application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, you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Gill Sans MT"/>
                <a:ea typeface="DejaVu Sans"/>
              </a:rPr>
              <a:t>may 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need to configure the application (META settings) to NOT bring up menus by mistake when you issue some of these shortcuts.</a:t>
            </a:r>
            <a:endParaRPr lang="en-CA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6911</TotalTime>
  <Words>1262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Courier New</vt:lpstr>
      <vt:lpstr>DejaVu Sans</vt:lpstr>
      <vt:lpstr>Gill Sans MT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subject/>
  <dc:creator>Saul, Jennifer</dc:creator>
  <dc:description/>
  <cp:lastModifiedBy>ITS</cp:lastModifiedBy>
  <cp:revision>678</cp:revision>
  <dcterms:created xsi:type="dcterms:W3CDTF">2019-04-25T17:31:46Z</dcterms:created>
  <dcterms:modified xsi:type="dcterms:W3CDTF">2022-05-12T12:57:14Z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48</vt:i4>
  </property>
</Properties>
</file>