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6"/>
  </p:notesMasterIdLst>
  <p:sldIdLst>
    <p:sldId id="256" r:id="rId2"/>
    <p:sldId id="302" r:id="rId3"/>
    <p:sldId id="323" r:id="rId4"/>
    <p:sldId id="324" r:id="rId5"/>
    <p:sldId id="261" r:id="rId6"/>
    <p:sldId id="294" r:id="rId7"/>
    <p:sldId id="330" r:id="rId8"/>
    <p:sldId id="322" r:id="rId9"/>
    <p:sldId id="331" r:id="rId10"/>
    <p:sldId id="298" r:id="rId11"/>
    <p:sldId id="299" r:id="rId12"/>
    <p:sldId id="325" r:id="rId13"/>
    <p:sldId id="327" r:id="rId14"/>
    <p:sldId id="32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731B1-75EE-D744-A7AF-9E32466CCE78}" v="86" dt="2022-09-10T18:44:22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87" autoAdjust="0"/>
    <p:restoredTop sz="94719"/>
  </p:normalViewPr>
  <p:slideViewPr>
    <p:cSldViewPr snapToGrid="0" snapToObjects="1">
      <p:cViewPr varScale="1">
        <p:scale>
          <a:sx n="58" d="100"/>
          <a:sy n="58" d="100"/>
        </p:scale>
        <p:origin x="224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Johnson" userId="ff589efc-7bdb-4c2a-ab65-6fce12576f74" providerId="ADAL" clId="{82A731B1-75EE-D744-A7AF-9E32466CCE78}"/>
    <pc:docChg chg="modSld">
      <pc:chgData name="Chris Johnson" userId="ff589efc-7bdb-4c2a-ab65-6fce12576f74" providerId="ADAL" clId="{82A731B1-75EE-D744-A7AF-9E32466CCE78}" dt="2022-09-10T18:44:22.846" v="86" actId="20577"/>
      <pc:docMkLst>
        <pc:docMk/>
      </pc:docMkLst>
      <pc:sldChg chg="modSp mod">
        <pc:chgData name="Chris Johnson" userId="ff589efc-7bdb-4c2a-ab65-6fce12576f74" providerId="ADAL" clId="{82A731B1-75EE-D744-A7AF-9E32466CCE78}" dt="2022-09-10T18:25:00.881" v="0" actId="20577"/>
        <pc:sldMkLst>
          <pc:docMk/>
          <pc:sldMk cId="3343982343" sldId="256"/>
        </pc:sldMkLst>
        <pc:spChg chg="mod">
          <ac:chgData name="Chris Johnson" userId="ff589efc-7bdb-4c2a-ab65-6fce12576f74" providerId="ADAL" clId="{82A731B1-75EE-D744-A7AF-9E32466CCE78}" dt="2022-09-10T18:25:00.881" v="0" actId="20577"/>
          <ac:spMkLst>
            <pc:docMk/>
            <pc:sldMk cId="3343982343" sldId="256"/>
            <ac:spMk id="2" creationId="{1AF487AF-3253-5F42-B599-57667778EABD}"/>
          </ac:spMkLst>
        </pc:spChg>
      </pc:sldChg>
      <pc:sldChg chg="modSp">
        <pc:chgData name="Chris Johnson" userId="ff589efc-7bdb-4c2a-ab65-6fce12576f74" providerId="ADAL" clId="{82A731B1-75EE-D744-A7AF-9E32466CCE78}" dt="2022-09-10T18:25:27.721" v="49" actId="6549"/>
        <pc:sldMkLst>
          <pc:docMk/>
          <pc:sldMk cId="896036711" sldId="261"/>
        </pc:sldMkLst>
        <pc:spChg chg="mod">
          <ac:chgData name="Chris Johnson" userId="ff589efc-7bdb-4c2a-ab65-6fce12576f74" providerId="ADAL" clId="{82A731B1-75EE-D744-A7AF-9E32466CCE78}" dt="2022-09-10T18:25:27.721" v="49" actId="6549"/>
          <ac:spMkLst>
            <pc:docMk/>
            <pc:sldMk cId="896036711" sldId="261"/>
            <ac:spMk id="3" creationId="{99DF4C7A-3854-7B4B-8D4F-4AD959A565DC}"/>
          </ac:spMkLst>
        </pc:spChg>
      </pc:sldChg>
      <pc:sldChg chg="modSp">
        <pc:chgData name="Chris Johnson" userId="ff589efc-7bdb-4c2a-ab65-6fce12576f74" providerId="ADAL" clId="{82A731B1-75EE-D744-A7AF-9E32466CCE78}" dt="2022-09-10T18:25:11.360" v="12" actId="6549"/>
        <pc:sldMkLst>
          <pc:docMk/>
          <pc:sldMk cId="1939109305" sldId="302"/>
        </pc:sldMkLst>
        <pc:spChg chg="mod">
          <ac:chgData name="Chris Johnson" userId="ff589efc-7bdb-4c2a-ab65-6fce12576f74" providerId="ADAL" clId="{82A731B1-75EE-D744-A7AF-9E32466CCE78}" dt="2022-09-10T18:25:11.360" v="12" actId="6549"/>
          <ac:spMkLst>
            <pc:docMk/>
            <pc:sldMk cId="1939109305" sldId="302"/>
            <ac:spMk id="3" creationId="{99DF4C7A-3854-7B4B-8D4F-4AD959A565DC}"/>
          </ac:spMkLst>
        </pc:spChg>
      </pc:sldChg>
      <pc:sldChg chg="modSp modAnim">
        <pc:chgData name="Chris Johnson" userId="ff589efc-7bdb-4c2a-ab65-6fce12576f74" providerId="ADAL" clId="{82A731B1-75EE-D744-A7AF-9E32466CCE78}" dt="2022-09-10T18:43:24.880" v="85" actId="20577"/>
        <pc:sldMkLst>
          <pc:docMk/>
          <pc:sldMk cId="3238403926" sldId="322"/>
        </pc:sldMkLst>
        <pc:spChg chg="mod">
          <ac:chgData name="Chris Johnson" userId="ff589efc-7bdb-4c2a-ab65-6fce12576f74" providerId="ADAL" clId="{82A731B1-75EE-D744-A7AF-9E32466CCE78}" dt="2022-09-10T18:43:24.880" v="85" actId="20577"/>
          <ac:spMkLst>
            <pc:docMk/>
            <pc:sldMk cId="3238403926" sldId="322"/>
            <ac:spMk id="3" creationId="{99DF4C7A-3854-7B4B-8D4F-4AD959A565DC}"/>
          </ac:spMkLst>
        </pc:spChg>
      </pc:sldChg>
      <pc:sldChg chg="modSp">
        <pc:chgData name="Chris Johnson" userId="ff589efc-7bdb-4c2a-ab65-6fce12576f74" providerId="ADAL" clId="{82A731B1-75EE-D744-A7AF-9E32466CCE78}" dt="2022-09-10T18:25:18.001" v="30" actId="6549"/>
        <pc:sldMkLst>
          <pc:docMk/>
          <pc:sldMk cId="2075726154" sldId="323"/>
        </pc:sldMkLst>
        <pc:spChg chg="mod">
          <ac:chgData name="Chris Johnson" userId="ff589efc-7bdb-4c2a-ab65-6fce12576f74" providerId="ADAL" clId="{82A731B1-75EE-D744-A7AF-9E32466CCE78}" dt="2022-09-10T18:25:18.001" v="30" actId="6549"/>
          <ac:spMkLst>
            <pc:docMk/>
            <pc:sldMk cId="2075726154" sldId="323"/>
            <ac:spMk id="3" creationId="{99DF4C7A-3854-7B4B-8D4F-4AD959A565DC}"/>
          </ac:spMkLst>
        </pc:spChg>
      </pc:sldChg>
      <pc:sldChg chg="modSp">
        <pc:chgData name="Chris Johnson" userId="ff589efc-7bdb-4c2a-ab65-6fce12576f74" providerId="ADAL" clId="{82A731B1-75EE-D744-A7AF-9E32466CCE78}" dt="2022-09-10T18:25:22.340" v="42" actId="6549"/>
        <pc:sldMkLst>
          <pc:docMk/>
          <pc:sldMk cId="4094791069" sldId="324"/>
        </pc:sldMkLst>
        <pc:spChg chg="mod">
          <ac:chgData name="Chris Johnson" userId="ff589efc-7bdb-4c2a-ab65-6fce12576f74" providerId="ADAL" clId="{82A731B1-75EE-D744-A7AF-9E32466CCE78}" dt="2022-09-10T18:25:22.340" v="42" actId="6549"/>
          <ac:spMkLst>
            <pc:docMk/>
            <pc:sldMk cId="4094791069" sldId="324"/>
            <ac:spMk id="3" creationId="{99DF4C7A-3854-7B4B-8D4F-4AD959A565DC}"/>
          </ac:spMkLst>
        </pc:spChg>
      </pc:sldChg>
      <pc:sldChg chg="modSp">
        <pc:chgData name="Chris Johnson" userId="ff589efc-7bdb-4c2a-ab65-6fce12576f74" providerId="ADAL" clId="{82A731B1-75EE-D744-A7AF-9E32466CCE78}" dt="2022-09-10T18:44:22.846" v="86" actId="20577"/>
        <pc:sldMkLst>
          <pc:docMk/>
          <pc:sldMk cId="778720162" sldId="328"/>
        </pc:sldMkLst>
        <pc:spChg chg="mod">
          <ac:chgData name="Chris Johnson" userId="ff589efc-7bdb-4c2a-ab65-6fce12576f74" providerId="ADAL" clId="{82A731B1-75EE-D744-A7AF-9E32466CCE78}" dt="2022-09-10T18:44:22.846" v="86" actId="20577"/>
          <ac:spMkLst>
            <pc:docMk/>
            <pc:sldMk cId="778720162" sldId="328"/>
            <ac:spMk id="3" creationId="{99DF4C7A-3854-7B4B-8D4F-4AD959A565DC}"/>
          </ac:spMkLst>
        </pc:spChg>
      </pc:sldChg>
      <pc:sldChg chg="modSp">
        <pc:chgData name="Chris Johnson" userId="ff589efc-7bdb-4c2a-ab65-6fce12576f74" providerId="ADAL" clId="{82A731B1-75EE-D744-A7AF-9E32466CCE78}" dt="2022-09-10T18:25:38.983" v="65" actId="6549"/>
        <pc:sldMkLst>
          <pc:docMk/>
          <pc:sldMk cId="123030364" sldId="330"/>
        </pc:sldMkLst>
        <pc:spChg chg="mod">
          <ac:chgData name="Chris Johnson" userId="ff589efc-7bdb-4c2a-ab65-6fce12576f74" providerId="ADAL" clId="{82A731B1-75EE-D744-A7AF-9E32466CCE78}" dt="2022-09-10T18:25:38.983" v="65" actId="6549"/>
          <ac:spMkLst>
            <pc:docMk/>
            <pc:sldMk cId="123030364" sldId="330"/>
            <ac:spMk id="3" creationId="{99DF4C7A-3854-7B4B-8D4F-4AD959A565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9/10/22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File_alt_font_awesome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File_alt_font_awesome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ix.tiss.edu/curriculum/teacher-professional-development/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2:_Unix_/_Linux_File_Management#LINUX_PRACTICE_QUESTIONS" TargetMode="External"/><Relationship Id="rId2" Type="http://schemas.openxmlformats.org/officeDocument/2006/relationships/hyperlink" Target="https://wiki.cdot.senecacollege.ca/wiki/Tutorial2:_Unix_/_Linux_File_Management#INVESTIGATION_2:_MANAGING_TEXT_FI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Ohjelmointik%C3%A4yt%C3%A4nn%C3%B6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9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75868"/>
            <a:ext cx="9239041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  ULI101:  Introduction to Unix / Linux and the Internet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2:  lesson 2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  managing text files: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   USING Text editors to create &amp; edit a text file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   managing text file content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8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989036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Purpose</a:t>
            </a:r>
          </a:p>
          <a:p>
            <a:pPr marL="0" indent="0">
              <a:buNone/>
            </a:pPr>
            <a:r>
              <a:rPr lang="en-US" sz="1800" dirty="0"/>
              <a:t>It is </a:t>
            </a:r>
            <a:r>
              <a:rPr lang="en-US" sz="1800" b="1" dirty="0"/>
              <a:t>essential</a:t>
            </a:r>
            <a:r>
              <a:rPr lang="en-US" sz="1800" dirty="0"/>
              <a:t> for students in this course not only to create text files but also to learn how to </a:t>
            </a:r>
            <a:r>
              <a:rPr lang="en-US" sz="1800" b="1" dirty="0"/>
              <a:t>manage</a:t>
            </a:r>
            <a:r>
              <a:rPr lang="en-US" sz="1800" dirty="0"/>
              <a:t> text files.</a:t>
            </a:r>
          </a:p>
          <a:p>
            <a:pPr marL="0" indent="0">
              <a:buNone/>
            </a:pPr>
            <a:r>
              <a:rPr lang="en-US" sz="1800" dirty="0"/>
              <a:t>Students need to learn how to </a:t>
            </a:r>
            <a:r>
              <a:rPr lang="en-US" sz="1800" b="1" dirty="0"/>
              <a:t>create</a:t>
            </a:r>
            <a:r>
              <a:rPr lang="en-US" sz="1800" dirty="0"/>
              <a:t> empty files, </a:t>
            </a:r>
            <a:r>
              <a:rPr lang="en-US" sz="1800" b="1" dirty="0"/>
              <a:t>copy</a:t>
            </a:r>
            <a:r>
              <a:rPr lang="en-US" sz="1800" dirty="0"/>
              <a:t> files for backup purposes, </a:t>
            </a:r>
            <a:r>
              <a:rPr lang="en-US" sz="1800" b="1" dirty="0"/>
              <a:t>move</a:t>
            </a:r>
            <a:r>
              <a:rPr lang="en-US" sz="1800" dirty="0"/>
              <a:t> or </a:t>
            </a:r>
            <a:r>
              <a:rPr lang="en-US" sz="1800" b="1" dirty="0"/>
              <a:t>rename</a:t>
            </a:r>
            <a:r>
              <a:rPr lang="en-US" sz="1800" dirty="0"/>
              <a:t> incorrectly spelled filenames, </a:t>
            </a:r>
            <a:r>
              <a:rPr lang="en-US" sz="1800" b="1" dirty="0"/>
              <a:t>edit</a:t>
            </a:r>
            <a:r>
              <a:rPr lang="en-US" sz="1800" dirty="0"/>
              <a:t> files as well as </a:t>
            </a:r>
            <a:r>
              <a:rPr lang="en-US" sz="1800" b="1" dirty="0"/>
              <a:t>view</a:t>
            </a:r>
            <a:r>
              <a:rPr lang="en-US" sz="1800" dirty="0"/>
              <a:t> text file contents without the danger of editing or corrupting those files.</a:t>
            </a:r>
          </a:p>
          <a:p>
            <a:pPr marL="0" indent="0">
              <a:buNone/>
            </a:pPr>
            <a:r>
              <a:rPr lang="en-US" sz="1800" dirty="0"/>
              <a:t>Students also need to learn how to </a:t>
            </a:r>
            <a:r>
              <a:rPr lang="en-US" sz="1800" b="1" dirty="0"/>
              <a:t>remove</a:t>
            </a:r>
            <a:r>
              <a:rPr lang="en-US" sz="1800" dirty="0"/>
              <a:t> files, check for </a:t>
            </a:r>
            <a:r>
              <a:rPr lang="en-US" sz="1800" b="1" dirty="0"/>
              <a:t>differences</a:t>
            </a:r>
            <a:r>
              <a:rPr lang="en-US" sz="1800" dirty="0"/>
              <a:t> between a couple of files as well as </a:t>
            </a:r>
            <a:r>
              <a:rPr lang="en-US" sz="1800" b="1" dirty="0"/>
              <a:t>obtain information </a:t>
            </a:r>
            <a:r>
              <a:rPr lang="en-US" sz="1800" dirty="0"/>
              <a:t>regarding the status of a file and information regarding the file’s content.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324C244-F5C4-8241-89FE-9455ACA48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75578" y="988911"/>
            <a:ext cx="1729685" cy="17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4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2546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Text File Management Commands</a:t>
            </a:r>
            <a:endParaRPr lang="en-CA" sz="2200" dirty="0"/>
          </a:p>
          <a:p>
            <a:pPr marL="0" indent="0">
              <a:buNone/>
            </a:pPr>
            <a:r>
              <a:rPr lang="en-CA" sz="1800" dirty="0"/>
              <a:t>Here are common text file management commands:</a:t>
            </a:r>
          </a:p>
          <a:p>
            <a:pPr marL="0" indent="0">
              <a:buNone/>
            </a:pPr>
            <a:endParaRPr lang="en-US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827133-EE07-A940-8A5B-E045AE81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82622"/>
              </p:ext>
            </p:extLst>
          </p:nvPr>
        </p:nvGraphicFramePr>
        <p:xfrm>
          <a:off x="1550311" y="2754184"/>
          <a:ext cx="8128000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5212">
                  <a:extLst>
                    <a:ext uri="{9D8B030D-6E8A-4147-A177-3AD203B41FA5}">
                      <a16:colId xmlns:a16="http://schemas.microsoft.com/office/drawing/2014/main" val="1377699577"/>
                    </a:ext>
                  </a:extLst>
                </a:gridCol>
                <a:gridCol w="5932788">
                  <a:extLst>
                    <a:ext uri="{9D8B030D-6E8A-4147-A177-3AD203B41FA5}">
                      <a16:colId xmlns:a16="http://schemas.microsoft.com/office/drawing/2014/main" val="620467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Linux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1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empty file(s) / Updates Existing File's Date/Time Stamp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3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text file's contents without editing (small files)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2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more ,  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/ Navigate within large text files without editing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0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, 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View lines at top/bottom of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27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lines in file that match a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text file(s)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 / Rename text files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8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text file(s)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3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differences between 2 files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81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1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86934"/>
            <a:ext cx="9603275" cy="1049235"/>
          </a:xfrm>
        </p:spPr>
        <p:txBody>
          <a:bodyPr/>
          <a:lstStyle/>
          <a:p>
            <a:r>
              <a:rPr lang="en-US" dirty="0"/>
              <a:t>Managing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2546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Text File Management Commands</a:t>
            </a:r>
            <a:endParaRPr lang="en-CA" sz="2200" dirty="0"/>
          </a:p>
          <a:p>
            <a:pPr marL="0" indent="0">
              <a:buNone/>
            </a:pPr>
            <a:r>
              <a:rPr lang="en-CA" sz="1800" dirty="0"/>
              <a:t>Here are some </a:t>
            </a:r>
            <a:r>
              <a:rPr lang="en-CA" sz="1800" b="1" dirty="0"/>
              <a:t>additional</a:t>
            </a:r>
            <a:r>
              <a:rPr lang="en-CA" sz="1800" dirty="0"/>
              <a:t> text file management commands:</a:t>
            </a:r>
          </a:p>
          <a:p>
            <a:pPr marL="0" indent="0">
              <a:buNone/>
            </a:pPr>
            <a:endParaRPr lang="en-US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827133-EE07-A940-8A5B-E045AE81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21912"/>
              </p:ext>
            </p:extLst>
          </p:nvPr>
        </p:nvGraphicFramePr>
        <p:xfrm>
          <a:off x="1574670" y="2779226"/>
          <a:ext cx="10143458" cy="3870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997">
                  <a:extLst>
                    <a:ext uri="{9D8B030D-6E8A-4147-A177-3AD203B41FA5}">
                      <a16:colId xmlns:a16="http://schemas.microsoft.com/office/drawing/2014/main" val="1377699577"/>
                    </a:ext>
                  </a:extLst>
                </a:gridCol>
                <a:gridCol w="8616461">
                  <a:extLst>
                    <a:ext uri="{9D8B030D-6E8A-4147-A177-3AD203B41FA5}">
                      <a16:colId xmlns:a16="http://schemas.microsoft.com/office/drawing/2014/main" val="620467093"/>
                    </a:ext>
                  </a:extLst>
                </a:gridCol>
              </a:tblGrid>
              <a:tr h="277281">
                <a:tc>
                  <a:txBody>
                    <a:bodyPr/>
                    <a:lstStyle/>
                    <a:p>
                      <a:r>
                        <a:rPr lang="en-US" sz="1600" dirty="0"/>
                        <a:t>Linux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11818"/>
                  </a:ext>
                </a:extLst>
              </a:tr>
              <a:tr h="29863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contents of file in sorted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424727"/>
                  </a:ext>
                </a:extLst>
              </a:tr>
              <a:tr h="298634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uniq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identical adjacent lines only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02278"/>
                  </a:ext>
                </a:extLst>
              </a:tr>
              <a:tr h="29863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info about the contents of the file (e.g. file with no extension)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33308"/>
                  </a:ext>
                </a:extLst>
              </a:tr>
              <a:tr h="2198231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find files matching specified characteristics:</a:t>
                      </a:r>
                      <a:b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CA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16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 . -name "file*”</a:t>
                      </a:r>
                    </a:p>
                    <a:p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pathname of any filenames beginning with "file", from the current directory and any subdirectories</a:t>
                      </a:r>
                    </a:p>
                    <a:p>
                      <a:r>
                        <a:rPr lang="en-CA" sz="16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 . -size +50k</a:t>
                      </a:r>
                      <a:br>
                        <a:rPr lang="en-CA" sz="16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pathname of any files larger than 50 kb, from the current directory and any subdirectories</a:t>
                      </a:r>
                    </a:p>
                    <a:p>
                      <a:r>
                        <a:rPr lang="en-CA" sz="16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 . -</a:t>
                      </a:r>
                      <a:r>
                        <a:rPr lang="en-CA" sz="16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mmin</a:t>
                      </a:r>
                      <a:r>
                        <a:rPr lang="en-CA" sz="16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-5</a:t>
                      </a:r>
                      <a:br>
                        <a:rPr lang="en-CA" sz="16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files modified less than 5 minutes ago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2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93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Managing Manipulating Text Files</a:t>
            </a:r>
          </a:p>
          <a:p>
            <a:pPr marL="0" indent="0">
              <a:buNone/>
            </a:pPr>
            <a:r>
              <a:rPr lang="en-CA" sz="1600" dirty="0"/>
              <a:t>Your instructor will demonstrate how to </a:t>
            </a:r>
            <a:r>
              <a:rPr lang="en-CA" sz="1600" b="1" dirty="0"/>
              <a:t>manage</a:t>
            </a:r>
            <a:r>
              <a:rPr lang="en-CA" sz="1600" dirty="0"/>
              <a:t> / </a:t>
            </a:r>
            <a:r>
              <a:rPr lang="en-CA" sz="1600" b="1" dirty="0"/>
              <a:t>manipulate</a:t>
            </a:r>
            <a:br>
              <a:rPr lang="en-CA" sz="1600" dirty="0"/>
            </a:br>
            <a:r>
              <a:rPr lang="en-CA" sz="1600" dirty="0"/>
              <a:t>text files:</a:t>
            </a:r>
          </a:p>
          <a:p>
            <a:r>
              <a:rPr lang="en-CA" sz="1600" dirty="0"/>
              <a:t>Create empty files</a:t>
            </a:r>
          </a:p>
          <a:p>
            <a:r>
              <a:rPr lang="en-CA" sz="1600" dirty="0"/>
              <a:t>View small and large text files</a:t>
            </a:r>
          </a:p>
          <a:p>
            <a:r>
              <a:rPr lang="en-CA" sz="1600" dirty="0"/>
              <a:t>Sort files</a:t>
            </a:r>
          </a:p>
          <a:p>
            <a:r>
              <a:rPr lang="en-CA" sz="1600" dirty="0"/>
              <a:t>Display matched pattern file content</a:t>
            </a:r>
          </a:p>
          <a:p>
            <a:r>
              <a:rPr lang="en-CA" sz="1600" dirty="0"/>
              <a:t>Remove duplicate lines</a:t>
            </a:r>
          </a:p>
          <a:p>
            <a:r>
              <a:rPr lang="en-CA" sz="1600" dirty="0"/>
              <a:t>Compare files for differences</a:t>
            </a:r>
          </a:p>
          <a:p>
            <a:r>
              <a:rPr lang="en-CA" sz="1600" dirty="0"/>
              <a:t>Obtain file information / List file pathnames</a:t>
            </a:r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A3E5792-C4CC-844F-BF14-5AD9C2648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32678" y="3219855"/>
            <a:ext cx="1729685" cy="172968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858BEA-E38A-AE4D-90AF-D318C05BF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6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865937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Perform the online tutorial </a:t>
            </a:r>
            <a:r>
              <a:rPr lang="en-CA" b="1" dirty="0"/>
              <a:t>Tutorial2: Unix / Linux File Management</a:t>
            </a:r>
            <a:br>
              <a:rPr lang="en-CA" b="1" dirty="0"/>
            </a:br>
            <a:r>
              <a:rPr lang="en-US" sz="1600" b="1" spc="-1" dirty="0">
                <a:solidFill>
                  <a:srgbClr val="000000"/>
                </a:solidFill>
              </a:rPr>
              <a:t>(Due: Friday Week 3 @ midnight for a 2% </a:t>
            </a:r>
            <a:r>
              <a:rPr lang="en-US" sz="1600" b="1" spc="-1">
                <a:solidFill>
                  <a:srgbClr val="000000"/>
                </a:solidFill>
              </a:rPr>
              <a:t>grade)</a:t>
            </a:r>
            <a:r>
              <a:rPr lang="en-US" sz="1600" spc="-1">
                <a:solidFill>
                  <a:srgbClr val="000000"/>
                </a:solidFill>
              </a:rPr>
              <a:t>:</a:t>
            </a:r>
            <a:endParaRPr lang="en-CA" sz="1600" dirty="0"/>
          </a:p>
          <a:p>
            <a:pPr lvl="1"/>
            <a:r>
              <a:rPr lang="en-CA" sz="2000" dirty="0">
                <a:hlinkClick r:id="rId2"/>
              </a:rPr>
              <a:t>INVESTIGATION 2: MANAGING TEXT FILES</a:t>
            </a: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  <a:r>
              <a:rPr lang="en-CA" sz="2000" dirty="0"/>
              <a:t>  (Questions </a:t>
            </a:r>
            <a:r>
              <a:rPr lang="en-CA" dirty="0"/>
              <a:t>9 – 16)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872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Creating Text Files</a:t>
            </a:r>
          </a:p>
          <a:p>
            <a:pPr lvl="1"/>
            <a:r>
              <a:rPr lang="en-US" dirty="0"/>
              <a:t>Purpose of a Text Editor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/>
              <a:t> Text Editor / Demonstration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dirty="0"/>
              <a:t> Text Editor / Demonstration</a:t>
            </a:r>
          </a:p>
          <a:p>
            <a:pPr marL="0" indent="0">
              <a:buNone/>
            </a:pPr>
            <a:r>
              <a:rPr lang="en-US" b="1" dirty="0"/>
              <a:t>Managing / Manipulating Text Files</a:t>
            </a:r>
          </a:p>
          <a:p>
            <a:pPr lvl="1" fontAlgn="t"/>
            <a:r>
              <a:rPr lang="en-US" dirty="0"/>
              <a:t>Linux Commands: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more/less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t"/>
            <a:r>
              <a:rPr lang="en-US" dirty="0"/>
              <a:t>Demonstration</a:t>
            </a:r>
          </a:p>
          <a:p>
            <a:pPr marL="0" indent="0">
              <a:buNone/>
            </a:pPr>
            <a:r>
              <a:rPr lang="en-US" b="1" dirty="0"/>
              <a:t>Homework</a:t>
            </a:r>
          </a:p>
          <a:p>
            <a:pPr lvl="1"/>
            <a:r>
              <a:rPr lang="en-US" dirty="0"/>
              <a:t>Perform </a:t>
            </a:r>
            <a:r>
              <a:rPr lang="en-US" b="1" dirty="0"/>
              <a:t>Tutorial 2: Unix / Linux File Management (Investigation 2)</a:t>
            </a:r>
            <a:br>
              <a:rPr lang="en-US" b="1" dirty="0"/>
            </a:br>
            <a:r>
              <a:rPr lang="en-US" dirty="0"/>
              <a:t>Perform LINUX PRACTICE QUESTIONS (9 – 16)</a:t>
            </a:r>
          </a:p>
        </p:txBody>
      </p:sp>
    </p:spTree>
    <p:extLst>
      <p:ext uri="{BB962C8B-B14F-4D97-AF65-F5344CB8AC3E}">
        <p14:creationId xmlns:p14="http://schemas.microsoft.com/office/powerpoint/2010/main" val="193910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54942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Text Editors</a:t>
            </a:r>
            <a:endParaRPr lang="en-CA" dirty="0"/>
          </a:p>
          <a:p>
            <a:pPr marL="0" indent="0">
              <a:buNone/>
            </a:pPr>
            <a:r>
              <a:rPr lang="en-CA" sz="1800" dirty="0"/>
              <a:t>A </a:t>
            </a:r>
            <a:r>
              <a:rPr lang="en-CA" sz="1800" b="1" dirty="0"/>
              <a:t>Text Editor </a:t>
            </a:r>
            <a:r>
              <a:rPr lang="en-CA" sz="1800" dirty="0"/>
              <a:t>allows users to </a:t>
            </a:r>
            <a:r>
              <a:rPr lang="en-CA" sz="1800" b="1" dirty="0"/>
              <a:t>create</a:t>
            </a:r>
            <a:r>
              <a:rPr lang="en-CA" sz="1800" dirty="0"/>
              <a:t>, </a:t>
            </a:r>
            <a:r>
              <a:rPr lang="en-CA" sz="1800" b="1" dirty="0"/>
              <a:t>modify</a:t>
            </a:r>
            <a:r>
              <a:rPr lang="en-CA" sz="1800" dirty="0"/>
              <a:t> and </a:t>
            </a:r>
            <a:r>
              <a:rPr lang="en-CA" sz="1800" b="1" dirty="0"/>
              <a:t>save</a:t>
            </a:r>
            <a:r>
              <a:rPr lang="en-CA" sz="1800" dirty="0"/>
              <a:t> editing changes of text files.</a:t>
            </a:r>
          </a:p>
          <a:p>
            <a:pPr marL="0" indent="0">
              <a:buNone/>
            </a:pPr>
            <a:r>
              <a:rPr lang="en-CA" sz="1800" dirty="0"/>
              <a:t>Although </a:t>
            </a:r>
            <a:r>
              <a:rPr lang="en-CA" sz="1800" b="1" dirty="0"/>
              <a:t>programming students</a:t>
            </a:r>
            <a:r>
              <a:rPr lang="en-CA" sz="1800" dirty="0"/>
              <a:t> can use </a:t>
            </a:r>
            <a:r>
              <a:rPr lang="en-CA" sz="1800" b="1" dirty="0"/>
              <a:t>graphical IDE's </a:t>
            </a:r>
            <a:r>
              <a:rPr lang="en-CA" sz="1800" dirty="0"/>
              <a:t>to code and compile programs, students can </a:t>
            </a:r>
            <a:r>
              <a:rPr lang="en-CA" sz="1800" b="1" dirty="0"/>
              <a:t>create source code</a:t>
            </a:r>
            <a:r>
              <a:rPr lang="en-CA" sz="1800" dirty="0"/>
              <a:t> using a text editor and </a:t>
            </a:r>
            <a:r>
              <a:rPr lang="en-CA" sz="1800" b="1" dirty="0"/>
              <a:t>compile their source code</a:t>
            </a:r>
            <a:r>
              <a:rPr lang="en-CA" sz="1800" dirty="0"/>
              <a:t> in their Matrix account to generate </a:t>
            </a:r>
            <a:r>
              <a:rPr lang="en-CA" sz="1800" b="1" dirty="0"/>
              <a:t>executable programs</a:t>
            </a:r>
            <a:r>
              <a:rPr lang="en-CA" sz="1800" dirty="0"/>
              <a:t>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CA54AB-3B39-AB48-936B-AD494D588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20403" y="2377128"/>
            <a:ext cx="3348403" cy="2103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57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21531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Text Editors</a:t>
            </a:r>
            <a:endParaRPr lang="en-CA" dirty="0"/>
          </a:p>
          <a:p>
            <a:pPr marL="0" indent="0">
              <a:buNone/>
            </a:pPr>
            <a:r>
              <a:rPr lang="en-CA" sz="1800" b="1" dirty="0"/>
              <a:t>Networking and Tech Support students</a:t>
            </a:r>
            <a:r>
              <a:rPr lang="en-CA" sz="1800" dirty="0"/>
              <a:t> use a text editor to </a:t>
            </a:r>
            <a:r>
              <a:rPr lang="en-CA" sz="1800" b="1" dirty="0"/>
              <a:t>edit configuration files</a:t>
            </a:r>
            <a:r>
              <a:rPr lang="en-CA" sz="1800" dirty="0"/>
              <a:t>. </a:t>
            </a:r>
          </a:p>
          <a:p>
            <a:pPr marL="0" indent="0">
              <a:buNone/>
            </a:pPr>
            <a:r>
              <a:rPr lang="en-CA" sz="1800" dirty="0"/>
              <a:t>Throughout their program, students will become familiar with the process of </a:t>
            </a:r>
            <a:r>
              <a:rPr lang="en-CA" sz="1800" b="1" dirty="0"/>
              <a:t>installing</a:t>
            </a:r>
            <a:r>
              <a:rPr lang="en-CA" sz="1800" dirty="0"/>
              <a:t>, </a:t>
            </a:r>
            <a:r>
              <a:rPr lang="en-CA" sz="1800" b="1" dirty="0"/>
              <a:t>configuring</a:t>
            </a:r>
            <a:r>
              <a:rPr lang="en-CA" sz="1800" dirty="0"/>
              <a:t>, and </a:t>
            </a:r>
            <a:r>
              <a:rPr lang="en-CA" sz="1800" b="1" dirty="0"/>
              <a:t>running</a:t>
            </a:r>
            <a:r>
              <a:rPr lang="en-CA" sz="1800" dirty="0"/>
              <a:t> network services on their Linux servers.</a:t>
            </a:r>
          </a:p>
          <a:p>
            <a:pPr marL="0" indent="0">
              <a:buNone/>
            </a:pPr>
            <a:r>
              <a:rPr lang="en-CA" sz="1800" dirty="0"/>
              <a:t>Text editors are an important tools to help setup but also "</a:t>
            </a:r>
            <a:r>
              <a:rPr lang="en-CA" sz="1800" b="1" dirty="0"/>
              <a:t>tweak</a:t>
            </a:r>
            <a:r>
              <a:rPr lang="en-CA" sz="1800" dirty="0"/>
              <a:t>" or make </a:t>
            </a:r>
            <a:r>
              <a:rPr lang="en-CA" sz="1800" b="1" dirty="0"/>
              <a:t>periodic changes in networking services configuration</a:t>
            </a:r>
            <a:r>
              <a:rPr lang="en-CA" sz="1800" dirty="0"/>
              <a:t>.</a:t>
            </a:r>
            <a:endParaRPr lang="en-US" sz="1800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DA00BDC-604C-FF48-B2DC-02FF3A67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33" y="2703496"/>
            <a:ext cx="3945795" cy="2044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479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54942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Text Editors</a:t>
            </a:r>
            <a:endParaRPr lang="en-CA" dirty="0"/>
          </a:p>
          <a:p>
            <a:pPr marL="0" indent="0">
              <a:buNone/>
            </a:pPr>
            <a:r>
              <a:rPr lang="en-CA" sz="1800" dirty="0"/>
              <a:t>Regardless of the IT stream that they are in, it is useful for students to </a:t>
            </a:r>
            <a:r>
              <a:rPr lang="en-CA" sz="1800" b="1" dirty="0"/>
              <a:t>expose themselves to different text editors and then use one that they feel most comfortable working with</a:t>
            </a:r>
            <a:r>
              <a:rPr lang="en-CA" sz="1800" dirty="0"/>
              <a:t>. </a:t>
            </a:r>
          </a:p>
          <a:p>
            <a:pPr marL="0" indent="0">
              <a:buNone/>
            </a:pPr>
            <a:r>
              <a:rPr lang="en-CA" sz="1800" dirty="0"/>
              <a:t>The two most readily-available command line text editors in Linux are 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CA" sz="1800" dirty="0"/>
              <a:t> and 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CA" sz="1800" dirty="0"/>
              <a:t>. </a:t>
            </a:r>
            <a:endParaRPr lang="en-US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8721AE-ADEA-014B-AF73-C4AD76AE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246" y="1619967"/>
            <a:ext cx="2793023" cy="1965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574055-CB26-DF4D-8851-BBAB317FC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246" y="4084698"/>
            <a:ext cx="2813648" cy="20344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603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535009" cy="4755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sz="2200" b="1" dirty="0"/>
              <a:t>Nano Text Editor</a:t>
            </a:r>
            <a:endParaRPr lang="en-CA" sz="2200" dirty="0"/>
          </a:p>
          <a:p>
            <a:pPr marL="0" indent="0">
              <a:buNone/>
            </a:pPr>
            <a:r>
              <a:rPr lang="en-CA" sz="1800" dirty="0"/>
              <a:t>The </a:t>
            </a:r>
            <a:r>
              <a:rPr lang="en-CA" sz="1800" b="1" dirty="0"/>
              <a:t>nano</a:t>
            </a:r>
            <a:r>
              <a:rPr lang="en-CA" sz="1800" dirty="0"/>
              <a:t> text editor is considered to be an easy-to-use text editor.  When using the nano text editor, you are placed in </a:t>
            </a:r>
            <a:r>
              <a:rPr lang="en-CA" sz="1800" b="1" dirty="0"/>
              <a:t>INPUT</a:t>
            </a:r>
            <a:r>
              <a:rPr lang="en-CA" sz="1800" dirty="0"/>
              <a:t> mode, to enter text immediately.</a:t>
            </a:r>
            <a:endParaRPr lang="en-CA" dirty="0"/>
          </a:p>
          <a:p>
            <a:pPr marL="0" indent="0">
              <a:buNone/>
            </a:pPr>
            <a:r>
              <a:rPr lang="en-CA" sz="1800" dirty="0"/>
              <a:t>Nano editing </a:t>
            </a:r>
            <a:r>
              <a:rPr lang="en-CA" sz="1800" b="1" dirty="0"/>
              <a:t>commands</a:t>
            </a:r>
            <a:r>
              <a:rPr lang="en-CA" sz="1800" dirty="0"/>
              <a:t> typically consist of the</a:t>
            </a:r>
            <a:r>
              <a:rPr lang="en-CA" sz="1800" b="1" dirty="0"/>
              <a:t> ^</a:t>
            </a:r>
            <a:r>
              <a:rPr lang="en-CA" sz="1800" dirty="0"/>
              <a:t> symbol </a:t>
            </a:r>
            <a:br>
              <a:rPr lang="en-CA" sz="1800" dirty="0"/>
            </a:br>
            <a:r>
              <a:rPr lang="en-CA" sz="1800" dirty="0"/>
              <a:t>which represents the 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&lt;ctrl&gt;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sz="1800" dirty="0"/>
              <a:t>key followed by a character.</a:t>
            </a:r>
          </a:p>
          <a:p>
            <a:pPr marL="0" indent="0">
              <a:buNone/>
            </a:pPr>
            <a:r>
              <a:rPr lang="en-CA" sz="1800" b="1" dirty="0"/>
              <a:t>NOTE: </a:t>
            </a:r>
            <a:r>
              <a:rPr lang="en-CA" sz="1800" dirty="0"/>
              <a:t>There is no </a:t>
            </a:r>
            <a:r>
              <a:rPr lang="en-CA" sz="1800" b="1" dirty="0"/>
              <a:t>undo</a:t>
            </a:r>
            <a:r>
              <a:rPr lang="en-CA" sz="1800" dirty="0"/>
              <a:t> command in Nano!</a:t>
            </a:r>
          </a:p>
          <a:p>
            <a:pPr marL="0" indent="0">
              <a:buNone/>
            </a:pPr>
            <a:r>
              <a:rPr lang="en-CA" sz="1800" dirty="0"/>
              <a:t>The table on the right list a few Nano commands</a:t>
            </a:r>
            <a:br>
              <a:rPr lang="en-CA" sz="1800" dirty="0"/>
            </a:br>
            <a:r>
              <a:rPr lang="en-CA" sz="1800" dirty="0"/>
              <a:t>and their purpose.  Refer to </a:t>
            </a:r>
            <a:r>
              <a:rPr lang="en-CA" sz="1800" b="1" dirty="0"/>
              <a:t>week 2 notes </a:t>
            </a:r>
            <a:r>
              <a:rPr lang="en-CA" sz="1800" dirty="0"/>
              <a:t>for a</a:t>
            </a:r>
            <a:br>
              <a:rPr lang="en-CA" sz="1800" dirty="0"/>
            </a:br>
            <a:r>
              <a:rPr lang="en-CA" sz="1800" b="1" dirty="0"/>
              <a:t>nano reference sheet.</a:t>
            </a:r>
          </a:p>
          <a:p>
            <a:pPr marL="0" indent="0">
              <a:buNone/>
            </a:pPr>
            <a:r>
              <a:rPr lang="en-CA" sz="1800" b="1" dirty="0"/>
              <a:t>NOTE:  </a:t>
            </a:r>
            <a:r>
              <a:rPr lang="en-CA" sz="1800" dirty="0"/>
              <a:t>In the Nano reference sheet</a:t>
            </a:r>
            <a:r>
              <a:rPr lang="en-CA" sz="1800" b="1" dirty="0"/>
              <a:t>, </a:t>
            </a:r>
            <a:r>
              <a:rPr lang="en-CA" sz="1800" dirty="0"/>
              <a:t>the letter 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A" sz="1800" dirty="0"/>
              <a:t> represents the 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&lt;esc&gt; </a:t>
            </a:r>
            <a:r>
              <a:rPr lang="en-CA" sz="1800" dirty="0"/>
              <a:t>key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4DE5DB-FC6B-BE45-9403-1A230C80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0" y="540391"/>
            <a:ext cx="3640138" cy="116642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C0A930-41A9-E140-8B59-C8ED71CF2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29553"/>
              </p:ext>
            </p:extLst>
          </p:nvPr>
        </p:nvGraphicFramePr>
        <p:xfrm>
          <a:off x="6986588" y="2781447"/>
          <a:ext cx="4940300" cy="2851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5937">
                  <a:extLst>
                    <a:ext uri="{9D8B030D-6E8A-4147-A177-3AD203B41FA5}">
                      <a16:colId xmlns:a16="http://schemas.microsoft.com/office/drawing/2014/main" val="1661098174"/>
                    </a:ext>
                  </a:extLst>
                </a:gridCol>
                <a:gridCol w="2894363">
                  <a:extLst>
                    <a:ext uri="{9D8B030D-6E8A-4147-A177-3AD203B41FA5}">
                      <a16:colId xmlns:a16="http://schemas.microsoft.com/office/drawing/2014/main" val="2191190873"/>
                    </a:ext>
                  </a:extLst>
                </a:gridCol>
              </a:tblGrid>
              <a:tr h="333405">
                <a:tc>
                  <a:txBody>
                    <a:bodyPr/>
                    <a:lstStyle/>
                    <a:p>
                      <a:r>
                        <a:rPr lang="en-US" sz="1400" dirty="0"/>
                        <a:t>Key 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49912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&lt;ctrl&gt;&lt;space&gt; ,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&lt;esc&gt;&lt;space&gt;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forward / backward one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8855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&lt;ctrl&gt;a , &lt;ctrl&gt;e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to beginning / end of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03416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&lt;ctrl&gt;k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 line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8861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&lt;esc&gt;6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Line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660417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&lt;ctrl&gt;u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Paste Cut / Copied Text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5120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&lt;ctrl&gt;g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help screen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8546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&lt;ctrl&gt;x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Save and exit editing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13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sz="1600" dirty="0"/>
              <a:t>Your instructor will demonstrate how to create and edit a text file using the nano text editor.</a:t>
            </a:r>
            <a:endParaRPr lang="en-CA" sz="2400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858BEA-E38A-AE4D-90AF-D318C05B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230575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CA" sz="2200" b="1" dirty="0"/>
              <a:t>  Text Editor</a:t>
            </a:r>
            <a:endParaRPr lang="en-CA" sz="2200" dirty="0"/>
          </a:p>
          <a:p>
            <a:pPr marL="0" indent="0">
              <a:buNone/>
            </a:pPr>
            <a:r>
              <a:rPr lang="en-CA" sz="1900" dirty="0"/>
              <a:t>The </a:t>
            </a:r>
            <a:r>
              <a:rPr lang="en-CA" sz="1900" b="1" dirty="0"/>
              <a:t>vi</a:t>
            </a:r>
            <a:r>
              <a:rPr lang="en-CA" sz="1900" dirty="0"/>
              <a:t> (</a:t>
            </a:r>
            <a:r>
              <a:rPr lang="en-CA" sz="1900" b="1" dirty="0"/>
              <a:t>vim</a:t>
            </a:r>
            <a:r>
              <a:rPr lang="en-CA" sz="1900" dirty="0"/>
              <a:t>) text editor (although taking longer to learn) </a:t>
            </a:r>
            <a:br>
              <a:rPr lang="en-CA" sz="1900" dirty="0"/>
            </a:br>
            <a:r>
              <a:rPr lang="en-CA" sz="1900" dirty="0"/>
              <a:t>has outstanding features to increase coding productivity.</a:t>
            </a:r>
          </a:p>
          <a:p>
            <a:pPr marL="0" indent="0">
              <a:buNone/>
            </a:pPr>
            <a:r>
              <a:rPr lang="en-CA" sz="1900" dirty="0"/>
              <a:t>The major different between nano and vi is that </a:t>
            </a:r>
            <a:r>
              <a:rPr lang="en-CA" sz="1900" b="1" dirty="0"/>
              <a:t>vi starts in COMMAND LINE mode</a:t>
            </a:r>
            <a:r>
              <a:rPr lang="en-CA" sz="1900" dirty="0"/>
              <a:t>.  You need to issue letter commands to perform text editing or press colon  “: ”  to enter last line mode to issue more complex commands. </a:t>
            </a:r>
          </a:p>
          <a:p>
            <a:pPr marL="0" indent="0">
              <a:buNone/>
            </a:pPr>
            <a:r>
              <a:rPr lang="en-CA" sz="1900" dirty="0"/>
              <a:t>To make it easier to learn how to use this text editor, an </a:t>
            </a:r>
            <a:r>
              <a:rPr lang="en-CA" sz="1900" b="1" dirty="0"/>
              <a:t>online tutorial</a:t>
            </a:r>
            <a:r>
              <a:rPr lang="en-CA" sz="1900" dirty="0"/>
              <a:t> was created (two decades ago) to provide you "hands-on" experience in command editing techniques.</a:t>
            </a:r>
          </a:p>
          <a:p>
            <a:pPr marL="0" indent="0">
              <a:buNone/>
            </a:pPr>
            <a:r>
              <a:rPr lang="en-CA" sz="1900" dirty="0"/>
              <a:t>To run this tutorial, issue the following command in Matrix:</a:t>
            </a:r>
            <a:br>
              <a:rPr lang="en-CA" sz="1900" dirty="0"/>
            </a:br>
            <a:r>
              <a:rPr lang="en-CA" sz="1900" b="1" dirty="0">
                <a:solidFill>
                  <a:srgbClr val="0070C0"/>
                </a:solidFill>
              </a:rPr>
              <a:t>/home/</a:t>
            </a:r>
            <a:r>
              <a:rPr lang="en-CA" sz="1900" b="1" dirty="0" err="1">
                <a:solidFill>
                  <a:srgbClr val="0070C0"/>
                </a:solidFill>
              </a:rPr>
              <a:t>jason.carman</a:t>
            </a:r>
            <a:r>
              <a:rPr lang="en-CA" sz="1900" b="1" dirty="0">
                <a:solidFill>
                  <a:srgbClr val="0070C0"/>
                </a:solidFill>
              </a:rPr>
              <a:t>/vi-tutorial</a:t>
            </a:r>
          </a:p>
          <a:p>
            <a:pPr marL="0" indent="0">
              <a:buNone/>
            </a:pPr>
            <a:r>
              <a:rPr lang="en-CA" sz="1900" dirty="0"/>
              <a:t>You can refer to your </a:t>
            </a:r>
            <a:r>
              <a:rPr lang="en-CA" sz="1900" b="1" dirty="0"/>
              <a:t>week 2 notes </a:t>
            </a:r>
            <a:r>
              <a:rPr lang="en-CA" sz="1900" dirty="0"/>
              <a:t>for a </a:t>
            </a:r>
            <a:r>
              <a:rPr lang="en-CA" sz="1900" b="1" dirty="0"/>
              <a:t>vi command reference sheet</a:t>
            </a:r>
            <a:r>
              <a:rPr lang="en-CA" sz="1900" dirty="0"/>
              <a:t>.</a:t>
            </a:r>
            <a:endParaRPr lang="en-US" sz="19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653E4C-6350-1F43-8CAD-F601B814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646" y="1106408"/>
            <a:ext cx="4234961" cy="149469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51D1AC-CD41-E948-B387-A6CA75395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18237"/>
              </p:ext>
            </p:extLst>
          </p:nvPr>
        </p:nvGraphicFramePr>
        <p:xfrm>
          <a:off x="7014307" y="3201505"/>
          <a:ext cx="4940300" cy="33340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5937">
                  <a:extLst>
                    <a:ext uri="{9D8B030D-6E8A-4147-A177-3AD203B41FA5}">
                      <a16:colId xmlns:a16="http://schemas.microsoft.com/office/drawing/2014/main" val="1661098174"/>
                    </a:ext>
                  </a:extLst>
                </a:gridCol>
                <a:gridCol w="2894363">
                  <a:extLst>
                    <a:ext uri="{9D8B030D-6E8A-4147-A177-3AD203B41FA5}">
                      <a16:colId xmlns:a16="http://schemas.microsoft.com/office/drawing/2014/main" val="2191190873"/>
                    </a:ext>
                  </a:extLst>
                </a:gridCol>
              </a:tblGrid>
              <a:tr h="333405">
                <a:tc>
                  <a:txBody>
                    <a:bodyPr/>
                    <a:lstStyle/>
                    <a:p>
                      <a:r>
                        <a:rPr lang="en-US" sz="1400" dirty="0"/>
                        <a:t>Key 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49912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Enter </a:t>
                      </a:r>
                      <a:r>
                        <a:rPr lang="en-US" sz="1400" b="1" dirty="0"/>
                        <a:t>INSERT</a:t>
                      </a:r>
                      <a:r>
                        <a:rPr lang="en-US" sz="1400" dirty="0"/>
                        <a:t>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53830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&lt;esc&gt;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to COMMAND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53816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,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forward / backward one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8855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,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to beginning / end of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03416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 line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8861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yy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Line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660417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 , P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Paste below / above line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5120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:help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help screen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8546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Save and exit editing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4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Managing Directories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sz="1600" dirty="0"/>
              <a:t>Your instructor will demonstrate how to create and edit a text file using the </a:t>
            </a:r>
            <a:r>
              <a:rPr lang="en-CA" sz="1600" b="1" dirty="0"/>
              <a:t>vi</a:t>
            </a:r>
            <a:r>
              <a:rPr lang="en-CA" sz="1600" dirty="0"/>
              <a:t> text editor.</a:t>
            </a:r>
            <a:br>
              <a:rPr lang="en-CA" sz="1600" dirty="0"/>
            </a:br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858BEA-E38A-AE4D-90AF-D318C05B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8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7966</TotalTime>
  <Words>1177</Words>
  <Application>Microsoft Macintosh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Gallery</vt:lpstr>
      <vt:lpstr>  ULI101:  Introduction to Unix / Linux and the Internet         Week 2:  lesson 2     managing text files:    USING Text editors to create &amp; edit a text file    managing text file content</vt:lpstr>
      <vt:lpstr>Lesson 2  topics</vt:lpstr>
      <vt:lpstr>Creating Text Files</vt:lpstr>
      <vt:lpstr>Creating Text Files</vt:lpstr>
      <vt:lpstr>Creating Text Files</vt:lpstr>
      <vt:lpstr>Creating Text Files</vt:lpstr>
      <vt:lpstr>Managing Directories</vt:lpstr>
      <vt:lpstr>Creating Text Files</vt:lpstr>
      <vt:lpstr>Managing Directories</vt:lpstr>
      <vt:lpstr>Managing text files</vt:lpstr>
      <vt:lpstr>Managing text files</vt:lpstr>
      <vt:lpstr>Managing text files</vt:lpstr>
      <vt:lpstr>Managing Directories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creator>Saul, Jennifer</dc:creator>
  <cp:lastModifiedBy>Chris Johnson</cp:lastModifiedBy>
  <cp:revision>483</cp:revision>
  <dcterms:created xsi:type="dcterms:W3CDTF">2019-04-25T17:31:46Z</dcterms:created>
  <dcterms:modified xsi:type="dcterms:W3CDTF">2022-09-10T18:44:32Z</dcterms:modified>
</cp:coreProperties>
</file>