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305" r:id="rId3"/>
    <p:sldId id="287" r:id="rId4"/>
    <p:sldId id="288" r:id="rId5"/>
    <p:sldId id="289" r:id="rId6"/>
    <p:sldId id="290" r:id="rId7"/>
    <p:sldId id="291" r:id="rId8"/>
    <p:sldId id="292" r:id="rId9"/>
    <p:sldId id="306" r:id="rId10"/>
    <p:sldId id="293" r:id="rId11"/>
    <p:sldId id="294" r:id="rId12"/>
    <p:sldId id="295" r:id="rId13"/>
    <p:sldId id="308" r:id="rId14"/>
    <p:sldId id="302" r:id="rId15"/>
    <p:sldId id="303" r:id="rId16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54DEDF-9CD1-0447-9868-6C7006017591}" v="94" dt="2022-09-10T18:20:38.6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92" autoAdjust="0"/>
    <p:restoredTop sz="94694"/>
  </p:normalViewPr>
  <p:slideViewPr>
    <p:cSldViewPr snapToGrid="0">
      <p:cViewPr varScale="1">
        <p:scale>
          <a:sx n="117" d="100"/>
          <a:sy n="117" d="100"/>
        </p:scale>
        <p:origin x="3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Johnson" userId="ff589efc-7bdb-4c2a-ab65-6fce12576f74" providerId="ADAL" clId="{2E54DEDF-9CD1-0447-9868-6C7006017591}"/>
    <pc:docChg chg="undo custSel addSld delSld modSld">
      <pc:chgData name="Chris Johnson" userId="ff589efc-7bdb-4c2a-ab65-6fce12576f74" providerId="ADAL" clId="{2E54DEDF-9CD1-0447-9868-6C7006017591}" dt="2022-09-10T18:21:13.264" v="234" actId="20577"/>
      <pc:docMkLst>
        <pc:docMk/>
      </pc:docMkLst>
      <pc:sldChg chg="modSp mod">
        <pc:chgData name="Chris Johnson" userId="ff589efc-7bdb-4c2a-ab65-6fce12576f74" providerId="ADAL" clId="{2E54DEDF-9CD1-0447-9868-6C7006017591}" dt="2022-09-10T18:12:13.455" v="82" actId="27636"/>
        <pc:sldMkLst>
          <pc:docMk/>
          <pc:sldMk cId="0" sldId="287"/>
        </pc:sldMkLst>
        <pc:spChg chg="mod">
          <ac:chgData name="Chris Johnson" userId="ff589efc-7bdb-4c2a-ab65-6fce12576f74" providerId="ADAL" clId="{2E54DEDF-9CD1-0447-9868-6C7006017591}" dt="2022-09-10T18:12:13.455" v="82" actId="27636"/>
          <ac:spMkLst>
            <pc:docMk/>
            <pc:sldMk cId="0" sldId="287"/>
            <ac:spMk id="187" creationId="{00000000-0000-0000-0000-000000000000}"/>
          </ac:spMkLst>
        </pc:spChg>
      </pc:sldChg>
      <pc:sldChg chg="modSp mod">
        <pc:chgData name="Chris Johnson" userId="ff589efc-7bdb-4c2a-ab65-6fce12576f74" providerId="ADAL" clId="{2E54DEDF-9CD1-0447-9868-6C7006017591}" dt="2022-09-10T18:12:38.582" v="84" actId="20577"/>
        <pc:sldMkLst>
          <pc:docMk/>
          <pc:sldMk cId="0" sldId="291"/>
        </pc:sldMkLst>
        <pc:spChg chg="mod">
          <ac:chgData name="Chris Johnson" userId="ff589efc-7bdb-4c2a-ab65-6fce12576f74" providerId="ADAL" clId="{2E54DEDF-9CD1-0447-9868-6C7006017591}" dt="2022-09-10T18:12:38.582" v="84" actId="20577"/>
          <ac:spMkLst>
            <pc:docMk/>
            <pc:sldMk cId="0" sldId="291"/>
            <ac:spMk id="199" creationId="{00000000-0000-0000-0000-000000000000}"/>
          </ac:spMkLst>
        </pc:spChg>
      </pc:sldChg>
      <pc:sldChg chg="modSp mod">
        <pc:chgData name="Chris Johnson" userId="ff589efc-7bdb-4c2a-ab65-6fce12576f74" providerId="ADAL" clId="{2E54DEDF-9CD1-0447-9868-6C7006017591}" dt="2022-09-10T18:13:04.627" v="93" actId="1035"/>
        <pc:sldMkLst>
          <pc:docMk/>
          <pc:sldMk cId="0" sldId="293"/>
        </pc:sldMkLst>
        <pc:spChg chg="mod">
          <ac:chgData name="Chris Johnson" userId="ff589efc-7bdb-4c2a-ab65-6fce12576f74" providerId="ADAL" clId="{2E54DEDF-9CD1-0447-9868-6C7006017591}" dt="2022-09-10T18:13:04.627" v="93" actId="1035"/>
          <ac:spMkLst>
            <pc:docMk/>
            <pc:sldMk cId="0" sldId="293"/>
            <ac:spMk id="206" creationId="{00000000-0000-0000-0000-000000000000}"/>
          </ac:spMkLst>
        </pc:spChg>
      </pc:sldChg>
      <pc:sldChg chg="modSp mod">
        <pc:chgData name="Chris Johnson" userId="ff589efc-7bdb-4c2a-ab65-6fce12576f74" providerId="ADAL" clId="{2E54DEDF-9CD1-0447-9868-6C7006017591}" dt="2022-09-10T18:13:12.113" v="94" actId="20577"/>
        <pc:sldMkLst>
          <pc:docMk/>
          <pc:sldMk cId="0" sldId="294"/>
        </pc:sldMkLst>
        <pc:spChg chg="mod">
          <ac:chgData name="Chris Johnson" userId="ff589efc-7bdb-4c2a-ab65-6fce12576f74" providerId="ADAL" clId="{2E54DEDF-9CD1-0447-9868-6C7006017591}" dt="2022-09-10T18:13:12.113" v="94" actId="20577"/>
          <ac:spMkLst>
            <pc:docMk/>
            <pc:sldMk cId="0" sldId="294"/>
            <ac:spMk id="211" creationId="{00000000-0000-0000-0000-000000000000}"/>
          </ac:spMkLst>
        </pc:spChg>
      </pc:sldChg>
      <pc:sldChg chg="modSp mod modAnim">
        <pc:chgData name="Chris Johnson" userId="ff589efc-7bdb-4c2a-ab65-6fce12576f74" providerId="ADAL" clId="{2E54DEDF-9CD1-0447-9868-6C7006017591}" dt="2022-09-10T18:14:20.177" v="118" actId="1076"/>
        <pc:sldMkLst>
          <pc:docMk/>
          <pc:sldMk cId="0" sldId="295"/>
        </pc:sldMkLst>
        <pc:spChg chg="mod">
          <ac:chgData name="Chris Johnson" userId="ff589efc-7bdb-4c2a-ab65-6fce12576f74" providerId="ADAL" clId="{2E54DEDF-9CD1-0447-9868-6C7006017591}" dt="2022-09-10T18:14:08.031" v="117" actId="27636"/>
          <ac:spMkLst>
            <pc:docMk/>
            <pc:sldMk cId="0" sldId="295"/>
            <ac:spMk id="214" creationId="{00000000-0000-0000-0000-000000000000}"/>
          </ac:spMkLst>
        </pc:spChg>
        <pc:picChg chg="mod">
          <ac:chgData name="Chris Johnson" userId="ff589efc-7bdb-4c2a-ab65-6fce12576f74" providerId="ADAL" clId="{2E54DEDF-9CD1-0447-9868-6C7006017591}" dt="2022-09-10T18:14:20.177" v="118" actId="1076"/>
          <ac:picMkLst>
            <pc:docMk/>
            <pc:sldMk cId="0" sldId="295"/>
            <ac:picMk id="2" creationId="{00000000-0000-0000-0000-000000000000}"/>
          </ac:picMkLst>
        </pc:picChg>
      </pc:sldChg>
      <pc:sldChg chg="addSp modSp mod">
        <pc:chgData name="Chris Johnson" userId="ff589efc-7bdb-4c2a-ab65-6fce12576f74" providerId="ADAL" clId="{2E54DEDF-9CD1-0447-9868-6C7006017591}" dt="2022-09-10T18:20:47.962" v="221" actId="1076"/>
        <pc:sldMkLst>
          <pc:docMk/>
          <pc:sldMk cId="0" sldId="302"/>
        </pc:sldMkLst>
        <pc:spChg chg="mod">
          <ac:chgData name="Chris Johnson" userId="ff589efc-7bdb-4c2a-ab65-6fce12576f74" providerId="ADAL" clId="{2E54DEDF-9CD1-0447-9868-6C7006017591}" dt="2022-09-10T18:20:36.185" v="215" actId="14100"/>
          <ac:spMkLst>
            <pc:docMk/>
            <pc:sldMk cId="0" sldId="302"/>
            <ac:spMk id="235" creationId="{00000000-0000-0000-0000-000000000000}"/>
          </ac:spMkLst>
        </pc:spChg>
        <pc:picChg chg="add mod">
          <ac:chgData name="Chris Johnson" userId="ff589efc-7bdb-4c2a-ab65-6fce12576f74" providerId="ADAL" clId="{2E54DEDF-9CD1-0447-9868-6C7006017591}" dt="2022-09-10T18:20:47.962" v="221" actId="1076"/>
          <ac:picMkLst>
            <pc:docMk/>
            <pc:sldMk cId="0" sldId="302"/>
            <ac:picMk id="4" creationId="{F64B1970-74F4-1562-47F1-348DF6045873}"/>
          </ac:picMkLst>
        </pc:picChg>
      </pc:sldChg>
      <pc:sldChg chg="modSp mod">
        <pc:chgData name="Chris Johnson" userId="ff589efc-7bdb-4c2a-ab65-6fce12576f74" providerId="ADAL" clId="{2E54DEDF-9CD1-0447-9868-6C7006017591}" dt="2022-09-10T18:21:13.264" v="234" actId="20577"/>
        <pc:sldMkLst>
          <pc:docMk/>
          <pc:sldMk cId="0" sldId="303"/>
        </pc:sldMkLst>
        <pc:spChg chg="mod">
          <ac:chgData name="Chris Johnson" userId="ff589efc-7bdb-4c2a-ab65-6fce12576f74" providerId="ADAL" clId="{2E54DEDF-9CD1-0447-9868-6C7006017591}" dt="2022-09-10T18:21:13.264" v="234" actId="20577"/>
          <ac:spMkLst>
            <pc:docMk/>
            <pc:sldMk cId="0" sldId="303"/>
            <ac:spMk id="237" creationId="{00000000-0000-0000-0000-000000000000}"/>
          </ac:spMkLst>
        </pc:spChg>
      </pc:sldChg>
      <pc:sldChg chg="modSp mod">
        <pc:chgData name="Chris Johnson" userId="ff589efc-7bdb-4c2a-ab65-6fce12576f74" providerId="ADAL" clId="{2E54DEDF-9CD1-0447-9868-6C7006017591}" dt="2022-09-10T18:11:38.793" v="75" actId="1035"/>
        <pc:sldMkLst>
          <pc:docMk/>
          <pc:sldMk cId="3270192098" sldId="305"/>
        </pc:sldMkLst>
        <pc:spChg chg="mod">
          <ac:chgData name="Chris Johnson" userId="ff589efc-7bdb-4c2a-ab65-6fce12576f74" providerId="ADAL" clId="{2E54DEDF-9CD1-0447-9868-6C7006017591}" dt="2022-09-10T18:11:38.793" v="75" actId="1035"/>
          <ac:spMkLst>
            <pc:docMk/>
            <pc:sldMk cId="3270192098" sldId="305"/>
            <ac:spMk id="84" creationId="{00000000-0000-0000-0000-000000000000}"/>
          </ac:spMkLst>
        </pc:spChg>
      </pc:sldChg>
      <pc:sldChg chg="modSp mod">
        <pc:chgData name="Chris Johnson" userId="ff589efc-7bdb-4c2a-ab65-6fce12576f74" providerId="ADAL" clId="{2E54DEDF-9CD1-0447-9868-6C7006017591}" dt="2022-09-10T18:12:49.949" v="85" actId="20577"/>
        <pc:sldMkLst>
          <pc:docMk/>
          <pc:sldMk cId="2220538156" sldId="306"/>
        </pc:sldMkLst>
        <pc:spChg chg="mod">
          <ac:chgData name="Chris Johnson" userId="ff589efc-7bdb-4c2a-ab65-6fce12576f74" providerId="ADAL" clId="{2E54DEDF-9CD1-0447-9868-6C7006017591}" dt="2022-09-10T18:12:49.949" v="85" actId="20577"/>
          <ac:spMkLst>
            <pc:docMk/>
            <pc:sldMk cId="2220538156" sldId="306"/>
            <ac:spMk id="211" creationId="{00000000-0000-0000-0000-000000000000}"/>
          </ac:spMkLst>
        </pc:spChg>
      </pc:sldChg>
      <pc:sldChg chg="modSp del mod modAnim">
        <pc:chgData name="Chris Johnson" userId="ff589efc-7bdb-4c2a-ab65-6fce12576f74" providerId="ADAL" clId="{2E54DEDF-9CD1-0447-9868-6C7006017591}" dt="2022-09-10T18:18:01.697" v="214" actId="2696"/>
        <pc:sldMkLst>
          <pc:docMk/>
          <pc:sldMk cId="1066817219" sldId="307"/>
        </pc:sldMkLst>
        <pc:spChg chg="mod">
          <ac:chgData name="Chris Johnson" userId="ff589efc-7bdb-4c2a-ab65-6fce12576f74" providerId="ADAL" clId="{2E54DEDF-9CD1-0447-9868-6C7006017591}" dt="2022-09-10T18:14:54.134" v="151" actId="20577"/>
          <ac:spMkLst>
            <pc:docMk/>
            <pc:sldMk cId="1066817219" sldId="307"/>
            <ac:spMk id="214" creationId="{00000000-0000-0000-0000-000000000000}"/>
          </ac:spMkLst>
        </pc:spChg>
      </pc:sldChg>
      <pc:sldChg chg="addSp delSp modSp add mod delAnim modAnim">
        <pc:chgData name="Chris Johnson" userId="ff589efc-7bdb-4c2a-ab65-6fce12576f74" providerId="ADAL" clId="{2E54DEDF-9CD1-0447-9868-6C7006017591}" dt="2022-09-10T18:17:54.922" v="213" actId="1035"/>
        <pc:sldMkLst>
          <pc:docMk/>
          <pc:sldMk cId="553931379" sldId="308"/>
        </pc:sldMkLst>
        <pc:spChg chg="mod">
          <ac:chgData name="Chris Johnson" userId="ff589efc-7bdb-4c2a-ab65-6fce12576f74" providerId="ADAL" clId="{2E54DEDF-9CD1-0447-9868-6C7006017591}" dt="2022-09-10T18:17:54.922" v="213" actId="1035"/>
          <ac:spMkLst>
            <pc:docMk/>
            <pc:sldMk cId="553931379" sldId="308"/>
            <ac:spMk id="214" creationId="{00000000-0000-0000-0000-000000000000}"/>
          </ac:spMkLst>
        </pc:spChg>
        <pc:picChg chg="del">
          <ac:chgData name="Chris Johnson" userId="ff589efc-7bdb-4c2a-ab65-6fce12576f74" providerId="ADAL" clId="{2E54DEDF-9CD1-0447-9868-6C7006017591}" dt="2022-09-10T18:16:07.760" v="185" actId="478"/>
          <ac:picMkLst>
            <pc:docMk/>
            <pc:sldMk cId="553931379" sldId="308"/>
            <ac:picMk id="2" creationId="{00000000-0000-0000-0000-000000000000}"/>
          </ac:picMkLst>
        </pc:picChg>
        <pc:picChg chg="add mod">
          <ac:chgData name="Chris Johnson" userId="ff589efc-7bdb-4c2a-ab65-6fce12576f74" providerId="ADAL" clId="{2E54DEDF-9CD1-0447-9868-6C7006017591}" dt="2022-09-10T18:16:46.489" v="204" actId="1076"/>
          <ac:picMkLst>
            <pc:docMk/>
            <pc:sldMk cId="553931379" sldId="308"/>
            <ac:picMk id="3" creationId="{D09D5675-6131-A5A8-893C-BF6E8F3A21A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" name="Picture 6"/>
          <p:cNvPicPr/>
          <p:nvPr/>
        </p:nvPicPr>
        <p:blipFill>
          <a:blip r:embed="rId14"/>
          <a:srcRect t="1526" b="-1526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>
            <a:noFill/>
          </a:ln>
        </p:spPr>
      </p:pic>
      <p:sp>
        <p:nvSpPr>
          <p:cNvPr id="2" name="Line 2"/>
          <p:cNvSpPr/>
          <p:nvPr/>
        </p:nvSpPr>
        <p:spPr>
          <a:xfrm>
            <a:off x="0" y="6128280"/>
            <a:ext cx="12191760" cy="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Line 3"/>
          <p:cNvSpPr/>
          <p:nvPr/>
        </p:nvSpPr>
        <p:spPr>
          <a:xfrm>
            <a:off x="2417760" y="3528360"/>
            <a:ext cx="8636760" cy="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640" cy="104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CA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Picture 6"/>
          <p:cNvPicPr/>
          <p:nvPr/>
        </p:nvPicPr>
        <p:blipFill>
          <a:blip r:embed="rId14"/>
          <a:srcRect t="1526" b="-1526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>
            <a:noFill/>
          </a:ln>
        </p:spPr>
      </p:pic>
      <p:sp>
        <p:nvSpPr>
          <p:cNvPr id="44" name="Line 2"/>
          <p:cNvSpPr/>
          <p:nvPr/>
        </p:nvSpPr>
        <p:spPr>
          <a:xfrm>
            <a:off x="0" y="6128280"/>
            <a:ext cx="12191760" cy="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Line 3"/>
          <p:cNvSpPr/>
          <p:nvPr/>
        </p:nvSpPr>
        <p:spPr>
          <a:xfrm>
            <a:off x="1453680" y="1846800"/>
            <a:ext cx="9607680" cy="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CA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3.0/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ary.senecacollege.ca/learningcentre/slg" TargetMode="External"/><Relationship Id="rId2" Type="http://schemas.openxmlformats.org/officeDocument/2006/relationships/hyperlink" Target="https://library.senecacollege.ca/learningcentre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dot.senecacollege.ca/wiki/Tutorial_1:_Using_Your_Matrix_Server_Account#LINUX_PRACTICE_QUESTIONS" TargetMode="External"/><Relationship Id="rId2" Type="http://schemas.openxmlformats.org/officeDocument/2006/relationships/hyperlink" Target="https://wiki.cdot.senecacollege.ca/wiki/Tutorial_1:_Using_Your_Matrix_Server_Account#INVESTIGATION_2:_USING_THE_LINUX_SHELL_.2F_ONLINE_ASSIGNMENTS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964879" y="989301"/>
            <a:ext cx="9344251" cy="35244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0" anchor="b">
            <a:normAutofit/>
          </a:bodyPr>
          <a:lstStyle/>
          <a:p>
            <a:pPr>
              <a:spcAft>
                <a:spcPts val="1199"/>
              </a:spcAft>
            </a:pPr>
            <a:r>
              <a:rPr lang="en-US" sz="2400" b="0" strike="noStrike" cap="all" spc="-1" dirty="0">
                <a:solidFill>
                  <a:srgbClr val="000000"/>
                </a:solidFill>
                <a:latin typeface="Gill Sans MT"/>
              </a:rPr>
              <a:t>    </a:t>
            </a:r>
            <a:br>
              <a:rPr lang="en-US" sz="2400" b="0" strike="noStrike" cap="all" spc="-1" dirty="0">
                <a:solidFill>
                  <a:srgbClr val="000000"/>
                </a:solidFill>
                <a:latin typeface="Gill Sans MT"/>
              </a:rPr>
            </a:br>
            <a:br>
              <a:rPr lang="en-US" sz="2400" b="0" strike="noStrike" cap="all" spc="-1" dirty="0">
                <a:solidFill>
                  <a:srgbClr val="000000"/>
                </a:solidFill>
                <a:latin typeface="Gill Sans MT"/>
              </a:rPr>
            </a:br>
            <a:r>
              <a:rPr lang="en-US" sz="2400" b="0" strike="noStrike" cap="all" spc="-1" dirty="0">
                <a:solidFill>
                  <a:srgbClr val="000000"/>
                </a:solidFill>
                <a:latin typeface="Gill Sans MT"/>
              </a:rPr>
              <a:t>    ULI101:  Introduction to Unix / Linux and the Internet</a:t>
            </a:r>
            <a:br>
              <a:rPr lang="en-US" dirty="0"/>
            </a:br>
            <a:r>
              <a:rPr lang="en-US" sz="1200" b="0" strike="noStrike" cap="all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dirty="0"/>
              <a:t> </a:t>
            </a:r>
            <a:endParaRPr lang="en-US" sz="2200" cap="all" spc="-1" dirty="0">
              <a:solidFill>
                <a:srgbClr val="0070C0"/>
              </a:solidFill>
              <a:latin typeface="Gill Sans MT"/>
            </a:endParaRPr>
          </a:p>
          <a:p>
            <a:pPr>
              <a:spcAft>
                <a:spcPts val="1199"/>
              </a:spcAft>
            </a:pPr>
            <a:r>
              <a:rPr lang="en-US" sz="2400" b="0" strike="noStrike" cap="all" spc="-1" dirty="0">
                <a:solidFill>
                  <a:srgbClr val="0070C0"/>
                </a:solidFill>
                <a:latin typeface="Gill Sans MT"/>
              </a:rPr>
              <a:t>     Week1:</a:t>
            </a:r>
            <a:r>
              <a:rPr lang="en-US" sz="2400" b="0" strike="noStrike" cap="all" spc="-1" dirty="0">
                <a:solidFill>
                  <a:srgbClr val="000000"/>
                </a:solidFill>
                <a:latin typeface="Gill Sans MT"/>
              </a:rPr>
              <a:t>  </a:t>
            </a:r>
            <a:r>
              <a:rPr lang="en-US" sz="2400" b="0" strike="noStrike" cap="all" spc="-1" dirty="0">
                <a:solidFill>
                  <a:srgbClr val="0070C0"/>
                </a:solidFill>
                <a:latin typeface="Gill Sans MT"/>
              </a:rPr>
              <a:t>lesson 2</a:t>
            </a:r>
          </a:p>
          <a:p>
            <a:pPr>
              <a:spcAft>
                <a:spcPts val="1199"/>
              </a:spcAft>
            </a:pPr>
            <a:br>
              <a:rPr lang="en-US" sz="2200" dirty="0"/>
            </a:br>
            <a:r>
              <a:rPr lang="en-US" sz="2200" dirty="0"/>
              <a:t>     </a:t>
            </a:r>
            <a:r>
              <a:rPr lang="en-US" sz="2400" b="0" strike="noStrike" cap="all" spc="-1" dirty="0">
                <a:solidFill>
                  <a:srgbClr val="0070C0"/>
                </a:solidFill>
                <a:latin typeface="Gill Sans MT"/>
              </a:rPr>
              <a:t>Issuing Linux Commands / Linux Command Help</a:t>
            </a:r>
            <a:br>
              <a:rPr lang="en-US" sz="2400" b="0" strike="noStrike" cap="all" spc="-1" dirty="0">
                <a:solidFill>
                  <a:srgbClr val="0070C0"/>
                </a:solidFill>
                <a:latin typeface="Gill Sans MT"/>
              </a:rPr>
            </a:br>
            <a:r>
              <a:rPr lang="en-US" sz="2400" b="0" strike="noStrike" cap="all" spc="-1" dirty="0">
                <a:solidFill>
                  <a:srgbClr val="0070C0"/>
                </a:solidFill>
                <a:latin typeface="Gill Sans MT"/>
              </a:rPr>
              <a:t>    Command LINE EDITING / </a:t>
            </a:r>
            <a:r>
              <a:rPr lang="en-CA" sz="2400" dirty="0"/>
              <a:t> </a:t>
            </a:r>
            <a:r>
              <a:rPr lang="en-US" sz="2400" b="0" strike="noStrike" cap="all" spc="-1" dirty="0">
                <a:solidFill>
                  <a:srgbClr val="0070C0"/>
                </a:solidFill>
                <a:latin typeface="Gill Sans MT"/>
              </a:rPr>
              <a:t>Online Tu</a:t>
            </a:r>
            <a:r>
              <a:rPr lang="en-US" sz="2400" cap="all" spc="-1" dirty="0">
                <a:solidFill>
                  <a:srgbClr val="0070C0"/>
                </a:solidFill>
                <a:latin typeface="Gill Sans MT"/>
              </a:rPr>
              <a:t>torials  / SLGs</a:t>
            </a:r>
            <a:endParaRPr lang="en-US" cap="all" spc="-1" dirty="0">
              <a:solidFill>
                <a:srgbClr val="0070C0"/>
              </a:solidFill>
              <a:latin typeface="Gill Sans MT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1964880" y="5362112"/>
            <a:ext cx="9089280" cy="5300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rm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800" b="0" strike="noStrike" cap="all" spc="-1" dirty="0">
                <a:solidFill>
                  <a:srgbClr val="000000"/>
                </a:solidFill>
                <a:latin typeface="Gill Sans MT"/>
              </a:rPr>
              <a:t>    Photos and icons used in this slide show are licensed under </a:t>
            </a:r>
            <a:r>
              <a:rPr lang="en-CA" sz="1800" b="0" u="sng" strike="noStrike" cap="all" spc="-1" dirty="0">
                <a:solidFill>
                  <a:srgbClr val="FA2B5C"/>
                </a:solidFill>
                <a:uFillTx/>
                <a:latin typeface="Gill Sans MT"/>
                <a:hlinkClick r:id="rId2"/>
              </a:rPr>
              <a:t>CC BY-SA</a:t>
            </a:r>
            <a:endParaRPr lang="en-CA" sz="18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endParaRPr lang="en-CA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0192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0" strike="noStrike" cap="all" spc="-1">
                <a:solidFill>
                  <a:srgbClr val="000000"/>
                </a:solidFill>
                <a:latin typeface="Gill Sans MT"/>
              </a:rPr>
              <a:t>Managing Directories</a:t>
            </a:r>
            <a:endParaRPr lang="en-CA" sz="2800" b="0" strike="noStrike" spc="-1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1451520" y="1853280"/>
            <a:ext cx="6760440" cy="2594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400" b="1" strike="noStrike" spc="-1" dirty="0">
                <a:solidFill>
                  <a:srgbClr val="000000"/>
                </a:solidFill>
                <a:latin typeface="Gill Sans MT"/>
              </a:rPr>
              <a:t>Instructor Demonstration</a:t>
            </a:r>
            <a:endParaRPr lang="en-CA" sz="24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600" b="0" strike="noStrike" spc="-1" dirty="0">
                <a:solidFill>
                  <a:srgbClr val="000000"/>
                </a:solidFill>
                <a:latin typeface="Gill Sans MT"/>
              </a:rPr>
              <a:t>Your instructor will demonstrate how to perform </a:t>
            </a:r>
            <a:r>
              <a:rPr lang="en-CA" sz="1600" b="1" strike="noStrike" spc="-1" dirty="0">
                <a:solidFill>
                  <a:srgbClr val="000000"/>
                </a:solidFill>
                <a:latin typeface="Gill Sans MT"/>
              </a:rPr>
              <a:t>command line editing.</a:t>
            </a:r>
            <a:endParaRPr lang="en-CA" sz="1600" b="0" strike="noStrike" spc="-1" dirty="0">
              <a:latin typeface="Arial"/>
            </a:endParaRPr>
          </a:p>
        </p:txBody>
      </p:sp>
      <p:pic>
        <p:nvPicPr>
          <p:cNvPr id="5" name="Picture 5" descr="A picture containing drawing&#10;&#10;Description automatically generated"/>
          <p:cNvPicPr/>
          <p:nvPr/>
        </p:nvPicPr>
        <p:blipFill>
          <a:blip r:embed="rId2"/>
          <a:stretch/>
        </p:blipFill>
        <p:spPr>
          <a:xfrm>
            <a:off x="10529189" y="462454"/>
            <a:ext cx="1049942" cy="1099372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Getting practice issuing linux commands</a:t>
            </a:r>
            <a:endParaRPr lang="en-CA" sz="3200" b="0" strike="noStrike" spc="-1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1451520" y="1873440"/>
            <a:ext cx="7145942" cy="39059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0000" lnSpcReduction="10000"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700" b="1" strike="noStrike" spc="-1" dirty="0">
                <a:solidFill>
                  <a:srgbClr val="000000"/>
                </a:solidFill>
                <a:latin typeface="Gill Sans MT"/>
              </a:rPr>
              <a:t>Weekly Tutorials / Linux Practice Questions</a:t>
            </a:r>
            <a:endParaRPr lang="en-US" sz="2700" b="1" spc="-1" dirty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There are </a:t>
            </a:r>
            <a:r>
              <a:rPr lang="en-US" sz="1800" b="1" strike="noStrike" spc="-1" dirty="0">
                <a:solidFill>
                  <a:srgbClr val="000000"/>
                </a:solidFill>
                <a:latin typeface="Gill Sans MT"/>
              </a:rPr>
              <a:t>Weekly</a:t>
            </a: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1800" b="1" strike="noStrike" spc="-1" dirty="0">
                <a:solidFill>
                  <a:srgbClr val="000000"/>
                </a:solidFill>
                <a:latin typeface="Gill Sans MT"/>
              </a:rPr>
              <a:t>tutorials</a:t>
            </a: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 that are required to be completed by students for a </a:t>
            </a:r>
            <a:r>
              <a:rPr lang="en-US" sz="1800" b="1" strike="noStrike" spc="-1" dirty="0">
                <a:solidFill>
                  <a:srgbClr val="000000"/>
                </a:solidFill>
                <a:latin typeface="Gill Sans MT"/>
              </a:rPr>
              <a:t>2%</a:t>
            </a: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 grade</a:t>
            </a:r>
            <a:r>
              <a:rPr lang="en-US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for </a:t>
            </a:r>
            <a:r>
              <a:rPr lang="en-US" sz="1800" b="0" u="sng" strike="noStrike" spc="-1" dirty="0">
                <a:solidFill>
                  <a:srgbClr val="000000"/>
                </a:solidFill>
                <a:latin typeface="Gill Sans MT"/>
              </a:rPr>
              <a:t>each</a:t>
            </a: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 tutorial. These tutorials are usually due by the following week by Friday @ midnight. </a:t>
            </a:r>
            <a:endParaRPr lang="en-US" spc="-1" dirty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pc="-1" dirty="0">
                <a:solidFill>
                  <a:srgbClr val="000000"/>
                </a:solidFill>
                <a:latin typeface="Gill Sans MT"/>
              </a:rPr>
              <a:t>These tutorials are designed to provide you </a:t>
            </a:r>
            <a:r>
              <a:rPr lang="en-CA" b="1" spc="-1" dirty="0">
                <a:solidFill>
                  <a:srgbClr val="000000"/>
                </a:solidFill>
                <a:latin typeface="Gill Sans MT"/>
              </a:rPr>
              <a:t>guided hands-on practice</a:t>
            </a:r>
            <a:r>
              <a:rPr lang="en-CA" spc="-1" dirty="0">
                <a:solidFill>
                  <a:srgbClr val="000000"/>
                </a:solidFill>
                <a:latin typeface="Gill Sans MT"/>
              </a:rPr>
              <a:t> with Linux commands and operations that will help you get </a:t>
            </a:r>
            <a:r>
              <a:rPr lang="en-CA" b="1" spc="-1" dirty="0">
                <a:solidFill>
                  <a:srgbClr val="000000"/>
                </a:solidFill>
                <a:latin typeface="Gill Sans MT"/>
              </a:rPr>
              <a:t>troubleshooting</a:t>
            </a:r>
            <a:r>
              <a:rPr lang="en-CA" spc="-1" dirty="0">
                <a:solidFill>
                  <a:srgbClr val="000000"/>
                </a:solidFill>
                <a:latin typeface="Gill Sans MT"/>
              </a:rPr>
              <a:t> practice.</a:t>
            </a:r>
            <a:endParaRPr lang="en-US" spc="-1" dirty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1" strike="noStrike" spc="-1" dirty="0">
                <a:solidFill>
                  <a:srgbClr val="000000"/>
                </a:solidFill>
                <a:latin typeface="Gill Sans MT"/>
              </a:rPr>
              <a:t>NOTE:  </a:t>
            </a: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Students that do NOT complete ALL parts of each weekly tutorial will </a:t>
            </a:r>
            <a:b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</a:b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NOT obtain the full 2% grade.</a:t>
            </a:r>
            <a:endParaRPr lang="en-CA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1" strike="noStrike" spc="-1" dirty="0">
                <a:solidFill>
                  <a:srgbClr val="000000"/>
                </a:solidFill>
                <a:latin typeface="Gill Sans MT"/>
              </a:rPr>
              <a:t>Linux Practice Questions </a:t>
            </a: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are at the end of each weekly tutorial.  </a:t>
            </a:r>
            <a:r>
              <a:rPr lang="en-US" spc="-1" dirty="0">
                <a:solidFill>
                  <a:srgbClr val="000000"/>
                </a:solidFill>
                <a:latin typeface="Gill Sans MT"/>
              </a:rPr>
              <a:t>Although these practice Linux questions are NOT for marks, they are useful for studying for quizzes and tests.</a:t>
            </a:r>
            <a:endParaRPr lang="en-CA" sz="1800" b="0" strike="noStrike" spc="-1" dirty="0">
              <a:latin typeface="Arial"/>
            </a:endParaRPr>
          </a:p>
        </p:txBody>
      </p:sp>
      <p:pic>
        <p:nvPicPr>
          <p:cNvPr id="215" name="Picture 4" descr="Text&#10;&#10;Description automatically generated"/>
          <p:cNvPicPr/>
          <p:nvPr/>
        </p:nvPicPr>
        <p:blipFill>
          <a:blip r:embed="rId2"/>
          <a:stretch/>
        </p:blipFill>
        <p:spPr>
          <a:xfrm>
            <a:off x="11054160" y="620110"/>
            <a:ext cx="859126" cy="917619"/>
          </a:xfrm>
          <a:prstGeom prst="rect">
            <a:avLst/>
          </a:prstGeom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350" y="2708788"/>
            <a:ext cx="3182936" cy="14404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Getting practice issuing linux commands</a:t>
            </a:r>
            <a:endParaRPr lang="en-CA" sz="3200" b="0" strike="noStrike" spc="-1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1451520" y="1883950"/>
            <a:ext cx="7135432" cy="39059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5000" lnSpcReduction="20000"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3200" b="1" spc="-1" dirty="0">
                <a:solidFill>
                  <a:srgbClr val="000000"/>
                </a:solidFill>
                <a:latin typeface="Gill Sans MT"/>
              </a:rPr>
              <a:t>Review Tutorials </a:t>
            </a: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Gill Sans MT"/>
              </a:rPr>
              <a:t>Is a </a:t>
            </a:r>
            <a:r>
              <a:rPr lang="en-US" sz="2400" b="1" spc="-1" dirty="0">
                <a:solidFill>
                  <a:srgbClr val="000000"/>
                </a:solidFill>
                <a:latin typeface="Gill Sans MT"/>
              </a:rPr>
              <a:t>Review Tutorial module </a:t>
            </a:r>
            <a:r>
              <a:rPr lang="en-US" sz="2400" spc="-1" dirty="0">
                <a:solidFill>
                  <a:srgbClr val="000000"/>
                </a:solidFill>
                <a:latin typeface="Gill Sans MT"/>
              </a:rPr>
              <a:t>that students perform to answer questions to test their Unix/Linux Knowledge. The review tutorial is </a:t>
            </a:r>
            <a:r>
              <a:rPr lang="en-US" sz="2400" b="1" spc="-1" dirty="0">
                <a:solidFill>
                  <a:srgbClr val="000000"/>
                </a:solidFill>
                <a:latin typeface="Gill Sans MT"/>
              </a:rPr>
              <a:t>worth a total of 8%</a:t>
            </a:r>
            <a:r>
              <a:rPr lang="en-US" sz="2400" spc="-1" dirty="0">
                <a:solidFill>
                  <a:srgbClr val="000000"/>
                </a:solidFill>
                <a:latin typeface="Gill Sans MT"/>
              </a:rPr>
              <a:t> which is broken down into </a:t>
            </a:r>
            <a:r>
              <a:rPr lang="en-US" sz="2400" b="1" spc="-1" dirty="0">
                <a:solidFill>
                  <a:srgbClr val="000000"/>
                </a:solidFill>
                <a:latin typeface="Gill Sans MT"/>
              </a:rPr>
              <a:t>2 general sections </a:t>
            </a:r>
            <a:r>
              <a:rPr lang="en-US" sz="2400" spc="-1" dirty="0">
                <a:solidFill>
                  <a:srgbClr val="000000"/>
                </a:solidFill>
                <a:latin typeface="Gill Sans MT"/>
              </a:rPr>
              <a:t>worth </a:t>
            </a:r>
            <a:r>
              <a:rPr lang="en-US" sz="2400" b="1" spc="-1" dirty="0">
                <a:solidFill>
                  <a:srgbClr val="000000"/>
                </a:solidFill>
                <a:latin typeface="Gill Sans MT"/>
              </a:rPr>
              <a:t>4%</a:t>
            </a:r>
            <a:r>
              <a:rPr lang="en-US" sz="2400" spc="-1" dirty="0">
                <a:solidFill>
                  <a:srgbClr val="000000"/>
                </a:solidFill>
                <a:latin typeface="Gill Sans MT"/>
              </a:rPr>
              <a:t>.</a:t>
            </a: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Gill Sans MT"/>
              </a:rPr>
              <a:t>As students correctly answer questions within a section, they can proceed to the next section. If the student cannot answer a question, they cannot proceed to the next question.</a:t>
            </a: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Gill Sans MT"/>
              </a:rPr>
              <a:t>Students will need to successfully complete ALL sections in order to receive the 8% grade. This review tutorial module is </a:t>
            </a:r>
            <a:r>
              <a:rPr lang="en-US" sz="2400" b="1" spc="-1" dirty="0">
                <a:solidFill>
                  <a:srgbClr val="000000"/>
                </a:solidFill>
                <a:latin typeface="Gill Sans MT"/>
              </a:rPr>
              <a:t>due at the end of the semester </a:t>
            </a:r>
            <a:r>
              <a:rPr lang="en-US" sz="2400" spc="-1" dirty="0">
                <a:solidFill>
                  <a:srgbClr val="000000"/>
                </a:solidFill>
                <a:latin typeface="Gill Sans MT"/>
              </a:rPr>
              <a:t>(refer to the Weekly Schedule for the due date).</a:t>
            </a:r>
          </a:p>
        </p:txBody>
      </p:sp>
      <p:pic>
        <p:nvPicPr>
          <p:cNvPr id="215" name="Picture 4" descr="Text&#10;&#10;Description automatically generated"/>
          <p:cNvPicPr/>
          <p:nvPr/>
        </p:nvPicPr>
        <p:blipFill>
          <a:blip r:embed="rId2"/>
          <a:stretch/>
        </p:blipFill>
        <p:spPr>
          <a:xfrm>
            <a:off x="11054160" y="620110"/>
            <a:ext cx="859126" cy="917619"/>
          </a:xfrm>
          <a:prstGeom prst="rect">
            <a:avLst/>
          </a:prstGeom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9D5675-6131-A5A8-893C-BF6E8F3A2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0182" y="2669626"/>
            <a:ext cx="3153104" cy="183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93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Getting practice issuing linux commands</a:t>
            </a:r>
            <a:endParaRPr lang="en-CA" sz="3200" b="0" strike="noStrike" spc="-1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1451520" y="1961964"/>
            <a:ext cx="6662466" cy="39061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2000" lnSpcReduction="20000"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600" b="1" strike="noStrike" spc="-1" dirty="0">
                <a:solidFill>
                  <a:srgbClr val="000000"/>
                </a:solidFill>
                <a:latin typeface="Gill Sans MT"/>
              </a:rPr>
              <a:t>Need Additional Help?  Try the Learning Centre: </a:t>
            </a:r>
            <a:br>
              <a:rPr dirty="0"/>
            </a:br>
            <a:r>
              <a:rPr lang="en-CA" sz="1900" b="1" u="sng" spc="-1" dirty="0">
                <a:solidFill>
                  <a:srgbClr val="FA2B5C"/>
                </a:solidFill>
                <a:latin typeface="Gill Sans MT"/>
                <a:hlinkClick r:id="rId2"/>
              </a:rPr>
              <a:t>https://library.senecacollege.ca/learningcentre</a:t>
            </a:r>
            <a:br>
              <a:rPr lang="en-CA" sz="1900" b="1" u="sng" spc="-1" dirty="0">
                <a:solidFill>
                  <a:srgbClr val="FA2B5C"/>
                </a:solidFill>
                <a:latin typeface="Gill Sans MT"/>
              </a:rPr>
            </a:br>
            <a:br>
              <a:rPr lang="en-CA" sz="1900" b="1" u="sng" spc="-1" dirty="0">
                <a:solidFill>
                  <a:srgbClr val="FA2B5C"/>
                </a:solidFill>
                <a:latin typeface="Gill Sans MT"/>
              </a:rPr>
            </a:br>
            <a:r>
              <a:rPr lang="en-CA" sz="1700" b="1" strike="noStrike" spc="-1" dirty="0">
                <a:solidFill>
                  <a:srgbClr val="000000"/>
                </a:solidFill>
                <a:latin typeface="Gill Sans MT"/>
              </a:rPr>
              <a:t>ONE-ON-ONE TUTORING</a:t>
            </a:r>
            <a:br>
              <a:rPr dirty="0"/>
            </a:br>
            <a:r>
              <a:rPr lang="en-CA" sz="1700" b="0" strike="noStrike" spc="-1" dirty="0">
                <a:solidFill>
                  <a:srgbClr val="000000"/>
                </a:solidFill>
                <a:latin typeface="Gill Sans MT"/>
              </a:rPr>
              <a:t>Appointments focused on your individual needs that explain course concepts.</a:t>
            </a:r>
            <a:endParaRPr lang="en-CA" sz="17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700" b="1" strike="noStrike" spc="-1" dirty="0">
                <a:solidFill>
                  <a:srgbClr val="000000"/>
                </a:solidFill>
                <a:latin typeface="Gill Sans MT"/>
              </a:rPr>
              <a:t>SUPPORTED LEARNING GROUPS (SLG)</a:t>
            </a:r>
            <a:br>
              <a:rPr dirty="0"/>
            </a:br>
            <a:r>
              <a:rPr lang="en-CA" sz="1700" b="0" strike="noStrike" spc="-1" dirty="0">
                <a:solidFill>
                  <a:srgbClr val="000000"/>
                </a:solidFill>
                <a:latin typeface="Gill Sans MT"/>
              </a:rPr>
              <a:t>Student-led and collaborative study sessions that review practical examples based </a:t>
            </a:r>
            <a:br>
              <a:rPr dirty="0"/>
            </a:br>
            <a:r>
              <a:rPr lang="en-CA" sz="1700" b="0" strike="noStrike" spc="-1" dirty="0">
                <a:solidFill>
                  <a:srgbClr val="000000"/>
                </a:solidFill>
                <a:latin typeface="Gill Sans MT"/>
              </a:rPr>
              <a:t>on the course’s content. Link: </a:t>
            </a:r>
            <a:r>
              <a:rPr lang="en-CA" sz="1700" b="0" u="sng" strike="noStrike" spc="-1" dirty="0">
                <a:solidFill>
                  <a:srgbClr val="FA2B5C"/>
                </a:solidFill>
                <a:uFillTx/>
                <a:latin typeface="Gill Sans MT"/>
                <a:hlinkClick r:id="rId3"/>
              </a:rPr>
              <a:t>https://library.senecacollege.ca/learningcentre/slg</a:t>
            </a:r>
            <a:endParaRPr lang="en-CA" sz="17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700" b="1" strike="noStrike" spc="-1" dirty="0">
                <a:solidFill>
                  <a:srgbClr val="000000"/>
                </a:solidFill>
                <a:latin typeface="Gill Sans MT"/>
              </a:rPr>
              <a:t>ENGLISH LANGUAGE SUPPORT</a:t>
            </a:r>
            <a:br>
              <a:rPr dirty="0"/>
            </a:br>
            <a:r>
              <a:rPr lang="en-CA" sz="1700" b="0" strike="noStrike" spc="-1" dirty="0">
                <a:solidFill>
                  <a:srgbClr val="000000"/>
                </a:solidFill>
                <a:latin typeface="Gill Sans MT"/>
              </a:rPr>
              <a:t>Offered through individual appointments or group learning sessions to focus on grammar,</a:t>
            </a:r>
            <a:br>
              <a:rPr dirty="0"/>
            </a:br>
            <a:r>
              <a:rPr lang="en-CA" sz="1700" b="0" strike="noStrike" spc="-1" dirty="0">
                <a:solidFill>
                  <a:srgbClr val="000000"/>
                </a:solidFill>
                <a:latin typeface="Gill Sans MT"/>
              </a:rPr>
              <a:t> academic writing, conversation, and pronunciation.</a:t>
            </a:r>
            <a:endParaRPr lang="en-CA" sz="17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700" b="1" strike="noStrike" spc="-1" dirty="0">
                <a:solidFill>
                  <a:srgbClr val="000000"/>
                </a:solidFill>
                <a:latin typeface="Gill Sans MT"/>
              </a:rPr>
              <a:t>STUDY SKILLS</a:t>
            </a:r>
            <a:br>
              <a:rPr dirty="0"/>
            </a:br>
            <a:r>
              <a:rPr lang="en-CA" sz="1700" b="0" strike="noStrike" spc="-1" dirty="0">
                <a:solidFill>
                  <a:srgbClr val="000000"/>
                </a:solidFill>
                <a:latin typeface="Gill Sans MT"/>
              </a:rPr>
              <a:t>Learn time management, exam preparation, critical thinking, note-taking, and reading.</a:t>
            </a:r>
            <a:br>
              <a:rPr lang="en-CA" sz="1700" b="0" strike="noStrike" spc="-1" dirty="0">
                <a:solidFill>
                  <a:srgbClr val="000000"/>
                </a:solidFill>
                <a:latin typeface="Gill Sans MT"/>
              </a:rPr>
            </a:br>
            <a:br>
              <a:rPr lang="en-CA" sz="1700" b="0" strike="noStrike" spc="-1" dirty="0">
                <a:solidFill>
                  <a:srgbClr val="000000"/>
                </a:solidFill>
                <a:latin typeface="Gill Sans MT"/>
              </a:rPr>
            </a:br>
            <a:endParaRPr lang="en-CA" sz="1700" b="0" strike="noStrike" spc="-1" dirty="0">
              <a:latin typeface="Arial"/>
            </a:endParaRPr>
          </a:p>
        </p:txBody>
      </p:sp>
      <p:pic>
        <p:nvPicPr>
          <p:cNvPr id="2" name="Picture 1" descr="Help Button Red · Free vector graphic on Pixabay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8545" y="695916"/>
            <a:ext cx="927633" cy="778433"/>
          </a:xfrm>
          <a:prstGeom prst="rect">
            <a:avLst/>
          </a:prstGeom>
        </p:spPr>
      </p:pic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F64B1970-74F4-1562-47F1-348DF60458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345" y="2385796"/>
            <a:ext cx="2797815" cy="30585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 dirty="0">
                <a:solidFill>
                  <a:srgbClr val="000000"/>
                </a:solidFill>
                <a:latin typeface="Gill Sans MT"/>
              </a:rPr>
              <a:t>HOMEWORK</a:t>
            </a:r>
            <a:endParaRPr lang="en-CA" sz="3200" b="0" strike="noStrike" spc="-1" dirty="0"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1451520" y="1968690"/>
            <a:ext cx="9602640" cy="37751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6500"/>
          </a:bodyPr>
          <a:lstStyle/>
          <a:p>
            <a:pPr marL="457200" indent="-4564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Gill Sans MT"/>
              <a:buAutoNum type="arabicPeriod"/>
            </a:pPr>
            <a:r>
              <a:rPr lang="en-US" sz="2400" b="0" strike="noStrike" spc="-1" dirty="0">
                <a:solidFill>
                  <a:srgbClr val="000000"/>
                </a:solidFill>
                <a:latin typeface="Gill Sans MT"/>
              </a:rPr>
              <a:t>Get acquainted with the </a:t>
            </a:r>
            <a:r>
              <a:rPr lang="en-US" sz="2400" b="1" strike="noStrike" spc="-1" dirty="0">
                <a:solidFill>
                  <a:srgbClr val="000000"/>
                </a:solidFill>
                <a:latin typeface="Gill Sans MT"/>
              </a:rPr>
              <a:t>ULI101 WIKI</a:t>
            </a:r>
            <a:r>
              <a:rPr lang="en-US" sz="2400" b="0" strike="noStrike" spc="-1" dirty="0">
                <a:solidFill>
                  <a:srgbClr val="000000"/>
                </a:solidFill>
                <a:latin typeface="Gill Sans MT"/>
              </a:rPr>
              <a:t>, </a:t>
            </a:r>
            <a:r>
              <a:rPr lang="en-US" sz="2400" b="1" strike="noStrike" spc="-1" dirty="0">
                <a:solidFill>
                  <a:srgbClr val="000000"/>
                </a:solidFill>
                <a:latin typeface="Gill Sans MT"/>
              </a:rPr>
              <a:t>notes</a:t>
            </a:r>
            <a:r>
              <a:rPr lang="en-US" sz="2400" b="0" strike="noStrike" spc="-1" dirty="0">
                <a:solidFill>
                  <a:srgbClr val="000000"/>
                </a:solidFill>
                <a:latin typeface="Gill Sans MT"/>
              </a:rPr>
              <a:t>, </a:t>
            </a:r>
            <a:r>
              <a:rPr lang="en-US" sz="2400" b="1" strike="noStrike" spc="-1" dirty="0">
                <a:solidFill>
                  <a:srgbClr val="000000"/>
                </a:solidFill>
                <a:latin typeface="Gill Sans MT"/>
              </a:rPr>
              <a:t>tutorials</a:t>
            </a:r>
            <a:r>
              <a:rPr lang="en-US" sz="2400" b="0" strike="noStrike" spc="-1" dirty="0">
                <a:solidFill>
                  <a:srgbClr val="000000"/>
                </a:solidFill>
                <a:latin typeface="Gill Sans MT"/>
              </a:rPr>
              <a:t> and </a:t>
            </a:r>
            <a:r>
              <a:rPr lang="en-US" sz="2400" b="1" strike="noStrike" spc="-1" dirty="0">
                <a:solidFill>
                  <a:srgbClr val="000000"/>
                </a:solidFill>
                <a:latin typeface="Gill Sans MT"/>
              </a:rPr>
              <a:t>resources</a:t>
            </a:r>
            <a:r>
              <a:rPr lang="en-US" sz="2400" spc="-1" dirty="0">
                <a:solidFill>
                  <a:srgbClr val="000000"/>
                </a:solidFill>
                <a:latin typeface="Gill Sans MT"/>
              </a:rPr>
              <a:t>.</a:t>
            </a:r>
            <a:endParaRPr lang="en-CA" sz="2400" b="0" strike="noStrike" spc="-1" dirty="0">
              <a:latin typeface="Arial"/>
            </a:endParaRPr>
          </a:p>
          <a:p>
            <a:pPr marL="457200" indent="-4564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Gill Sans MT"/>
              <a:buAutoNum type="arabicPeriod"/>
            </a:pPr>
            <a:r>
              <a:rPr lang="en-US" sz="2400" b="0" strike="noStrike" spc="-1" dirty="0">
                <a:solidFill>
                  <a:srgbClr val="000000"/>
                </a:solidFill>
                <a:latin typeface="Gill Sans MT"/>
              </a:rPr>
              <a:t>Perform the following investigations in </a:t>
            </a:r>
            <a:r>
              <a:rPr lang="en-US" sz="2400" b="1" strike="noStrike" spc="-1" dirty="0">
                <a:solidFill>
                  <a:srgbClr val="000000"/>
                </a:solidFill>
                <a:latin typeface="Gill Sans MT"/>
              </a:rPr>
              <a:t>Tutorial #1</a:t>
            </a:r>
            <a:br>
              <a:rPr lang="en-US" sz="2400" spc="-1" dirty="0">
                <a:solidFill>
                  <a:srgbClr val="000000"/>
                </a:solidFill>
                <a:latin typeface="Gill Sans MT"/>
              </a:rPr>
            </a:br>
            <a:r>
              <a:rPr lang="en-US" sz="2400" b="1" spc="-1" dirty="0">
                <a:solidFill>
                  <a:srgbClr val="000000"/>
                </a:solidFill>
                <a:latin typeface="Gill Sans MT"/>
              </a:rPr>
              <a:t>(Due: Friday Week 2 @ midnight for a 2% grade)</a:t>
            </a:r>
            <a:r>
              <a:rPr lang="en-US" sz="2400" spc="-1" dirty="0">
                <a:solidFill>
                  <a:srgbClr val="000000"/>
                </a:solidFill>
                <a:latin typeface="Gill Sans MT"/>
              </a:rPr>
              <a:t>:</a:t>
            </a:r>
            <a:endParaRPr lang="en-CA" sz="2400" spc="-1" dirty="0"/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CA" sz="2100" b="0" u="sng" strike="noStrike" spc="-1" dirty="0">
                <a:solidFill>
                  <a:srgbClr val="FA2B5C"/>
                </a:solidFill>
                <a:uFillTx/>
                <a:latin typeface="Gill Sans MT"/>
                <a:hlinkClick r:id="rId2"/>
              </a:rPr>
              <a:t>INVESTIGATION 2: USING THE LINUX SHELL / ONLINE ASSIGNMENTS</a:t>
            </a:r>
            <a:endParaRPr lang="en-CA" sz="2100" spc="-1" dirty="0"/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CA" sz="2000" b="0" u="sng" strike="noStrike" spc="-1" dirty="0">
                <a:solidFill>
                  <a:srgbClr val="FA2B5C"/>
                </a:solidFill>
                <a:uFillTx/>
                <a:latin typeface="Gill Sans MT"/>
                <a:hlinkClick r:id="rId3"/>
              </a:rPr>
              <a:t>LINUX PRACTICE QUESTIONS</a:t>
            </a:r>
            <a:r>
              <a:rPr lang="en-US" sz="2400" b="1" strike="noStrike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400" strike="noStrike" spc="-1" dirty="0">
                <a:solidFill>
                  <a:srgbClr val="000000"/>
                </a:solidFill>
                <a:latin typeface="Gill Sans MT"/>
              </a:rPr>
              <a:t>(Questions 1 – 9)</a:t>
            </a:r>
            <a:endParaRPr lang="en-CA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Lesson 2  topics</a:t>
            </a:r>
            <a:endParaRPr lang="en-CA" sz="3200" b="0" strike="noStrike" spc="-1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1451520" y="1871036"/>
            <a:ext cx="9602640" cy="39971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000000"/>
                </a:solidFill>
                <a:latin typeface="Gill Sans MT"/>
              </a:rPr>
              <a:t>Using Your Matrix Account</a:t>
            </a:r>
            <a:endParaRPr lang="en-CA" sz="2000" b="0" strike="noStrike" spc="-1" dirty="0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Issuing Linux Commands / Arguments / Options</a:t>
            </a:r>
            <a:endParaRPr lang="en-CA" sz="1800" b="0" strike="noStrike" spc="-1" dirty="0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Command Help / Command Line Editing</a:t>
            </a:r>
            <a:endParaRPr lang="en-CA" sz="1800" b="0" strike="noStrike" spc="-1" dirty="0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General Linux Commands</a:t>
            </a:r>
            <a:endParaRPr lang="en-CA" sz="18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000000"/>
                </a:solidFill>
                <a:latin typeface="Gill Sans MT"/>
              </a:rPr>
              <a:t>Getting Practice Issuing Linux Commands</a:t>
            </a:r>
            <a:endParaRPr lang="en-CA" sz="2000" b="0" strike="noStrike" spc="-1" dirty="0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Performing Weekly Tutorials For Marks</a:t>
            </a: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Linux Practice Questions </a:t>
            </a:r>
            <a:endParaRPr lang="en-CA" sz="1800" b="0" strike="noStrike" spc="-1" dirty="0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Getting Help / SLGs (Student Learning Groups)</a:t>
            </a:r>
            <a:endParaRPr lang="en-CA" sz="18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000000"/>
                </a:solidFill>
                <a:latin typeface="Gill Sans MT"/>
              </a:rPr>
              <a:t>Homework</a:t>
            </a:r>
            <a:endParaRPr lang="en-CA" sz="2000" b="0" strike="noStrike" spc="-1" dirty="0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Perform </a:t>
            </a:r>
            <a:r>
              <a:rPr lang="en-US" sz="1800" b="1" strike="noStrike" spc="-1" dirty="0">
                <a:solidFill>
                  <a:srgbClr val="000000"/>
                </a:solidFill>
                <a:latin typeface="Gill Sans MT"/>
              </a:rPr>
              <a:t>Tutorial 1</a:t>
            </a: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 – </a:t>
            </a:r>
            <a:r>
              <a:rPr lang="en-US" sz="1800" b="1" strike="noStrike" spc="-1" dirty="0">
                <a:solidFill>
                  <a:srgbClr val="000000"/>
                </a:solidFill>
                <a:latin typeface="Gill Sans MT"/>
              </a:rPr>
              <a:t>Investigation #2</a:t>
            </a:r>
            <a:endParaRPr lang="en-CA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Using your matrix account</a:t>
            </a:r>
            <a:endParaRPr lang="en-CA" sz="3200" b="0" strike="noStrike" spc="-1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1451520" y="1862158"/>
            <a:ext cx="9602640" cy="40059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2000" lnSpcReduction="20000"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600" b="1" strike="noStrike" spc="-1" dirty="0">
                <a:solidFill>
                  <a:srgbClr val="000000"/>
                </a:solidFill>
                <a:latin typeface="Gill Sans MT"/>
              </a:rPr>
              <a:t>Linux Command Structure</a:t>
            </a:r>
            <a:endParaRPr lang="en-CA" sz="26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1" strike="noStrike" spc="-1" dirty="0">
                <a:solidFill>
                  <a:srgbClr val="0070C0"/>
                </a:solidFill>
                <a:latin typeface="Gill Sans MT"/>
              </a:rPr>
              <a:t>command argument1 argument2 ...</a:t>
            </a:r>
            <a:endParaRPr lang="en-CA" sz="20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Some Linux commands can be issued by entering the Linux command line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without arguments 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(e.g. </a:t>
            </a:r>
            <a:r>
              <a:rPr lang="en-CA" sz="2000" b="1" strike="noStrike" spc="-1" dirty="0" err="1">
                <a:solidFill>
                  <a:srgbClr val="000000"/>
                </a:solidFill>
                <a:latin typeface="Gill Sans MT"/>
              </a:rPr>
              <a:t>pwd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, 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date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, 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ls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, </a:t>
            </a:r>
            <a:r>
              <a:rPr lang="en-CA" sz="2000" b="1" strike="noStrike" spc="-1" dirty="0" err="1">
                <a:solidFill>
                  <a:srgbClr val="000000"/>
                </a:solidFill>
                <a:latin typeface="Gill Sans MT"/>
              </a:rPr>
              <a:t>cal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), but some Linux commands can be issued with arguments (e.g. </a:t>
            </a:r>
            <a:r>
              <a:rPr lang="en-CA" sz="2000" b="1" strike="noStrike" spc="-1" dirty="0" err="1">
                <a:solidFill>
                  <a:srgbClr val="000000"/>
                </a:solidFill>
                <a:latin typeface="Gill Sans MT"/>
              </a:rPr>
              <a:t>cal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 2002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, 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cd /bin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, 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ls -la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 ).</a:t>
            </a:r>
            <a:endParaRPr lang="en-CA" sz="20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An 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argument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 can be a file 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pathname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, 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text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,  or an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option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.</a:t>
            </a:r>
            <a:endParaRPr lang="en-CA" sz="20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Examples:</a:t>
            </a:r>
            <a:endParaRPr lang="en-CA" sz="2000" b="0" strike="noStrike" spc="-1" dirty="0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The </a:t>
            </a:r>
            <a:r>
              <a:rPr lang="en-CA" sz="2000" b="1" strike="noStrike" spc="-1" dirty="0">
                <a:solidFill>
                  <a:srgbClr val="0070C0"/>
                </a:solidFill>
                <a:latin typeface="Gill Sans MT"/>
              </a:rPr>
              <a:t>ls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 command displays a listing of just filenames in the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current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 directory</a:t>
            </a:r>
            <a:endParaRPr lang="en-CA" sz="2000" b="0" strike="noStrike" spc="-1" dirty="0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The</a:t>
            </a:r>
            <a:r>
              <a:rPr lang="en-CA" sz="2000" b="0" strike="noStrike" spc="-1" dirty="0">
                <a:solidFill>
                  <a:srgbClr val="0070C0"/>
                </a:solidFill>
                <a:latin typeface="Gill Sans MT"/>
              </a:rPr>
              <a:t> </a:t>
            </a:r>
            <a:r>
              <a:rPr lang="en-CA" sz="2000" b="1" strike="noStrike" spc="-1" dirty="0">
                <a:solidFill>
                  <a:srgbClr val="0070C0"/>
                </a:solidFill>
                <a:latin typeface="Gill Sans MT"/>
              </a:rPr>
              <a:t>ls /bin</a:t>
            </a:r>
            <a:r>
              <a:rPr lang="en-CA" sz="2000" b="0" strike="noStrike" spc="-1" dirty="0">
                <a:solidFill>
                  <a:srgbClr val="0070C0"/>
                </a:solidFill>
                <a:latin typeface="Gill Sans MT"/>
              </a:rPr>
              <a:t> 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command displays a listing of filenames in the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/bin 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directory </a:t>
            </a:r>
            <a:br>
              <a:rPr dirty="0"/>
            </a:b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(as opposed to your current directory)</a:t>
            </a:r>
            <a:endParaRPr lang="en-CA" sz="2000" b="0" strike="noStrike" spc="-1" dirty="0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The</a:t>
            </a:r>
            <a:r>
              <a:rPr lang="en-CA" sz="2000" b="0" strike="noStrike" spc="-1" dirty="0">
                <a:solidFill>
                  <a:srgbClr val="0070C0"/>
                </a:solidFill>
                <a:latin typeface="Gill Sans MT"/>
              </a:rPr>
              <a:t> </a:t>
            </a:r>
            <a:r>
              <a:rPr lang="en-CA" sz="2000" b="1" strike="noStrike" spc="-1" dirty="0">
                <a:solidFill>
                  <a:srgbClr val="0070C0"/>
                </a:solidFill>
                <a:latin typeface="Gill Sans MT"/>
              </a:rPr>
              <a:t>ls -l</a:t>
            </a:r>
            <a:r>
              <a:rPr lang="en-CA" sz="2000" b="0" strike="noStrike" spc="-1" dirty="0">
                <a:solidFill>
                  <a:srgbClr val="0070C0"/>
                </a:solidFill>
                <a:latin typeface="Gill Sans MT"/>
              </a:rPr>
              <a:t> 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command displays a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detailed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 listing of filenames in the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current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 directory</a:t>
            </a:r>
            <a:endParaRPr lang="en-CA" sz="2000" b="0" strike="noStrike" spc="-1" dirty="0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The </a:t>
            </a:r>
            <a:r>
              <a:rPr lang="en-CA" sz="2000" b="1" strike="noStrike" spc="-1" dirty="0">
                <a:solidFill>
                  <a:srgbClr val="0070C0"/>
                </a:solidFill>
                <a:latin typeface="Gill Sans MT"/>
              </a:rPr>
              <a:t>ls -l /bin</a:t>
            </a:r>
            <a:r>
              <a:rPr lang="en-CA" sz="2000" b="0" strike="noStrike" spc="-1" dirty="0">
                <a:solidFill>
                  <a:srgbClr val="0070C0"/>
                </a:solidFill>
                <a:latin typeface="Gill Sans MT"/>
              </a:rPr>
              <a:t> 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command displays a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detailed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 listing of files in the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/bin</a:t>
            </a:r>
            <a:endParaRPr lang="en-CA" sz="2000" b="0" strike="noStrike" spc="-1" dirty="0">
              <a:latin typeface="Arial"/>
            </a:endParaRPr>
          </a:p>
        </p:txBody>
      </p:sp>
      <p:pic>
        <p:nvPicPr>
          <p:cNvPr id="190" name="Picture 6" descr="Graphical user interface&#10;&#10;Description automatically generated with medium confidence"/>
          <p:cNvPicPr/>
          <p:nvPr/>
        </p:nvPicPr>
        <p:blipFill>
          <a:blip r:embed="rId2"/>
          <a:stretch/>
        </p:blipFill>
        <p:spPr>
          <a:xfrm>
            <a:off x="10481346" y="388883"/>
            <a:ext cx="1145628" cy="114899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Using your matrix account</a:t>
            </a:r>
            <a:endParaRPr lang="en-CA" sz="3200" b="0" strike="noStrike" spc="-1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1451520" y="1875440"/>
            <a:ext cx="9602640" cy="3983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1000" lnSpcReduction="10000"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200" b="1" strike="noStrike" spc="-1" dirty="0">
                <a:solidFill>
                  <a:srgbClr val="000000"/>
                </a:solidFill>
                <a:latin typeface="Gill Sans MT"/>
              </a:rPr>
              <a:t>Getting Help with Linux Commands</a:t>
            </a:r>
            <a:endParaRPr lang="en-CA" sz="22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With the Linux OS containing over </a:t>
            </a:r>
            <a:r>
              <a:rPr lang="en-CA" sz="1900" b="1" strike="noStrike" spc="-1" dirty="0">
                <a:solidFill>
                  <a:srgbClr val="000000"/>
                </a:solidFill>
                <a:latin typeface="Gill Sans MT"/>
              </a:rPr>
              <a:t>2500</a:t>
            </a: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 commands and utilities, it is good for a Linux user or Linux System Administrator (i.e. sysadmin) to learn about how to use commands </a:t>
            </a:r>
            <a:r>
              <a:rPr lang="en-CA" sz="1900" b="0" i="1" strike="noStrike" spc="-1" dirty="0">
                <a:solidFill>
                  <a:srgbClr val="000000"/>
                </a:solidFill>
                <a:latin typeface="Gill Sans MT"/>
              </a:rPr>
              <a:t>“on-the-fly”</a:t>
            </a: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.</a:t>
            </a:r>
            <a:endParaRPr lang="en-CA" sz="19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The </a:t>
            </a:r>
            <a:r>
              <a:rPr lang="en-CA" sz="1900" b="1" strike="noStrike" spc="-1" dirty="0">
                <a:solidFill>
                  <a:srgbClr val="000000"/>
                </a:solidFill>
                <a:latin typeface="Gill Sans MT"/>
              </a:rPr>
              <a:t>man</a:t>
            </a: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 command can provide information on how to use a command (i.e. </a:t>
            </a:r>
            <a:r>
              <a:rPr lang="en-CA" sz="1900" b="1" strike="noStrike" spc="-1" dirty="0">
                <a:solidFill>
                  <a:srgbClr val="000000"/>
                </a:solidFill>
                <a:latin typeface="Gill Sans MT"/>
              </a:rPr>
              <a:t>usage</a:t>
            </a: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, </a:t>
            </a:r>
            <a:r>
              <a:rPr lang="en-CA" sz="1900" b="1" strike="noStrike" spc="-1" dirty="0">
                <a:solidFill>
                  <a:srgbClr val="000000"/>
                </a:solidFill>
                <a:latin typeface="Gill Sans MT"/>
              </a:rPr>
              <a:t>arguments</a:t>
            </a: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, </a:t>
            </a:r>
            <a:r>
              <a:rPr lang="en-CA" sz="1900" b="1" strike="noStrike" spc="-1" dirty="0">
                <a:solidFill>
                  <a:srgbClr val="000000"/>
                </a:solidFill>
                <a:latin typeface="Gill Sans MT"/>
              </a:rPr>
              <a:t>options</a:t>
            </a: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, </a:t>
            </a:r>
            <a:r>
              <a:rPr lang="en-CA" sz="1900" b="1" strike="noStrike" spc="-1" dirty="0">
                <a:solidFill>
                  <a:srgbClr val="000000"/>
                </a:solidFill>
                <a:latin typeface="Gill Sans MT"/>
              </a:rPr>
              <a:t>examples</a:t>
            </a: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).</a:t>
            </a:r>
            <a:r>
              <a:rPr lang="en-CA" dirty="0"/>
              <a:t> </a:t>
            </a: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The commands are classified into sections or “</a:t>
            </a:r>
            <a:r>
              <a:rPr lang="en-CA" sz="1900" b="1" strike="noStrike" spc="-1" dirty="0">
                <a:solidFill>
                  <a:srgbClr val="000000"/>
                </a:solidFill>
                <a:latin typeface="Gill Sans MT"/>
              </a:rPr>
              <a:t>volumes</a:t>
            </a: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”.</a:t>
            </a:r>
            <a:br>
              <a:rPr dirty="0"/>
            </a:br>
            <a:br>
              <a:rPr dirty="0"/>
            </a:b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Example:</a:t>
            </a:r>
            <a:br>
              <a:rPr dirty="0"/>
            </a:br>
            <a:r>
              <a:rPr lang="en-CA" sz="1900" b="1" strike="noStrike" spc="-1" dirty="0">
                <a:solidFill>
                  <a:srgbClr val="0070C0"/>
                </a:solidFill>
                <a:latin typeface="Gill Sans MT"/>
              </a:rPr>
              <a:t>man ls</a:t>
            </a:r>
            <a:endParaRPr lang="en-CA" sz="1900" b="0" strike="noStrike" spc="-1" dirty="0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If you do not know the name of a Linux command,  the </a:t>
            </a:r>
            <a:r>
              <a:rPr lang="en-CA" sz="1900" b="1" strike="noStrike" spc="-1" dirty="0">
                <a:solidFill>
                  <a:srgbClr val="000000"/>
                </a:solidFill>
                <a:latin typeface="Gill Sans MT"/>
              </a:rPr>
              <a:t>man</a:t>
            </a: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 utility can be used with the </a:t>
            </a:r>
            <a:r>
              <a:rPr lang="en-CA" sz="1900" b="1" strike="noStrike" spc="-1" dirty="0">
                <a:solidFill>
                  <a:srgbClr val="000000"/>
                </a:solidFill>
                <a:latin typeface="Gill Sans MT"/>
              </a:rPr>
              <a:t>-k</a:t>
            </a: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 option to help list Linux commands that match a text pattern that is contained within the help screen for a Linux command.</a:t>
            </a:r>
            <a:br>
              <a:rPr dirty="0"/>
            </a:br>
            <a:br>
              <a:rPr dirty="0"/>
            </a:b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Example:</a:t>
            </a:r>
            <a:br>
              <a:rPr dirty="0"/>
            </a:br>
            <a:r>
              <a:rPr lang="en-CA" sz="1900" b="1" strike="noStrike" spc="-1" dirty="0">
                <a:solidFill>
                  <a:srgbClr val="0070C0"/>
                </a:solidFill>
                <a:latin typeface="Gill Sans MT"/>
              </a:rPr>
              <a:t>man –k copy</a:t>
            </a:r>
            <a:endParaRPr lang="en-CA" sz="1900" b="0" strike="noStrike" spc="-1" dirty="0">
              <a:solidFill>
                <a:srgbClr val="0070C0"/>
              </a:solidFill>
              <a:latin typeface="Arial"/>
            </a:endParaRPr>
          </a:p>
        </p:txBody>
      </p:sp>
      <p:pic>
        <p:nvPicPr>
          <p:cNvPr id="193" name="Picture 4" descr="Icon&#10;&#10;Description automatically generated"/>
          <p:cNvPicPr/>
          <p:nvPr/>
        </p:nvPicPr>
        <p:blipFill>
          <a:blip r:embed="rId2"/>
          <a:stretch/>
        </p:blipFill>
        <p:spPr>
          <a:xfrm>
            <a:off x="10438336" y="451943"/>
            <a:ext cx="1231647" cy="1114581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Using your matrix account</a:t>
            </a:r>
            <a:endParaRPr lang="en-CA" sz="3200" b="0" strike="noStrike" spc="-1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1451520" y="1871036"/>
            <a:ext cx="9602640" cy="1227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Getting Help with Linux Commands / Continued…</a:t>
            </a:r>
            <a:endParaRPr lang="en-CA" sz="20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400" b="0" strike="noStrike" spc="-1" dirty="0">
                <a:solidFill>
                  <a:srgbClr val="000000"/>
                </a:solidFill>
                <a:latin typeface="Gill Sans MT"/>
              </a:rPr>
              <a:t>You can use the following short-cut keys within the </a:t>
            </a:r>
            <a:r>
              <a:rPr lang="en-CA" sz="1400" b="1" strike="noStrike" spc="-1" dirty="0">
                <a:solidFill>
                  <a:srgbClr val="000000"/>
                </a:solidFill>
                <a:latin typeface="Gill Sans MT"/>
              </a:rPr>
              <a:t>man</a:t>
            </a:r>
            <a:r>
              <a:rPr lang="en-CA" sz="1400" b="0" strike="noStrike" spc="-1" dirty="0">
                <a:solidFill>
                  <a:srgbClr val="000000"/>
                </a:solidFill>
                <a:latin typeface="Gill Sans MT"/>
              </a:rPr>
              <a:t> command to</a:t>
            </a:r>
            <a:r>
              <a:rPr lang="en-CA" dirty="0"/>
              <a:t> </a:t>
            </a:r>
            <a:r>
              <a:rPr lang="en-CA" sz="1400" b="0" strike="noStrike" spc="-1" dirty="0">
                <a:solidFill>
                  <a:srgbClr val="000000"/>
                </a:solidFill>
                <a:latin typeface="Gill Sans MT"/>
              </a:rPr>
              <a:t>help navigate throughout this utility to get help with the specific command.</a:t>
            </a:r>
            <a:endParaRPr lang="en-CA" sz="1400" b="0" strike="noStrike" spc="-1" dirty="0">
              <a:latin typeface="Arial"/>
            </a:endParaRPr>
          </a:p>
        </p:txBody>
      </p:sp>
      <p:graphicFrame>
        <p:nvGraphicFramePr>
          <p:cNvPr id="196" name="Table 3"/>
          <p:cNvGraphicFramePr/>
          <p:nvPr>
            <p:extLst>
              <p:ext uri="{D42A27DB-BD31-4B8C-83A1-F6EECF244321}">
                <p14:modId xmlns:p14="http://schemas.microsoft.com/office/powerpoint/2010/main" val="3588312695"/>
              </p:ext>
            </p:extLst>
          </p:nvPr>
        </p:nvGraphicFramePr>
        <p:xfrm>
          <a:off x="2884080" y="3326356"/>
          <a:ext cx="6423840" cy="2224800"/>
        </p:xfrm>
        <a:graphic>
          <a:graphicData uri="http://schemas.openxmlformats.org/drawingml/2006/table">
            <a:tbl>
              <a:tblPr/>
              <a:tblGrid>
                <a:gridCol w="247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2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400" b="1" strike="noStrike" spc="-1">
                          <a:solidFill>
                            <a:srgbClr val="FFFFFF"/>
                          </a:solidFill>
                          <a:latin typeface="Gill Sans MT"/>
                        </a:rPr>
                        <a:t>Keyboard Shortcut</a:t>
                      </a:r>
                      <a:endParaRPr lang="en-CA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892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FFFFFF"/>
                          </a:solidFill>
                          <a:latin typeface="Gill Sans MT"/>
                        </a:rPr>
                        <a:t>Purpose</a:t>
                      </a:r>
                      <a:endParaRPr lang="en-CA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892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4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ENTER</a:t>
                      </a:r>
                      <a:endParaRPr lang="en-CA" sz="1400" b="0" strike="noStrike" spc="-1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Move down one line</a:t>
                      </a:r>
                      <a:endParaRPr lang="en-CA" sz="1400" b="0" strike="noStrike" spc="-1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400" b="1" strike="noStrike" spc="-1" dirty="0">
                          <a:solidFill>
                            <a:srgbClr val="000000"/>
                          </a:solidFill>
                          <a:latin typeface="Gill Sans MT"/>
                        </a:rPr>
                        <a:t>SPACEBAR</a:t>
                      </a:r>
                      <a:endParaRPr lang="en-CA" sz="1400" b="0" strike="noStrike" spc="-1" dirty="0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Move one screen down</a:t>
                      </a:r>
                      <a:endParaRPr lang="en-CA" sz="1400" b="0" strike="noStrike" spc="-1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4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&lt;ctrl&gt;&lt;b&gt;</a:t>
                      </a:r>
                      <a:endParaRPr lang="en-CA" sz="1400" b="0" strike="noStrike" spc="-1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Move one screen up</a:t>
                      </a:r>
                      <a:endParaRPr lang="en-CA" sz="1400" b="0" strike="noStrike" spc="-1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4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/pattern</a:t>
                      </a:r>
                      <a:endParaRPr lang="en-CA" sz="1400" b="0" strike="noStrike" spc="-1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Search for Pattern</a:t>
                      </a:r>
                      <a:endParaRPr lang="en-CA" sz="1400" b="0" strike="noStrike" spc="-1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4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q</a:t>
                      </a:r>
                      <a:endParaRPr lang="en-CA" sz="1400" b="0" strike="noStrike" spc="-1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400" b="0" strike="noStrike" spc="-1" dirty="0">
                          <a:solidFill>
                            <a:srgbClr val="000000"/>
                          </a:solidFill>
                          <a:latin typeface="Gill Sans MT"/>
                        </a:rPr>
                        <a:t>quit man utility</a:t>
                      </a:r>
                      <a:endParaRPr lang="en-CA" sz="1400" b="0" strike="noStrike" spc="-1" dirty="0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Picture 4" descr="Icon&#10;&#10;Description automatically generated"/>
          <p:cNvPicPr/>
          <p:nvPr/>
        </p:nvPicPr>
        <p:blipFill>
          <a:blip r:embed="rId2"/>
          <a:stretch/>
        </p:blipFill>
        <p:spPr>
          <a:xfrm>
            <a:off x="10438336" y="451943"/>
            <a:ext cx="1231647" cy="1114581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0" strike="noStrike" cap="all" spc="-1">
                <a:solidFill>
                  <a:srgbClr val="000000"/>
                </a:solidFill>
                <a:latin typeface="Gill Sans MT"/>
              </a:rPr>
              <a:t>Managing Directories</a:t>
            </a:r>
            <a:endParaRPr lang="en-CA" sz="2800" b="0" strike="noStrike" spc="-1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1451520" y="1871420"/>
            <a:ext cx="5898240" cy="20525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400" b="1" strike="noStrike" spc="-1" dirty="0">
                <a:solidFill>
                  <a:srgbClr val="000000"/>
                </a:solidFill>
                <a:latin typeface="Gill Sans MT"/>
              </a:rPr>
              <a:t>Instructor Demonstration</a:t>
            </a:r>
            <a:endParaRPr lang="en-CA" sz="24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600" b="0" strike="noStrike" spc="-1" dirty="0">
                <a:solidFill>
                  <a:srgbClr val="000000"/>
                </a:solidFill>
                <a:latin typeface="Gill Sans MT"/>
              </a:rPr>
              <a:t>Your instructor will demonstrate how to use the </a:t>
            </a:r>
            <a:r>
              <a:rPr lang="en-CA" sz="1600" b="1" strike="noStrike" spc="-1" dirty="0">
                <a:solidFill>
                  <a:srgbClr val="000000"/>
                </a:solidFill>
                <a:latin typeface="Gill Sans MT"/>
              </a:rPr>
              <a:t>man</a:t>
            </a:r>
            <a:r>
              <a:rPr lang="en-CA" sz="1600" b="0" strike="noStrike" spc="-1" dirty="0">
                <a:solidFill>
                  <a:srgbClr val="000000"/>
                </a:solidFill>
                <a:latin typeface="Gill Sans MT"/>
              </a:rPr>
              <a:t> pages.</a:t>
            </a:r>
            <a:endParaRPr lang="en-CA" sz="1600" b="0" strike="noStrike" spc="-1" dirty="0">
              <a:latin typeface="Arial"/>
            </a:endParaRPr>
          </a:p>
        </p:txBody>
      </p:sp>
      <p:pic>
        <p:nvPicPr>
          <p:cNvPr id="200" name="Picture 5" descr="A picture containing drawing&#10;&#10;Description automatically generated"/>
          <p:cNvPicPr/>
          <p:nvPr/>
        </p:nvPicPr>
        <p:blipFill>
          <a:blip r:embed="rId2"/>
          <a:stretch/>
        </p:blipFill>
        <p:spPr>
          <a:xfrm>
            <a:off x="10529189" y="462454"/>
            <a:ext cx="1049942" cy="1099372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Using your matrix account</a:t>
            </a:r>
            <a:endParaRPr lang="en-CA" sz="3200" b="0" strike="noStrike" spc="-1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1451520" y="1853280"/>
            <a:ext cx="9602640" cy="118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General Linux Commands</a:t>
            </a:r>
            <a:endParaRPr lang="en-CA" sz="20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400" b="0" strike="noStrike" spc="-1" dirty="0">
                <a:solidFill>
                  <a:srgbClr val="000000"/>
                </a:solidFill>
                <a:latin typeface="Gill Sans MT"/>
              </a:rPr>
              <a:t>Your instructor will demonstrate several basic Linux commands to get practice how to issue </a:t>
            </a:r>
            <a:r>
              <a:rPr lang="en-CA" sz="1400" b="1" strike="noStrike" spc="-1" dirty="0">
                <a:solidFill>
                  <a:srgbClr val="000000"/>
                </a:solidFill>
                <a:latin typeface="Gill Sans MT"/>
              </a:rPr>
              <a:t>Linux commands</a:t>
            </a:r>
            <a:br>
              <a:rPr dirty="0"/>
            </a:br>
            <a:r>
              <a:rPr lang="en-CA" sz="1400" b="0" strike="noStrike" spc="-1" dirty="0">
                <a:solidFill>
                  <a:srgbClr val="000000"/>
                </a:solidFill>
                <a:latin typeface="Gill Sans MT"/>
              </a:rPr>
              <a:t>and using </a:t>
            </a:r>
            <a:r>
              <a:rPr lang="en-CA" sz="1400" b="1" strike="noStrike" spc="-1" dirty="0">
                <a:solidFill>
                  <a:srgbClr val="000000"/>
                </a:solidFill>
                <a:latin typeface="Gill Sans MT"/>
              </a:rPr>
              <a:t>arguments</a:t>
            </a:r>
            <a:r>
              <a:rPr lang="en-CA" sz="1400" b="0" strike="noStrike" spc="-1" dirty="0">
                <a:solidFill>
                  <a:srgbClr val="000000"/>
                </a:solidFill>
                <a:latin typeface="Gill Sans MT"/>
              </a:rPr>
              <a:t> and </a:t>
            </a:r>
            <a:r>
              <a:rPr lang="en-CA" sz="1400" b="1" strike="noStrike" spc="-1" dirty="0">
                <a:solidFill>
                  <a:srgbClr val="000000"/>
                </a:solidFill>
                <a:latin typeface="Gill Sans MT"/>
              </a:rPr>
              <a:t>options</a:t>
            </a:r>
            <a:r>
              <a:rPr lang="en-CA" sz="1400" b="0" strike="noStrike" spc="-1" dirty="0">
                <a:solidFill>
                  <a:srgbClr val="000000"/>
                </a:solidFill>
                <a:latin typeface="Gill Sans MT"/>
              </a:rPr>
              <a:t>.</a:t>
            </a:r>
            <a:endParaRPr lang="en-CA" sz="1400" b="0" strike="noStrike" spc="-1" dirty="0">
              <a:latin typeface="Arial"/>
            </a:endParaRPr>
          </a:p>
        </p:txBody>
      </p:sp>
      <p:graphicFrame>
        <p:nvGraphicFramePr>
          <p:cNvPr id="203" name="Table 3"/>
          <p:cNvGraphicFramePr/>
          <p:nvPr>
            <p:extLst>
              <p:ext uri="{D42A27DB-BD31-4B8C-83A1-F6EECF244321}">
                <p14:modId xmlns:p14="http://schemas.microsoft.com/office/powerpoint/2010/main" val="1018720564"/>
              </p:ext>
            </p:extLst>
          </p:nvPr>
        </p:nvGraphicFramePr>
        <p:xfrm>
          <a:off x="2459242" y="3043080"/>
          <a:ext cx="7273515" cy="2817360"/>
        </p:xfrm>
        <a:graphic>
          <a:graphicData uri="http://schemas.openxmlformats.org/drawingml/2006/table">
            <a:tbl>
              <a:tblPr/>
              <a:tblGrid>
                <a:gridCol w="1481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1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8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 dirty="0">
                          <a:solidFill>
                            <a:srgbClr val="FFFFFF"/>
                          </a:solidFill>
                          <a:latin typeface="Gill Sans MT"/>
                        </a:rPr>
                        <a:t>Shortcut Key(s)</a:t>
                      </a:r>
                      <a:endParaRPr lang="en-CA" sz="1100" b="0" strike="noStrike" spc="-1" dirty="0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892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FFFFFF"/>
                          </a:solidFill>
                          <a:latin typeface="Gill Sans MT"/>
                        </a:rPr>
                        <a:t>Arguments / Options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892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FFFFFF"/>
                          </a:solidFill>
                          <a:latin typeface="Gill Sans MT"/>
                        </a:rPr>
                        <a:t>Purpose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892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8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pwd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Display Current Working Directory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8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cd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strike="noStrike" spc="-1" dirty="0" err="1">
                          <a:solidFill>
                            <a:srgbClr val="000000"/>
                          </a:solidFill>
                          <a:latin typeface="Gill Sans MT"/>
                        </a:rPr>
                        <a:t>dir</a:t>
                      </a:r>
                      <a:r>
                        <a:rPr lang="en-US" sz="1100" b="1" strike="noStrike" spc="-1" dirty="0">
                          <a:solidFill>
                            <a:srgbClr val="000000"/>
                          </a:solidFill>
                          <a:latin typeface="Gill Sans MT"/>
                        </a:rPr>
                        <a:t>-pathname</a:t>
                      </a:r>
                      <a:endParaRPr lang="en-CA" sz="1100" b="0" strike="noStrike" spc="-1" dirty="0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Change Directory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8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 dirty="0">
                          <a:solidFill>
                            <a:srgbClr val="000000"/>
                          </a:solidFill>
                          <a:latin typeface="Gill Sans MT"/>
                        </a:rPr>
                        <a:t>ls</a:t>
                      </a:r>
                      <a:endParaRPr lang="en-CA" sz="1100" b="0" strike="noStrike" spc="-1" dirty="0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-l, -a, -R, -d, dir-pathname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List Files of Directory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8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cal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month, year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Display calendar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8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date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Display date and time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8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who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Gill Sans MT"/>
                        </a:rPr>
                        <a:t>List users logged into server</a:t>
                      </a:r>
                      <a:endParaRPr lang="en-CA" sz="1100" b="0" strike="noStrike" spc="-1" dirty="0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8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whoami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Display username of user logged in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8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clear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Clear Screen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8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passwd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username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Gill Sans MT"/>
                        </a:rPr>
                        <a:t>Change user’s password</a:t>
                      </a:r>
                      <a:endParaRPr lang="en-CA" sz="1100" b="0" strike="noStrike" spc="-1" dirty="0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204" name="Picture 4" descr="Graphical user interface&#10;&#10;Description automatically generated with medium confidence"/>
          <p:cNvPicPr/>
          <p:nvPr/>
        </p:nvPicPr>
        <p:blipFill>
          <a:blip r:embed="rId2"/>
          <a:stretch/>
        </p:blipFill>
        <p:spPr>
          <a:xfrm>
            <a:off x="10622682" y="392425"/>
            <a:ext cx="1054312" cy="1058003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0" strike="noStrike" cap="all" spc="-1">
                <a:solidFill>
                  <a:srgbClr val="000000"/>
                </a:solidFill>
                <a:latin typeface="Gill Sans MT"/>
              </a:rPr>
              <a:t>Managing Directories</a:t>
            </a:r>
            <a:endParaRPr lang="en-CA" sz="2800" b="0" strike="noStrike" spc="-1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1451520" y="1853280"/>
            <a:ext cx="6760440" cy="2594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400" b="1" strike="noStrike" spc="-1" dirty="0">
                <a:solidFill>
                  <a:srgbClr val="000000"/>
                </a:solidFill>
                <a:latin typeface="Gill Sans MT"/>
              </a:rPr>
              <a:t>Instructor Demonstration</a:t>
            </a:r>
            <a:endParaRPr lang="en-CA" sz="24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600" b="0" strike="noStrike" spc="-1" dirty="0">
                <a:solidFill>
                  <a:srgbClr val="000000"/>
                </a:solidFill>
                <a:latin typeface="Gill Sans MT"/>
              </a:rPr>
              <a:t>Your instructor will demonstrate how to </a:t>
            </a:r>
            <a:r>
              <a:rPr lang="en-CA" sz="1600" b="1" strike="noStrike" spc="-1" dirty="0">
                <a:solidFill>
                  <a:srgbClr val="000000"/>
                </a:solidFill>
                <a:latin typeface="Gill Sans MT"/>
              </a:rPr>
              <a:t>issue general Linux commands.</a:t>
            </a:r>
            <a:endParaRPr lang="en-CA" sz="1600" b="0" strike="noStrike" spc="-1" dirty="0">
              <a:latin typeface="Arial"/>
            </a:endParaRPr>
          </a:p>
        </p:txBody>
      </p:sp>
      <p:pic>
        <p:nvPicPr>
          <p:cNvPr id="5" name="Picture 5" descr="A picture containing drawing&#10;&#10;Description automatically generated"/>
          <p:cNvPicPr/>
          <p:nvPr/>
        </p:nvPicPr>
        <p:blipFill>
          <a:blip r:embed="rId2"/>
          <a:stretch/>
        </p:blipFill>
        <p:spPr>
          <a:xfrm>
            <a:off x="10529189" y="462454"/>
            <a:ext cx="1049942" cy="109937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0538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Using your matrix account</a:t>
            </a:r>
            <a:endParaRPr lang="en-CA" sz="3200" b="0" strike="noStrike" spc="-1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1451520" y="1883178"/>
            <a:ext cx="9602640" cy="10497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Command Line Editing</a:t>
            </a:r>
            <a:endParaRPr lang="en-CA" sz="20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600" b="0" strike="noStrike" spc="-1" dirty="0">
                <a:solidFill>
                  <a:srgbClr val="000000"/>
                </a:solidFill>
                <a:latin typeface="Gill Sans MT"/>
              </a:rPr>
              <a:t>Learning </a:t>
            </a:r>
            <a:r>
              <a:rPr lang="en-CA" sz="1600" b="1" strike="noStrike" spc="-1" dirty="0">
                <a:solidFill>
                  <a:srgbClr val="000000"/>
                </a:solidFill>
                <a:latin typeface="Gill Sans MT"/>
              </a:rPr>
              <a:t>shortcut keys</a:t>
            </a:r>
            <a:r>
              <a:rPr lang="en-CA" sz="1600" b="0" strike="noStrike" spc="-1" dirty="0">
                <a:solidFill>
                  <a:srgbClr val="000000"/>
                </a:solidFill>
                <a:latin typeface="Gill Sans MT"/>
              </a:rPr>
              <a:t> in any OS terminal will allow you to be more productive as a sysadmin. </a:t>
            </a:r>
            <a:br>
              <a:rPr dirty="0"/>
            </a:br>
            <a:r>
              <a:rPr lang="en-CA" sz="1600" b="0" strike="noStrike" spc="-1" dirty="0">
                <a:solidFill>
                  <a:srgbClr val="000000"/>
                </a:solidFill>
                <a:latin typeface="Gill Sans MT"/>
              </a:rPr>
              <a:t>We will only focus on a few command line editing keyboard shortcut keys.</a:t>
            </a:r>
            <a:endParaRPr lang="en-CA" sz="1600" b="0" strike="noStrike" spc="-1" dirty="0">
              <a:latin typeface="Arial"/>
            </a:endParaRPr>
          </a:p>
        </p:txBody>
      </p:sp>
      <p:graphicFrame>
        <p:nvGraphicFramePr>
          <p:cNvPr id="207" name="Table 3"/>
          <p:cNvGraphicFramePr/>
          <p:nvPr>
            <p:extLst>
              <p:ext uri="{D42A27DB-BD31-4B8C-83A1-F6EECF244321}">
                <p14:modId xmlns:p14="http://schemas.microsoft.com/office/powerpoint/2010/main" val="591985152"/>
              </p:ext>
            </p:extLst>
          </p:nvPr>
        </p:nvGraphicFramePr>
        <p:xfrm>
          <a:off x="1553040" y="2985120"/>
          <a:ext cx="6516762" cy="2840654"/>
        </p:xfrm>
        <a:graphic>
          <a:graphicData uri="http://schemas.openxmlformats.org/drawingml/2006/table">
            <a:tbl>
              <a:tblPr/>
              <a:tblGrid>
                <a:gridCol w="278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5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5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Gill Sans MT"/>
                        </a:rPr>
                        <a:t>Shortcut Key(s)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892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Gill Sans MT"/>
                        </a:rPr>
                        <a:t>Purpose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892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5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&lt;ctrl&gt;&lt;l&gt;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Clear Screen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5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&lt;ctrl&gt;&lt;u&gt;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Clear Command Line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6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&lt;Up Arrow&gt; </a:t>
                      </a: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, </a:t>
                      </a: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&lt;Down Arrow&gt;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Scroll Up / Down Command History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3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&lt;backspace&gt; </a:t>
                      </a: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, </a:t>
                      </a: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&lt;ctrl&gt;&lt;backspace&gt; </a:t>
                      </a: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, </a:t>
                      </a: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&lt;ctrl&gt;&lt;h&gt;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Gill Sans MT"/>
                        </a:rPr>
                        <a:t>Delete character before the cursor</a:t>
                      </a:r>
                      <a:endParaRPr lang="en-CA" sz="1200" b="0" strike="noStrike" spc="-1" dirty="0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5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&lt;ctrl&gt;&lt;w&gt;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Delete word before the cursor 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5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&lt;ctrl&gt;&lt;a&gt;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Move cursor to beginning of command line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5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&lt;ctrl&gt;&lt;e&gt;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Move cursor to end of command line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87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&lt;alt&gt;f/&lt;alt&gt;b</a:t>
                      </a:r>
                      <a:br>
                        <a:rPr sz="1500"/>
                      </a:b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(Mac: </a:t>
                      </a:r>
                      <a:r>
                        <a:rPr lang="en-CA" sz="12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OPTION+Right/Left-Arrow)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Gill Sans MT"/>
                        </a:rPr>
                        <a:t>Move Forward/Backward one word</a:t>
                      </a:r>
                      <a:endParaRPr lang="en-CA" sz="1200" b="0" strike="noStrike" spc="-1" dirty="0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208" name="Picture 5" descr="Shape&#10;&#10;Description automatically generated with low confidence"/>
          <p:cNvPicPr/>
          <p:nvPr/>
        </p:nvPicPr>
        <p:blipFill>
          <a:blip r:embed="rId2"/>
          <a:stretch/>
        </p:blipFill>
        <p:spPr>
          <a:xfrm>
            <a:off x="10885680" y="609848"/>
            <a:ext cx="835560" cy="831914"/>
          </a:xfrm>
          <a:prstGeom prst="rect">
            <a:avLst/>
          </a:prstGeom>
          <a:ln>
            <a:noFill/>
          </a:ln>
        </p:spPr>
      </p:pic>
      <p:sp>
        <p:nvSpPr>
          <p:cNvPr id="209" name="CustomShape 4"/>
          <p:cNvSpPr/>
          <p:nvPr/>
        </p:nvSpPr>
        <p:spPr>
          <a:xfrm>
            <a:off x="8723880" y="3233695"/>
            <a:ext cx="2161800" cy="1568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NOTE:</a:t>
            </a:r>
            <a:br>
              <a:rPr dirty="0"/>
            </a:br>
            <a:r>
              <a:rPr lang="en-US" sz="12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If you are using a </a:t>
            </a:r>
            <a:r>
              <a:rPr lang="en-US" sz="12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Graphical SSH application</a:t>
            </a:r>
            <a:r>
              <a:rPr lang="en-US" sz="12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, you may need to configure the application (META settings) to NOT bring up menus by mistake when you issue some of these shortcuts.</a:t>
            </a:r>
            <a:endParaRPr lang="en-CA" sz="1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{3D71E03E-4654-1148-BF73-F9F4AFE5A21B}tf10001119</Template>
  <TotalTime>6923</TotalTime>
  <Words>1225</Words>
  <Application>Microsoft Macintosh PowerPoint</Application>
  <PresentationFormat>Widescreen</PresentationFormat>
  <Paragraphs>125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Courier New</vt:lpstr>
      <vt:lpstr>Gill Sans MT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SYST28296</dc:title>
  <dc:subject/>
  <dc:creator>Saul, Jennifer</dc:creator>
  <dc:description/>
  <cp:lastModifiedBy>Chris Johnson</cp:lastModifiedBy>
  <cp:revision>684</cp:revision>
  <dcterms:created xsi:type="dcterms:W3CDTF">2019-04-25T17:31:46Z</dcterms:created>
  <dcterms:modified xsi:type="dcterms:W3CDTF">2023-05-06T20:57:01Z</dcterms:modified>
  <dc:language>en-CA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48</vt:i4>
  </property>
</Properties>
</file>