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Dosis Light"/>
      <p:regular r:id="rId27"/>
      <p:bold r:id="rId28"/>
    </p:embeddedFont>
    <p:embeddedFont>
      <p:font typeface="Dosis"/>
      <p:regular r:id="rId29"/>
      <p:bold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Titillium Web"/>
      <p:regular r:id="rId35"/>
      <p:bold r:id="rId36"/>
      <p:italic r:id="rId37"/>
      <p:boldItalic r:id="rId38"/>
    </p:embeddedFont>
    <p:embeddedFont>
      <p:font typeface="Titillium Web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Light-bold.fntdata"/><Relationship Id="rId20" Type="http://schemas.openxmlformats.org/officeDocument/2006/relationships/slide" Target="slides/slide16.xml"/><Relationship Id="rId42" Type="http://schemas.openxmlformats.org/officeDocument/2006/relationships/font" Target="fonts/TitilliumWebLight-boldItalic.fntdata"/><Relationship Id="rId41" Type="http://schemas.openxmlformats.org/officeDocument/2006/relationships/font" Target="fonts/TitilliumWebLigh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DosisLight-bold.fntdata"/><Relationship Id="rId27" Type="http://schemas.openxmlformats.org/officeDocument/2006/relationships/font" Target="fonts/Dosis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osi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Dosis-bold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35" Type="http://schemas.openxmlformats.org/officeDocument/2006/relationships/font" Target="fonts/TitilliumWeb-regular.fntdata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37" Type="http://schemas.openxmlformats.org/officeDocument/2006/relationships/font" Target="fonts/TitilliumWeb-italic.fntdata"/><Relationship Id="rId14" Type="http://schemas.openxmlformats.org/officeDocument/2006/relationships/slide" Target="slides/slide10.xml"/><Relationship Id="rId36" Type="http://schemas.openxmlformats.org/officeDocument/2006/relationships/font" Target="fonts/TitilliumWeb-bold.fntdata"/><Relationship Id="rId17" Type="http://schemas.openxmlformats.org/officeDocument/2006/relationships/slide" Target="slides/slide13.xml"/><Relationship Id="rId39" Type="http://schemas.openxmlformats.org/officeDocument/2006/relationships/font" Target="fonts/TitilliumWebLight-regular.fntdata"/><Relationship Id="rId16" Type="http://schemas.openxmlformats.org/officeDocument/2006/relationships/slide" Target="slides/slide12.xml"/><Relationship Id="rId38" Type="http://schemas.openxmlformats.org/officeDocument/2006/relationships/font" Target="fonts/TitilliumWeb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Shape 38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4" name="Shape 38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Shape 391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1" name="Shape 39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Shape 391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Shape 39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2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Shape 39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4" name="Shape 39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Shape 39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Shape 39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5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Shape 39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7" name="Shape 39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5" name="Shape 39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0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Shape 39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2" name="Shape 39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Shape 39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9" name="Shape 39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4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Shape 39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6" name="Shape 39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Shape 39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2" name="Shape 39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Shape 385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3" name="Shape 38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6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Shape 39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8" name="Shape 39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2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Shape 39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4" name="Shape 39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8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Shape 39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0" name="Shape 39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9" name="Shape 38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Shape 38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6" name="Shape 38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Shape 38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Shape 38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0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Shape 38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2" name="Shape 38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Shape 38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9" name="Shape 3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Shape 38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6" name="Shape 38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Shape 39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2" name="Shape 39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62000" y="928567"/>
            <a:ext cx="53967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 rot="10800000">
            <a:off x="8705366" y="38446"/>
            <a:ext cx="410132" cy="678156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38446"/>
            <a:ext cx="2309844" cy="678156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3" y="38446"/>
            <a:ext cx="2017554" cy="678156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5" y="38446"/>
            <a:ext cx="2309820" cy="678156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Shape 3279"/>
          <p:cNvSpPr txBox="1"/>
          <p:nvPr>
            <p:ph type="title"/>
          </p:nvPr>
        </p:nvSpPr>
        <p:spPr>
          <a:xfrm>
            <a:off x="718300" y="985833"/>
            <a:ext cx="67611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3280" name="Shape 3280"/>
          <p:cNvGrpSpPr/>
          <p:nvPr/>
        </p:nvGrpSpPr>
        <p:grpSpPr>
          <a:xfrm rot="10800000">
            <a:off x="8851487" y="38458"/>
            <a:ext cx="264012" cy="6781562"/>
            <a:chOff x="5307800" y="238125"/>
            <a:chExt cx="271925" cy="5238750"/>
          </a:xfrm>
        </p:grpSpPr>
        <p:sp>
          <p:nvSpPr>
            <p:cNvPr id="3281" name="Shape 3281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Shape 3290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8" name="Shape 3338"/>
          <p:cNvGrpSpPr/>
          <p:nvPr/>
        </p:nvGrpSpPr>
        <p:grpSpPr>
          <a:xfrm rot="10800000">
            <a:off x="7828570" y="38458"/>
            <a:ext cx="1140783" cy="6781562"/>
            <a:chOff x="5458325" y="238125"/>
            <a:chExt cx="1174975" cy="5238750"/>
          </a:xfrm>
        </p:grpSpPr>
        <p:sp>
          <p:nvSpPr>
            <p:cNvPr id="3339" name="Shape 3339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Shape 3379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Shape 3380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Shape 3381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Shape 3383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Shape 3391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Shape 3393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Shape 3394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Shape 3395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Shape 3396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1" name="Shape 3401"/>
          <p:cNvGrpSpPr/>
          <p:nvPr/>
        </p:nvGrpSpPr>
        <p:grpSpPr>
          <a:xfrm rot="10800000">
            <a:off x="7682454" y="38459"/>
            <a:ext cx="994639" cy="6586740"/>
            <a:chOff x="5759350" y="388625"/>
            <a:chExt cx="1024450" cy="5088250"/>
          </a:xfrm>
        </p:grpSpPr>
        <p:sp>
          <p:nvSpPr>
            <p:cNvPr id="3402" name="Shape 3402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Shape 3403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Shape 3404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Shape 3405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Shape 3406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Shape 3407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Shape 3408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Shape 3409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Shape 3411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Shape 3414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Shape 3415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Shape 3416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Shape 3417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Shape 3418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Shape 3423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Shape 3424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Shape 3454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Shape 3455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Shape 3456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Shape 3457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Shape 3459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Shape 3470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Shape 3471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Shape 3472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Shape 3473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Shape 3474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Shape 3476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Shape 3477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Shape 3479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Shape 3485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3" name="Shape 3503"/>
          <p:cNvGrpSpPr/>
          <p:nvPr/>
        </p:nvGrpSpPr>
        <p:grpSpPr>
          <a:xfrm rot="10800000">
            <a:off x="7682449" y="38458"/>
            <a:ext cx="1140783" cy="6781562"/>
            <a:chOff x="5608825" y="238125"/>
            <a:chExt cx="1174975" cy="5238750"/>
          </a:xfrm>
        </p:grpSpPr>
        <p:sp>
          <p:nvSpPr>
            <p:cNvPr id="3504" name="Shape 3504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Shape 3505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Shape 3509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Shape 3510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Shape 3511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Shape 3513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Shape 3514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Shape 3515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Shape 3517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Shape 3518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Shape 3519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Shape 3523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Shape 3525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Shape 3526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Shape 3527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Shape 3528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Shape 3529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Shape 3530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Shape 3531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Shape 3532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Shape 3534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Shape 3535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Shape 3536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Shape 3537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Shape 3538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Shape 3539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Shape 3540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Shape 3541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Shape 3542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Shape 3543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Shape 3544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Shape 3545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Shape 3546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Shape 3547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Shape 3548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Shape 3549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Shape 3550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Shape 3551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Shape 3552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Shape 3553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4" name="Shape 3554"/>
          <p:cNvSpPr txBox="1"/>
          <p:nvPr>
            <p:ph idx="12" type="sldNum"/>
          </p:nvPr>
        </p:nvSpPr>
        <p:spPr>
          <a:xfrm>
            <a:off x="91531" y="629360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Shape 3556"/>
          <p:cNvSpPr txBox="1"/>
          <p:nvPr>
            <p:ph idx="1" type="body"/>
          </p:nvPr>
        </p:nvSpPr>
        <p:spPr>
          <a:xfrm>
            <a:off x="624925" y="5570267"/>
            <a:ext cx="6759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</a:lstStyle>
          <a:p/>
        </p:txBody>
      </p:sp>
      <p:grpSp>
        <p:nvGrpSpPr>
          <p:cNvPr id="3557" name="Shape 3557"/>
          <p:cNvGrpSpPr/>
          <p:nvPr/>
        </p:nvGrpSpPr>
        <p:grpSpPr>
          <a:xfrm rot="10800000">
            <a:off x="8851487" y="38458"/>
            <a:ext cx="264012" cy="6781562"/>
            <a:chOff x="5307800" y="238125"/>
            <a:chExt cx="271925" cy="5238750"/>
          </a:xfrm>
        </p:grpSpPr>
        <p:sp>
          <p:nvSpPr>
            <p:cNvPr id="3558" name="Shape 355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Shape 355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Shape 356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Shape 356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Shape 356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Shape 357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Shape 357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Shape 357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Shape 357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Shape 357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Shape 357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Shape 357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Shape 357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Shape 357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Shape 358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Shape 358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Shape 358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Shape 358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Shape 358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Shape 358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Shape 359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Shape 359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Shape 359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Shape 359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Shape 359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Shape 359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Shape 359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Shape 359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Shape 360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Shape 360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Shape 360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Shape 360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Shape 360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Shape 360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Shape 360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Shape 360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Shape 360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Shape 361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Shape 361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Shape 361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Shape 361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5" name="Shape 3615"/>
          <p:cNvGrpSpPr/>
          <p:nvPr/>
        </p:nvGrpSpPr>
        <p:grpSpPr>
          <a:xfrm rot="10800000">
            <a:off x="7828570" y="38458"/>
            <a:ext cx="1140783" cy="6781562"/>
            <a:chOff x="5458325" y="238125"/>
            <a:chExt cx="1174975" cy="5238750"/>
          </a:xfrm>
        </p:grpSpPr>
        <p:sp>
          <p:nvSpPr>
            <p:cNvPr id="3616" name="Shape 361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Shape 361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Shape 361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Shape 362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Shape 362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Shape 362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Shape 362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Shape 362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Shape 363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Shape 363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Shape 363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Shape 363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Shape 363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Shape 363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Shape 363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Shape 363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Shape 363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Shape 364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Shape 364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Shape 364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Shape 364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Shape 364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Shape 364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Shape 364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Shape 364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Shape 365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Shape 365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Shape 365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Shape 365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Shape 365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Shape 365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Shape 365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Shape 365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Shape 365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Shape 365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Shape 366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Shape 366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Shape 366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Shape 366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Shape 366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Shape 366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Shape 366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Shape 367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Shape 367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Shape 367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Shape 367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8" name="Shape 3678"/>
          <p:cNvGrpSpPr/>
          <p:nvPr/>
        </p:nvGrpSpPr>
        <p:grpSpPr>
          <a:xfrm rot="10800000">
            <a:off x="7682454" y="38459"/>
            <a:ext cx="994639" cy="6586740"/>
            <a:chOff x="5759350" y="388625"/>
            <a:chExt cx="1024450" cy="5088250"/>
          </a:xfrm>
        </p:grpSpPr>
        <p:sp>
          <p:nvSpPr>
            <p:cNvPr id="3679" name="Shape 367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Shape 368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Shape 368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Shape 368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Shape 368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Shape 369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Shape 369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Shape 369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Shape 369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Shape 370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Shape 370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Shape 370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Shape 370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Shape 371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Shape 371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Shape 371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Shape 372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Shape 372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Shape 372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Shape 372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Shape 372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Shape 372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Shape 372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Shape 373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Shape 373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Shape 373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Shape 373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Shape 373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Shape 374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Shape 374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Shape 374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Shape 374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Shape 374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Shape 374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Shape 374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Shape 374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Shape 374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Shape 374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Shape 375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Shape 375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Shape 375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Shape 375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Shape 375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Shape 375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Shape 375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Shape 375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Shape 375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Shape 376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Shape 376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Shape 376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Shape 376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Shape 376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Shape 376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Shape 376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Shape 376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Shape 376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Shape 376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Shape 377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Shape 377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Shape 377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Shape 377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Shape 377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Shape 377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Shape 377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Shape 377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Shape 377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Shape 377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0" name="Shape 3780"/>
          <p:cNvGrpSpPr/>
          <p:nvPr/>
        </p:nvGrpSpPr>
        <p:grpSpPr>
          <a:xfrm rot="10800000">
            <a:off x="7682449" y="38458"/>
            <a:ext cx="1140783" cy="6781562"/>
            <a:chOff x="5608825" y="238125"/>
            <a:chExt cx="1174975" cy="5238750"/>
          </a:xfrm>
        </p:grpSpPr>
        <p:sp>
          <p:nvSpPr>
            <p:cNvPr id="3781" name="Shape 378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Shape 378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Shape 378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Shape 378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Shape 378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Shape 378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Shape 378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Shape 378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Shape 379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Shape 379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Shape 379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Shape 379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Shape 379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Shape 379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Shape 379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Shape 379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Shape 379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Shape 379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Shape 380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Shape 380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Shape 380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Shape 380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Shape 380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Shape 380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Shape 380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Shape 380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Shape 380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Shape 381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Shape 381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Shape 381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Shape 381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Shape 381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Shape 381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Shape 381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Shape 381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Shape 381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Shape 382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Shape 382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Shape 382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Shape 382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Shape 382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Shape 382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Shape 382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Shape 382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Shape 382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Shape 382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Shape 383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Shape 3831"/>
          <p:cNvSpPr txBox="1"/>
          <p:nvPr>
            <p:ph idx="12" type="sldNum"/>
          </p:nvPr>
        </p:nvSpPr>
        <p:spPr>
          <a:xfrm>
            <a:off x="91531" y="629360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4" name="Shape 3834"/>
          <p:cNvGrpSpPr/>
          <p:nvPr/>
        </p:nvGrpSpPr>
        <p:grpSpPr>
          <a:xfrm>
            <a:off x="0" y="6054"/>
            <a:ext cx="5153705" cy="6845694"/>
            <a:chOff x="0" y="75"/>
            <a:chExt cx="5153705" cy="5152950"/>
          </a:xfrm>
        </p:grpSpPr>
        <p:sp>
          <p:nvSpPr>
            <p:cNvPr id="3835" name="Shape 383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Shape 383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Shape 3837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Shape 3838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9" name="Shape 3839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4000"/>
              <a:buNone/>
              <a:defRPr sz="4000">
                <a:solidFill>
                  <a:srgbClr val="351C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840" name="Shape 3840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841" name="Shape 38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718300" y="985833"/>
            <a:ext cx="67611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718300" y="2350200"/>
            <a:ext cx="32424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29" name="Shape 529"/>
          <p:cNvSpPr txBox="1"/>
          <p:nvPr>
            <p:ph idx="2" type="body"/>
          </p:nvPr>
        </p:nvSpPr>
        <p:spPr>
          <a:xfrm>
            <a:off x="4156071" y="2350200"/>
            <a:ext cx="32424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530" name="Shape 530"/>
          <p:cNvGrpSpPr/>
          <p:nvPr/>
        </p:nvGrpSpPr>
        <p:grpSpPr>
          <a:xfrm rot="10800000">
            <a:off x="8851487" y="38458"/>
            <a:ext cx="264012" cy="6781562"/>
            <a:chOff x="5307800" y="238125"/>
            <a:chExt cx="271925" cy="5238750"/>
          </a:xfrm>
        </p:grpSpPr>
        <p:sp>
          <p:nvSpPr>
            <p:cNvPr id="531" name="Shape 531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 rot="10800000">
            <a:off x="7828570" y="38458"/>
            <a:ext cx="1140783" cy="6781562"/>
            <a:chOff x="5458325" y="238125"/>
            <a:chExt cx="1174975" cy="5238750"/>
          </a:xfrm>
        </p:grpSpPr>
        <p:sp>
          <p:nvSpPr>
            <p:cNvPr id="589" name="Shape 589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Shape 651"/>
          <p:cNvGrpSpPr/>
          <p:nvPr/>
        </p:nvGrpSpPr>
        <p:grpSpPr>
          <a:xfrm rot="10800000">
            <a:off x="7682454" y="38459"/>
            <a:ext cx="994639" cy="6586740"/>
            <a:chOff x="5759350" y="388625"/>
            <a:chExt cx="1024450" cy="5088250"/>
          </a:xfrm>
        </p:grpSpPr>
        <p:sp>
          <p:nvSpPr>
            <p:cNvPr id="652" name="Shape 652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Shape 753"/>
          <p:cNvGrpSpPr/>
          <p:nvPr/>
        </p:nvGrpSpPr>
        <p:grpSpPr>
          <a:xfrm rot="10800000">
            <a:off x="7682449" y="38458"/>
            <a:ext cx="1140783" cy="6781562"/>
            <a:chOff x="5608825" y="238125"/>
            <a:chExt cx="1174975" cy="5238750"/>
          </a:xfrm>
        </p:grpSpPr>
        <p:sp>
          <p:nvSpPr>
            <p:cNvPr id="754" name="Shape 754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Shape 804"/>
          <p:cNvSpPr txBox="1"/>
          <p:nvPr>
            <p:ph idx="12" type="sldNum"/>
          </p:nvPr>
        </p:nvSpPr>
        <p:spPr>
          <a:xfrm>
            <a:off x="91531" y="629360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Shape 806"/>
          <p:cNvGrpSpPr/>
          <p:nvPr/>
        </p:nvGrpSpPr>
        <p:grpSpPr>
          <a:xfrm rot="10800000">
            <a:off x="8851487" y="38458"/>
            <a:ext cx="264012" cy="6781562"/>
            <a:chOff x="5307800" y="238125"/>
            <a:chExt cx="271925" cy="5238750"/>
          </a:xfrm>
        </p:grpSpPr>
        <p:sp>
          <p:nvSpPr>
            <p:cNvPr id="807" name="Shape 807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Shape 864"/>
          <p:cNvGrpSpPr/>
          <p:nvPr/>
        </p:nvGrpSpPr>
        <p:grpSpPr>
          <a:xfrm rot="10800000">
            <a:off x="7828570" y="38458"/>
            <a:ext cx="1140783" cy="6781562"/>
            <a:chOff x="5458325" y="238125"/>
            <a:chExt cx="1174975" cy="5238750"/>
          </a:xfrm>
        </p:grpSpPr>
        <p:sp>
          <p:nvSpPr>
            <p:cNvPr id="865" name="Shape 865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Shape 927"/>
          <p:cNvGrpSpPr/>
          <p:nvPr/>
        </p:nvGrpSpPr>
        <p:grpSpPr>
          <a:xfrm rot="10800000">
            <a:off x="7682454" y="38459"/>
            <a:ext cx="994639" cy="6586740"/>
            <a:chOff x="5759350" y="388625"/>
            <a:chExt cx="1024450" cy="5088250"/>
          </a:xfrm>
        </p:grpSpPr>
        <p:sp>
          <p:nvSpPr>
            <p:cNvPr id="928" name="Shape 928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Shape 1029"/>
          <p:cNvGrpSpPr/>
          <p:nvPr/>
        </p:nvGrpSpPr>
        <p:grpSpPr>
          <a:xfrm rot="10800000">
            <a:off x="7682449" y="38458"/>
            <a:ext cx="1140783" cy="6781562"/>
            <a:chOff x="5608825" y="238125"/>
            <a:chExt cx="1174975" cy="5238750"/>
          </a:xfrm>
        </p:grpSpPr>
        <p:sp>
          <p:nvSpPr>
            <p:cNvPr id="1030" name="Shape 1030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Shape 1080"/>
          <p:cNvSpPr txBox="1"/>
          <p:nvPr>
            <p:ph idx="12" type="sldNum"/>
          </p:nvPr>
        </p:nvSpPr>
        <p:spPr>
          <a:xfrm>
            <a:off x="91531" y="629360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ctrTitle"/>
          </p:nvPr>
        </p:nvSpPr>
        <p:spPr>
          <a:xfrm>
            <a:off x="685800" y="3838333"/>
            <a:ext cx="52689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1083" name="Shape 1083"/>
          <p:cNvSpPr txBox="1"/>
          <p:nvPr>
            <p:ph idx="1" type="subTitle"/>
          </p:nvPr>
        </p:nvSpPr>
        <p:spPr>
          <a:xfrm>
            <a:off x="685800" y="5310740"/>
            <a:ext cx="5268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Font typeface="Titillium Web Light"/>
              <a:buNone/>
              <a:defRPr b="0" i="0" sz="24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1084" name="Shape 1084"/>
          <p:cNvGrpSpPr/>
          <p:nvPr/>
        </p:nvGrpSpPr>
        <p:grpSpPr>
          <a:xfrm rot="10800000">
            <a:off x="8705366" y="38446"/>
            <a:ext cx="410132" cy="6781562"/>
            <a:chOff x="836200" y="238125"/>
            <a:chExt cx="422425" cy="5238750"/>
          </a:xfrm>
        </p:grpSpPr>
        <p:sp>
          <p:nvSpPr>
            <p:cNvPr id="1085" name="Shape 1085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 rot="10800000">
            <a:off x="6659535" y="38446"/>
            <a:ext cx="2309844" cy="6781562"/>
            <a:chOff x="986700" y="238125"/>
            <a:chExt cx="2379075" cy="5238750"/>
          </a:xfrm>
        </p:grpSpPr>
        <p:sp>
          <p:nvSpPr>
            <p:cNvPr id="1166" name="Shape 1166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Shape 1285"/>
          <p:cNvGrpSpPr/>
          <p:nvPr/>
        </p:nvGrpSpPr>
        <p:grpSpPr>
          <a:xfrm rot="10800000">
            <a:off x="6367293" y="38446"/>
            <a:ext cx="2017554" cy="6781562"/>
            <a:chOff x="1588750" y="238125"/>
            <a:chExt cx="2078025" cy="5238750"/>
          </a:xfrm>
        </p:grpSpPr>
        <p:sp>
          <p:nvSpPr>
            <p:cNvPr id="1286" name="Shape 1286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Shape 1495"/>
          <p:cNvGrpSpPr/>
          <p:nvPr/>
        </p:nvGrpSpPr>
        <p:grpSpPr>
          <a:xfrm rot="10800000">
            <a:off x="6367295" y="38446"/>
            <a:ext cx="2309820" cy="6781562"/>
            <a:chOff x="1287725" y="238125"/>
            <a:chExt cx="2379050" cy="5238750"/>
          </a:xfrm>
        </p:grpSpPr>
        <p:sp>
          <p:nvSpPr>
            <p:cNvPr id="1496" name="Shape 1496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 txBox="1"/>
          <p:nvPr>
            <p:ph idx="1" type="body"/>
          </p:nvPr>
        </p:nvSpPr>
        <p:spPr>
          <a:xfrm>
            <a:off x="1278575" y="986067"/>
            <a:ext cx="4281000" cy="4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▪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●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○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■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601" name="Shape 1601"/>
          <p:cNvSpPr txBox="1"/>
          <p:nvPr/>
        </p:nvSpPr>
        <p:spPr>
          <a:xfrm>
            <a:off x="659925" y="552100"/>
            <a:ext cx="752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s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602" name="Shape 1602"/>
          <p:cNvGrpSpPr/>
          <p:nvPr/>
        </p:nvGrpSpPr>
        <p:grpSpPr>
          <a:xfrm rot="10800000">
            <a:off x="8705366" y="38446"/>
            <a:ext cx="410132" cy="6781562"/>
            <a:chOff x="836200" y="238125"/>
            <a:chExt cx="422425" cy="5238750"/>
          </a:xfrm>
        </p:grpSpPr>
        <p:sp>
          <p:nvSpPr>
            <p:cNvPr id="1603" name="Shape 1603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3" name="Shape 1683"/>
          <p:cNvGrpSpPr/>
          <p:nvPr/>
        </p:nvGrpSpPr>
        <p:grpSpPr>
          <a:xfrm rot="10800000">
            <a:off x="6659535" y="38446"/>
            <a:ext cx="2309844" cy="6781562"/>
            <a:chOff x="986700" y="238125"/>
            <a:chExt cx="2379075" cy="5238750"/>
          </a:xfrm>
        </p:grpSpPr>
        <p:sp>
          <p:nvSpPr>
            <p:cNvPr id="1684" name="Shape 1684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Shape 1752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3" name="Shape 1803"/>
          <p:cNvGrpSpPr/>
          <p:nvPr/>
        </p:nvGrpSpPr>
        <p:grpSpPr>
          <a:xfrm rot="10800000">
            <a:off x="6367293" y="38446"/>
            <a:ext cx="2017554" cy="6781562"/>
            <a:chOff x="1588750" y="238125"/>
            <a:chExt cx="2078025" cy="5238750"/>
          </a:xfrm>
        </p:grpSpPr>
        <p:sp>
          <p:nvSpPr>
            <p:cNvPr id="1804" name="Shape 1804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Shape 1838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Shape 1841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Shape 1854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Shape 1956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Shape 1976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Shape 1984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3" name="Shape 2013"/>
          <p:cNvGrpSpPr/>
          <p:nvPr/>
        </p:nvGrpSpPr>
        <p:grpSpPr>
          <a:xfrm rot="10800000">
            <a:off x="6367295" y="38446"/>
            <a:ext cx="2309820" cy="6781562"/>
            <a:chOff x="1287725" y="238125"/>
            <a:chExt cx="2379050" cy="5238750"/>
          </a:xfrm>
        </p:grpSpPr>
        <p:sp>
          <p:nvSpPr>
            <p:cNvPr id="2014" name="Shape 2014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Shape 2065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Shape 2075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Shape 2114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Shape 2116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7" name="Shape 2117"/>
          <p:cNvSpPr txBox="1"/>
          <p:nvPr>
            <p:ph idx="12" type="sldNum"/>
          </p:nvPr>
        </p:nvSpPr>
        <p:spPr>
          <a:xfrm>
            <a:off x="91531" y="629360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Shape 2119"/>
          <p:cNvSpPr txBox="1"/>
          <p:nvPr>
            <p:ph type="title"/>
          </p:nvPr>
        </p:nvSpPr>
        <p:spPr>
          <a:xfrm>
            <a:off x="718300" y="985833"/>
            <a:ext cx="67611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674EA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120" name="Shape 2120"/>
          <p:cNvSpPr txBox="1"/>
          <p:nvPr>
            <p:ph idx="1" type="body"/>
          </p:nvPr>
        </p:nvSpPr>
        <p:spPr>
          <a:xfrm>
            <a:off x="718300" y="2311400"/>
            <a:ext cx="6761100" cy="3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121" name="Shape 2121"/>
          <p:cNvGrpSpPr/>
          <p:nvPr/>
        </p:nvGrpSpPr>
        <p:grpSpPr>
          <a:xfrm rot="10800000">
            <a:off x="8851487" y="38458"/>
            <a:ext cx="264012" cy="6781562"/>
            <a:chOff x="5307800" y="238125"/>
            <a:chExt cx="271925" cy="5238750"/>
          </a:xfrm>
        </p:grpSpPr>
        <p:sp>
          <p:nvSpPr>
            <p:cNvPr id="2122" name="Shape 2122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Shape 2124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Shape 2179"/>
          <p:cNvGrpSpPr/>
          <p:nvPr/>
        </p:nvGrpSpPr>
        <p:grpSpPr>
          <a:xfrm rot="10800000">
            <a:off x="7828570" y="38458"/>
            <a:ext cx="1140783" cy="6781562"/>
            <a:chOff x="5458325" y="238125"/>
            <a:chExt cx="1174975" cy="5238750"/>
          </a:xfrm>
        </p:grpSpPr>
        <p:sp>
          <p:nvSpPr>
            <p:cNvPr id="2180" name="Shape 2180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Shape 2242"/>
          <p:cNvGrpSpPr/>
          <p:nvPr/>
        </p:nvGrpSpPr>
        <p:grpSpPr>
          <a:xfrm rot="10800000">
            <a:off x="7682454" y="38459"/>
            <a:ext cx="994639" cy="6586740"/>
            <a:chOff x="5759350" y="388625"/>
            <a:chExt cx="1024450" cy="5088250"/>
          </a:xfrm>
        </p:grpSpPr>
        <p:sp>
          <p:nvSpPr>
            <p:cNvPr id="2243" name="Shape 2243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Shape 2271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Shape 2344"/>
          <p:cNvGrpSpPr/>
          <p:nvPr/>
        </p:nvGrpSpPr>
        <p:grpSpPr>
          <a:xfrm rot="10800000">
            <a:off x="7682449" y="38458"/>
            <a:ext cx="1140783" cy="6781562"/>
            <a:chOff x="5608825" y="238125"/>
            <a:chExt cx="1174975" cy="5238750"/>
          </a:xfrm>
        </p:grpSpPr>
        <p:sp>
          <p:nvSpPr>
            <p:cNvPr id="2345" name="Shape 2345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Shape 2379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Shape 2380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Shape 2395"/>
          <p:cNvSpPr txBox="1"/>
          <p:nvPr>
            <p:ph idx="12" type="sldNum"/>
          </p:nvPr>
        </p:nvSpPr>
        <p:spPr>
          <a:xfrm>
            <a:off x="91531" y="629360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Shape 2397"/>
          <p:cNvGrpSpPr/>
          <p:nvPr/>
        </p:nvGrpSpPr>
        <p:grpSpPr>
          <a:xfrm rot="10800000">
            <a:off x="8851487" y="38458"/>
            <a:ext cx="264012" cy="6781562"/>
            <a:chOff x="5307800" y="238125"/>
            <a:chExt cx="271925" cy="5238750"/>
          </a:xfrm>
        </p:grpSpPr>
        <p:sp>
          <p:nvSpPr>
            <p:cNvPr id="2398" name="Shape 239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Shape 2455"/>
          <p:cNvGrpSpPr/>
          <p:nvPr/>
        </p:nvGrpSpPr>
        <p:grpSpPr>
          <a:xfrm rot="10800000">
            <a:off x="7828570" y="38458"/>
            <a:ext cx="1140783" cy="6781562"/>
            <a:chOff x="5458325" y="238125"/>
            <a:chExt cx="1174975" cy="5238750"/>
          </a:xfrm>
        </p:grpSpPr>
        <p:sp>
          <p:nvSpPr>
            <p:cNvPr id="2456" name="Shape 245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Shape 251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Shape 251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Shape 2518"/>
          <p:cNvGrpSpPr/>
          <p:nvPr/>
        </p:nvGrpSpPr>
        <p:grpSpPr>
          <a:xfrm rot="10800000">
            <a:off x="7682454" y="38459"/>
            <a:ext cx="994639" cy="6586740"/>
            <a:chOff x="5759350" y="388625"/>
            <a:chExt cx="1024450" cy="5088250"/>
          </a:xfrm>
        </p:grpSpPr>
        <p:sp>
          <p:nvSpPr>
            <p:cNvPr id="2519" name="Shape 251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Shape 252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Shape 254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Shape 254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Shape 254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Shape 2620"/>
          <p:cNvGrpSpPr/>
          <p:nvPr/>
        </p:nvGrpSpPr>
        <p:grpSpPr>
          <a:xfrm rot="10800000">
            <a:off x="7682449" y="38458"/>
            <a:ext cx="1140783" cy="6781562"/>
            <a:chOff x="5608825" y="238125"/>
            <a:chExt cx="1174975" cy="5238750"/>
          </a:xfrm>
        </p:grpSpPr>
        <p:sp>
          <p:nvSpPr>
            <p:cNvPr id="2621" name="Shape 262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Shape 262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Shape 262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Shape 262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Shape 2671"/>
          <p:cNvSpPr txBox="1"/>
          <p:nvPr>
            <p:ph idx="12" type="sldNum"/>
          </p:nvPr>
        </p:nvSpPr>
        <p:spPr>
          <a:xfrm>
            <a:off x="91531" y="629360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Shape 2673"/>
          <p:cNvSpPr txBox="1"/>
          <p:nvPr>
            <p:ph type="title"/>
          </p:nvPr>
        </p:nvSpPr>
        <p:spPr>
          <a:xfrm>
            <a:off x="718300" y="985833"/>
            <a:ext cx="67611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674" name="Shape 2674"/>
          <p:cNvSpPr txBox="1"/>
          <p:nvPr>
            <p:ph idx="1" type="body"/>
          </p:nvPr>
        </p:nvSpPr>
        <p:spPr>
          <a:xfrm>
            <a:off x="718300" y="2340633"/>
            <a:ext cx="21792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5" name="Shape 2675"/>
          <p:cNvSpPr txBox="1"/>
          <p:nvPr>
            <p:ph idx="2" type="body"/>
          </p:nvPr>
        </p:nvSpPr>
        <p:spPr>
          <a:xfrm>
            <a:off x="3009263" y="2340633"/>
            <a:ext cx="21792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6" name="Shape 2676"/>
          <p:cNvSpPr txBox="1"/>
          <p:nvPr>
            <p:ph idx="3" type="body"/>
          </p:nvPr>
        </p:nvSpPr>
        <p:spPr>
          <a:xfrm>
            <a:off x="5300226" y="2340633"/>
            <a:ext cx="21792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677" name="Shape 2677"/>
          <p:cNvGrpSpPr/>
          <p:nvPr/>
        </p:nvGrpSpPr>
        <p:grpSpPr>
          <a:xfrm rot="10800000">
            <a:off x="8851487" y="38458"/>
            <a:ext cx="264012" cy="6781562"/>
            <a:chOff x="5307800" y="238125"/>
            <a:chExt cx="271925" cy="5238750"/>
          </a:xfrm>
        </p:grpSpPr>
        <p:sp>
          <p:nvSpPr>
            <p:cNvPr id="2678" name="Shape 267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Shape 267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5" name="Shape 2735"/>
          <p:cNvGrpSpPr/>
          <p:nvPr/>
        </p:nvGrpSpPr>
        <p:grpSpPr>
          <a:xfrm rot="10800000">
            <a:off x="7828570" y="38458"/>
            <a:ext cx="1140783" cy="6781562"/>
            <a:chOff x="5458325" y="238125"/>
            <a:chExt cx="1174975" cy="5238750"/>
          </a:xfrm>
        </p:grpSpPr>
        <p:sp>
          <p:nvSpPr>
            <p:cNvPr id="2736" name="Shape 273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Shape 273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8" name="Shape 2798"/>
          <p:cNvGrpSpPr/>
          <p:nvPr/>
        </p:nvGrpSpPr>
        <p:grpSpPr>
          <a:xfrm rot="10800000">
            <a:off x="7682454" y="38459"/>
            <a:ext cx="994639" cy="6586740"/>
            <a:chOff x="5759350" y="388625"/>
            <a:chExt cx="1024450" cy="5088250"/>
          </a:xfrm>
        </p:grpSpPr>
        <p:sp>
          <p:nvSpPr>
            <p:cNvPr id="2799" name="Shape 279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Shape 282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Shape 282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0" name="Shape 2900"/>
          <p:cNvGrpSpPr/>
          <p:nvPr/>
        </p:nvGrpSpPr>
        <p:grpSpPr>
          <a:xfrm rot="10800000">
            <a:off x="7682449" y="38458"/>
            <a:ext cx="1140783" cy="6781562"/>
            <a:chOff x="5608825" y="238125"/>
            <a:chExt cx="1174975" cy="5238750"/>
          </a:xfrm>
        </p:grpSpPr>
        <p:sp>
          <p:nvSpPr>
            <p:cNvPr id="2901" name="Shape 290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Shape 293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1" name="Shape 2951"/>
          <p:cNvSpPr txBox="1"/>
          <p:nvPr>
            <p:ph idx="12" type="sldNum"/>
          </p:nvPr>
        </p:nvSpPr>
        <p:spPr>
          <a:xfrm>
            <a:off x="91531" y="629360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Shape 2953"/>
          <p:cNvGrpSpPr/>
          <p:nvPr/>
        </p:nvGrpSpPr>
        <p:grpSpPr>
          <a:xfrm>
            <a:off x="7828607" y="38263"/>
            <a:ext cx="1286904" cy="6781567"/>
            <a:chOff x="6367294" y="28698"/>
            <a:chExt cx="1286904" cy="5086302"/>
          </a:xfrm>
        </p:grpSpPr>
        <p:sp>
          <p:nvSpPr>
            <p:cNvPr id="2954" name="Shape 2954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Shape 2955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Shape 2956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Shape 2957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Shape 2958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Shape 2959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Shape 296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Shape 2961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Shape 2962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Shape 2963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Shape 2964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Shape 2965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Shape 2966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Shape 2967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Shape 2968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Shape 2969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Shape 297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Shape 2971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Shape 2972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Shape 2973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Shape 2974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Shape 2975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Shape 2976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Shape 2977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Shape 2978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Shape 2979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Shape 298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Shape 2981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Shape 2982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Shape 2983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Shape 298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Shape 2985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Shape 2986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Shape 2987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Shape 2988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Shape 298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Shape 299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Shape 2991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Shape 299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Shape 2993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Shape 299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Shape 2995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Shape 2996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Shape 2997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Shape 2998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Shape 299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Shape 300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Shape 3001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Shape 300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Shape 3003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Shape 300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Shape 3005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Shape 3006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Shape 3007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Shape 3008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Shape 300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Shape 30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Shape 3011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Shape 30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Shape 3013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Shape 301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Shape 3015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Shape 3016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Shape 3017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Shape 3018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Shape 301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Shape 302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Shape 3021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Shape 302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Shape 3023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Shape 30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Shape 3025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Shape 3026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Shape 3028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Shape 3031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Shape 3032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Shape 3033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Shape 3034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Shape 3035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Shape 3036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Shape 3038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Shape 3039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Shape 304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Shape 3041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Shape 3042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Shape 3043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Shape 3044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Shape 3045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Shape 3046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Shape 3047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Shape 3048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Shape 3049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Shape 305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Shape 3051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Shape 3052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Shape 3053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Shape 3054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Shape 3055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Shape 3056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Shape 3057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Shape 3058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Shape 3059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Shape 306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Shape 3061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Shape 3062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Shape 3063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Shape 3064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Shape 3065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Shape 3066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Shape 3067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Shape 306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Shape 307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Shape 3073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Shape 3074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Shape 3075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Shape 3077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Shape 3078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Shape 308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Shape 3081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Shape 308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Shape 3083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Shape 308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Shape 3085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Shape 3086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Shape 3087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Shape 3088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Shape 308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Shape 309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Shape 3091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Shape 3092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Shape 3093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Shape 3094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Shape 3095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Shape 3096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Shape 3097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Shape 3098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Shape 309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Shape 310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Shape 3101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Shape 310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Shape 3103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Shape 310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Shape 3106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Shape 3107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Shape 3109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Shape 31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Shape 31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Shape 3113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Shape 311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Shape 3115"/>
          <p:cNvGrpSpPr/>
          <p:nvPr/>
        </p:nvGrpSpPr>
        <p:grpSpPr>
          <a:xfrm rot="10800000">
            <a:off x="28739" y="38435"/>
            <a:ext cx="1286904" cy="6781567"/>
            <a:chOff x="6367294" y="28698"/>
            <a:chExt cx="1286904" cy="5086302"/>
          </a:xfrm>
        </p:grpSpPr>
        <p:sp>
          <p:nvSpPr>
            <p:cNvPr id="3116" name="Shape 3116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Shape 3117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Shape 3118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Shape 3119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Shape 312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Shape 3121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Shape 3122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Shape 3123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Shape 3124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Shape 3125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Shape 3126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Shape 3127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Shape 3128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Shape 3129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Shape 313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Shape 3131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Shape 3132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Shape 3133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Shape 3134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Shape 3135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Shape 3136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Shape 3137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Shape 3138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Shape 3139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Shape 314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Shape 3141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Shape 3142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Shape 3143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Shape 3144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Shape 3146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Shape 3147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Shape 3148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Shape 314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Shape 315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Shape 3151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Shape 315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Shape 3153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Shape 315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Shape 3155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Shape 3156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Shape 3157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Shape 3158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Shape 315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Shape 316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Shape 3161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Shape 316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Shape 3163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Shape 316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Shape 3165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Shape 3166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Shape 3167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Shape 3168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Shape 316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Shape 317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Shape 3171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Shape 317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Shape 3173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Shape 317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Shape 3175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Shape 3176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Shape 3177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Shape 3178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Shape 317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Shape 318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Shape 3181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Shape 318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Shape 3183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Shape 318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Shape 3185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Shape 3186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Shape 3187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Shape 3188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Shape 318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Shape 319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Shape 3191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Shape 3192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Shape 3193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Shape 3194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Shape 3195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Shape 3196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Shape 3197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Shape 3198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Shape 3199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Shape 320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Shape 3201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Shape 3202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Shape 3203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Shape 3204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Shape 3205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Shape 3206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Shape 3207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Shape 3208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Shape 3209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Shape 32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Shape 3211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Shape 3212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Shape 3213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Shape 3214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Shape 3215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Shape 3216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Shape 3217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Shape 3218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Shape 3219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Shape 322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Shape 3221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Shape 3222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Shape 3223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Shape 3224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Shape 3225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Shape 3226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Shape 3227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Shape 3228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Shape 322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Shape 323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Shape 3231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Shape 323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Shape 3233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Shape 323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Shape 3235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Shape 3236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Shape 3237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Shape 3238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Shape 3239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Shape 324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Shape 3241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Shape 3242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Shape 3243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Shape 324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Shape 3246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Shape 3247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Shape 3248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Shape 324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Shape 325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Shape 3251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Shape 325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Shape 3253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Shape 3254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Shape 3255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Shape 3256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Shape 3257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Shape 3258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Shape 3259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Shape 326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Shape 3261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Shape 326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Shape 3263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Shape 326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Shape 3265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Shape 3266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Shape 3267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Shape 326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Shape 327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Shape 3271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Shape 3272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Shape 3273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Shape 327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Shape 3275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Shape 3276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Shape 3277"/>
          <p:cNvSpPr txBox="1"/>
          <p:nvPr>
            <p:ph idx="12" type="sldNum"/>
          </p:nvPr>
        </p:nvSpPr>
        <p:spPr>
          <a:xfrm>
            <a:off x="91531" y="629360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18300" y="985833"/>
            <a:ext cx="67611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18300" y="2311400"/>
            <a:ext cx="6761100" cy="3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1531" y="629360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JSV5cLQMTTmIF4XwdmblYVxvvV1H90PD/view" TargetMode="External"/><Relationship Id="rId4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hyperlink" Target="http://cloudide.iaas.ull.es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nodejs.org/es/" TargetMode="External"/><Relationship Id="rId4" Type="http://schemas.openxmlformats.org/officeDocument/2006/relationships/hyperlink" Target="http://expressjs.com/es/" TargetMode="External"/><Relationship Id="rId9" Type="http://schemas.openxmlformats.org/officeDocument/2006/relationships/hyperlink" Target="https://wiki.archlinux.org/index.php/Iptables" TargetMode="External"/><Relationship Id="rId5" Type="http://schemas.openxmlformats.org/officeDocument/2006/relationships/hyperlink" Target="https://www.eclipse.org/che" TargetMode="External"/><Relationship Id="rId6" Type="http://schemas.openxmlformats.org/officeDocument/2006/relationships/hyperlink" Target="https://socket.io/" TargetMode="External"/><Relationship Id="rId7" Type="http://schemas.openxmlformats.org/officeDocument/2006/relationships/hyperlink" Target="https://www.docker.com/get-docker" TargetMode="External"/><Relationship Id="rId8" Type="http://schemas.openxmlformats.org/officeDocument/2006/relationships/hyperlink" Target="https://www.ovirt.org/develop/sdk/sdk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Shape 3846"/>
          <p:cNvSpPr txBox="1"/>
          <p:nvPr>
            <p:ph type="ctrTitle"/>
          </p:nvPr>
        </p:nvSpPr>
        <p:spPr>
          <a:xfrm>
            <a:off x="3040425" y="1844833"/>
            <a:ext cx="5984700" cy="24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Dosis"/>
                <a:ea typeface="Dosis"/>
                <a:cs typeface="Dosis"/>
                <a:sym typeface="Dosis"/>
              </a:rPr>
              <a:t>ULL-CloudIDE</a:t>
            </a:r>
            <a:endParaRPr b="1" sz="3500">
              <a:latin typeface="Dosis"/>
              <a:ea typeface="Dosis"/>
              <a:cs typeface="Dosis"/>
              <a:sym typeface="Dosis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Dosis"/>
                <a:ea typeface="Dosis"/>
                <a:cs typeface="Dosis"/>
                <a:sym typeface="Dosis"/>
              </a:rPr>
              <a:t> Plataforma de entornos de desarrollo para la docencia</a:t>
            </a:r>
            <a:endParaRPr b="1" sz="35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47" name="Shape 3847"/>
          <p:cNvSpPr txBox="1"/>
          <p:nvPr>
            <p:ph idx="1" type="subTitle"/>
          </p:nvPr>
        </p:nvSpPr>
        <p:spPr>
          <a:xfrm>
            <a:off x="2151888" y="4175233"/>
            <a:ext cx="48402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/>
              <a:t>Alberto Gabriel  Ruiz Pérez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dk1"/>
                </a:solidFill>
              </a:rPr>
              <a:t>Tutor</a:t>
            </a:r>
            <a:r>
              <a:rPr lang="es" sz="2000">
                <a:solidFill>
                  <a:schemeClr val="dk1"/>
                </a:solidFill>
              </a:rPr>
              <a:t>: Alberto Hamilton Castro</a:t>
            </a:r>
            <a:endParaRPr sz="2000">
              <a:solidFill>
                <a:schemeClr val="dk1"/>
              </a:solidFill>
            </a:endParaRPr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dk1"/>
                </a:solidFill>
              </a:rPr>
              <a:t>Cotutor</a:t>
            </a:r>
            <a:r>
              <a:rPr lang="es" sz="2000">
                <a:solidFill>
                  <a:schemeClr val="dk1"/>
                </a:solidFill>
              </a:rPr>
              <a:t>: Vicente José Blanco Pérez</a:t>
            </a:r>
            <a:endParaRPr sz="2000"/>
          </a:p>
        </p:txBody>
      </p:sp>
      <p:pic>
        <p:nvPicPr>
          <p:cNvPr id="3848" name="Shape 38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325" y="110633"/>
            <a:ext cx="1174049" cy="11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9" name="Shape 38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5000" y="0"/>
            <a:ext cx="2551925" cy="14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0" name="Shape 3850"/>
          <p:cNvSpPr txBox="1"/>
          <p:nvPr/>
        </p:nvSpPr>
        <p:spPr>
          <a:xfrm>
            <a:off x="3166800" y="6245600"/>
            <a:ext cx="2810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tillium Web"/>
                <a:ea typeface="Titillium Web"/>
                <a:cs typeface="Titillium Web"/>
                <a:sym typeface="Titillium Web"/>
              </a:rPr>
              <a:t>15 de Junio de 2018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Shape 3913"/>
          <p:cNvSpPr txBox="1"/>
          <p:nvPr>
            <p:ph type="title"/>
          </p:nvPr>
        </p:nvSpPr>
        <p:spPr>
          <a:xfrm>
            <a:off x="700950" y="217767"/>
            <a:ext cx="74004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(2)</a:t>
            </a:r>
            <a:endParaRPr/>
          </a:p>
        </p:txBody>
      </p:sp>
      <p:pic>
        <p:nvPicPr>
          <p:cNvPr id="3914" name="Shape 3914"/>
          <p:cNvPicPr preferRelativeResize="0"/>
          <p:nvPr/>
        </p:nvPicPr>
        <p:blipFill rotWithShape="1">
          <a:blip r:embed="rId3">
            <a:alphaModFix/>
          </a:blip>
          <a:srcRect b="13213" l="1402" r="1857" t="4046"/>
          <a:stretch/>
        </p:blipFill>
        <p:spPr>
          <a:xfrm>
            <a:off x="0" y="1360967"/>
            <a:ext cx="9144000" cy="3728021"/>
          </a:xfrm>
          <a:prstGeom prst="rect">
            <a:avLst/>
          </a:prstGeom>
          <a:noFill/>
          <a:ln>
            <a:noFill/>
          </a:ln>
        </p:spPr>
      </p:pic>
      <p:sp>
        <p:nvSpPr>
          <p:cNvPr id="3915" name="Shape 3915"/>
          <p:cNvSpPr txBox="1"/>
          <p:nvPr>
            <p:ph idx="1" type="body"/>
          </p:nvPr>
        </p:nvSpPr>
        <p:spPr>
          <a:xfrm>
            <a:off x="362550" y="5089000"/>
            <a:ext cx="7400400" cy="21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Red de servicio (vpn, aulas, wifi, etc), ips y usuarios únicos</a:t>
            </a:r>
            <a:r>
              <a:rPr lang="es" sz="2000"/>
              <a:t>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Portal intermediario con dos interfaces (redes PDI1 y DOCINT3).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Máquinas backend en red aislada, conseguimos así privacidad.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9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Shape 3920"/>
          <p:cNvSpPr txBox="1"/>
          <p:nvPr>
            <p:ph type="title"/>
          </p:nvPr>
        </p:nvSpPr>
        <p:spPr>
          <a:xfrm>
            <a:off x="700950" y="217767"/>
            <a:ext cx="74004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(3)</a:t>
            </a:r>
            <a:endParaRPr/>
          </a:p>
        </p:txBody>
      </p:sp>
      <p:sp>
        <p:nvSpPr>
          <p:cNvPr id="3921" name="Shape 3921"/>
          <p:cNvSpPr txBox="1"/>
          <p:nvPr>
            <p:ph idx="1" type="body"/>
          </p:nvPr>
        </p:nvSpPr>
        <p:spPr>
          <a:xfrm>
            <a:off x="700950" y="1505333"/>
            <a:ext cx="6917700" cy="46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Máquinas backend:</a:t>
            </a:r>
            <a:endParaRPr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Creación de plantilla en oVirt.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Proporcionar acceso a internet a través de la máquina portal.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Montaje de almacenamiento remoto centralizado.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Ejecución continua de un proceso, el cual escuchará las acciones a realizar desde el servidor central (encender o apagar IDEs).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Shape 3926"/>
          <p:cNvSpPr txBox="1"/>
          <p:nvPr>
            <p:ph type="title"/>
          </p:nvPr>
        </p:nvSpPr>
        <p:spPr>
          <a:xfrm>
            <a:off x="700950" y="217767"/>
            <a:ext cx="74004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(4)</a:t>
            </a:r>
            <a:endParaRPr/>
          </a:p>
        </p:txBody>
      </p:sp>
      <p:sp>
        <p:nvSpPr>
          <p:cNvPr id="3927" name="Shape 3927"/>
          <p:cNvSpPr txBox="1"/>
          <p:nvPr>
            <p:ph idx="1" type="body"/>
          </p:nvPr>
        </p:nvSpPr>
        <p:spPr>
          <a:xfrm>
            <a:off x="470800" y="1596700"/>
            <a:ext cx="6917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/>
              <a:t>Modo de funcionamiento:</a:t>
            </a:r>
            <a:endParaRPr sz="2000"/>
          </a:p>
        </p:txBody>
      </p:sp>
      <p:pic>
        <p:nvPicPr>
          <p:cNvPr id="3928" name="Shape 3928"/>
          <p:cNvPicPr preferRelativeResize="0"/>
          <p:nvPr/>
        </p:nvPicPr>
        <p:blipFill rotWithShape="1">
          <a:blip r:embed="rId3">
            <a:alphaModFix/>
          </a:blip>
          <a:srcRect b="4058" l="3904" r="5293" t="3902"/>
          <a:stretch/>
        </p:blipFill>
        <p:spPr>
          <a:xfrm>
            <a:off x="3491250" y="0"/>
            <a:ext cx="40091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Shape 3933"/>
          <p:cNvSpPr txBox="1"/>
          <p:nvPr>
            <p:ph type="title"/>
          </p:nvPr>
        </p:nvSpPr>
        <p:spPr>
          <a:xfrm>
            <a:off x="612825" y="208367"/>
            <a:ext cx="6761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(5)</a:t>
            </a:r>
            <a:endParaRPr/>
          </a:p>
        </p:txBody>
      </p:sp>
      <p:sp>
        <p:nvSpPr>
          <p:cNvPr id="3934" name="Shape 3934"/>
          <p:cNvSpPr txBox="1"/>
          <p:nvPr/>
        </p:nvSpPr>
        <p:spPr>
          <a:xfrm>
            <a:off x="755225" y="1429500"/>
            <a:ext cx="6772800" cy="38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SDK oVirt: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Lenguaje de programación Python</a:t>
            </a: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Crear nuevas máquinas virtuales en base a una template.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Preconfigurar máquinas (cloud-init).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Encender, apagar y eliminar VMs.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8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Shape 3939"/>
          <p:cNvSpPr txBox="1"/>
          <p:nvPr>
            <p:ph type="title"/>
          </p:nvPr>
        </p:nvSpPr>
        <p:spPr>
          <a:xfrm>
            <a:off x="678500" y="174133"/>
            <a:ext cx="74004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(6)</a:t>
            </a:r>
            <a:endParaRPr/>
          </a:p>
        </p:txBody>
      </p:sp>
      <p:sp>
        <p:nvSpPr>
          <p:cNvPr id="3940" name="Shape 3940"/>
          <p:cNvSpPr txBox="1"/>
          <p:nvPr>
            <p:ph idx="1" type="body"/>
          </p:nvPr>
        </p:nvSpPr>
        <p:spPr>
          <a:xfrm>
            <a:off x="729775" y="1204367"/>
            <a:ext cx="70389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Redirección del tráfico</a:t>
            </a:r>
            <a:endParaRPr sz="1800"/>
          </a:p>
        </p:txBody>
      </p:sp>
      <p:pic>
        <p:nvPicPr>
          <p:cNvPr id="3941" name="Shape 3941"/>
          <p:cNvPicPr preferRelativeResize="0"/>
          <p:nvPr/>
        </p:nvPicPr>
        <p:blipFill rotWithShape="1">
          <a:blip r:embed="rId3">
            <a:alphaModFix/>
          </a:blip>
          <a:srcRect b="13855" l="4820" r="3528" t="9380"/>
          <a:stretch/>
        </p:blipFill>
        <p:spPr>
          <a:xfrm>
            <a:off x="161100" y="1898600"/>
            <a:ext cx="8159675" cy="38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2" name="Shape 3942"/>
          <p:cNvSpPr txBox="1"/>
          <p:nvPr/>
        </p:nvSpPr>
        <p:spPr>
          <a:xfrm>
            <a:off x="161100" y="5885433"/>
            <a:ext cx="7598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latin typeface="Lato"/>
                <a:ea typeface="Lato"/>
                <a:cs typeface="Lato"/>
                <a:sym typeface="Lato"/>
              </a:rPr>
              <a:t>$ sudo iptables -w -t nat -p tcp -A PREROUTING -s 10.20.50.100 --dport 8082 -j DNAT --to-destination 10.6.134.51</a:t>
            </a:r>
            <a:endParaRPr i="1" sz="12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6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Shape 3947"/>
          <p:cNvSpPr txBox="1"/>
          <p:nvPr>
            <p:ph type="title"/>
          </p:nvPr>
        </p:nvSpPr>
        <p:spPr>
          <a:xfrm>
            <a:off x="1570350" y="197067"/>
            <a:ext cx="6761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ULL-CloudIDE</a:t>
            </a:r>
            <a:endParaRPr/>
          </a:p>
        </p:txBody>
      </p:sp>
      <p:sp>
        <p:nvSpPr>
          <p:cNvPr id="3948" name="Shape 3948"/>
          <p:cNvSpPr txBox="1"/>
          <p:nvPr/>
        </p:nvSpPr>
        <p:spPr>
          <a:xfrm>
            <a:off x="755225" y="1429500"/>
            <a:ext cx="6772800" cy="38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Características y configuraciones</a:t>
            </a: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: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Número de usuarios por máquina backend.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Número de IDEs encendidos por usuario.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Número de máquinas backend de reserva.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Dos tipos de roles, profesores y alumnos.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949" name="Shape 3949"/>
          <p:cNvPicPr preferRelativeResize="0"/>
          <p:nvPr/>
        </p:nvPicPr>
        <p:blipFill rotWithShape="1">
          <a:blip r:embed="rId3">
            <a:alphaModFix/>
          </a:blip>
          <a:srcRect b="24836" l="16208" r="20303" t="27346"/>
          <a:stretch/>
        </p:blipFill>
        <p:spPr>
          <a:xfrm>
            <a:off x="245825" y="306850"/>
            <a:ext cx="1228124" cy="92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Shape 3954"/>
          <p:cNvSpPr txBox="1"/>
          <p:nvPr/>
        </p:nvSpPr>
        <p:spPr>
          <a:xfrm>
            <a:off x="755225" y="1429500"/>
            <a:ext cx="6772800" cy="45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Similitud al pool de recursos de oVirt.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Crear nuevos servicios.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Font typeface="Titillium Web Light"/>
              <a:buChar char="▫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Escoger nombre.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Font typeface="Titillium Web Light"/>
              <a:buChar char="▫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Añadir usuarios.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Administrar los servicios creados.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Font typeface="Titillium Web Light"/>
              <a:buChar char="▫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Listar usuarios.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Font typeface="Titillium Web Light"/>
              <a:buChar char="▫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Añadir usuarios.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Font typeface="Titillium Web Light"/>
              <a:buChar char="▫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Eliminar usuarios.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Font typeface="Titillium Web Light"/>
              <a:buChar char="▫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Eliminar servicio.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Administrar los servicios asignados.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55" name="Shape 3955"/>
          <p:cNvSpPr txBox="1"/>
          <p:nvPr>
            <p:ph type="title"/>
          </p:nvPr>
        </p:nvSpPr>
        <p:spPr>
          <a:xfrm>
            <a:off x="1570350" y="197067"/>
            <a:ext cx="6761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Profesores</a:t>
            </a:r>
            <a:endParaRPr/>
          </a:p>
        </p:txBody>
      </p:sp>
      <p:pic>
        <p:nvPicPr>
          <p:cNvPr id="3956" name="Shape 3956"/>
          <p:cNvPicPr preferRelativeResize="0"/>
          <p:nvPr/>
        </p:nvPicPr>
        <p:blipFill rotWithShape="1">
          <a:blip r:embed="rId3">
            <a:alphaModFix/>
          </a:blip>
          <a:srcRect b="24836" l="16208" r="20303" t="27346"/>
          <a:stretch/>
        </p:blipFill>
        <p:spPr>
          <a:xfrm>
            <a:off x="245825" y="306850"/>
            <a:ext cx="1228124" cy="92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0" name="Shape 3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" name="Shape 3961"/>
          <p:cNvSpPr txBox="1"/>
          <p:nvPr/>
        </p:nvSpPr>
        <p:spPr>
          <a:xfrm>
            <a:off x="755225" y="1429500"/>
            <a:ext cx="6772800" cy="38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Administrar servicios asignados</a:t>
            </a: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Font typeface="Titillium Web Light"/>
              <a:buChar char="▫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Encender IDE.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Font typeface="Titillium Web Light"/>
              <a:buChar char="▫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Apagar IDE.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Acceder al IDE específico.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62" name="Shape 3962"/>
          <p:cNvSpPr txBox="1"/>
          <p:nvPr>
            <p:ph type="title"/>
          </p:nvPr>
        </p:nvSpPr>
        <p:spPr>
          <a:xfrm>
            <a:off x="1570350" y="197067"/>
            <a:ext cx="6761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Alumnos</a:t>
            </a:r>
            <a:endParaRPr/>
          </a:p>
        </p:txBody>
      </p:sp>
      <p:pic>
        <p:nvPicPr>
          <p:cNvPr id="3963" name="Shape 3963"/>
          <p:cNvPicPr preferRelativeResize="0"/>
          <p:nvPr/>
        </p:nvPicPr>
        <p:blipFill rotWithShape="1">
          <a:blip r:embed="rId3">
            <a:alphaModFix/>
          </a:blip>
          <a:srcRect b="24836" l="16208" r="20303" t="27346"/>
          <a:stretch/>
        </p:blipFill>
        <p:spPr>
          <a:xfrm>
            <a:off x="245825" y="306850"/>
            <a:ext cx="1228124" cy="92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Shape 3968"/>
          <p:cNvSpPr txBox="1"/>
          <p:nvPr>
            <p:ph type="title"/>
          </p:nvPr>
        </p:nvSpPr>
        <p:spPr>
          <a:xfrm>
            <a:off x="718300" y="228867"/>
            <a:ext cx="6761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</a:t>
            </a:r>
            <a:endParaRPr/>
          </a:p>
        </p:txBody>
      </p:sp>
      <p:pic>
        <p:nvPicPr>
          <p:cNvPr id="3969" name="Shape 3969" title="Secuencia 0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949" y="1372075"/>
            <a:ext cx="6761100" cy="53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Shape 3974"/>
          <p:cNvSpPr txBox="1"/>
          <p:nvPr>
            <p:ph type="title"/>
          </p:nvPr>
        </p:nvSpPr>
        <p:spPr>
          <a:xfrm>
            <a:off x="718300" y="176300"/>
            <a:ext cx="6761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3975" name="Shape 3975"/>
          <p:cNvSpPr txBox="1"/>
          <p:nvPr>
            <p:ph idx="1" type="body"/>
          </p:nvPr>
        </p:nvSpPr>
        <p:spPr>
          <a:xfrm>
            <a:off x="718300" y="1779400"/>
            <a:ext cx="6761100" cy="397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>
                <a:latin typeface="Titillium Web"/>
                <a:ea typeface="Titillium Web"/>
                <a:cs typeface="Titillium Web"/>
                <a:sym typeface="Titillium Web"/>
              </a:rPr>
              <a:t>Cloud computing is becoming one of the purposes in the current technological field.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"/>
              <a:buChar char="▪"/>
            </a:pPr>
            <a:r>
              <a:rPr lang="es" sz="2000">
                <a:latin typeface="Titillium Web"/>
                <a:ea typeface="Titillium Web"/>
                <a:cs typeface="Titillium Web"/>
                <a:sym typeface="Titillium Web"/>
              </a:rPr>
              <a:t>ULL-CloudIDE offers both teachers and students a system focused on teaching that allows them to manage and access IDEs through a web browser.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"/>
              <a:buChar char="▪"/>
            </a:pPr>
            <a:r>
              <a:rPr lang="es" sz="2000">
                <a:latin typeface="Titillium Web"/>
                <a:ea typeface="Titillium Web"/>
                <a:cs typeface="Titillium Web"/>
                <a:sym typeface="Titillium Web"/>
              </a:rPr>
              <a:t>Internal platform to the ULL, the use of external services won’t be necessary.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 txBox="1"/>
          <p:nvPr>
            <p:ph type="title"/>
          </p:nvPr>
        </p:nvSpPr>
        <p:spPr>
          <a:xfrm>
            <a:off x="718300" y="164700"/>
            <a:ext cx="6761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3856" name="Shape 3856"/>
          <p:cNvSpPr txBox="1"/>
          <p:nvPr>
            <p:ph idx="1" type="body"/>
          </p:nvPr>
        </p:nvSpPr>
        <p:spPr>
          <a:xfrm>
            <a:off x="718300" y="993000"/>
            <a:ext cx="67611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Char char="❖"/>
            </a:pPr>
            <a:r>
              <a:rPr lang="es" sz="2000">
                <a:solidFill>
                  <a:srgbClr val="000000"/>
                </a:solidFill>
              </a:rPr>
              <a:t>Introducción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➢"/>
            </a:pPr>
            <a:r>
              <a:rPr lang="es" sz="2000">
                <a:solidFill>
                  <a:srgbClr val="000000"/>
                </a:solidFill>
              </a:rPr>
              <a:t>Estado actual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➢"/>
            </a:pPr>
            <a:r>
              <a:rPr lang="es" sz="2000"/>
              <a:t>Motivos principales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❖"/>
            </a:pPr>
            <a:r>
              <a:rPr lang="es" sz="2000">
                <a:solidFill>
                  <a:srgbClr val="000000"/>
                </a:solidFill>
              </a:rPr>
              <a:t>Objetivos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❖"/>
            </a:pPr>
            <a:r>
              <a:rPr lang="es" sz="2000">
                <a:solidFill>
                  <a:srgbClr val="000000"/>
                </a:solidFill>
              </a:rPr>
              <a:t>Tecnologías utilizadas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❖"/>
            </a:pPr>
            <a:r>
              <a:rPr lang="es" sz="2000">
                <a:solidFill>
                  <a:srgbClr val="000000"/>
                </a:solidFill>
              </a:rPr>
              <a:t>Desarrollo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❖"/>
            </a:pPr>
            <a:r>
              <a:rPr lang="es" sz="2000"/>
              <a:t>ULL-CloudIDE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➢"/>
            </a:pPr>
            <a:r>
              <a:rPr lang="es" sz="2000"/>
              <a:t>Alumnos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➢"/>
            </a:pPr>
            <a:r>
              <a:rPr lang="es" sz="2000"/>
              <a:t>Profesores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❖"/>
            </a:pPr>
            <a:r>
              <a:rPr lang="es" sz="2000"/>
              <a:t>Demostración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❖"/>
            </a:pPr>
            <a:r>
              <a:rPr lang="es" sz="2000">
                <a:solidFill>
                  <a:srgbClr val="000000"/>
                </a:solidFill>
              </a:rPr>
              <a:t>Conclusions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❖"/>
            </a:pPr>
            <a:r>
              <a:rPr lang="es" sz="2000">
                <a:solidFill>
                  <a:srgbClr val="000000"/>
                </a:solidFill>
              </a:rPr>
              <a:t>Future Work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❖"/>
            </a:pPr>
            <a:r>
              <a:rPr lang="es" sz="2000"/>
              <a:t>Bibliografía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9" name="Shape 3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0" name="Shape 3980"/>
          <p:cNvSpPr txBox="1"/>
          <p:nvPr>
            <p:ph type="title"/>
          </p:nvPr>
        </p:nvSpPr>
        <p:spPr>
          <a:xfrm>
            <a:off x="718300" y="176300"/>
            <a:ext cx="6761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Future Work</a:t>
            </a:r>
            <a:endParaRPr/>
          </a:p>
        </p:txBody>
      </p:sp>
      <p:sp>
        <p:nvSpPr>
          <p:cNvPr id="3981" name="Shape 3981"/>
          <p:cNvSpPr txBox="1"/>
          <p:nvPr>
            <p:ph idx="1" type="body"/>
          </p:nvPr>
        </p:nvSpPr>
        <p:spPr>
          <a:xfrm>
            <a:off x="718300" y="2311400"/>
            <a:ext cx="67611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>
                <a:solidFill>
                  <a:schemeClr val="dk1"/>
                </a:solidFill>
              </a:rPr>
              <a:t>Improve the detection and treatment of errors.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>
                <a:solidFill>
                  <a:schemeClr val="dk1"/>
                </a:solidFill>
              </a:rPr>
              <a:t>Add more features for teachers.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>
                <a:solidFill>
                  <a:schemeClr val="dk1"/>
                </a:solidFill>
              </a:rPr>
              <a:t>Email notifications.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>
                <a:solidFill>
                  <a:schemeClr val="dk1"/>
                </a:solidFill>
              </a:rPr>
              <a:t>Add new version of Eclipse Che that develop over time.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5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Shape 3986"/>
          <p:cNvSpPr txBox="1"/>
          <p:nvPr>
            <p:ph type="title"/>
          </p:nvPr>
        </p:nvSpPr>
        <p:spPr>
          <a:xfrm>
            <a:off x="718300" y="176300"/>
            <a:ext cx="6761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3987" name="Shape 3987"/>
          <p:cNvSpPr txBox="1"/>
          <p:nvPr>
            <p:ph idx="1" type="body"/>
          </p:nvPr>
        </p:nvSpPr>
        <p:spPr>
          <a:xfrm>
            <a:off x="718300" y="1418867"/>
            <a:ext cx="6761100" cy="51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Char char="📚"/>
            </a:pPr>
            <a:r>
              <a:rPr lang="es" sz="2000">
                <a:solidFill>
                  <a:srgbClr val="674EA7"/>
                </a:solidFill>
              </a:rPr>
              <a:t>Node.js</a:t>
            </a:r>
            <a:r>
              <a:rPr lang="es" sz="2000"/>
              <a:t> : </a:t>
            </a:r>
            <a:r>
              <a:rPr lang="es" sz="20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https://nodejs.org/es/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📚"/>
            </a:pPr>
            <a:r>
              <a:rPr lang="es" sz="2000">
                <a:solidFill>
                  <a:srgbClr val="674EA7"/>
                </a:solidFill>
              </a:rPr>
              <a:t>Express.js</a:t>
            </a:r>
            <a:r>
              <a:rPr lang="es" sz="2000"/>
              <a:t> : </a:t>
            </a:r>
            <a:r>
              <a:rPr lang="es" sz="20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http://expressjs.com/es/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📚"/>
            </a:pPr>
            <a:r>
              <a:rPr lang="es" sz="2000">
                <a:solidFill>
                  <a:srgbClr val="674EA7"/>
                </a:solidFill>
              </a:rPr>
              <a:t>Eclipse Che</a:t>
            </a:r>
            <a:r>
              <a:rPr lang="es" sz="2000"/>
              <a:t> : </a:t>
            </a:r>
            <a:r>
              <a:rPr lang="es" sz="20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5"/>
              </a:rPr>
              <a:t>https://www.eclipse.org/che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📚"/>
            </a:pPr>
            <a:r>
              <a:rPr lang="es" sz="2000">
                <a:solidFill>
                  <a:srgbClr val="674EA7"/>
                </a:solidFill>
              </a:rPr>
              <a:t>Socket.io</a:t>
            </a:r>
            <a:r>
              <a:rPr lang="es" sz="2000"/>
              <a:t> : </a:t>
            </a:r>
            <a:r>
              <a:rPr lang="es" sz="20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6"/>
              </a:rPr>
              <a:t>https://socket.io/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📚"/>
            </a:pPr>
            <a:r>
              <a:rPr lang="es" sz="2000">
                <a:solidFill>
                  <a:srgbClr val="674EA7"/>
                </a:solidFill>
              </a:rPr>
              <a:t>Docker</a:t>
            </a:r>
            <a:r>
              <a:rPr lang="es" sz="2000"/>
              <a:t> : </a:t>
            </a:r>
            <a:r>
              <a:rPr lang="es" sz="20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7"/>
              </a:rPr>
              <a:t>https://www.docker.com/get-docker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📚"/>
            </a:pPr>
            <a:r>
              <a:rPr lang="es" sz="2000">
                <a:solidFill>
                  <a:srgbClr val="674EA7"/>
                </a:solidFill>
              </a:rPr>
              <a:t>SDK oVirt</a:t>
            </a:r>
            <a:r>
              <a:rPr lang="es" sz="2000"/>
              <a:t> : </a:t>
            </a:r>
            <a:r>
              <a:rPr lang="es" sz="20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8"/>
              </a:rPr>
              <a:t>https://www.ovirt.org/develop/sdk/sdk/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📚"/>
            </a:pPr>
            <a:r>
              <a:rPr lang="es" sz="2000">
                <a:solidFill>
                  <a:srgbClr val="674EA7"/>
                </a:solidFill>
              </a:rPr>
              <a:t>Iptables</a:t>
            </a:r>
            <a:r>
              <a:rPr lang="es" sz="2000"/>
              <a:t> : </a:t>
            </a:r>
            <a:r>
              <a:rPr lang="es" sz="20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9"/>
              </a:rPr>
              <a:t>https://wiki.archlinux.org/index.php/Iptables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📚"/>
            </a:pPr>
            <a:r>
              <a:rPr lang="es" sz="2000">
                <a:solidFill>
                  <a:srgbClr val="674EA7"/>
                </a:solidFill>
              </a:rPr>
              <a:t>ULL-CloudIDE</a:t>
            </a:r>
            <a:r>
              <a:rPr lang="es" sz="2000"/>
              <a:t> : </a:t>
            </a:r>
            <a:r>
              <a:rPr lang="es" sz="2000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10"/>
              </a:rPr>
              <a:t>http://cloudide.iaas.ull.es</a:t>
            </a:r>
            <a:endParaRPr sz="2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Shape 3992"/>
          <p:cNvSpPr txBox="1"/>
          <p:nvPr>
            <p:ph type="title"/>
          </p:nvPr>
        </p:nvSpPr>
        <p:spPr>
          <a:xfrm>
            <a:off x="1191450" y="2661667"/>
            <a:ext cx="6761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Gracias por su atención</a:t>
            </a:r>
            <a:endParaRPr sz="4800"/>
          </a:p>
        </p:txBody>
      </p:sp>
      <p:pic>
        <p:nvPicPr>
          <p:cNvPr id="3993" name="Shape 39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200" y="180000"/>
            <a:ext cx="1174049" cy="11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" name="Shape 39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200" y="69367"/>
            <a:ext cx="2551925" cy="14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5" name="Shape 3995"/>
          <p:cNvSpPr txBox="1"/>
          <p:nvPr>
            <p:ph idx="4294967295" type="subTitle"/>
          </p:nvPr>
        </p:nvSpPr>
        <p:spPr>
          <a:xfrm>
            <a:off x="1689113" y="4239533"/>
            <a:ext cx="48402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Alberto Gabriel  Ruiz Pérez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dk1"/>
                </a:solidFill>
              </a:rPr>
              <a:t>Tutor</a:t>
            </a:r>
            <a:r>
              <a:rPr lang="es" sz="2000">
                <a:solidFill>
                  <a:schemeClr val="dk1"/>
                </a:solidFill>
              </a:rPr>
              <a:t>: Alberto Hamilton Castro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dk1"/>
                </a:solidFill>
              </a:rPr>
              <a:t>Cotutor</a:t>
            </a:r>
            <a:r>
              <a:rPr lang="es" sz="2000">
                <a:solidFill>
                  <a:schemeClr val="dk1"/>
                </a:solidFill>
              </a:rPr>
              <a:t>: Vicente José Blanco Pérez</a:t>
            </a:r>
            <a:endParaRPr sz="2000"/>
          </a:p>
        </p:txBody>
      </p:sp>
      <p:sp>
        <p:nvSpPr>
          <p:cNvPr id="3996" name="Shape 3996"/>
          <p:cNvSpPr txBox="1"/>
          <p:nvPr/>
        </p:nvSpPr>
        <p:spPr>
          <a:xfrm>
            <a:off x="2704025" y="6245600"/>
            <a:ext cx="2810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tillium Web"/>
                <a:ea typeface="Titillium Web"/>
                <a:cs typeface="Titillium Web"/>
                <a:sym typeface="Titillium Web"/>
              </a:rPr>
              <a:t>15 de Junio de 2018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 txBox="1"/>
          <p:nvPr>
            <p:ph type="title"/>
          </p:nvPr>
        </p:nvSpPr>
        <p:spPr>
          <a:xfrm>
            <a:off x="718300" y="135000"/>
            <a:ext cx="6761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3862" name="Shape 3862"/>
          <p:cNvSpPr txBox="1"/>
          <p:nvPr>
            <p:ph idx="1" type="body"/>
          </p:nvPr>
        </p:nvSpPr>
        <p:spPr>
          <a:xfrm>
            <a:off x="718300" y="1442000"/>
            <a:ext cx="67611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Cloud Computing</a:t>
            </a:r>
            <a:endParaRPr sz="2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3" name="Shape 38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25" y="2665300"/>
            <a:ext cx="6488850" cy="29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Shape 3868"/>
          <p:cNvSpPr txBox="1"/>
          <p:nvPr>
            <p:ph type="title"/>
          </p:nvPr>
        </p:nvSpPr>
        <p:spPr>
          <a:xfrm>
            <a:off x="721350" y="135000"/>
            <a:ext cx="78222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- </a:t>
            </a:r>
            <a:r>
              <a:rPr lang="es"/>
              <a:t>Estado actual</a:t>
            </a:r>
            <a:endParaRPr/>
          </a:p>
        </p:txBody>
      </p:sp>
      <p:sp>
        <p:nvSpPr>
          <p:cNvPr id="3869" name="Shape 3869"/>
          <p:cNvSpPr txBox="1"/>
          <p:nvPr>
            <p:ph idx="1" type="body"/>
          </p:nvPr>
        </p:nvSpPr>
        <p:spPr>
          <a:xfrm>
            <a:off x="721350" y="1334667"/>
            <a:ext cx="67611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IDEs en la nube: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0" name="Shape 38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50" y="2063333"/>
            <a:ext cx="3086450" cy="12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1" name="Shape 38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100" y="4082933"/>
            <a:ext cx="3374351" cy="18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2" name="Shape 38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050" y="2176300"/>
            <a:ext cx="3086450" cy="2263397"/>
          </a:xfrm>
          <a:prstGeom prst="rect">
            <a:avLst/>
          </a:prstGeom>
          <a:noFill/>
          <a:ln>
            <a:noFill/>
          </a:ln>
        </p:spPr>
      </p:pic>
      <p:sp>
        <p:nvSpPr>
          <p:cNvPr id="3873" name="Shape 3873"/>
          <p:cNvSpPr txBox="1"/>
          <p:nvPr/>
        </p:nvSpPr>
        <p:spPr>
          <a:xfrm>
            <a:off x="5013400" y="3412333"/>
            <a:ext cx="2515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Char char="✓"/>
            </a:pPr>
            <a:r>
              <a:rPr lang="es" sz="2400"/>
              <a:t>Ventajas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🅧"/>
            </a:pPr>
            <a:r>
              <a:rPr lang="es" sz="2400"/>
              <a:t>Desventajas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Shape 3878"/>
          <p:cNvSpPr txBox="1"/>
          <p:nvPr>
            <p:ph type="title"/>
          </p:nvPr>
        </p:nvSpPr>
        <p:spPr>
          <a:xfrm>
            <a:off x="721350" y="135000"/>
            <a:ext cx="78222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- Motivos principales</a:t>
            </a:r>
            <a:endParaRPr/>
          </a:p>
        </p:txBody>
      </p:sp>
      <p:sp>
        <p:nvSpPr>
          <p:cNvPr id="3879" name="Shape 3879"/>
          <p:cNvSpPr txBox="1"/>
          <p:nvPr/>
        </p:nvSpPr>
        <p:spPr>
          <a:xfrm>
            <a:off x="721350" y="1527100"/>
            <a:ext cx="6772800" cy="38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Alumnos desarrollan/implantan proyectos informáticos.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Dificultad de acceso a servicios de desarrollo externos.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Font typeface="Titillium Web Light"/>
              <a:buChar char="▫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Inseguro.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Font typeface="Titillium Web Light"/>
              <a:buChar char="▫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Sin privacidad.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Font typeface="Titillium Web Light"/>
              <a:buChar char="▫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Limitación de funcionalidades.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Titillium Web Light"/>
              <a:buChar char="▪"/>
            </a:pPr>
            <a:r>
              <a:rPr lang="es" sz="20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Fuera del control docente.</a:t>
            </a:r>
            <a:endParaRPr sz="20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Shape 3884"/>
          <p:cNvSpPr txBox="1"/>
          <p:nvPr>
            <p:ph type="title"/>
          </p:nvPr>
        </p:nvSpPr>
        <p:spPr>
          <a:xfrm>
            <a:off x="728700" y="202167"/>
            <a:ext cx="7686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3885" name="Shape 3885"/>
          <p:cNvSpPr txBox="1"/>
          <p:nvPr>
            <p:ph idx="1" type="body"/>
          </p:nvPr>
        </p:nvSpPr>
        <p:spPr>
          <a:xfrm>
            <a:off x="728700" y="2147467"/>
            <a:ext cx="70359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Desarrollar una plataforma que ofrezca IDEs.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Enfocado al ámbito docente.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Privacidad y control de usuarios para acceder a los IDEs.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Estable y escalable.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ULL-CLoudIDE.</a:t>
            </a:r>
            <a:endParaRPr sz="2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6" name="Shape 3886"/>
          <p:cNvPicPr preferRelativeResize="0"/>
          <p:nvPr/>
        </p:nvPicPr>
        <p:blipFill rotWithShape="1">
          <a:blip r:embed="rId3">
            <a:alphaModFix/>
          </a:blip>
          <a:srcRect b="24836" l="16208" r="20303" t="27346"/>
          <a:stretch/>
        </p:blipFill>
        <p:spPr>
          <a:xfrm>
            <a:off x="3879926" y="4158289"/>
            <a:ext cx="2940900" cy="2211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Shape 3891"/>
          <p:cNvSpPr txBox="1"/>
          <p:nvPr>
            <p:ph type="title"/>
          </p:nvPr>
        </p:nvSpPr>
        <p:spPr>
          <a:xfrm>
            <a:off x="686375" y="187833"/>
            <a:ext cx="72849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utilizadas (1)</a:t>
            </a:r>
            <a:endParaRPr/>
          </a:p>
        </p:txBody>
      </p:sp>
      <p:sp>
        <p:nvSpPr>
          <p:cNvPr id="3892" name="Shape 3892"/>
          <p:cNvSpPr txBox="1"/>
          <p:nvPr>
            <p:ph idx="1" type="body"/>
          </p:nvPr>
        </p:nvSpPr>
        <p:spPr>
          <a:xfrm>
            <a:off x="3512550" y="2029575"/>
            <a:ext cx="41904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Código libre.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IDE en la nube.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Multiplataforma.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Compatibilidad con Docker.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b="1" lang="es" sz="2000">
                <a:latin typeface="Titillium Web"/>
                <a:ea typeface="Titillium Web"/>
                <a:cs typeface="Titillium Web"/>
                <a:sym typeface="Titillium Web"/>
              </a:rPr>
              <a:t>No</a:t>
            </a:r>
            <a:r>
              <a:rPr lang="es" sz="2000"/>
              <a:t> tiene privacidad ni control de usuarios.</a:t>
            </a:r>
            <a:endParaRPr sz="2000"/>
          </a:p>
        </p:txBody>
      </p:sp>
      <p:pic>
        <p:nvPicPr>
          <p:cNvPr id="3893" name="Shape 38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50" y="2667600"/>
            <a:ext cx="2791775" cy="11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Shape 3898"/>
          <p:cNvSpPr txBox="1"/>
          <p:nvPr>
            <p:ph type="title"/>
          </p:nvPr>
        </p:nvSpPr>
        <p:spPr>
          <a:xfrm>
            <a:off x="754950" y="190567"/>
            <a:ext cx="73029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utilizadas (2)</a:t>
            </a:r>
            <a:endParaRPr/>
          </a:p>
        </p:txBody>
      </p:sp>
      <p:sp>
        <p:nvSpPr>
          <p:cNvPr id="3899" name="Shape 3899"/>
          <p:cNvSpPr txBox="1"/>
          <p:nvPr>
            <p:ph idx="1" type="body"/>
          </p:nvPr>
        </p:nvSpPr>
        <p:spPr>
          <a:xfrm>
            <a:off x="886950" y="1922692"/>
            <a:ext cx="7038900" cy="52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Docker para la ejecución de Eclipse Che.</a:t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Node.js para el desarrollo del backend.</a:t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Express.js para el servidor web (motor de vistas EJS).</a:t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SDK de oVirt (IaaS ULL).</a:t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MySQL y Redis.</a:t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Servicio de Autenticación Centralizada (ULL CAS).</a:t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Iptables, para la redirección del tráfico.</a:t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Websockets.</a:t>
            </a:r>
            <a:endParaRPr sz="2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 txBox="1"/>
          <p:nvPr>
            <p:ph type="title"/>
          </p:nvPr>
        </p:nvSpPr>
        <p:spPr>
          <a:xfrm>
            <a:off x="744300" y="208500"/>
            <a:ext cx="72963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(1)</a:t>
            </a:r>
            <a:endParaRPr/>
          </a:p>
        </p:txBody>
      </p:sp>
      <p:sp>
        <p:nvSpPr>
          <p:cNvPr id="3905" name="Shape 3905"/>
          <p:cNvSpPr txBox="1"/>
          <p:nvPr>
            <p:ph idx="1" type="body"/>
          </p:nvPr>
        </p:nvSpPr>
        <p:spPr>
          <a:xfrm>
            <a:off x="232075" y="4476967"/>
            <a:ext cx="3892200" cy="21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No tiene control de usuarios.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No tiene privacidad (accesible para todos en la red).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Sin escalabilidad de usuarios</a:t>
            </a:r>
            <a:endParaRPr sz="2000"/>
          </a:p>
        </p:txBody>
      </p:sp>
      <p:pic>
        <p:nvPicPr>
          <p:cNvPr id="3906" name="Shape 39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84" y="1351800"/>
            <a:ext cx="4746126" cy="31739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7" name="Shape 3907"/>
          <p:cNvSpPr/>
          <p:nvPr/>
        </p:nvSpPr>
        <p:spPr>
          <a:xfrm>
            <a:off x="4032275" y="5369967"/>
            <a:ext cx="367500" cy="33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8" name="Shape 3908"/>
          <p:cNvSpPr txBox="1"/>
          <p:nvPr>
            <p:ph idx="1" type="body"/>
          </p:nvPr>
        </p:nvSpPr>
        <p:spPr>
          <a:xfrm>
            <a:off x="4399775" y="4476967"/>
            <a:ext cx="3892200" cy="21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Autenticación CAS ULL</a:t>
            </a:r>
            <a:r>
              <a:rPr lang="es" sz="2000"/>
              <a:t>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Utilización de subredes y firewall.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▪"/>
            </a:pPr>
            <a:r>
              <a:rPr lang="es" sz="2000"/>
              <a:t>Granja de servidores, apoyándonos en oVirt.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