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Roboto Slab"/>
      <p:regular r:id="rId55"/>
      <p:bold r:id="rId56"/>
    </p:embeddedFont>
    <p:embeddedFont>
      <p:font typeface="Roboto"/>
      <p:regular r:id="rId57"/>
      <p:bold r:id="rId58"/>
      <p:italic r:id="rId59"/>
      <p:boldItalic r:id="rId60"/>
    </p:embeddedFont>
    <p:embeddedFont>
      <p:font typeface="Roboto Slab Medium"/>
      <p:regular r:id="rId61"/>
      <p:bold r:id="rId62"/>
    </p:embeddedFont>
    <p:embeddedFont>
      <p:font typeface="Source Sans Pr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SlabMedium-bold.fntdata"/><Relationship Id="rId61" Type="http://schemas.openxmlformats.org/officeDocument/2006/relationships/font" Target="fonts/RobotoSlabMedium-regular.fntdata"/><Relationship Id="rId20" Type="http://schemas.openxmlformats.org/officeDocument/2006/relationships/slide" Target="slides/slide16.xml"/><Relationship Id="rId64" Type="http://schemas.openxmlformats.org/officeDocument/2006/relationships/font" Target="fonts/SourceSansPro-bold.fntdata"/><Relationship Id="rId63" Type="http://schemas.openxmlformats.org/officeDocument/2006/relationships/font" Target="fonts/SourceSansPro-regular.fntdata"/><Relationship Id="rId22" Type="http://schemas.openxmlformats.org/officeDocument/2006/relationships/slide" Target="slides/slide18.xml"/><Relationship Id="rId66" Type="http://schemas.openxmlformats.org/officeDocument/2006/relationships/font" Target="fonts/SourceSansPro-boldItalic.fntdata"/><Relationship Id="rId21" Type="http://schemas.openxmlformats.org/officeDocument/2006/relationships/slide" Target="slides/slide17.xml"/><Relationship Id="rId65" Type="http://schemas.openxmlformats.org/officeDocument/2006/relationships/font" Target="fonts/SourceSans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font" Target="fonts/RobotoSlab-bold.fntdata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22dcc9a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22dcc9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1e5bdcc5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1e5bdc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1e5bdcc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1e5bdc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1e5bdcc5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1e5bdc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1e5bdcc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1e5bdc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1e5bdcc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1e5bdcc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91e5bdcc5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91e5bdc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91e5bdcc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91e5bdc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1e5bdcc5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1e5bdc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1e5bdcc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91e5bdc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19905647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1990564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1e5bdcc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1e5bdc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22dcc9a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22dcc9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3b2225293_0_4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3b2225293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1e5bdcc5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91e5bdc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3b2225293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3b22252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22dcc9a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922dcc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b2225293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b222529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b2225293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b222529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3b2225293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3b222529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b2225293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b222529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1e5bdcc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1e5bdc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3b2225293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3b222529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3b2225293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3b222529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3b2225293_0_5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3b222529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9371ab3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9371ab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9371ab3e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9371ab3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9371ab3e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9371ab3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9371ab3e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9371ab3e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9371ab3e6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9371ab3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9371ab3e6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9371ab3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9371ab3e6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9371ab3e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efaab917_2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efaab91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9371ab3e6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9371ab3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b2225293_0_5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b222529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defaab917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defaab91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defaab917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defaab91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defaab917_2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defaab91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defaab917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defaab91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3b2225293_0_5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3b222529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3b2225293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3b222529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91e5bdcc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91e5bdc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a1990564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a1990564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efaab917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efaab91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3b222529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3b22252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1e5bdcc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1e5bd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22dcc9a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22dcc9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1e5bdcc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1e5bdc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22dcc9a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22dcc9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bout.codecov.io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.wikipedia.org/wiki/Test-driven_development" TargetMode="External"/><Relationship Id="rId4" Type="http://schemas.openxmlformats.org/officeDocument/2006/relationships/hyperlink" Target="https://github.com/dwyl/learn-tdd" TargetMode="External"/><Relationship Id="rId5" Type="http://schemas.openxmlformats.org/officeDocument/2006/relationships/hyperlink" Target="https://fortegrp.com/test-driven-development-benefits/#:~:text=Developers%20have%20less%20debugging%20to,quality%20of%20the%20final%20product" TargetMode="External"/><Relationship Id="rId6" Type="http://schemas.openxmlformats.org/officeDocument/2006/relationships/hyperlink" Target="https://raygun.com/blog/costly-software-errors-history/" TargetMode="External"/><Relationship Id="rId7" Type="http://schemas.openxmlformats.org/officeDocument/2006/relationships/hyperlink" Target="https://www.rankred.com/biggest-software-failures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en.wikipedia.org/wiki/Code_coverage" TargetMode="External"/><Relationship Id="rId4" Type="http://schemas.openxmlformats.org/officeDocument/2006/relationships/hyperlink" Target="https://about.codecov.io/blog/who-cares-about-code-coverage-and-why/#:~:text=Code%20coverage%20is%20a%20simple,the%20quality%20of%20your%20code" TargetMode="External"/><Relationship Id="rId5" Type="http://schemas.openxmlformats.org/officeDocument/2006/relationships/hyperlink" Target="https://www.valentinog.com/blog/jest-coverage/" TargetMode="External"/><Relationship Id="rId6" Type="http://schemas.openxmlformats.org/officeDocument/2006/relationships/hyperlink" Target="https://jestjs.io/docs/configuration#coveragethreshold-object" TargetMode="External"/><Relationship Id="rId7" Type="http://schemas.openxmlformats.org/officeDocument/2006/relationships/hyperlink" Target="https://docs.codecov.com/do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+ Code Coverage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251850" y="4235450"/>
            <a:ext cx="53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Lorenzo Gabriel Pérez González alu0101233499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Pablo Pérez González alu0101318318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43300" y="2353850"/>
            <a:ext cx="74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“Focus to a single feature at a time.”</a:t>
            </a:r>
            <a:endParaRPr b="1" i="1"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620850" y="2996800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Modularity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215300" y="1723650"/>
            <a:ext cx="67134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“Developers naturally produce a cleaner, more readable, and manageable code.”</a:t>
            </a:r>
            <a:endParaRPr b="1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620850" y="36092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Maintenance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“Modular improvement.”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20850" y="249497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Refactoring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can reduce your time-to-market speed.”</a:t>
            </a:r>
            <a:endParaRPr>
              <a:solidFill>
                <a:srgbClr val="212529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456450" y="2982025"/>
            <a:ext cx="22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Decreasing costs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act as documentation and illustrate how the code works.”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Better documentation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“TDD produces a higher overall test coverage”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Less debugging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260600" y="2017350"/>
            <a:ext cx="66228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about TDD’s cons?</a:t>
            </a:r>
            <a:endParaRPr sz="3600"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“The team will be busy writing tests first.”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Slow development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“Requires skills, persistence, and discipline.”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Difficulty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215300" y="1723650"/>
            <a:ext cx="698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“Not every developer can make tests before having the code done”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Strange approach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4053610" y="52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</a:t>
            </a:r>
            <a:endParaRPr sz="3600"/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1304900" y="1212650"/>
            <a:ext cx="43197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Pablo 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alu0101318318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78" name="Google Shape;78;p13"/>
          <p:cNvSpPr txBox="1"/>
          <p:nvPr>
            <p:ph type="ctrTitle"/>
          </p:nvPr>
        </p:nvSpPr>
        <p:spPr>
          <a:xfrm>
            <a:off x="4173350" y="2971025"/>
            <a:ext cx="47742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Lorenzo Gabriel </a:t>
            </a:r>
            <a:r>
              <a:rPr lang="en" sz="2200">
                <a:solidFill>
                  <a:schemeClr val="accent2"/>
                </a:solidFill>
              </a:rPr>
              <a:t>Pérez González </a:t>
            </a:r>
            <a:endParaRPr sz="2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alu0101233499</a:t>
            </a:r>
            <a:endParaRPr sz="2200">
              <a:solidFill>
                <a:schemeClr val="accent2"/>
              </a:solidFill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4348971" y="2349021"/>
            <a:ext cx="446045" cy="445465"/>
            <a:chOff x="1649412" y="927100"/>
            <a:chExt cx="5011737" cy="5016500"/>
          </a:xfrm>
        </p:grpSpPr>
        <p:sp>
          <p:nvSpPr>
            <p:cNvPr id="80" name="Google Shape;80;p13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607D8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00" y="2971025"/>
            <a:ext cx="1608150" cy="160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4">
            <a:alphaModFix/>
          </a:blip>
          <a:srcRect b="7331" l="21914" r="8558" t="7322"/>
          <a:stretch/>
        </p:blipFill>
        <p:spPr>
          <a:xfrm>
            <a:off x="5601150" y="838475"/>
            <a:ext cx="1918598" cy="1768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“Tests could change to adapt.”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3193425" y="25435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Changing tests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 is easier and challenging to maintain</a:t>
            </a:r>
            <a:r>
              <a:rPr lang="en" sz="3600"/>
              <a:t>?</a:t>
            </a:r>
            <a:endParaRPr sz="3600"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4294967295" type="subTitle"/>
          </p:nvPr>
        </p:nvSpPr>
        <p:spPr>
          <a:xfrm>
            <a:off x="503800" y="2129275"/>
            <a:ext cx="5505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Test maintenance is hard.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Implementation maintenance is easy.</a:t>
            </a:r>
            <a:endParaRPr sz="2400"/>
          </a:p>
        </p:txBody>
      </p:sp>
      <p:cxnSp>
        <p:nvCxnSpPr>
          <p:cNvPr id="229" name="Google Shape;229;p33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3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3"/>
          <p:cNvCxnSpPr>
            <a:endCxn id="22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234" name="Google Shape;234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88800" y="1390375"/>
            <a:ext cx="583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Tests ≠ Implementation</a:t>
            </a:r>
            <a:endParaRPr/>
          </a:p>
        </p:txBody>
      </p:sp>
      <p:grpSp>
        <p:nvGrpSpPr>
          <p:cNvPr id="238" name="Google Shape;238;p33"/>
          <p:cNvGrpSpPr/>
          <p:nvPr/>
        </p:nvGrpSpPr>
        <p:grpSpPr>
          <a:xfrm>
            <a:off x="621591" y="2336918"/>
            <a:ext cx="369505" cy="369505"/>
            <a:chOff x="2594050" y="1631825"/>
            <a:chExt cx="439625" cy="439625"/>
          </a:xfrm>
        </p:grpSpPr>
        <p:sp>
          <p:nvSpPr>
            <p:cNvPr id="239" name="Google Shape;239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621591" y="2989018"/>
            <a:ext cx="369505" cy="369505"/>
            <a:chOff x="2594050" y="1631825"/>
            <a:chExt cx="439625" cy="439625"/>
          </a:xfrm>
        </p:grpSpPr>
        <p:sp>
          <p:nvSpPr>
            <p:cNvPr id="244" name="Google Shape;244;p3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Difficulty.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Use in companies.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coverage.</a:t>
            </a:r>
            <a:endParaRPr b="1"/>
          </a:p>
        </p:txBody>
      </p:sp>
      <p:cxnSp>
        <p:nvCxnSpPr>
          <p:cNvPr id="259" name="Google Shape;259;p35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35"/>
          <p:cNvGrpSpPr/>
          <p:nvPr/>
        </p:nvGrpSpPr>
        <p:grpSpPr>
          <a:xfrm>
            <a:off x="4813054" y="1734550"/>
            <a:ext cx="2728390" cy="2724461"/>
            <a:chOff x="1649412" y="927100"/>
            <a:chExt cx="5011737" cy="5016500"/>
          </a:xfrm>
        </p:grpSpPr>
        <p:sp>
          <p:nvSpPr>
            <p:cNvPr id="264" name="Google Shape;264;p35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1837500" y="333025"/>
            <a:ext cx="546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TDD: Conclusions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 Coverage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1567950" y="1344025"/>
            <a:ext cx="60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Represents the percentage of code that has been tested.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62" y="2030388"/>
            <a:ext cx="6525075" cy="10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3072000" y="494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Criteria</a:t>
            </a:r>
            <a:endParaRPr/>
          </a:p>
        </p:txBody>
      </p:sp>
      <p:grpSp>
        <p:nvGrpSpPr>
          <p:cNvPr id="285" name="Google Shape;285;p38"/>
          <p:cNvGrpSpPr/>
          <p:nvPr/>
        </p:nvGrpSpPr>
        <p:grpSpPr>
          <a:xfrm>
            <a:off x="1517091" y="1467493"/>
            <a:ext cx="369505" cy="369505"/>
            <a:chOff x="2594050" y="1631825"/>
            <a:chExt cx="439625" cy="439625"/>
          </a:xfrm>
        </p:grpSpPr>
        <p:sp>
          <p:nvSpPr>
            <p:cNvPr id="286" name="Google Shape;28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0" name="Google Shape;290;p38"/>
          <p:cNvGrpSpPr/>
          <p:nvPr/>
        </p:nvGrpSpPr>
        <p:grpSpPr>
          <a:xfrm>
            <a:off x="1517091" y="2026943"/>
            <a:ext cx="369505" cy="369505"/>
            <a:chOff x="2594050" y="1631825"/>
            <a:chExt cx="439625" cy="439625"/>
          </a:xfrm>
        </p:grpSpPr>
        <p:sp>
          <p:nvSpPr>
            <p:cNvPr id="291" name="Google Shape;29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517091" y="2586393"/>
            <a:ext cx="369505" cy="369505"/>
            <a:chOff x="2594050" y="1631825"/>
            <a:chExt cx="439625" cy="439625"/>
          </a:xfrm>
        </p:grpSpPr>
        <p:sp>
          <p:nvSpPr>
            <p:cNvPr id="296" name="Google Shape;29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1517091" y="3145843"/>
            <a:ext cx="369505" cy="369505"/>
            <a:chOff x="2594050" y="1631825"/>
            <a:chExt cx="439625" cy="439625"/>
          </a:xfrm>
        </p:grpSpPr>
        <p:sp>
          <p:nvSpPr>
            <p:cNvPr id="301" name="Google Shape;301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5" name="Google Shape;305;p38"/>
          <p:cNvSpPr txBox="1"/>
          <p:nvPr/>
        </p:nvSpPr>
        <p:spPr>
          <a:xfrm>
            <a:off x="2027800" y="1452150"/>
            <a:ext cx="57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Function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function been called?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2027800" y="20116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Statement 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each statement been executed?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2027800" y="2571050"/>
            <a:ext cx="63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Edge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the control flow been tested completely?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027800" y="3130500"/>
            <a:ext cx="59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Condition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Coverage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Has every condition been evaluated?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Code Coverage useful?</a:t>
            </a:r>
            <a:endParaRPr sz="3600"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529"/>
                </a:solidFill>
                <a:highlight>
                  <a:srgbClr val="FFFFFF"/>
                </a:highlight>
              </a:rPr>
              <a:t>“Higher code coverage finds more bugs”</a:t>
            </a:r>
            <a:endParaRPr b="1">
              <a:solidFill>
                <a:srgbClr val="212529"/>
              </a:solidFill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193500" y="2974650"/>
            <a:ext cx="27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Quality</a:t>
            </a:r>
            <a:endParaRPr sz="1800">
              <a:solidFill>
                <a:schemeClr val="accen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86150" y="3302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</a:t>
            </a:r>
            <a:endParaRPr sz="3600"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359800" y="1271950"/>
            <a:ext cx="27063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" sz="2800">
                <a:solidFill>
                  <a:schemeClr val="accent1"/>
                </a:solidFill>
              </a:rPr>
              <a:t>TDD</a:t>
            </a:r>
            <a:endParaRPr sz="28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Definition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Pros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lphaLcPeriod"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48350" y="1271950"/>
            <a:ext cx="5527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r>
              <a:rPr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Coverage</a:t>
            </a:r>
            <a:endParaRPr sz="2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Definition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endParaRPr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much Code Coverage is necessary</a:t>
            </a:r>
            <a:r>
              <a:rPr lang="en" sz="3600"/>
              <a:t>?</a:t>
            </a:r>
            <a:endParaRPr sz="3600"/>
          </a:p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2304000" y="324225"/>
            <a:ext cx="453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Nice Code Coverage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882325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Small projects</a:t>
            </a:r>
            <a:endParaRPr b="1" i="1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100%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5227000" y="12847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Large projects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70-80%</a:t>
            </a:r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882333" y="1426698"/>
            <a:ext cx="445680" cy="430613"/>
            <a:chOff x="557494" y="4436312"/>
            <a:chExt cx="720000" cy="695660"/>
          </a:xfrm>
        </p:grpSpPr>
        <p:sp>
          <p:nvSpPr>
            <p:cNvPr id="337" name="Google Shape;337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42"/>
          <p:cNvGrpSpPr/>
          <p:nvPr/>
        </p:nvGrpSpPr>
        <p:grpSpPr>
          <a:xfrm>
            <a:off x="5226998" y="1441623"/>
            <a:ext cx="445779" cy="400764"/>
            <a:chOff x="3778727" y="4460423"/>
            <a:chExt cx="720160" cy="647438"/>
          </a:xfrm>
        </p:grpSpPr>
        <p:sp>
          <p:nvSpPr>
            <p:cNvPr id="342" name="Google Shape;342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2887100" y="293670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High risk</a:t>
            </a:r>
            <a:r>
              <a:rPr b="1" i="1" lang="en">
                <a:solidFill>
                  <a:schemeClr val="accent2"/>
                </a:solidFill>
              </a:rPr>
              <a:t> systems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/>
              <a:t>Aim to the highest possible value.</a:t>
            </a:r>
            <a:endParaRPr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2957106" y="3045718"/>
            <a:ext cx="303698" cy="445825"/>
            <a:chOff x="655600" y="3183978"/>
            <a:chExt cx="490627" cy="720234"/>
          </a:xfrm>
        </p:grpSpPr>
        <p:sp>
          <p:nvSpPr>
            <p:cNvPr id="351" name="Google Shape;351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3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Jest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Jest?</a:t>
            </a:r>
            <a:endParaRPr sz="3600"/>
          </a:p>
        </p:txBody>
      </p:sp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875" y="841045"/>
            <a:ext cx="3827980" cy="38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2459150" y="1317525"/>
            <a:ext cx="197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Jest</a:t>
            </a:r>
            <a:endParaRPr b="1" sz="28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2538450" y="2227625"/>
            <a:ext cx="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Making a test</a:t>
            </a:r>
            <a:endParaRPr sz="3600"/>
          </a:p>
        </p:txBody>
      </p:sp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25" y="1604138"/>
            <a:ext cx="6447550" cy="19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786150" y="292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Matchers</a:t>
            </a:r>
            <a:endParaRPr sz="3600"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6"/>
          <p:cNvSpPr txBox="1"/>
          <p:nvPr/>
        </p:nvSpPr>
        <p:spPr>
          <a:xfrm>
            <a:off x="3952638" y="1914488"/>
            <a:ext cx="202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toBeNull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toBeUndefined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toBeTruthy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toBeFalsy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886350" y="2043775"/>
            <a:ext cx="199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toBeGreaterThan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toBeLessThan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toBe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toEqual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86" name="Google Shape;386;p46"/>
          <p:cNvGrpSpPr/>
          <p:nvPr/>
        </p:nvGrpSpPr>
        <p:grpSpPr>
          <a:xfrm>
            <a:off x="7052250" y="2194188"/>
            <a:ext cx="1305600" cy="972963"/>
            <a:chOff x="6616225" y="1914775"/>
            <a:chExt cx="1305600" cy="972963"/>
          </a:xfrm>
        </p:grpSpPr>
        <p:sp>
          <p:nvSpPr>
            <p:cNvPr id="387" name="Google Shape;387;p46"/>
            <p:cNvSpPr txBox="1"/>
            <p:nvPr/>
          </p:nvSpPr>
          <p:spPr>
            <a:xfrm>
              <a:off x="6616225" y="1914775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toMatch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6616225" y="2176150"/>
              <a:ext cx="130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toContain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9" name="Google Shape;389;p46"/>
            <p:cNvSpPr txBox="1"/>
            <p:nvPr/>
          </p:nvSpPr>
          <p:spPr>
            <a:xfrm>
              <a:off x="6616225" y="2426038"/>
              <a:ext cx="118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toThrow</a:t>
              </a:r>
              <a:endParaRPr b="1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90" name="Google Shape;390;p46"/>
          <p:cNvGrpSpPr/>
          <p:nvPr/>
        </p:nvGrpSpPr>
        <p:grpSpPr>
          <a:xfrm>
            <a:off x="3804812" y="2042454"/>
            <a:ext cx="191633" cy="210536"/>
            <a:chOff x="2594050" y="1631825"/>
            <a:chExt cx="439625" cy="439625"/>
          </a:xfrm>
        </p:grpSpPr>
        <p:sp>
          <p:nvSpPr>
            <p:cNvPr id="391" name="Google Shape;39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5" name="Google Shape;395;p46"/>
          <p:cNvGrpSpPr/>
          <p:nvPr/>
        </p:nvGrpSpPr>
        <p:grpSpPr>
          <a:xfrm>
            <a:off x="3804812" y="2313729"/>
            <a:ext cx="191633" cy="210536"/>
            <a:chOff x="2594050" y="1631825"/>
            <a:chExt cx="439625" cy="439625"/>
          </a:xfrm>
        </p:grpSpPr>
        <p:sp>
          <p:nvSpPr>
            <p:cNvPr id="396" name="Google Shape;39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0" name="Google Shape;400;p46"/>
          <p:cNvGrpSpPr/>
          <p:nvPr/>
        </p:nvGrpSpPr>
        <p:grpSpPr>
          <a:xfrm>
            <a:off x="3804812" y="2585004"/>
            <a:ext cx="191633" cy="210536"/>
            <a:chOff x="2594050" y="1631825"/>
            <a:chExt cx="439625" cy="439625"/>
          </a:xfrm>
        </p:grpSpPr>
        <p:sp>
          <p:nvSpPr>
            <p:cNvPr id="401" name="Google Shape;40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5" name="Google Shape;405;p46"/>
          <p:cNvGrpSpPr/>
          <p:nvPr/>
        </p:nvGrpSpPr>
        <p:grpSpPr>
          <a:xfrm>
            <a:off x="3804812" y="2856279"/>
            <a:ext cx="191633" cy="210536"/>
            <a:chOff x="2594050" y="1631825"/>
            <a:chExt cx="439625" cy="439625"/>
          </a:xfrm>
        </p:grpSpPr>
        <p:sp>
          <p:nvSpPr>
            <p:cNvPr id="406" name="Google Shape;40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0" name="Google Shape;410;p46"/>
          <p:cNvGrpSpPr/>
          <p:nvPr/>
        </p:nvGrpSpPr>
        <p:grpSpPr>
          <a:xfrm>
            <a:off x="3804812" y="3127554"/>
            <a:ext cx="191633" cy="210536"/>
            <a:chOff x="2594050" y="1631825"/>
            <a:chExt cx="439625" cy="439625"/>
          </a:xfrm>
        </p:grpSpPr>
        <p:sp>
          <p:nvSpPr>
            <p:cNvPr id="411" name="Google Shape;41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5" name="Google Shape;415;p46"/>
          <p:cNvGrpSpPr/>
          <p:nvPr/>
        </p:nvGrpSpPr>
        <p:grpSpPr>
          <a:xfrm>
            <a:off x="6911850" y="2357329"/>
            <a:ext cx="191633" cy="210536"/>
            <a:chOff x="2594050" y="1631825"/>
            <a:chExt cx="439625" cy="439625"/>
          </a:xfrm>
        </p:grpSpPr>
        <p:sp>
          <p:nvSpPr>
            <p:cNvPr id="416" name="Google Shape;41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6911850" y="2594179"/>
            <a:ext cx="191633" cy="210536"/>
            <a:chOff x="2594050" y="1631825"/>
            <a:chExt cx="439625" cy="439625"/>
          </a:xfrm>
        </p:grpSpPr>
        <p:sp>
          <p:nvSpPr>
            <p:cNvPr id="421" name="Google Shape;42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5" name="Google Shape;425;p46"/>
          <p:cNvGrpSpPr/>
          <p:nvPr/>
        </p:nvGrpSpPr>
        <p:grpSpPr>
          <a:xfrm>
            <a:off x="6911850" y="2831029"/>
            <a:ext cx="191633" cy="210536"/>
            <a:chOff x="2594050" y="1631825"/>
            <a:chExt cx="439625" cy="439625"/>
          </a:xfrm>
        </p:grpSpPr>
        <p:sp>
          <p:nvSpPr>
            <p:cNvPr id="426" name="Google Shape;42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0" name="Google Shape;430;p46"/>
          <p:cNvGrpSpPr/>
          <p:nvPr/>
        </p:nvGrpSpPr>
        <p:grpSpPr>
          <a:xfrm>
            <a:off x="758262" y="2183566"/>
            <a:ext cx="191633" cy="210536"/>
            <a:chOff x="2594050" y="1631825"/>
            <a:chExt cx="439625" cy="439625"/>
          </a:xfrm>
        </p:grpSpPr>
        <p:sp>
          <p:nvSpPr>
            <p:cNvPr id="431" name="Google Shape;43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5" name="Google Shape;435;p46"/>
          <p:cNvGrpSpPr/>
          <p:nvPr/>
        </p:nvGrpSpPr>
        <p:grpSpPr>
          <a:xfrm>
            <a:off x="758262" y="2449091"/>
            <a:ext cx="191633" cy="210536"/>
            <a:chOff x="2594050" y="1631825"/>
            <a:chExt cx="439625" cy="439625"/>
          </a:xfrm>
        </p:grpSpPr>
        <p:sp>
          <p:nvSpPr>
            <p:cNvPr id="436" name="Google Shape;43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0" name="Google Shape;440;p46"/>
          <p:cNvGrpSpPr/>
          <p:nvPr/>
        </p:nvGrpSpPr>
        <p:grpSpPr>
          <a:xfrm>
            <a:off x="758262" y="2714616"/>
            <a:ext cx="191633" cy="210536"/>
            <a:chOff x="2594050" y="1631825"/>
            <a:chExt cx="439625" cy="439625"/>
          </a:xfrm>
        </p:grpSpPr>
        <p:sp>
          <p:nvSpPr>
            <p:cNvPr id="441" name="Google Shape;441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5" name="Google Shape;445;p46"/>
          <p:cNvGrpSpPr/>
          <p:nvPr/>
        </p:nvGrpSpPr>
        <p:grpSpPr>
          <a:xfrm>
            <a:off x="758262" y="2980141"/>
            <a:ext cx="191633" cy="210536"/>
            <a:chOff x="2594050" y="1631825"/>
            <a:chExt cx="439625" cy="439625"/>
          </a:xfrm>
        </p:grpSpPr>
        <p:sp>
          <p:nvSpPr>
            <p:cNvPr id="446" name="Google Shape;446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type="title"/>
          </p:nvPr>
        </p:nvSpPr>
        <p:spPr>
          <a:xfrm>
            <a:off x="786150" y="22204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Now, how to do coverage with Jest?</a:t>
            </a:r>
            <a:endParaRPr sz="3600"/>
          </a:p>
        </p:txBody>
      </p:sp>
      <p:sp>
        <p:nvSpPr>
          <p:cNvPr id="455" name="Google Shape;455;p4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idx="1" type="body"/>
          </p:nvPr>
        </p:nvSpPr>
        <p:spPr>
          <a:xfrm>
            <a:off x="2497350" y="2220450"/>
            <a:ext cx="41493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</a:rPr>
              <a:t>Just add</a:t>
            </a:r>
            <a:r>
              <a:rPr b="1" lang="en" sz="2800"/>
              <a:t> </a:t>
            </a:r>
            <a:r>
              <a:rPr b="1" i="1" lang="en" sz="2800"/>
              <a:t>--coverage</a:t>
            </a:r>
            <a:endParaRPr b="1" i="1" sz="2800"/>
          </a:p>
        </p:txBody>
      </p:sp>
      <p:sp>
        <p:nvSpPr>
          <p:cNvPr id="461" name="Google Shape;461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8"/>
          <p:cNvSpPr txBox="1"/>
          <p:nvPr>
            <p:ph type="title"/>
          </p:nvPr>
        </p:nvSpPr>
        <p:spPr>
          <a:xfrm>
            <a:off x="786150" y="367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Noob mode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idx="1" type="body"/>
          </p:nvPr>
        </p:nvSpPr>
        <p:spPr>
          <a:xfrm>
            <a:off x="2434050" y="1010725"/>
            <a:ext cx="4275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b="1" lang="en"/>
              <a:t> </a:t>
            </a:r>
            <a:r>
              <a:rPr b="1" i="1" lang="en"/>
              <a:t>package.json</a:t>
            </a:r>
            <a:endParaRPr b="1" i="1"/>
          </a:p>
        </p:txBody>
      </p:sp>
      <p:sp>
        <p:nvSpPr>
          <p:cNvPr id="468" name="Google Shape;468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Medium</a:t>
            </a:r>
            <a:r>
              <a:rPr lang="en" sz="3600"/>
              <a:t> mode</a:t>
            </a:r>
            <a:endParaRPr sz="3600"/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14" y="2007925"/>
            <a:ext cx="5429975" cy="2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2684250" y="951525"/>
            <a:ext cx="40827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77" name="Google Shape;477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564" y="1572625"/>
            <a:ext cx="4564876" cy="3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86150" y="19547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we start…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 mode</a:t>
            </a:r>
            <a:endParaRPr sz="3600"/>
          </a:p>
        </p:txBody>
      </p:sp>
      <p:sp>
        <p:nvSpPr>
          <p:cNvPr id="484" name="Google Shape;484;p51"/>
          <p:cNvSpPr txBox="1"/>
          <p:nvPr>
            <p:ph idx="1" type="body"/>
          </p:nvPr>
        </p:nvSpPr>
        <p:spPr>
          <a:xfrm>
            <a:off x="2684250" y="951525"/>
            <a:ext cx="4066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Using a</a:t>
            </a:r>
            <a:r>
              <a:rPr lang="en"/>
              <a:t> </a:t>
            </a:r>
            <a:r>
              <a:rPr b="1" lang="en"/>
              <a:t>good</a:t>
            </a:r>
            <a:r>
              <a:rPr lang="en"/>
              <a:t> </a:t>
            </a:r>
            <a:r>
              <a:rPr b="1" lang="en">
                <a:solidFill>
                  <a:schemeClr val="accent2"/>
                </a:solidFill>
              </a:rPr>
              <a:t>package.json.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85" name="Google Shape;485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13" y="2089925"/>
            <a:ext cx="6198374" cy="1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52"/>
          <p:cNvSpPr txBox="1"/>
          <p:nvPr>
            <p:ph type="title"/>
          </p:nvPr>
        </p:nvSpPr>
        <p:spPr>
          <a:xfrm>
            <a:off x="692550" y="1906325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 in CodeCov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CodeCov?</a:t>
            </a:r>
            <a:endParaRPr sz="3600"/>
          </a:p>
        </p:txBody>
      </p:sp>
      <p:pic>
        <p:nvPicPr>
          <p:cNvPr id="499" name="Google Shape;4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23824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</a:t>
            </a:r>
            <a:r>
              <a:rPr lang="en" sz="3600"/>
              <a:t> CodeCov</a:t>
            </a:r>
            <a:endParaRPr sz="3600"/>
          </a:p>
        </p:txBody>
      </p:sp>
      <p:sp>
        <p:nvSpPr>
          <p:cNvPr id="506" name="Google Shape;506;p54"/>
          <p:cNvSpPr txBox="1"/>
          <p:nvPr/>
        </p:nvSpPr>
        <p:spPr>
          <a:xfrm>
            <a:off x="1440000" y="2061988"/>
            <a:ext cx="62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53A3"/>
              </a:buClr>
              <a:buSzPts val="2400"/>
              <a:buFont typeface="Source Sans Pro"/>
              <a:buAutoNum type="arabicPeriod"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 </a:t>
            </a:r>
            <a:r>
              <a:rPr b="1" lang="en" sz="24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permission to your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rgbClr val="0053A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p54"/>
          <p:cNvSpPr txBox="1"/>
          <p:nvPr/>
        </p:nvSpPr>
        <p:spPr>
          <a:xfrm>
            <a:off x="984175" y="2527413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Choose a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(Token creation).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8" name="Google Shape;508;p54"/>
          <p:cNvSpPr txBox="1"/>
          <p:nvPr/>
        </p:nvSpPr>
        <p:spPr>
          <a:xfrm>
            <a:off x="3512700" y="3803100"/>
            <a:ext cx="2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https://about.codecov.io/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15" name="Google Shape;515;p55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directory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Jest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55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Actions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CodeCov</a:t>
            </a:r>
            <a:endParaRPr sz="3600"/>
          </a:p>
        </p:txBody>
      </p:sp>
      <p:sp>
        <p:nvSpPr>
          <p:cNvPr id="523" name="Google Shape;523;p56"/>
          <p:cNvSpPr txBox="1"/>
          <p:nvPr/>
        </p:nvSpPr>
        <p:spPr>
          <a:xfrm>
            <a:off x="1440000" y="2061988"/>
            <a:ext cx="69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2400">
                <a:solidFill>
                  <a:srgbClr val="0053A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the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CodeCov Uploader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984175" y="2527400"/>
            <a:ext cx="74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n" sz="24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  Upload coverage with </a:t>
            </a:r>
            <a:r>
              <a:rPr b="1" lang="en" sz="2400">
                <a:solidFill>
                  <a:srgbClr val="0E1B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./codecov -t [Token]</a:t>
            </a:r>
            <a:endParaRPr b="1">
              <a:solidFill>
                <a:srgbClr val="0E1B2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Conclusions</a:t>
            </a:r>
            <a:endParaRPr b="0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58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8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58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5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58"/>
          <p:cNvSpPr txBox="1"/>
          <p:nvPr/>
        </p:nvSpPr>
        <p:spPr>
          <a:xfrm>
            <a:off x="1837500" y="333025"/>
            <a:ext cx="546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Code Coverage</a:t>
            </a: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: Conclusions</a:t>
            </a:r>
            <a:endParaRPr/>
          </a:p>
        </p:txBody>
      </p:sp>
      <p:pic>
        <p:nvPicPr>
          <p:cNvPr id="540" name="Google Shape;5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0" y="176327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8"/>
          <p:cNvSpPr txBox="1"/>
          <p:nvPr>
            <p:ph idx="1" type="body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quality.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b="1" lang="en"/>
              <a:t>Code safety.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TDD</a:t>
            </a:r>
            <a:endParaRPr sz="3600"/>
          </a:p>
        </p:txBody>
      </p:sp>
      <p:sp>
        <p:nvSpPr>
          <p:cNvPr id="547" name="Google Shape;547;p59"/>
          <p:cNvSpPr txBox="1"/>
          <p:nvPr>
            <p:ph idx="1" type="body"/>
          </p:nvPr>
        </p:nvSpPr>
        <p:spPr>
          <a:xfrm>
            <a:off x="786150" y="1261700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TDD Wikipedia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https://en.wikipedia.org/wiki/Test-driven_development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Learn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https://github.com/dwyl/learn-tdd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Benefits of TDD</a:t>
            </a:r>
            <a:r>
              <a:rPr lang="en" sz="1800"/>
              <a:t>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https://fortegrp.com/test-driven-development-benefits/#:~:text=Developers%20have%20less%20debugging%20to,quality%20of%20the%20final%20product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b="1" lang="en" sz="1800"/>
              <a:t>Software disasters</a:t>
            </a:r>
            <a:r>
              <a:rPr lang="en" sz="1800"/>
              <a:t>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https://raygun.com/blog/costly-software-errors-history/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https://www.rankred.com/biggest-software-failures/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548" name="Google Shape;548;p5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Bibliography: Code Coverage</a:t>
            </a:r>
            <a:endParaRPr sz="3600"/>
          </a:p>
        </p:txBody>
      </p:sp>
      <p:sp>
        <p:nvSpPr>
          <p:cNvPr id="554" name="Google Shape;554;p60"/>
          <p:cNvSpPr txBox="1"/>
          <p:nvPr>
            <p:ph idx="1" type="body"/>
          </p:nvPr>
        </p:nvSpPr>
        <p:spPr>
          <a:xfrm>
            <a:off x="786150" y="1261700"/>
            <a:ext cx="7687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/>
              <a:t>Code Coverage Wikipedia</a:t>
            </a:r>
            <a:r>
              <a:rPr lang="en" sz="1800"/>
              <a:t>: </a:t>
            </a: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https://en.wikipedia.org/wiki/Code_coverage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/>
              <a:t>Why is Code Coverage important?</a:t>
            </a:r>
            <a:r>
              <a:rPr lang="en" sz="1800"/>
              <a:t>: </a:t>
            </a:r>
            <a:r>
              <a:rPr lang="en" sz="1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https://about.codecov.io/blog/who-cares-about-code-coverage-and-why/#:~:text=Code%20coverage%20is%20a%20simple,the%20quality%20of%20your%20code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Use Code Coverage with Jest</a:t>
            </a:r>
            <a:r>
              <a:rPr lang="en" sz="1800">
                <a:solidFill>
                  <a:srgbClr val="222222"/>
                </a:solidFill>
              </a:rPr>
              <a:t>: </a:t>
            </a:r>
            <a:r>
              <a:rPr lang="en" sz="16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https://www.valentinog.com/blog/jest-coverage/</a:t>
            </a:r>
            <a:endParaRPr sz="1600"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Jest’s Code Coverage Documentation</a:t>
            </a:r>
            <a:r>
              <a:rPr lang="en" sz="1700">
                <a:solidFill>
                  <a:srgbClr val="222222"/>
                </a:solidFill>
              </a:rPr>
              <a:t>:</a:t>
            </a:r>
            <a:r>
              <a:rPr lang="en" sz="1600">
                <a:solidFill>
                  <a:srgbClr val="222222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https://jestjs.io/docs/configuration#coveragethreshold-object</a:t>
            </a:r>
            <a:endParaRPr sz="16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222222"/>
                </a:solidFill>
              </a:rPr>
              <a:t>CodeCov Quick Start</a:t>
            </a:r>
            <a:r>
              <a:rPr lang="en" sz="1600">
                <a:solidFill>
                  <a:srgbClr val="222222"/>
                </a:solidFill>
              </a:rPr>
              <a:t>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https://docs.codecov.com/docs</a:t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555" name="Google Shape;555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377650" y="273050"/>
            <a:ext cx="4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25" y="1640000"/>
            <a:ext cx="4388700" cy="246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86150" y="479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is really important.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561" name="Google Shape;561;p61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562" name="Google Shape;562;p61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pablo.perez.gonzalez.23@ull.edu.es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gabriel.perez.10@ull.edu.es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6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61"/>
          <p:cNvGrpSpPr/>
          <p:nvPr/>
        </p:nvGrpSpPr>
        <p:grpSpPr>
          <a:xfrm>
            <a:off x="5038228" y="1639799"/>
            <a:ext cx="2369791" cy="2097125"/>
            <a:chOff x="1510757" y="3225422"/>
            <a:chExt cx="720214" cy="637347"/>
          </a:xfrm>
        </p:grpSpPr>
        <p:sp>
          <p:nvSpPr>
            <p:cNvPr id="565" name="Google Shape;565;p6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1655700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0" lvl="0" marL="457200" rtl="0" algn="ctr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"/>
              <a:t>TDD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3072000" y="487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Definition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67950" y="1344025"/>
            <a:ext cx="600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 </a:t>
            </a: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riven </a:t>
            </a: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evelopment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software development process that starts with the creation of a test and continues with the implementation of the code that makes it work.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00" y="2563900"/>
            <a:ext cx="6084600" cy="146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TDD’s cycle</a:t>
            </a:r>
            <a:endParaRPr sz="3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956225" y="1751825"/>
            <a:ext cx="14541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Refactor</a:t>
            </a:r>
            <a:endParaRPr sz="28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638300" y="1751825"/>
            <a:ext cx="11052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Test</a:t>
            </a:r>
            <a:endParaRPr sz="28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90025" y="4379850"/>
            <a:ext cx="1279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Code</a:t>
            </a:r>
            <a:endParaRPr sz="2800"/>
          </a:p>
        </p:txBody>
      </p:sp>
      <p:sp>
        <p:nvSpPr>
          <p:cNvPr id="129" name="Google Shape;129;p19"/>
          <p:cNvSpPr/>
          <p:nvPr/>
        </p:nvSpPr>
        <p:spPr>
          <a:xfrm>
            <a:off x="4446100" y="1209671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697900" y="1150425"/>
            <a:ext cx="12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here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3138414" y="1612118"/>
            <a:ext cx="2783018" cy="2779141"/>
            <a:chOff x="1649412" y="927100"/>
            <a:chExt cx="5011737" cy="5016500"/>
          </a:xfrm>
        </p:grpSpPr>
        <p:sp>
          <p:nvSpPr>
            <p:cNvPr id="132" name="Google Shape;132;p1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0091E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0053A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38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92550" y="2017350"/>
            <a:ext cx="7758900" cy="1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is TDD better than other software development processes</a:t>
            </a:r>
            <a:r>
              <a:rPr lang="en" sz="3600"/>
              <a:t>?</a:t>
            </a:r>
            <a:endParaRPr sz="36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