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Roboto Slab"/>
      <p:regular r:id="rId63"/>
      <p:bold r:id="rId64"/>
    </p:embeddedFont>
    <p:embeddedFont>
      <p:font typeface="Roboto"/>
      <p:regular r:id="rId65"/>
      <p:bold r:id="rId66"/>
      <p:italic r:id="rId67"/>
      <p:boldItalic r:id="rId68"/>
    </p:embeddedFont>
    <p:embeddedFont>
      <p:font typeface="Roboto Slab Medium"/>
      <p:regular r:id="rId69"/>
      <p:bold r:id="rId70"/>
    </p:embeddedFont>
    <p:embeddedFont>
      <p:font typeface="Source Sans Pro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SourceSansPro-italic.fntdata"/><Relationship Id="rId72" Type="http://schemas.openxmlformats.org/officeDocument/2006/relationships/font" Target="fonts/SourceSansPro-bold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74" Type="http://schemas.openxmlformats.org/officeDocument/2006/relationships/font" Target="fonts/SourceSansPro-bold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SourceSansPro-regular.fntdata"/><Relationship Id="rId70" Type="http://schemas.openxmlformats.org/officeDocument/2006/relationships/font" Target="fonts/RobotoSlabMedium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Slab-bold.fntdata"/><Relationship Id="rId63" Type="http://schemas.openxmlformats.org/officeDocument/2006/relationships/font" Target="fonts/RobotoSlab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.fntdata"/><Relationship Id="rId21" Type="http://schemas.openxmlformats.org/officeDocument/2006/relationships/slide" Target="slides/slide17.xml"/><Relationship Id="rId65" Type="http://schemas.openxmlformats.org/officeDocument/2006/relationships/font" Target="fonts/Roboto-regular.fntdata"/><Relationship Id="rId24" Type="http://schemas.openxmlformats.org/officeDocument/2006/relationships/slide" Target="slides/slide20.xml"/><Relationship Id="rId68" Type="http://schemas.openxmlformats.org/officeDocument/2006/relationships/font" Target="fonts/Roboto-boldItalic.fntdata"/><Relationship Id="rId23" Type="http://schemas.openxmlformats.org/officeDocument/2006/relationships/slide" Target="slides/slide19.xml"/><Relationship Id="rId67" Type="http://schemas.openxmlformats.org/officeDocument/2006/relationships/font" Target="fonts/Roboto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obotoSlabMedium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922dcc9a0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922dcc9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91e5bdcc5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91e5bdc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1e5bdcc5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91e5bdcc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91e5bdcc5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91e5bdc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91e5bdcc5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91e5bdcc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91e5bdcc5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91e5bdcc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91e5bdcc5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91e5bdcc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91e5bdcc5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91e5bdcc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91e5bdcc5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91e5bdc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91e5bdcc5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91e5bdcc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a19905647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a1990564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91e5bdcc5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91e5bdcc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922dcc9a0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922dcc9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3b2225293_0_4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3b2225293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91e5bdcc5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91e5bdcc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3b2225293_0_2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3b222529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922dcc9a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922dcc9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3b2225293_0_2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3b222529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3b2225293_0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3b222529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3b2225293_0_3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3b2225293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3b2225293_0_3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3b222529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1e5bdcc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1e5bdc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e2fe15e83_2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e2fe15e8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3b2225293_0_3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3b222529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b2225293_0_3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b2225293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e2fe15e83_2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e2fe15e83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e2fe15e83_2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e2fe15e83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e2fe15e83_2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e2fe15e8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3b2225293_0_5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3b2225293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e2fe15e8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e2fe15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e2fe15e83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e2fe15e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9371ab3e6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9371ab3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efaab917_2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defaab917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9371ab3e6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9371ab3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9371ab3e6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19371ab3e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9371ab3e6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9371ab3e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9371ab3e6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9371ab3e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9371ab3e6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9371ab3e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9371ab3e6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9371ab3e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e2fe15e83_2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e2fe15e83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3b2225293_0_5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3b222529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e2fe15e83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1e2fe15e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1e2fe15e83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1e2fe15e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defaab917_2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defaab917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e2fe15e83_2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e2fe15e83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defaab917_2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1defaab91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defaab917_2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defaab917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1defaab917_2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1defaab917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f3b2225293_0_5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f3b2225293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f3b2225293_0_5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f3b2225293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191e5bdcc5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191e5bdcc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a19905647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a1990564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f3b2225293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f3b222529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91e5bdcc5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91e5bdc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922dcc9a0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922dcc9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91e5bdcc5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91e5bdc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922dcc9a0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922dcc9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about.codecov.io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en.wikipedia.org/wiki/Test-driven_development" TargetMode="External"/><Relationship Id="rId4" Type="http://schemas.openxmlformats.org/officeDocument/2006/relationships/hyperlink" Target="https://github.com/dwyl/learn-tdd" TargetMode="External"/><Relationship Id="rId5" Type="http://schemas.openxmlformats.org/officeDocument/2006/relationships/hyperlink" Target="https://fortegrp.com/test-driven-development-benefits/#:~:text=Developers%20have%20less%20debugging%20to,quality%20of%20the%20final%20product" TargetMode="External"/><Relationship Id="rId6" Type="http://schemas.openxmlformats.org/officeDocument/2006/relationships/hyperlink" Target="https://raygun.com/blog/costly-software-errors-history/" TargetMode="External"/><Relationship Id="rId7" Type="http://schemas.openxmlformats.org/officeDocument/2006/relationships/hyperlink" Target="https://www.rankred.com/biggest-software-failures/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en.wikipedia.org/wiki/Code_coverage" TargetMode="External"/><Relationship Id="rId4" Type="http://schemas.openxmlformats.org/officeDocument/2006/relationships/hyperlink" Target="https://confluence.atlassian.com/clover/about-code-coverage-71599496.html#:~:text=Code%20coverage%20is%20the%20percentage,and%20which%20statements%20have%20not" TargetMode="External"/><Relationship Id="rId9" Type="http://schemas.openxmlformats.org/officeDocument/2006/relationships/hyperlink" Target="https://docs.codecov.com/docs" TargetMode="External"/><Relationship Id="rId5" Type="http://schemas.openxmlformats.org/officeDocument/2006/relationships/hyperlink" Target="https://www.atlassian.com/continuous-delivery/software-testing/code-coverage" TargetMode="External"/><Relationship Id="rId6" Type="http://schemas.openxmlformats.org/officeDocument/2006/relationships/hyperlink" Target="https://about.codecov.io/blog/who-cares-about-code-coverage-and-why/#:~:text=Code%20coverage%20is%20a%20simple,the%20quality%20of%20your%20code" TargetMode="External"/><Relationship Id="rId7" Type="http://schemas.openxmlformats.org/officeDocument/2006/relationships/hyperlink" Target="https://www.valentinog.com/blog/jest-coverage/" TargetMode="External"/><Relationship Id="rId8" Type="http://schemas.openxmlformats.org/officeDocument/2006/relationships/hyperlink" Target="https://jestjs.io/docs/configuration#coveragethreshold-object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TDD + Code Coverage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251850" y="4235450"/>
            <a:ext cx="53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Lorenzo Gabriel Pérez González alu0101233499</a:t>
            </a:r>
            <a:endParaRPr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Pablo Pérez González alu0101318318</a:t>
            </a:r>
            <a:endParaRPr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843300" y="2353850"/>
            <a:ext cx="745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“Focus to a single feature at a time.”</a:t>
            </a:r>
            <a:endParaRPr b="1" i="1" sz="3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620850" y="2996800"/>
            <a:ext cx="19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Modularity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1215300" y="1723650"/>
            <a:ext cx="6713400" cy="20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“Developers naturally produce a cleaner, more readable, and manageable code.”</a:t>
            </a:r>
            <a:endParaRPr b="1"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3620850" y="3609275"/>
            <a:ext cx="19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Maintenance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“Modular improvement.”</a:t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3620850" y="2494975"/>
            <a:ext cx="19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Refactoring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“TDD can reduce your time-to-market speed.”</a:t>
            </a:r>
            <a:endParaRPr>
              <a:solidFill>
                <a:srgbClr val="212529"/>
              </a:solidFill>
            </a:endParaRPr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3456450" y="2982025"/>
            <a:ext cx="223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Decreasing costs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“Tests act as documentation and illustrate how the code works.”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Better documentation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“TDD produces a higher overall test coverage”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Less debugging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1260600" y="2017350"/>
            <a:ext cx="66228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about TDD’s cons?</a:t>
            </a:r>
            <a:endParaRPr sz="3600"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“The team will be busy writing tests first.”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Slow development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“Requires skills, persistence, and discipline.”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Difficulty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1215300" y="1723650"/>
            <a:ext cx="698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“Not every developer can make tests before having the code done”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Strange approach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4053610" y="52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Team</a:t>
            </a:r>
            <a:endParaRPr sz="3600"/>
          </a:p>
        </p:txBody>
      </p:sp>
      <p:sp>
        <p:nvSpPr>
          <p:cNvPr id="77" name="Google Shape;77;p13"/>
          <p:cNvSpPr txBox="1"/>
          <p:nvPr>
            <p:ph type="ctrTitle"/>
          </p:nvPr>
        </p:nvSpPr>
        <p:spPr>
          <a:xfrm>
            <a:off x="1304900" y="1212650"/>
            <a:ext cx="4319700" cy="6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Pablo Pérez González 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alu0101318318</a:t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78" name="Google Shape;78;p13"/>
          <p:cNvSpPr txBox="1"/>
          <p:nvPr>
            <p:ph type="ctrTitle"/>
          </p:nvPr>
        </p:nvSpPr>
        <p:spPr>
          <a:xfrm>
            <a:off x="4173350" y="2971025"/>
            <a:ext cx="4774200" cy="6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Lorenzo Gabriel </a:t>
            </a:r>
            <a:r>
              <a:rPr lang="en" sz="2200">
                <a:solidFill>
                  <a:schemeClr val="accent2"/>
                </a:solidFill>
              </a:rPr>
              <a:t>Pérez González 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alu0101233499</a:t>
            </a:r>
            <a:endParaRPr sz="2200">
              <a:solidFill>
                <a:schemeClr val="accent2"/>
              </a:solidFill>
            </a:endParaRPr>
          </a:p>
        </p:txBody>
      </p:sp>
      <p:grpSp>
        <p:nvGrpSpPr>
          <p:cNvPr id="79" name="Google Shape;79;p13"/>
          <p:cNvGrpSpPr/>
          <p:nvPr/>
        </p:nvGrpSpPr>
        <p:grpSpPr>
          <a:xfrm>
            <a:off x="4348971" y="2349021"/>
            <a:ext cx="446045" cy="445465"/>
            <a:chOff x="1649412" y="927100"/>
            <a:chExt cx="5011737" cy="5016500"/>
          </a:xfrm>
        </p:grpSpPr>
        <p:sp>
          <p:nvSpPr>
            <p:cNvPr id="80" name="Google Shape;80;p13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rgbClr val="607D8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rgbClr val="0053A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rgbClr val="0091E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800" y="2971025"/>
            <a:ext cx="1608150" cy="1608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4">
            <a:alphaModFix/>
          </a:blip>
          <a:srcRect b="7331" l="21914" r="8558" t="7322"/>
          <a:stretch/>
        </p:blipFill>
        <p:spPr>
          <a:xfrm>
            <a:off x="5601150" y="838475"/>
            <a:ext cx="1918598" cy="1768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“Tests could change to adapt.”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3193425" y="25435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Changing tests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692550" y="2017350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TDD is easier and challenging to maintain</a:t>
            </a:r>
            <a:r>
              <a:rPr lang="en" sz="3600"/>
              <a:t>?</a:t>
            </a:r>
            <a:endParaRPr sz="3600"/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>
            <p:ph idx="4294967295" type="subTitle"/>
          </p:nvPr>
        </p:nvSpPr>
        <p:spPr>
          <a:xfrm>
            <a:off x="503800" y="2129275"/>
            <a:ext cx="5505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Test maintenance is hard.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Implementation maintenance is easy.</a:t>
            </a:r>
            <a:endParaRPr sz="2400"/>
          </a:p>
        </p:txBody>
      </p:sp>
      <p:cxnSp>
        <p:nvCxnSpPr>
          <p:cNvPr id="228" name="Google Shape;228;p33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3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3"/>
          <p:cNvCxnSpPr>
            <a:endCxn id="226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3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33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233" name="Google Shape;233;p3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3"/>
          <p:cNvSpPr txBox="1"/>
          <p:nvPr/>
        </p:nvSpPr>
        <p:spPr>
          <a:xfrm>
            <a:off x="88800" y="1390375"/>
            <a:ext cx="583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Tests ≠ Implementation</a:t>
            </a:r>
            <a:endParaRPr/>
          </a:p>
        </p:txBody>
      </p:sp>
      <p:grpSp>
        <p:nvGrpSpPr>
          <p:cNvPr id="237" name="Google Shape;237;p33"/>
          <p:cNvGrpSpPr/>
          <p:nvPr/>
        </p:nvGrpSpPr>
        <p:grpSpPr>
          <a:xfrm>
            <a:off x="621591" y="2336918"/>
            <a:ext cx="369505" cy="369505"/>
            <a:chOff x="2594050" y="1631825"/>
            <a:chExt cx="439625" cy="439625"/>
          </a:xfrm>
        </p:grpSpPr>
        <p:sp>
          <p:nvSpPr>
            <p:cNvPr id="238" name="Google Shape;238;p3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42" name="Google Shape;242;p33"/>
          <p:cNvGrpSpPr/>
          <p:nvPr/>
        </p:nvGrpSpPr>
        <p:grpSpPr>
          <a:xfrm>
            <a:off x="621591" y="2989018"/>
            <a:ext cx="369505" cy="369505"/>
            <a:chOff x="2594050" y="1631825"/>
            <a:chExt cx="439625" cy="439625"/>
          </a:xfrm>
        </p:grpSpPr>
        <p:sp>
          <p:nvSpPr>
            <p:cNvPr id="243" name="Google Shape;243;p3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ctrTitle"/>
          </p:nvPr>
        </p:nvSpPr>
        <p:spPr>
          <a:xfrm>
            <a:off x="1655700" y="1991844"/>
            <a:ext cx="583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Conclusions</a:t>
            </a:r>
            <a:endParaRPr b="0"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Code quality.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Difficulty.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Use in companies.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Code coverage.</a:t>
            </a:r>
            <a:endParaRPr b="1"/>
          </a:p>
        </p:txBody>
      </p:sp>
      <p:cxnSp>
        <p:nvCxnSpPr>
          <p:cNvPr id="258" name="Google Shape;258;p35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5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5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35"/>
          <p:cNvGrpSpPr/>
          <p:nvPr/>
        </p:nvGrpSpPr>
        <p:grpSpPr>
          <a:xfrm>
            <a:off x="4813054" y="1734550"/>
            <a:ext cx="2728390" cy="2724461"/>
            <a:chOff x="1649412" y="927100"/>
            <a:chExt cx="5011737" cy="5016500"/>
          </a:xfrm>
        </p:grpSpPr>
        <p:sp>
          <p:nvSpPr>
            <p:cNvPr id="263" name="Google Shape;263;p35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rgbClr val="0091E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rgbClr val="0053A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35"/>
          <p:cNvSpPr txBox="1"/>
          <p:nvPr/>
        </p:nvSpPr>
        <p:spPr>
          <a:xfrm>
            <a:off x="1837500" y="333025"/>
            <a:ext cx="546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TDD: Conclusions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ctrTitle"/>
          </p:nvPr>
        </p:nvSpPr>
        <p:spPr>
          <a:xfrm>
            <a:off x="1655700" y="199184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 Coverage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/>
        </p:nvSpPr>
        <p:spPr>
          <a:xfrm>
            <a:off x="3072000" y="494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Definition</a:t>
            </a:r>
            <a:endParaRPr/>
          </a:p>
        </p:txBody>
      </p:sp>
      <p:sp>
        <p:nvSpPr>
          <p:cNvPr id="277" name="Google Shape;277;p37"/>
          <p:cNvSpPr txBox="1"/>
          <p:nvPr/>
        </p:nvSpPr>
        <p:spPr>
          <a:xfrm>
            <a:off x="1567950" y="1344025"/>
            <a:ext cx="600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Represents the percentage of code that has been tested and strongly represents the completeness of our tests. 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749" y="2090926"/>
            <a:ext cx="6964501" cy="11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/>
        </p:nvSpPr>
        <p:spPr>
          <a:xfrm>
            <a:off x="3072000" y="494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Criteria</a:t>
            </a:r>
            <a:endParaRPr/>
          </a:p>
        </p:txBody>
      </p:sp>
      <p:grpSp>
        <p:nvGrpSpPr>
          <p:cNvPr id="284" name="Google Shape;284;p38"/>
          <p:cNvGrpSpPr/>
          <p:nvPr/>
        </p:nvGrpSpPr>
        <p:grpSpPr>
          <a:xfrm>
            <a:off x="1517091" y="1467493"/>
            <a:ext cx="369505" cy="369505"/>
            <a:chOff x="2594050" y="1631825"/>
            <a:chExt cx="439625" cy="439625"/>
          </a:xfrm>
        </p:grpSpPr>
        <p:sp>
          <p:nvSpPr>
            <p:cNvPr id="285" name="Google Shape;285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89" name="Google Shape;289;p38"/>
          <p:cNvGrpSpPr/>
          <p:nvPr/>
        </p:nvGrpSpPr>
        <p:grpSpPr>
          <a:xfrm>
            <a:off x="1517091" y="2026943"/>
            <a:ext cx="369505" cy="369505"/>
            <a:chOff x="2594050" y="1631825"/>
            <a:chExt cx="439625" cy="439625"/>
          </a:xfrm>
        </p:grpSpPr>
        <p:sp>
          <p:nvSpPr>
            <p:cNvPr id="290" name="Google Shape;290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4" name="Google Shape;294;p38"/>
          <p:cNvGrpSpPr/>
          <p:nvPr/>
        </p:nvGrpSpPr>
        <p:grpSpPr>
          <a:xfrm>
            <a:off x="1517091" y="2586393"/>
            <a:ext cx="369505" cy="369505"/>
            <a:chOff x="2594050" y="1631825"/>
            <a:chExt cx="439625" cy="439625"/>
          </a:xfrm>
        </p:grpSpPr>
        <p:sp>
          <p:nvSpPr>
            <p:cNvPr id="295" name="Google Shape;295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9" name="Google Shape;299;p38"/>
          <p:cNvGrpSpPr/>
          <p:nvPr/>
        </p:nvGrpSpPr>
        <p:grpSpPr>
          <a:xfrm>
            <a:off x="1517091" y="3145843"/>
            <a:ext cx="369505" cy="369505"/>
            <a:chOff x="2594050" y="1631825"/>
            <a:chExt cx="439625" cy="439625"/>
          </a:xfrm>
        </p:grpSpPr>
        <p:sp>
          <p:nvSpPr>
            <p:cNvPr id="300" name="Google Shape;300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04" name="Google Shape;304;p38"/>
          <p:cNvSpPr txBox="1"/>
          <p:nvPr/>
        </p:nvSpPr>
        <p:spPr>
          <a:xfrm>
            <a:off x="2027800" y="1452150"/>
            <a:ext cx="576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Function Coverage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: Has each function been tested?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2027800" y="2011600"/>
            <a:ext cx="60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Statement Coverage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: Has each statement been tested?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2027800" y="2571050"/>
            <a:ext cx="63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Edge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Coverage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: Has the control flow been tested completely?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2027800" y="3130500"/>
            <a:ext cx="596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Condition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Coverage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: Has every condition been tested?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692550" y="2017350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is Code Coverage useful?</a:t>
            </a:r>
            <a:endParaRPr sz="3600"/>
          </a:p>
        </p:txBody>
      </p:sp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1053000" y="1729700"/>
            <a:ext cx="70380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“Without code coverage, we don’t know if our tests are useful”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Safety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786150" y="3302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Table of Contents</a:t>
            </a:r>
            <a:endParaRPr b="1" sz="3600"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359800" y="1271950"/>
            <a:ext cx="27063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b="1" lang="en" sz="2800">
                <a:solidFill>
                  <a:schemeClr val="accent1"/>
                </a:solidFill>
              </a:rPr>
              <a:t>TDD</a:t>
            </a:r>
            <a:endParaRPr b="1" sz="2800"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lphaLcPeriod"/>
            </a:pPr>
            <a:r>
              <a:rPr lang="en">
                <a:solidFill>
                  <a:schemeClr val="accent1"/>
                </a:solidFill>
              </a:rPr>
              <a:t>Definition</a:t>
            </a:r>
            <a:endParaRPr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lphaLcPeriod"/>
            </a:pPr>
            <a:r>
              <a:rPr lang="en">
                <a:solidFill>
                  <a:schemeClr val="accent1"/>
                </a:solidFill>
              </a:rPr>
              <a:t>Pros</a:t>
            </a:r>
            <a:endParaRPr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lphaLcPeriod"/>
            </a:pPr>
            <a:r>
              <a:rPr lang="en">
                <a:solidFill>
                  <a:schemeClr val="accent1"/>
                </a:solidFill>
              </a:rPr>
              <a:t>Cons</a:t>
            </a:r>
            <a:endParaRPr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lphaLcPeriod"/>
            </a:pPr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848350" y="1271950"/>
            <a:ext cx="5527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</a:t>
            </a:r>
            <a:r>
              <a:rPr b="1" lang="en" sz="2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b="1" lang="en" sz="2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Coverage</a:t>
            </a:r>
            <a:endParaRPr b="1" sz="28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Definition</a:t>
            </a:r>
            <a:endParaRPr sz="24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Jest</a:t>
            </a:r>
            <a:endParaRPr sz="24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CodeCov</a:t>
            </a:r>
            <a:endParaRPr sz="24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41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“Higher code coverage finds more bugs”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327" name="Google Shape;327;p41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Quality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692550" y="2017350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much Code Coverage is necessary</a:t>
            </a:r>
            <a:r>
              <a:rPr lang="en" sz="3600"/>
              <a:t>?</a:t>
            </a:r>
            <a:endParaRPr sz="3600"/>
          </a:p>
        </p:txBody>
      </p:sp>
      <p:sp>
        <p:nvSpPr>
          <p:cNvPr id="333" name="Google Shape;333;p4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43"/>
          <p:cNvSpPr txBox="1"/>
          <p:nvPr/>
        </p:nvSpPr>
        <p:spPr>
          <a:xfrm>
            <a:off x="2304000" y="324225"/>
            <a:ext cx="453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Nice Code Coverage</a:t>
            </a:r>
            <a:endParaRPr/>
          </a:p>
        </p:txBody>
      </p:sp>
      <p:sp>
        <p:nvSpPr>
          <p:cNvPr id="340" name="Google Shape;340;p43"/>
          <p:cNvSpPr txBox="1"/>
          <p:nvPr>
            <p:ph idx="1" type="body"/>
          </p:nvPr>
        </p:nvSpPr>
        <p:spPr>
          <a:xfrm>
            <a:off x="882325" y="12847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</a:rPr>
              <a:t>Small projects</a:t>
            </a:r>
            <a:endParaRPr b="1" i="1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lang="en"/>
              <a:t>Aim to 100%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3"/>
          <p:cNvSpPr txBox="1"/>
          <p:nvPr>
            <p:ph idx="1" type="body"/>
          </p:nvPr>
        </p:nvSpPr>
        <p:spPr>
          <a:xfrm>
            <a:off x="5227000" y="12847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</a:rPr>
              <a:t>Large projects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lang="en"/>
              <a:t>Aim to 70-80%</a:t>
            </a:r>
            <a:endParaRPr/>
          </a:p>
        </p:txBody>
      </p:sp>
      <p:grpSp>
        <p:nvGrpSpPr>
          <p:cNvPr id="342" name="Google Shape;342;p43"/>
          <p:cNvGrpSpPr/>
          <p:nvPr/>
        </p:nvGrpSpPr>
        <p:grpSpPr>
          <a:xfrm>
            <a:off x="882333" y="1426698"/>
            <a:ext cx="445680" cy="430613"/>
            <a:chOff x="557494" y="4436312"/>
            <a:chExt cx="720000" cy="695660"/>
          </a:xfrm>
        </p:grpSpPr>
        <p:sp>
          <p:nvSpPr>
            <p:cNvPr id="343" name="Google Shape;343;p43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3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3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3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43"/>
          <p:cNvGrpSpPr/>
          <p:nvPr/>
        </p:nvGrpSpPr>
        <p:grpSpPr>
          <a:xfrm>
            <a:off x="5226998" y="1441623"/>
            <a:ext cx="445779" cy="400764"/>
            <a:chOff x="3778727" y="4460423"/>
            <a:chExt cx="720160" cy="647438"/>
          </a:xfrm>
        </p:grpSpPr>
        <p:sp>
          <p:nvSpPr>
            <p:cNvPr id="348" name="Google Shape;348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2887100" y="293670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</a:rPr>
              <a:t>High risk</a:t>
            </a:r>
            <a:r>
              <a:rPr b="1" i="1" lang="en">
                <a:solidFill>
                  <a:schemeClr val="accent2"/>
                </a:solidFill>
              </a:rPr>
              <a:t> systems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lang="en"/>
              <a:t>Aim to the highest possible value.</a:t>
            </a:r>
            <a:endParaRPr/>
          </a:p>
        </p:txBody>
      </p:sp>
      <p:grpSp>
        <p:nvGrpSpPr>
          <p:cNvPr id="356" name="Google Shape;356;p43"/>
          <p:cNvGrpSpPr/>
          <p:nvPr/>
        </p:nvGrpSpPr>
        <p:grpSpPr>
          <a:xfrm>
            <a:off x="2957106" y="3045718"/>
            <a:ext cx="303698" cy="445825"/>
            <a:chOff x="655600" y="3183978"/>
            <a:chExt cx="490627" cy="720234"/>
          </a:xfrm>
        </p:grpSpPr>
        <p:sp>
          <p:nvSpPr>
            <p:cNvPr id="357" name="Google Shape;357;p43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3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3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3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type="title"/>
          </p:nvPr>
        </p:nvSpPr>
        <p:spPr>
          <a:xfrm>
            <a:off x="692550" y="2017350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But, are these numbers absolute?</a:t>
            </a:r>
            <a:endParaRPr sz="3600"/>
          </a:p>
        </p:txBody>
      </p:sp>
      <p:sp>
        <p:nvSpPr>
          <p:cNvPr id="367" name="Google Shape;367;p4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45"/>
          <p:cNvSpPr txBox="1"/>
          <p:nvPr>
            <p:ph idx="1" type="body"/>
          </p:nvPr>
        </p:nvSpPr>
        <p:spPr>
          <a:xfrm>
            <a:off x="1053000" y="1729700"/>
            <a:ext cx="70380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“Focus your time testing what is important.”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374" name="Google Shape;374;p45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375" name="Google Shape;375;p45"/>
          <p:cNvSpPr txBox="1"/>
          <p:nvPr/>
        </p:nvSpPr>
        <p:spPr>
          <a:xfrm>
            <a:off x="31087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Understand your code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4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Improvement</a:t>
            </a:r>
            <a:endParaRPr sz="3600"/>
          </a:p>
        </p:txBody>
      </p:sp>
      <p:sp>
        <p:nvSpPr>
          <p:cNvPr id="382" name="Google Shape;382;p46"/>
          <p:cNvSpPr txBox="1"/>
          <p:nvPr/>
        </p:nvSpPr>
        <p:spPr>
          <a:xfrm>
            <a:off x="1579175" y="1654125"/>
            <a:ext cx="626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53A3"/>
              </a:buClr>
              <a:buSzPts val="2400"/>
              <a:buFont typeface="Source Sans Pro"/>
              <a:buAutoNum type="arabicPeriod"/>
            </a:pP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tests for </a:t>
            </a:r>
            <a:r>
              <a:rPr b="1" lang="en" sz="24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cases</a:t>
            </a: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>
              <a:solidFill>
                <a:srgbClr val="0053A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3" name="Google Shape;383;p46"/>
          <p:cNvSpPr txBox="1"/>
          <p:nvPr/>
        </p:nvSpPr>
        <p:spPr>
          <a:xfrm>
            <a:off x="1123350" y="2119550"/>
            <a:ext cx="7420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  </a:t>
            </a:r>
            <a:r>
              <a:rPr b="1" lang="en" sz="24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Identify critical misses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testing with </a:t>
            </a:r>
            <a:r>
              <a:rPr b="1" lang="en" sz="24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coverage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 sz="24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  </a:t>
            </a:r>
            <a:r>
              <a:rPr b="1" lang="en" sz="24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Improve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your testing.</a:t>
            </a:r>
            <a:endParaRPr b="1" sz="24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47"/>
          <p:cNvSpPr txBox="1"/>
          <p:nvPr>
            <p:ph type="title"/>
          </p:nvPr>
        </p:nvSpPr>
        <p:spPr>
          <a:xfrm>
            <a:off x="692550" y="1906325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 Coverage in Jest</a:t>
            </a:r>
            <a:endParaRPr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Jest?</a:t>
            </a:r>
            <a:endParaRPr sz="3600"/>
          </a:p>
        </p:txBody>
      </p:sp>
      <p:sp>
        <p:nvSpPr>
          <p:cNvPr id="395" name="Google Shape;395;p48"/>
          <p:cNvSpPr txBox="1"/>
          <p:nvPr>
            <p:ph idx="1" type="body"/>
          </p:nvPr>
        </p:nvSpPr>
        <p:spPr>
          <a:xfrm>
            <a:off x="832675" y="1180150"/>
            <a:ext cx="757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</a:rPr>
              <a:t>Jest is a JavaScript testing framework designed to ensure correctness of any JavaScript codebase.</a:t>
            </a:r>
            <a:endParaRPr b="1">
              <a:solidFill>
                <a:srgbClr val="222222"/>
              </a:solidFill>
            </a:endParaRPr>
          </a:p>
        </p:txBody>
      </p:sp>
      <p:sp>
        <p:nvSpPr>
          <p:cNvPr id="396" name="Google Shape;396;p4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" name="Google Shape;3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013" y="2118823"/>
            <a:ext cx="2631025" cy="26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8"/>
          <p:cNvSpPr txBox="1"/>
          <p:nvPr/>
        </p:nvSpPr>
        <p:spPr>
          <a:xfrm>
            <a:off x="3303025" y="2379550"/>
            <a:ext cx="1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Jest</a:t>
            </a:r>
            <a:endParaRPr b="1" sz="8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"/>
          <p:cNvSpPr txBox="1"/>
          <p:nvPr>
            <p:ph idx="1" type="body"/>
          </p:nvPr>
        </p:nvSpPr>
        <p:spPr>
          <a:xfrm>
            <a:off x="598500" y="1651925"/>
            <a:ext cx="7947000" cy="20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22222"/>
                </a:solidFill>
              </a:rPr>
              <a:t>“Write tests with an approachable, familiar and feature-rich API that gives you results quickly”</a:t>
            </a:r>
            <a:endParaRPr b="1" sz="3500">
              <a:solidFill>
                <a:srgbClr val="222222"/>
              </a:solidFill>
            </a:endParaRPr>
          </a:p>
        </p:txBody>
      </p:sp>
      <p:sp>
        <p:nvSpPr>
          <p:cNvPr id="404" name="Google Shape;404;p49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49"/>
          <p:cNvSpPr txBox="1"/>
          <p:nvPr/>
        </p:nvSpPr>
        <p:spPr>
          <a:xfrm>
            <a:off x="3193500" y="3468975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Simplicity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Making a test</a:t>
            </a:r>
            <a:endParaRPr sz="3600"/>
          </a:p>
        </p:txBody>
      </p:sp>
      <p:sp>
        <p:nvSpPr>
          <p:cNvPr id="411" name="Google Shape;411;p5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2" name="Google Shape;4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537" y="1628351"/>
            <a:ext cx="7104925" cy="21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786150" y="19547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Before we start…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>
            <p:ph type="title"/>
          </p:nvPr>
        </p:nvSpPr>
        <p:spPr>
          <a:xfrm>
            <a:off x="786150" y="2924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Matchers</a:t>
            </a:r>
            <a:endParaRPr sz="3600"/>
          </a:p>
        </p:txBody>
      </p:sp>
      <p:sp>
        <p:nvSpPr>
          <p:cNvPr id="418" name="Google Shape;418;p5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51"/>
          <p:cNvSpPr txBox="1"/>
          <p:nvPr/>
        </p:nvSpPr>
        <p:spPr>
          <a:xfrm>
            <a:off x="3952638" y="1914488"/>
            <a:ext cx="202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toBeNull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toBeDefined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toBeUndefined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toBeTruthy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toBeFalsy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0" name="Google Shape;420;p51"/>
          <p:cNvSpPr txBox="1"/>
          <p:nvPr/>
        </p:nvSpPr>
        <p:spPr>
          <a:xfrm>
            <a:off x="886350" y="2043775"/>
            <a:ext cx="199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toBeGreaterThan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toBeLessThan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toEqual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21" name="Google Shape;421;p51"/>
          <p:cNvGrpSpPr/>
          <p:nvPr/>
        </p:nvGrpSpPr>
        <p:grpSpPr>
          <a:xfrm>
            <a:off x="7052250" y="2194188"/>
            <a:ext cx="1305600" cy="972963"/>
            <a:chOff x="6616225" y="1914775"/>
            <a:chExt cx="1305600" cy="972963"/>
          </a:xfrm>
        </p:grpSpPr>
        <p:sp>
          <p:nvSpPr>
            <p:cNvPr id="422" name="Google Shape;422;p51"/>
            <p:cNvSpPr txBox="1"/>
            <p:nvPr/>
          </p:nvSpPr>
          <p:spPr>
            <a:xfrm>
              <a:off x="6616225" y="1914775"/>
              <a:ext cx="1180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toMatch</a:t>
              </a:r>
              <a:endParaRPr b="1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3" name="Google Shape;423;p51"/>
            <p:cNvSpPr txBox="1"/>
            <p:nvPr/>
          </p:nvSpPr>
          <p:spPr>
            <a:xfrm>
              <a:off x="6616225" y="2176150"/>
              <a:ext cx="1305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toContain</a:t>
              </a:r>
              <a:endParaRPr b="1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4" name="Google Shape;424;p51"/>
            <p:cNvSpPr txBox="1"/>
            <p:nvPr/>
          </p:nvSpPr>
          <p:spPr>
            <a:xfrm>
              <a:off x="6616225" y="2426038"/>
              <a:ext cx="1180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toThrow</a:t>
              </a:r>
              <a:endParaRPr b="1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25" name="Google Shape;425;p51"/>
          <p:cNvGrpSpPr/>
          <p:nvPr/>
        </p:nvGrpSpPr>
        <p:grpSpPr>
          <a:xfrm>
            <a:off x="3804812" y="2042454"/>
            <a:ext cx="191633" cy="210536"/>
            <a:chOff x="2594050" y="1631825"/>
            <a:chExt cx="439625" cy="439625"/>
          </a:xfrm>
        </p:grpSpPr>
        <p:sp>
          <p:nvSpPr>
            <p:cNvPr id="426" name="Google Shape;426;p5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0" name="Google Shape;430;p51"/>
          <p:cNvGrpSpPr/>
          <p:nvPr/>
        </p:nvGrpSpPr>
        <p:grpSpPr>
          <a:xfrm>
            <a:off x="3804812" y="2313729"/>
            <a:ext cx="191633" cy="210536"/>
            <a:chOff x="2594050" y="1631825"/>
            <a:chExt cx="439625" cy="439625"/>
          </a:xfrm>
        </p:grpSpPr>
        <p:sp>
          <p:nvSpPr>
            <p:cNvPr id="431" name="Google Shape;431;p5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5" name="Google Shape;435;p51"/>
          <p:cNvGrpSpPr/>
          <p:nvPr/>
        </p:nvGrpSpPr>
        <p:grpSpPr>
          <a:xfrm>
            <a:off x="3804812" y="2585004"/>
            <a:ext cx="191633" cy="210536"/>
            <a:chOff x="2594050" y="1631825"/>
            <a:chExt cx="439625" cy="439625"/>
          </a:xfrm>
        </p:grpSpPr>
        <p:sp>
          <p:nvSpPr>
            <p:cNvPr id="436" name="Google Shape;436;p5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0" name="Google Shape;440;p51"/>
          <p:cNvGrpSpPr/>
          <p:nvPr/>
        </p:nvGrpSpPr>
        <p:grpSpPr>
          <a:xfrm>
            <a:off x="3804812" y="2856279"/>
            <a:ext cx="191633" cy="210536"/>
            <a:chOff x="2594050" y="1631825"/>
            <a:chExt cx="439625" cy="439625"/>
          </a:xfrm>
        </p:grpSpPr>
        <p:sp>
          <p:nvSpPr>
            <p:cNvPr id="441" name="Google Shape;441;p5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5" name="Google Shape;445;p51"/>
          <p:cNvGrpSpPr/>
          <p:nvPr/>
        </p:nvGrpSpPr>
        <p:grpSpPr>
          <a:xfrm>
            <a:off x="3804812" y="3127554"/>
            <a:ext cx="191633" cy="210536"/>
            <a:chOff x="2594050" y="1631825"/>
            <a:chExt cx="439625" cy="439625"/>
          </a:xfrm>
        </p:grpSpPr>
        <p:sp>
          <p:nvSpPr>
            <p:cNvPr id="446" name="Google Shape;446;p5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0" name="Google Shape;450;p51"/>
          <p:cNvGrpSpPr/>
          <p:nvPr/>
        </p:nvGrpSpPr>
        <p:grpSpPr>
          <a:xfrm>
            <a:off x="6911850" y="2357329"/>
            <a:ext cx="191633" cy="210536"/>
            <a:chOff x="2594050" y="1631825"/>
            <a:chExt cx="439625" cy="439625"/>
          </a:xfrm>
        </p:grpSpPr>
        <p:sp>
          <p:nvSpPr>
            <p:cNvPr id="451" name="Google Shape;451;p5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5" name="Google Shape;455;p51"/>
          <p:cNvGrpSpPr/>
          <p:nvPr/>
        </p:nvGrpSpPr>
        <p:grpSpPr>
          <a:xfrm>
            <a:off x="6911850" y="2594179"/>
            <a:ext cx="191633" cy="210536"/>
            <a:chOff x="2594050" y="1631825"/>
            <a:chExt cx="439625" cy="439625"/>
          </a:xfrm>
        </p:grpSpPr>
        <p:sp>
          <p:nvSpPr>
            <p:cNvPr id="456" name="Google Shape;456;p5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0" name="Google Shape;460;p51"/>
          <p:cNvGrpSpPr/>
          <p:nvPr/>
        </p:nvGrpSpPr>
        <p:grpSpPr>
          <a:xfrm>
            <a:off x="6911850" y="2831029"/>
            <a:ext cx="191633" cy="210536"/>
            <a:chOff x="2594050" y="1631825"/>
            <a:chExt cx="439625" cy="439625"/>
          </a:xfrm>
        </p:grpSpPr>
        <p:sp>
          <p:nvSpPr>
            <p:cNvPr id="461" name="Google Shape;461;p5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5" name="Google Shape;465;p51"/>
          <p:cNvGrpSpPr/>
          <p:nvPr/>
        </p:nvGrpSpPr>
        <p:grpSpPr>
          <a:xfrm>
            <a:off x="758262" y="2183566"/>
            <a:ext cx="191633" cy="210536"/>
            <a:chOff x="2594050" y="1631825"/>
            <a:chExt cx="439625" cy="439625"/>
          </a:xfrm>
        </p:grpSpPr>
        <p:sp>
          <p:nvSpPr>
            <p:cNvPr id="466" name="Google Shape;466;p5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0" name="Google Shape;470;p51"/>
          <p:cNvGrpSpPr/>
          <p:nvPr/>
        </p:nvGrpSpPr>
        <p:grpSpPr>
          <a:xfrm>
            <a:off x="758262" y="2449091"/>
            <a:ext cx="191633" cy="210536"/>
            <a:chOff x="2594050" y="1631825"/>
            <a:chExt cx="439625" cy="439625"/>
          </a:xfrm>
        </p:grpSpPr>
        <p:sp>
          <p:nvSpPr>
            <p:cNvPr id="471" name="Google Shape;471;p5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5" name="Google Shape;475;p51"/>
          <p:cNvGrpSpPr/>
          <p:nvPr/>
        </p:nvGrpSpPr>
        <p:grpSpPr>
          <a:xfrm>
            <a:off x="758262" y="2714616"/>
            <a:ext cx="191633" cy="210536"/>
            <a:chOff x="2594050" y="1631825"/>
            <a:chExt cx="439625" cy="439625"/>
          </a:xfrm>
        </p:grpSpPr>
        <p:sp>
          <p:nvSpPr>
            <p:cNvPr id="476" name="Google Shape;476;p5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0" name="Google Shape;480;p51"/>
          <p:cNvGrpSpPr/>
          <p:nvPr/>
        </p:nvGrpSpPr>
        <p:grpSpPr>
          <a:xfrm>
            <a:off x="758262" y="2980141"/>
            <a:ext cx="191633" cy="210536"/>
            <a:chOff x="2594050" y="1631825"/>
            <a:chExt cx="439625" cy="439625"/>
          </a:xfrm>
        </p:grpSpPr>
        <p:sp>
          <p:nvSpPr>
            <p:cNvPr id="481" name="Google Shape;481;p5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2"/>
          <p:cNvSpPr txBox="1"/>
          <p:nvPr>
            <p:ph type="title"/>
          </p:nvPr>
        </p:nvSpPr>
        <p:spPr>
          <a:xfrm>
            <a:off x="786150" y="22204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Now, how to do coverage with Jest?</a:t>
            </a:r>
            <a:endParaRPr sz="3600"/>
          </a:p>
        </p:txBody>
      </p:sp>
      <p:sp>
        <p:nvSpPr>
          <p:cNvPr id="490" name="Google Shape;490;p5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"/>
          <p:cNvSpPr txBox="1"/>
          <p:nvPr>
            <p:ph idx="1" type="body"/>
          </p:nvPr>
        </p:nvSpPr>
        <p:spPr>
          <a:xfrm>
            <a:off x="2497350" y="2220450"/>
            <a:ext cx="41493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</a:rPr>
              <a:t>Just add</a:t>
            </a:r>
            <a:r>
              <a:rPr b="1" lang="en" sz="2800"/>
              <a:t> </a:t>
            </a:r>
            <a:r>
              <a:rPr b="1" i="1" lang="en" sz="2800"/>
              <a:t>--coverage</a:t>
            </a:r>
            <a:endParaRPr b="1" i="1" sz="2800"/>
          </a:p>
        </p:txBody>
      </p:sp>
      <p:sp>
        <p:nvSpPr>
          <p:cNvPr id="496" name="Google Shape;496;p5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53"/>
          <p:cNvSpPr txBox="1"/>
          <p:nvPr>
            <p:ph type="title"/>
          </p:nvPr>
        </p:nvSpPr>
        <p:spPr>
          <a:xfrm>
            <a:off x="786150" y="3673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Noob mode</a:t>
            </a:r>
            <a:endParaRPr sz="3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4"/>
          <p:cNvSpPr txBox="1"/>
          <p:nvPr>
            <p:ph idx="1" type="body"/>
          </p:nvPr>
        </p:nvSpPr>
        <p:spPr>
          <a:xfrm>
            <a:off x="2434050" y="1010725"/>
            <a:ext cx="42759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Using a</a:t>
            </a:r>
            <a:r>
              <a:rPr b="1" lang="en"/>
              <a:t> </a:t>
            </a:r>
            <a:r>
              <a:rPr b="1" i="1" lang="en"/>
              <a:t>package.json</a:t>
            </a:r>
            <a:endParaRPr b="1" i="1"/>
          </a:p>
        </p:txBody>
      </p:sp>
      <p:sp>
        <p:nvSpPr>
          <p:cNvPr id="503" name="Google Shape;503;p5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5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Medium</a:t>
            </a:r>
            <a:r>
              <a:rPr lang="en" sz="3600"/>
              <a:t> mode</a:t>
            </a:r>
            <a:endParaRPr sz="3600"/>
          </a:p>
        </p:txBody>
      </p:sp>
      <p:pic>
        <p:nvPicPr>
          <p:cNvPr id="505" name="Google Shape;5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14" y="2007925"/>
            <a:ext cx="5429975" cy="21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 mode</a:t>
            </a:r>
            <a:endParaRPr sz="3600"/>
          </a:p>
        </p:txBody>
      </p:sp>
      <p:sp>
        <p:nvSpPr>
          <p:cNvPr id="511" name="Google Shape;511;p55"/>
          <p:cNvSpPr txBox="1"/>
          <p:nvPr>
            <p:ph idx="1" type="body"/>
          </p:nvPr>
        </p:nvSpPr>
        <p:spPr>
          <a:xfrm>
            <a:off x="2684250" y="951525"/>
            <a:ext cx="40827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Using a</a:t>
            </a:r>
            <a:r>
              <a:rPr lang="en"/>
              <a:t> </a:t>
            </a:r>
            <a:r>
              <a:rPr b="1" lang="en"/>
              <a:t>good</a:t>
            </a:r>
            <a:r>
              <a:rPr lang="en"/>
              <a:t> </a:t>
            </a:r>
            <a:r>
              <a:rPr b="1" lang="en">
                <a:solidFill>
                  <a:schemeClr val="accent2"/>
                </a:solidFill>
              </a:rPr>
              <a:t>package.json.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512" name="Google Shape;512;p5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3" name="Google Shape;5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564" y="1572625"/>
            <a:ext cx="4564876" cy="31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 mode</a:t>
            </a:r>
            <a:endParaRPr sz="3600"/>
          </a:p>
        </p:txBody>
      </p:sp>
      <p:sp>
        <p:nvSpPr>
          <p:cNvPr id="519" name="Google Shape;519;p56"/>
          <p:cNvSpPr txBox="1"/>
          <p:nvPr>
            <p:ph idx="1" type="body"/>
          </p:nvPr>
        </p:nvSpPr>
        <p:spPr>
          <a:xfrm>
            <a:off x="2684250" y="951525"/>
            <a:ext cx="40665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Using a</a:t>
            </a:r>
            <a:r>
              <a:rPr lang="en"/>
              <a:t> </a:t>
            </a:r>
            <a:r>
              <a:rPr b="1" lang="en"/>
              <a:t>good</a:t>
            </a:r>
            <a:r>
              <a:rPr lang="en"/>
              <a:t> </a:t>
            </a:r>
            <a:r>
              <a:rPr b="1" lang="en">
                <a:solidFill>
                  <a:schemeClr val="accent2"/>
                </a:solidFill>
              </a:rPr>
              <a:t>package.json.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520" name="Google Shape;520;p5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1" name="Google Shape;52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164" y="1886025"/>
            <a:ext cx="6973676" cy="19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7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about continuous integration?</a:t>
            </a:r>
            <a:endParaRPr sz="3600"/>
          </a:p>
        </p:txBody>
      </p:sp>
      <p:sp>
        <p:nvSpPr>
          <p:cNvPr id="527" name="Google Shape;527;p5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8" name="Google Shape;52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650" y="1261695"/>
            <a:ext cx="4030428" cy="357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4" name="Google Shape;534;p58"/>
          <p:cNvSpPr txBox="1"/>
          <p:nvPr>
            <p:ph type="title"/>
          </p:nvPr>
        </p:nvSpPr>
        <p:spPr>
          <a:xfrm>
            <a:off x="692550" y="1906325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 Coverage in CodeCov</a:t>
            </a:r>
            <a:endParaRPr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Definition</a:t>
            </a:r>
            <a:endParaRPr sz="3600"/>
          </a:p>
        </p:txBody>
      </p:sp>
      <p:sp>
        <p:nvSpPr>
          <p:cNvPr id="540" name="Google Shape;540;p59"/>
          <p:cNvSpPr txBox="1"/>
          <p:nvPr>
            <p:ph idx="1" type="body"/>
          </p:nvPr>
        </p:nvSpPr>
        <p:spPr>
          <a:xfrm>
            <a:off x="786150" y="1261700"/>
            <a:ext cx="75717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</a:rPr>
              <a:t>Code coverage is one of the most important metrics companies rely on to ship healthier code, faster, and with less risk.</a:t>
            </a:r>
            <a:endParaRPr b="1">
              <a:solidFill>
                <a:srgbClr val="222222"/>
              </a:solidFill>
            </a:endParaRPr>
          </a:p>
        </p:txBody>
      </p:sp>
      <p:sp>
        <p:nvSpPr>
          <p:cNvPr id="541" name="Google Shape;541;p5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2" name="Google Shape;54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750" y="2916198"/>
            <a:ext cx="1654500" cy="16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CodeCov benefits</a:t>
            </a:r>
            <a:endParaRPr sz="3600"/>
          </a:p>
        </p:txBody>
      </p:sp>
      <p:sp>
        <p:nvSpPr>
          <p:cNvPr id="548" name="Google Shape;548;p6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9" name="Google Shape;5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862" y="1498250"/>
            <a:ext cx="3382276" cy="344392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0"/>
          <p:cNvSpPr txBox="1"/>
          <p:nvPr/>
        </p:nvSpPr>
        <p:spPr>
          <a:xfrm>
            <a:off x="1513450" y="1036550"/>
            <a:ext cx="576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coverage in a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 graphical representation.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51" name="Google Shape;551;p60"/>
          <p:cNvGrpSpPr/>
          <p:nvPr/>
        </p:nvGrpSpPr>
        <p:grpSpPr>
          <a:xfrm>
            <a:off x="1026941" y="1082643"/>
            <a:ext cx="369505" cy="369505"/>
            <a:chOff x="2594050" y="1631825"/>
            <a:chExt cx="439625" cy="439625"/>
          </a:xfrm>
        </p:grpSpPr>
        <p:sp>
          <p:nvSpPr>
            <p:cNvPr id="552" name="Google Shape;552;p6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6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4" name="Google Shape;554;p6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5" name="Google Shape;555;p6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786150" y="479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This is really important.</a:t>
            </a:r>
            <a:endParaRPr b="1" sz="36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088" y="1182275"/>
            <a:ext cx="3389816" cy="38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Google Shape;56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3762"/>
            <a:ext cx="9144003" cy="1977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CodeCov benefits</a:t>
            </a:r>
            <a:endParaRPr sz="3600"/>
          </a:p>
        </p:txBody>
      </p:sp>
      <p:sp>
        <p:nvSpPr>
          <p:cNvPr id="563" name="Google Shape;563;p61"/>
          <p:cNvSpPr txBox="1"/>
          <p:nvPr/>
        </p:nvSpPr>
        <p:spPr>
          <a:xfrm>
            <a:off x="1501350" y="1036550"/>
            <a:ext cx="576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coverage in </a:t>
            </a:r>
            <a:r>
              <a:rPr b="1" lang="en" sz="18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 easy way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64" name="Google Shape;564;p61"/>
          <p:cNvGrpSpPr/>
          <p:nvPr/>
        </p:nvGrpSpPr>
        <p:grpSpPr>
          <a:xfrm>
            <a:off x="1026941" y="1082643"/>
            <a:ext cx="369505" cy="369505"/>
            <a:chOff x="2594050" y="1631825"/>
            <a:chExt cx="439625" cy="439625"/>
          </a:xfrm>
        </p:grpSpPr>
        <p:sp>
          <p:nvSpPr>
            <p:cNvPr id="565" name="Google Shape;565;p6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6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6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Google Shape;568;p6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4" name="Google Shape;574;p6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</a:t>
            </a:r>
            <a:r>
              <a:rPr lang="en" sz="3600"/>
              <a:t> CodeCov</a:t>
            </a:r>
            <a:endParaRPr sz="3600"/>
          </a:p>
        </p:txBody>
      </p:sp>
      <p:sp>
        <p:nvSpPr>
          <p:cNvPr id="575" name="Google Shape;575;p62"/>
          <p:cNvSpPr txBox="1"/>
          <p:nvPr/>
        </p:nvSpPr>
        <p:spPr>
          <a:xfrm>
            <a:off x="1440000" y="2061988"/>
            <a:ext cx="626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53A3"/>
              </a:buClr>
              <a:buSzPts val="2400"/>
              <a:buFont typeface="Source Sans Pro"/>
              <a:buAutoNum type="arabicPeriod"/>
            </a:pP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Give </a:t>
            </a:r>
            <a:r>
              <a:rPr b="1" lang="en" sz="24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CodeCov</a:t>
            </a: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permission to your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>
              <a:solidFill>
                <a:srgbClr val="0053A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6" name="Google Shape;576;p62"/>
          <p:cNvSpPr txBox="1"/>
          <p:nvPr/>
        </p:nvSpPr>
        <p:spPr>
          <a:xfrm>
            <a:off x="984175" y="2527413"/>
            <a:ext cx="742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   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Choose a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(Token creation).</a:t>
            </a:r>
            <a:endParaRPr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7" name="Google Shape;577;p62"/>
          <p:cNvSpPr txBox="1"/>
          <p:nvPr/>
        </p:nvSpPr>
        <p:spPr>
          <a:xfrm>
            <a:off x="3512700" y="3803100"/>
            <a:ext cx="21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https://about.codecov.io/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3" name="Google Shape;583;p6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CodeCov</a:t>
            </a:r>
            <a:endParaRPr sz="3600"/>
          </a:p>
        </p:txBody>
      </p:sp>
      <p:sp>
        <p:nvSpPr>
          <p:cNvPr id="584" name="Google Shape;584;p63"/>
          <p:cNvSpPr txBox="1"/>
          <p:nvPr/>
        </p:nvSpPr>
        <p:spPr>
          <a:xfrm>
            <a:off x="1440000" y="2061988"/>
            <a:ext cx="691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   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the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coverage directory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Jest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5" name="Google Shape;585;p63"/>
          <p:cNvSpPr txBox="1"/>
          <p:nvPr/>
        </p:nvSpPr>
        <p:spPr>
          <a:xfrm>
            <a:off x="984175" y="2527400"/>
            <a:ext cx="742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   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Setup the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 Actions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Google Shape;591;p6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CodeCov</a:t>
            </a:r>
            <a:endParaRPr sz="3600"/>
          </a:p>
        </p:txBody>
      </p:sp>
      <p:sp>
        <p:nvSpPr>
          <p:cNvPr id="592" name="Google Shape;592;p64"/>
          <p:cNvSpPr txBox="1"/>
          <p:nvPr/>
        </p:nvSpPr>
        <p:spPr>
          <a:xfrm>
            <a:off x="1440000" y="2061988"/>
            <a:ext cx="691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   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the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CodeCov Uploader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3" name="Google Shape;593;p64"/>
          <p:cNvSpPr txBox="1"/>
          <p:nvPr/>
        </p:nvSpPr>
        <p:spPr>
          <a:xfrm>
            <a:off x="984175" y="2527400"/>
            <a:ext cx="742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   Upload coverage with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./codecov -t [Token]</a:t>
            </a:r>
            <a:endParaRPr b="1">
              <a:solidFill>
                <a:srgbClr val="0E1B2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5"/>
          <p:cNvSpPr txBox="1"/>
          <p:nvPr>
            <p:ph type="ctrTitle"/>
          </p:nvPr>
        </p:nvSpPr>
        <p:spPr>
          <a:xfrm>
            <a:off x="1655700" y="1991844"/>
            <a:ext cx="583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Conclusions</a:t>
            </a:r>
            <a:endParaRPr b="0" sz="3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4" name="Google Shape;604;p66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66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66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Google Shape;607;p6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66"/>
          <p:cNvSpPr txBox="1"/>
          <p:nvPr/>
        </p:nvSpPr>
        <p:spPr>
          <a:xfrm>
            <a:off x="1837500" y="333025"/>
            <a:ext cx="546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CodeCov</a:t>
            </a: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: Conclusions</a:t>
            </a:r>
            <a:endParaRPr/>
          </a:p>
        </p:txBody>
      </p:sp>
      <p:pic>
        <p:nvPicPr>
          <p:cNvPr id="609" name="Google Shape;60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750" y="1763270"/>
            <a:ext cx="2667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6"/>
          <p:cNvSpPr txBox="1"/>
          <p:nvPr>
            <p:ph idx="1" type="body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Code quality.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Code safety.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Simple code coverage improvement.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Bibliography: TDD</a:t>
            </a:r>
            <a:endParaRPr sz="3600"/>
          </a:p>
        </p:txBody>
      </p:sp>
      <p:sp>
        <p:nvSpPr>
          <p:cNvPr id="616" name="Google Shape;616;p67"/>
          <p:cNvSpPr txBox="1"/>
          <p:nvPr>
            <p:ph idx="1" type="body"/>
          </p:nvPr>
        </p:nvSpPr>
        <p:spPr>
          <a:xfrm>
            <a:off x="786150" y="1261700"/>
            <a:ext cx="76878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b="1" lang="en" sz="1800"/>
              <a:t>TDD Wikipedia</a:t>
            </a:r>
            <a:r>
              <a:rPr lang="en" sz="1800"/>
              <a:t>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https://en.wikipedia.org/wiki/Test-driven_development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b="1" lang="en" sz="1800"/>
              <a:t>Learn TDD</a:t>
            </a:r>
            <a:r>
              <a:rPr lang="en" sz="1800"/>
              <a:t>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https://github.com/dwyl/learn-tdd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b="1" lang="en" sz="1800"/>
              <a:t>Benefits of TDD</a:t>
            </a:r>
            <a:r>
              <a:rPr lang="en" sz="1800"/>
              <a:t>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https://fortegrp.com/test-driven-development-benefits/#:~:text=Developers%20have%20less%20debugging%20to,quality%20of%20the%20final%20product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b="1" lang="en" sz="1800"/>
              <a:t>Software disasters</a:t>
            </a:r>
            <a:r>
              <a:rPr lang="en" sz="1800"/>
              <a:t>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https://raygun.com/blog/costly-software-errors-history/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https://www.rankred.com/biggest-software-failures/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617" name="Google Shape;617;p6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Bibliography: Code Coverage</a:t>
            </a:r>
            <a:endParaRPr sz="3600"/>
          </a:p>
        </p:txBody>
      </p:sp>
      <p:sp>
        <p:nvSpPr>
          <p:cNvPr id="623" name="Google Shape;623;p68"/>
          <p:cNvSpPr txBox="1"/>
          <p:nvPr>
            <p:ph idx="1" type="body"/>
          </p:nvPr>
        </p:nvSpPr>
        <p:spPr>
          <a:xfrm>
            <a:off x="786150" y="1093488"/>
            <a:ext cx="76878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AutoNum type="arabicPeriod"/>
            </a:pPr>
            <a:r>
              <a:rPr b="1" lang="en" sz="1600">
                <a:solidFill>
                  <a:srgbClr val="222222"/>
                </a:solidFill>
              </a:rPr>
              <a:t>Code Coverage Wikipedia</a:t>
            </a:r>
            <a:r>
              <a:rPr lang="en" sz="1600">
                <a:solidFill>
                  <a:srgbClr val="222222"/>
                </a:solidFill>
              </a:rPr>
              <a:t>:</a:t>
            </a:r>
            <a:r>
              <a:rPr lang="en" sz="1600"/>
              <a:t> </a:t>
            </a:r>
            <a:r>
              <a:rPr lang="en" sz="15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https://en.wikipedia.org/wiki/Code_coverage</a:t>
            </a:r>
            <a:endParaRPr b="1"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AutoNum type="arabicPeriod"/>
            </a:pPr>
            <a:r>
              <a:rPr b="1" lang="en" sz="1600">
                <a:solidFill>
                  <a:srgbClr val="222222"/>
                </a:solidFill>
              </a:rPr>
              <a:t>Code Coverage Definition</a:t>
            </a:r>
            <a:r>
              <a:rPr lang="en" sz="1600">
                <a:solidFill>
                  <a:srgbClr val="222222"/>
                </a:solidFill>
              </a:rPr>
              <a:t>:</a:t>
            </a:r>
            <a:r>
              <a:rPr b="1" lang="en" sz="1600">
                <a:solidFill>
                  <a:srgbClr val="222222"/>
                </a:solidFill>
              </a:rPr>
              <a:t>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https://confluence.atlassian.com/clover/about-code-coverage-71599496.html#:~:text=Code%20coverage%20is%20the%20percentage,and%20which%20statements%20have%20not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AutoNum type="arabicPeriod"/>
            </a:pPr>
            <a:r>
              <a:rPr b="1" lang="en" sz="1600">
                <a:solidFill>
                  <a:srgbClr val="222222"/>
                </a:solidFill>
              </a:rPr>
              <a:t>Code Coverage Criteria</a:t>
            </a:r>
            <a:r>
              <a:rPr lang="en" sz="1600">
                <a:solidFill>
                  <a:srgbClr val="222222"/>
                </a:solidFill>
              </a:rPr>
              <a:t>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https://www.atlassian.com/continuous-delivery/software-testing/code-coverage</a:t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AutoNum type="arabicPeriod"/>
            </a:pPr>
            <a:r>
              <a:rPr b="1" lang="en" sz="1600">
                <a:solidFill>
                  <a:srgbClr val="222222"/>
                </a:solidFill>
              </a:rPr>
              <a:t>Why is Code Coverage important?</a:t>
            </a:r>
            <a:r>
              <a:rPr lang="en" sz="1600">
                <a:solidFill>
                  <a:srgbClr val="222222"/>
                </a:solidFill>
              </a:rPr>
              <a:t>: </a:t>
            </a:r>
            <a:r>
              <a:rPr lang="en" sz="15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https://about.codecov.io/blog/who-cares-about-code-coverage-and-why/#:~:text=Code%20coverage%20is%20a%20simple,the%20quality%20of%20your%20code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222222"/>
                </a:solidFill>
              </a:rPr>
              <a:t>Use Code Coverage with Jest</a:t>
            </a:r>
            <a:r>
              <a:rPr lang="en" sz="1600">
                <a:solidFill>
                  <a:srgbClr val="222222"/>
                </a:solidFill>
              </a:rPr>
              <a:t>:</a:t>
            </a:r>
            <a:r>
              <a:rPr lang="en" sz="1700">
                <a:solidFill>
                  <a:srgbClr val="222222"/>
                </a:solidFill>
              </a:rPr>
              <a:t> </a:t>
            </a:r>
            <a:r>
              <a:rPr lang="en" sz="1500" u="sng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https://www.valentinog.com/blog/jest-coverage/</a:t>
            </a:r>
            <a:endParaRPr sz="1500">
              <a:solidFill>
                <a:srgbClr val="22222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AutoNum type="arabicPeriod"/>
            </a:pPr>
            <a:r>
              <a:rPr b="1" lang="en" sz="1600">
                <a:solidFill>
                  <a:srgbClr val="222222"/>
                </a:solidFill>
              </a:rPr>
              <a:t>Jest’s Code Coverage Documentation</a:t>
            </a:r>
            <a:r>
              <a:rPr lang="en" sz="1600">
                <a:solidFill>
                  <a:srgbClr val="222222"/>
                </a:solidFill>
              </a:rPr>
              <a:t>: </a:t>
            </a:r>
            <a:r>
              <a:rPr lang="en" sz="1500" u="sng">
                <a:solidFill>
                  <a:schemeClr val="hlink"/>
                </a:solidFill>
                <a:hlinkClick r:id="rId8"/>
              </a:rPr>
              <a:t>https://jestjs.io/docs/configuration#coveragethreshold-object</a:t>
            </a:r>
            <a:endParaRPr sz="1500">
              <a:solidFill>
                <a:srgbClr val="22222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222222"/>
                </a:solidFill>
              </a:rPr>
              <a:t>CodeCov Quick Start</a:t>
            </a:r>
            <a:r>
              <a:rPr lang="en" sz="1600">
                <a:solidFill>
                  <a:srgbClr val="222222"/>
                </a:solidFill>
              </a:rPr>
              <a:t>:</a:t>
            </a:r>
            <a:r>
              <a:rPr lang="en" sz="1500">
                <a:solidFill>
                  <a:srgbClr val="222222"/>
                </a:solidFill>
              </a:rPr>
              <a:t> </a:t>
            </a:r>
            <a:r>
              <a:rPr lang="en" sz="1500" u="sng">
                <a:solidFill>
                  <a:schemeClr val="hlink"/>
                </a:solidFill>
                <a:hlinkClick r:id="rId9"/>
              </a:rPr>
              <a:t>https://docs.codecov.com/docs</a:t>
            </a:r>
            <a:endParaRPr sz="15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624" name="Google Shape;624;p6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9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630" name="Google Shape;630;p69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631" name="Google Shape;631;p69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us at: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pablo.perez.gonzalez.23@ull.edu.es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gabriel.perez.10@ull.edu.es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3" name="Google Shape;633;p69"/>
          <p:cNvGrpSpPr/>
          <p:nvPr/>
        </p:nvGrpSpPr>
        <p:grpSpPr>
          <a:xfrm>
            <a:off x="5038228" y="1639799"/>
            <a:ext cx="2369791" cy="2097125"/>
            <a:chOff x="1510757" y="3225422"/>
            <a:chExt cx="720214" cy="637347"/>
          </a:xfrm>
        </p:grpSpPr>
        <p:sp>
          <p:nvSpPr>
            <p:cNvPr id="634" name="Google Shape;634;p6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6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6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6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6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6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6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1655700" y="1991844"/>
            <a:ext cx="583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08000" lvl="0" marL="457200" rtl="0" algn="ctr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en"/>
              <a:t>TDD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3072000" y="4870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Definition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471363" y="1331925"/>
            <a:ext cx="620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b="1" lang="en" sz="18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 </a:t>
            </a: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lang="en" sz="18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riven </a:t>
            </a: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1" lang="en" sz="18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evelopment</a:t>
            </a:r>
            <a:r>
              <a:rPr b="1" lang="en" sz="18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software development process that starts with the creation of a test and continues with the implementation of the code that makes it work.</a:t>
            </a:r>
            <a:endParaRPr b="1" sz="180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25" y="2539850"/>
            <a:ext cx="7556175" cy="182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TDD’s cycle</a:t>
            </a:r>
            <a:endParaRPr sz="360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956225" y="1751825"/>
            <a:ext cx="14541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Refactor</a:t>
            </a:r>
            <a:endParaRPr sz="2800"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5638300" y="1751825"/>
            <a:ext cx="11052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Test</a:t>
            </a:r>
            <a:endParaRPr sz="2800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890025" y="4379850"/>
            <a:ext cx="12798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Code</a:t>
            </a:r>
            <a:endParaRPr sz="2800"/>
          </a:p>
        </p:txBody>
      </p:sp>
      <p:sp>
        <p:nvSpPr>
          <p:cNvPr id="128" name="Google Shape;128;p19"/>
          <p:cNvSpPr/>
          <p:nvPr/>
        </p:nvSpPr>
        <p:spPr>
          <a:xfrm>
            <a:off x="4446100" y="1209671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697900" y="1150425"/>
            <a:ext cx="127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 here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3138414" y="1612118"/>
            <a:ext cx="2783018" cy="2779141"/>
            <a:chOff x="1649412" y="927100"/>
            <a:chExt cx="5011737" cy="5016500"/>
          </a:xfrm>
        </p:grpSpPr>
        <p:sp>
          <p:nvSpPr>
            <p:cNvPr id="131" name="Google Shape;131;p1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rgbClr val="0091E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rgbClr val="0053A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692550" y="2017350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is TDD better than other software development processes</a:t>
            </a:r>
            <a:r>
              <a:rPr lang="en" sz="3600"/>
              <a:t>?</a:t>
            </a:r>
            <a:endParaRPr sz="3600"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