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Roboto Slab"/>
      <p:regular r:id="rId57"/>
      <p:bold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Roboto Slab Medium"/>
      <p:regular r:id="rId63"/>
      <p:bold r:id="rId64"/>
    </p:embeddedFont>
    <p:embeddedFont>
      <p:font typeface="Source Sans Pr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6.xml"/><Relationship Id="rId64" Type="http://schemas.openxmlformats.org/officeDocument/2006/relationships/font" Target="fonts/RobotoSlabMedium-bold.fntdata"/><Relationship Id="rId63" Type="http://schemas.openxmlformats.org/officeDocument/2006/relationships/font" Target="fonts/RobotoSlabMedium-regular.fntdata"/><Relationship Id="rId22" Type="http://schemas.openxmlformats.org/officeDocument/2006/relationships/slide" Target="slides/slide18.xml"/><Relationship Id="rId66" Type="http://schemas.openxmlformats.org/officeDocument/2006/relationships/font" Target="fonts/SourceSansPro-bold.fntdata"/><Relationship Id="rId21" Type="http://schemas.openxmlformats.org/officeDocument/2006/relationships/slide" Target="slides/slide17.xml"/><Relationship Id="rId65" Type="http://schemas.openxmlformats.org/officeDocument/2006/relationships/font" Target="fonts/SourceSansPro-regular.fntdata"/><Relationship Id="rId24" Type="http://schemas.openxmlformats.org/officeDocument/2006/relationships/slide" Target="slides/slide20.xml"/><Relationship Id="rId68" Type="http://schemas.openxmlformats.org/officeDocument/2006/relationships/font" Target="fonts/SourceSansPro-boldItalic.fntdata"/><Relationship Id="rId23" Type="http://schemas.openxmlformats.org/officeDocument/2006/relationships/slide" Target="slides/slide19.xml"/><Relationship Id="rId67" Type="http://schemas.openxmlformats.org/officeDocument/2006/relationships/font" Target="fonts/SourceSansPro-italic.fntdata"/><Relationship Id="rId60" Type="http://schemas.openxmlformats.org/officeDocument/2006/relationships/font" Target="fonts/Robot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regular.fntdata"/><Relationship Id="rId14" Type="http://schemas.openxmlformats.org/officeDocument/2006/relationships/slide" Target="slides/slide10.xml"/><Relationship Id="rId58" Type="http://schemas.openxmlformats.org/officeDocument/2006/relationships/font" Target="fonts/RobotoSlab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22dcc9a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922dcc9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1e5bdcc5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1e5bdc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1e5bdcc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1e5bdc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1e5bdcc5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91e5bdc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1e5bdcc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1e5bdc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1e5bdcc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1e5bdc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1e5bdcc5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91e5bdcc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91e5bdcc5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91e5bdc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1e5bdcc5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1e5bdc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91e5bdcc5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91e5bdc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19905647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1990564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91e5bdcc5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91e5bdc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922dcc9a0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922dcc9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3b2225293_0_4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3b2225293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91e5bdcc5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91e5bdc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3b2225293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3b22252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922dcc9a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922dcc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b2225293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3b222529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3b2225293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3b222529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3b2225293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3b222529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3b2225293_0_3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3b222529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1e5bdcc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1e5bdc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3b2225293_0_3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3b222529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3b2225293_0_3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3b222529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3b2225293_0_5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3b2225293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9371ab3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9371ab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9371ab3e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9371ab3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9371ab3e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9371ab3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9371ab3e6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9371ab3e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9371ab3e6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9371ab3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9371ab3e6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9371ab3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9371ab3e6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9371ab3e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efaab917_2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efaab91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9371ab3e6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9371ab3e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b2225293_0_5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b222529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defaab917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defaab91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defaab917_2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defaab91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defaab917_2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defaab91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defaab917_2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defaab91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3b2225293_0_5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f3b222529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3b2225293_0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3b222529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91e5bdcc5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91e5bdc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a1990564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a1990564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efaab917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efaab91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3b222529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f3b22252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922dcc9a0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922dcc9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1922dcc9a0_0_5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1922dcc9a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1e5bdcc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1e5bdc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22dcc9a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22dcc9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1e5bdcc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1e5bdc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22dcc9a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22dcc9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n.wikipedia.org/wiki/Test-driven_development" TargetMode="External"/><Relationship Id="rId4" Type="http://schemas.openxmlformats.org/officeDocument/2006/relationships/hyperlink" Target="https://github.com/dwyl/learn-tdd" TargetMode="External"/><Relationship Id="rId5" Type="http://schemas.openxmlformats.org/officeDocument/2006/relationships/hyperlink" Target="https://fortegrp.com/test-driven-development-benefits/#:~:text=Developers%20have%20less%20debugging%20to,quality%20of%20the%20final%20product" TargetMode="External"/><Relationship Id="rId6" Type="http://schemas.openxmlformats.org/officeDocument/2006/relationships/hyperlink" Target="https://raygun.com/blog/costly-software-errors-history/" TargetMode="External"/><Relationship Id="rId7" Type="http://schemas.openxmlformats.org/officeDocument/2006/relationships/hyperlink" Target="https://www.rankred.com/biggest-software-failures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en.wikipedia.org/wiki/Code_coverage" TargetMode="External"/><Relationship Id="rId4" Type="http://schemas.openxmlformats.org/officeDocument/2006/relationships/hyperlink" Target="https://about.codecov.io/blog/who-cares-about-code-coverage-and-why/#:~:text=Code%20coverage%20is%20a%20simple,the%20quality%20of%20your%20code" TargetMode="External"/><Relationship Id="rId5" Type="http://schemas.openxmlformats.org/officeDocument/2006/relationships/hyperlink" Target="https://www.valentinog.com/blog/jest-coverage/" TargetMode="External"/><Relationship Id="rId6" Type="http://schemas.openxmlformats.org/officeDocument/2006/relationships/hyperlink" Target="https://jestjs.io/docs/configuration#coveragethreshold-object" TargetMode="External"/><Relationship Id="rId7" Type="http://schemas.openxmlformats.org/officeDocument/2006/relationships/hyperlink" Target="https://docs.codecov.com/do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+ Code Coverage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251850" y="4235450"/>
            <a:ext cx="53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Lorenzo Gabriel Pérez González alu0101233499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Pablo Pérez González alu0101318318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843300" y="2353850"/>
            <a:ext cx="74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“Focus to a single feature at a time.”</a:t>
            </a:r>
            <a:endParaRPr b="1" i="1"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620850" y="2996800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Modularity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215300" y="1723650"/>
            <a:ext cx="67134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“Developers naturally produce a cleaner, more readable, and manageable code.”</a:t>
            </a:r>
            <a:endParaRPr b="1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620850" y="360927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Maintenance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“Modular improvement.”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620850" y="249497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Refactoring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“TDD can reduce your time-to-market speed.”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456450" y="2982025"/>
            <a:ext cx="22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Decreasing costs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“Tests act as documentation and illustrate how the code works.”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Better documentation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“TDD produces a higher overall test coverage”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Less debugging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1260600" y="2017350"/>
            <a:ext cx="66228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about TDD’s cons?</a:t>
            </a:r>
            <a:endParaRPr sz="3600"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“The team will be busy writing tests first.”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Slow development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“Requires skills, persistence, and discipline.”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Difficulty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215300" y="1723650"/>
            <a:ext cx="698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“Not every developer can make tests before having the code done”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Strange approach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4053610" y="52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</a:t>
            </a:r>
            <a:endParaRPr sz="3600"/>
          </a:p>
        </p:txBody>
      </p:sp>
      <p:sp>
        <p:nvSpPr>
          <p:cNvPr id="77" name="Google Shape;77;p13"/>
          <p:cNvSpPr txBox="1"/>
          <p:nvPr>
            <p:ph type="ctrTitle"/>
          </p:nvPr>
        </p:nvSpPr>
        <p:spPr>
          <a:xfrm>
            <a:off x="1304900" y="1212650"/>
            <a:ext cx="43197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Pablo Pérez González 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alu0101318318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78" name="Google Shape;78;p13"/>
          <p:cNvSpPr txBox="1"/>
          <p:nvPr>
            <p:ph type="ctrTitle"/>
          </p:nvPr>
        </p:nvSpPr>
        <p:spPr>
          <a:xfrm>
            <a:off x="4173350" y="2971025"/>
            <a:ext cx="47742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Lorenzo Gabriel </a:t>
            </a:r>
            <a:r>
              <a:rPr lang="en" sz="2200">
                <a:solidFill>
                  <a:schemeClr val="accent2"/>
                </a:solidFill>
              </a:rPr>
              <a:t>Pérez González 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alu0101233499</a:t>
            </a:r>
            <a:endParaRPr sz="2200">
              <a:solidFill>
                <a:schemeClr val="accent2"/>
              </a:solidFill>
            </a:endParaRPr>
          </a:p>
        </p:txBody>
      </p:sp>
      <p:grpSp>
        <p:nvGrpSpPr>
          <p:cNvPr id="79" name="Google Shape;79;p13"/>
          <p:cNvGrpSpPr/>
          <p:nvPr/>
        </p:nvGrpSpPr>
        <p:grpSpPr>
          <a:xfrm>
            <a:off x="4348971" y="2349021"/>
            <a:ext cx="446045" cy="445465"/>
            <a:chOff x="1649412" y="927100"/>
            <a:chExt cx="5011737" cy="5016500"/>
          </a:xfrm>
        </p:grpSpPr>
        <p:sp>
          <p:nvSpPr>
            <p:cNvPr id="80" name="Google Shape;80;p13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607D8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00" y="2971025"/>
            <a:ext cx="1608150" cy="160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 b="7331" l="21914" r="8558" t="7322"/>
          <a:stretch/>
        </p:blipFill>
        <p:spPr>
          <a:xfrm>
            <a:off x="5601150" y="838475"/>
            <a:ext cx="1918598" cy="176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“Tests could change to adapt.”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3193425" y="25435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Changing tests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TDD is easier and challenging to maintain</a:t>
            </a:r>
            <a:r>
              <a:rPr lang="en" sz="3600"/>
              <a:t>?</a:t>
            </a:r>
            <a:endParaRPr sz="3600"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4294967295" type="subTitle"/>
          </p:nvPr>
        </p:nvSpPr>
        <p:spPr>
          <a:xfrm>
            <a:off x="503800" y="2129275"/>
            <a:ext cx="5505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Test maintenance is hard.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Implementation maintenance is easy.</a:t>
            </a:r>
            <a:endParaRPr sz="2400"/>
          </a:p>
        </p:txBody>
      </p:sp>
      <p:cxnSp>
        <p:nvCxnSpPr>
          <p:cNvPr id="229" name="Google Shape;229;p33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3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3"/>
          <p:cNvCxnSpPr>
            <a:endCxn id="22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3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33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234" name="Google Shape;234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88800" y="1390375"/>
            <a:ext cx="583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Tests ≠ Implementation</a:t>
            </a:r>
            <a:endParaRPr/>
          </a:p>
        </p:txBody>
      </p:sp>
      <p:grpSp>
        <p:nvGrpSpPr>
          <p:cNvPr id="238" name="Google Shape;238;p33"/>
          <p:cNvGrpSpPr/>
          <p:nvPr/>
        </p:nvGrpSpPr>
        <p:grpSpPr>
          <a:xfrm>
            <a:off x="621591" y="2336918"/>
            <a:ext cx="369505" cy="369505"/>
            <a:chOff x="2594050" y="1631825"/>
            <a:chExt cx="439625" cy="439625"/>
          </a:xfrm>
        </p:grpSpPr>
        <p:sp>
          <p:nvSpPr>
            <p:cNvPr id="239" name="Google Shape;239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3" name="Google Shape;243;p33"/>
          <p:cNvGrpSpPr/>
          <p:nvPr/>
        </p:nvGrpSpPr>
        <p:grpSpPr>
          <a:xfrm>
            <a:off x="621591" y="2989018"/>
            <a:ext cx="369505" cy="369505"/>
            <a:chOff x="2594050" y="1631825"/>
            <a:chExt cx="439625" cy="439625"/>
          </a:xfrm>
        </p:grpSpPr>
        <p:sp>
          <p:nvSpPr>
            <p:cNvPr id="244" name="Google Shape;244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Conclusions</a:t>
            </a:r>
            <a:endParaRPr b="0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quality.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Difficulty.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Use in companies.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coverage.</a:t>
            </a:r>
            <a:endParaRPr b="1"/>
          </a:p>
        </p:txBody>
      </p:sp>
      <p:cxnSp>
        <p:nvCxnSpPr>
          <p:cNvPr id="259" name="Google Shape;259;p35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5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5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35"/>
          <p:cNvGrpSpPr/>
          <p:nvPr/>
        </p:nvGrpSpPr>
        <p:grpSpPr>
          <a:xfrm>
            <a:off x="4813054" y="1734550"/>
            <a:ext cx="2728390" cy="2724461"/>
            <a:chOff x="1649412" y="927100"/>
            <a:chExt cx="5011737" cy="5016500"/>
          </a:xfrm>
        </p:grpSpPr>
        <p:sp>
          <p:nvSpPr>
            <p:cNvPr id="264" name="Google Shape;264;p35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1837500" y="333025"/>
            <a:ext cx="546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TDD: Conclusions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 Coverage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3072000" y="494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Definition</a:t>
            </a: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1567950" y="1344025"/>
            <a:ext cx="60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Represents the percentage of code that has been tested.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62" y="2030388"/>
            <a:ext cx="6525075" cy="10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3072000" y="494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Criteria</a:t>
            </a:r>
            <a:endParaRPr/>
          </a:p>
        </p:txBody>
      </p:sp>
      <p:grpSp>
        <p:nvGrpSpPr>
          <p:cNvPr id="285" name="Google Shape;285;p38"/>
          <p:cNvGrpSpPr/>
          <p:nvPr/>
        </p:nvGrpSpPr>
        <p:grpSpPr>
          <a:xfrm>
            <a:off x="1517091" y="1467493"/>
            <a:ext cx="369505" cy="369505"/>
            <a:chOff x="2594050" y="1631825"/>
            <a:chExt cx="439625" cy="439625"/>
          </a:xfrm>
        </p:grpSpPr>
        <p:sp>
          <p:nvSpPr>
            <p:cNvPr id="286" name="Google Shape;286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0" name="Google Shape;290;p38"/>
          <p:cNvGrpSpPr/>
          <p:nvPr/>
        </p:nvGrpSpPr>
        <p:grpSpPr>
          <a:xfrm>
            <a:off x="1517091" y="2026943"/>
            <a:ext cx="369505" cy="369505"/>
            <a:chOff x="2594050" y="1631825"/>
            <a:chExt cx="439625" cy="439625"/>
          </a:xfrm>
        </p:grpSpPr>
        <p:sp>
          <p:nvSpPr>
            <p:cNvPr id="291" name="Google Shape;291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1517091" y="2586393"/>
            <a:ext cx="369505" cy="369505"/>
            <a:chOff x="2594050" y="1631825"/>
            <a:chExt cx="439625" cy="439625"/>
          </a:xfrm>
        </p:grpSpPr>
        <p:sp>
          <p:nvSpPr>
            <p:cNvPr id="296" name="Google Shape;296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1517091" y="3145843"/>
            <a:ext cx="369505" cy="369505"/>
            <a:chOff x="2594050" y="1631825"/>
            <a:chExt cx="439625" cy="439625"/>
          </a:xfrm>
        </p:grpSpPr>
        <p:sp>
          <p:nvSpPr>
            <p:cNvPr id="301" name="Google Shape;301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05" name="Google Shape;305;p38"/>
          <p:cNvSpPr txBox="1"/>
          <p:nvPr/>
        </p:nvSpPr>
        <p:spPr>
          <a:xfrm>
            <a:off x="2027800" y="1452150"/>
            <a:ext cx="57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Function 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each function been called?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2027800" y="2011600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 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each statement been executed?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2027800" y="2571050"/>
            <a:ext cx="63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Edge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the control flow been tested completely?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2027800" y="3130500"/>
            <a:ext cx="59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every condition been evaluated?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Code Coverage useful?</a:t>
            </a:r>
            <a:endParaRPr sz="3600"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“Higher code coverage finds more bugs”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Quality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86150" y="3302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Contents</a:t>
            </a:r>
            <a:endParaRPr sz="3600"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359800" y="1271950"/>
            <a:ext cx="27063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" sz="2800">
                <a:solidFill>
                  <a:schemeClr val="accent1"/>
                </a:solidFill>
              </a:rPr>
              <a:t>TDD</a:t>
            </a:r>
            <a:endParaRPr sz="28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Definition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Pros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Cons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48350" y="1271950"/>
            <a:ext cx="5527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r>
              <a:rPr lang="en" sz="2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2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Coverage</a:t>
            </a:r>
            <a:endParaRPr sz="2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Definition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much Code Coverage is necessary</a:t>
            </a:r>
            <a:r>
              <a:rPr lang="en" sz="3600"/>
              <a:t>?</a:t>
            </a:r>
            <a:endParaRPr sz="3600"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2304000" y="324225"/>
            <a:ext cx="453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Nice Code Coverage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882325" y="12847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Small projects</a:t>
            </a:r>
            <a:endParaRPr b="1" i="1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100%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5227000" y="12847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Large projects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70-80%</a:t>
            </a:r>
            <a:endParaRPr/>
          </a:p>
        </p:txBody>
      </p:sp>
      <p:grpSp>
        <p:nvGrpSpPr>
          <p:cNvPr id="336" name="Google Shape;336;p42"/>
          <p:cNvGrpSpPr/>
          <p:nvPr/>
        </p:nvGrpSpPr>
        <p:grpSpPr>
          <a:xfrm>
            <a:off x="882333" y="1426698"/>
            <a:ext cx="445680" cy="430613"/>
            <a:chOff x="557494" y="4436312"/>
            <a:chExt cx="720000" cy="695660"/>
          </a:xfrm>
        </p:grpSpPr>
        <p:sp>
          <p:nvSpPr>
            <p:cNvPr id="337" name="Google Shape;337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42"/>
          <p:cNvGrpSpPr/>
          <p:nvPr/>
        </p:nvGrpSpPr>
        <p:grpSpPr>
          <a:xfrm>
            <a:off x="5226998" y="1441623"/>
            <a:ext cx="445779" cy="400764"/>
            <a:chOff x="3778727" y="4460423"/>
            <a:chExt cx="720160" cy="647438"/>
          </a:xfrm>
        </p:grpSpPr>
        <p:sp>
          <p:nvSpPr>
            <p:cNvPr id="342" name="Google Shape;342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2887100" y="293670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High risk</a:t>
            </a:r>
            <a:r>
              <a:rPr b="1" i="1" lang="en">
                <a:solidFill>
                  <a:schemeClr val="accent2"/>
                </a:solidFill>
              </a:rPr>
              <a:t> systems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the highest possible value.</a:t>
            </a:r>
            <a:endParaRPr/>
          </a:p>
        </p:txBody>
      </p:sp>
      <p:grpSp>
        <p:nvGrpSpPr>
          <p:cNvPr id="350" name="Google Shape;350;p42"/>
          <p:cNvGrpSpPr/>
          <p:nvPr/>
        </p:nvGrpSpPr>
        <p:grpSpPr>
          <a:xfrm>
            <a:off x="2957106" y="3045718"/>
            <a:ext cx="303698" cy="445825"/>
            <a:chOff x="655600" y="3183978"/>
            <a:chExt cx="490627" cy="720234"/>
          </a:xfrm>
        </p:grpSpPr>
        <p:sp>
          <p:nvSpPr>
            <p:cNvPr id="351" name="Google Shape;351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3"/>
          <p:cNvSpPr txBox="1"/>
          <p:nvPr>
            <p:ph type="title"/>
          </p:nvPr>
        </p:nvSpPr>
        <p:spPr>
          <a:xfrm>
            <a:off x="692550" y="1906325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Coverage in Jest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Jest?</a:t>
            </a:r>
            <a:endParaRPr sz="3600"/>
          </a:p>
        </p:txBody>
      </p:sp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875" y="841045"/>
            <a:ext cx="3827980" cy="38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/>
        </p:nvSpPr>
        <p:spPr>
          <a:xfrm>
            <a:off x="2459150" y="1317525"/>
            <a:ext cx="197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Jest</a:t>
            </a:r>
            <a:endParaRPr b="1" sz="2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2538450" y="2227625"/>
            <a:ext cx="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Making a test</a:t>
            </a:r>
            <a:endParaRPr sz="3600"/>
          </a:p>
        </p:txBody>
      </p:sp>
      <p:sp>
        <p:nvSpPr>
          <p:cNvPr id="376" name="Google Shape;376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25" y="1604138"/>
            <a:ext cx="6447550" cy="19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786150" y="292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Matchers</a:t>
            </a:r>
            <a:endParaRPr sz="3600"/>
          </a:p>
        </p:txBody>
      </p:sp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6"/>
          <p:cNvSpPr txBox="1"/>
          <p:nvPr/>
        </p:nvSpPr>
        <p:spPr>
          <a:xfrm>
            <a:off x="3952638" y="1914488"/>
            <a:ext cx="202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toBeNull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toBeDefined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toBeUndefined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toBeTruthy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toBeFalsy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886350" y="2043775"/>
            <a:ext cx="199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toBeGreaterThan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toBeLessThan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toEqual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86" name="Google Shape;386;p46"/>
          <p:cNvGrpSpPr/>
          <p:nvPr/>
        </p:nvGrpSpPr>
        <p:grpSpPr>
          <a:xfrm>
            <a:off x="7052250" y="2194188"/>
            <a:ext cx="1305600" cy="972963"/>
            <a:chOff x="6616225" y="1914775"/>
            <a:chExt cx="1305600" cy="972963"/>
          </a:xfrm>
        </p:grpSpPr>
        <p:sp>
          <p:nvSpPr>
            <p:cNvPr id="387" name="Google Shape;387;p46"/>
            <p:cNvSpPr txBox="1"/>
            <p:nvPr/>
          </p:nvSpPr>
          <p:spPr>
            <a:xfrm>
              <a:off x="6616225" y="1914775"/>
              <a:ext cx="118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toMatch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8" name="Google Shape;388;p46"/>
            <p:cNvSpPr txBox="1"/>
            <p:nvPr/>
          </p:nvSpPr>
          <p:spPr>
            <a:xfrm>
              <a:off x="6616225" y="2176150"/>
              <a:ext cx="130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toContain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9" name="Google Shape;389;p46"/>
            <p:cNvSpPr txBox="1"/>
            <p:nvPr/>
          </p:nvSpPr>
          <p:spPr>
            <a:xfrm>
              <a:off x="6616225" y="2426038"/>
              <a:ext cx="118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toThrow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90" name="Google Shape;390;p46"/>
          <p:cNvGrpSpPr/>
          <p:nvPr/>
        </p:nvGrpSpPr>
        <p:grpSpPr>
          <a:xfrm>
            <a:off x="3804812" y="2042454"/>
            <a:ext cx="191633" cy="210536"/>
            <a:chOff x="2594050" y="1631825"/>
            <a:chExt cx="439625" cy="439625"/>
          </a:xfrm>
        </p:grpSpPr>
        <p:sp>
          <p:nvSpPr>
            <p:cNvPr id="391" name="Google Shape;39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5" name="Google Shape;395;p46"/>
          <p:cNvGrpSpPr/>
          <p:nvPr/>
        </p:nvGrpSpPr>
        <p:grpSpPr>
          <a:xfrm>
            <a:off x="3804812" y="2313729"/>
            <a:ext cx="191633" cy="210536"/>
            <a:chOff x="2594050" y="1631825"/>
            <a:chExt cx="439625" cy="439625"/>
          </a:xfrm>
        </p:grpSpPr>
        <p:sp>
          <p:nvSpPr>
            <p:cNvPr id="396" name="Google Shape;39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0" name="Google Shape;400;p46"/>
          <p:cNvGrpSpPr/>
          <p:nvPr/>
        </p:nvGrpSpPr>
        <p:grpSpPr>
          <a:xfrm>
            <a:off x="3804812" y="2585004"/>
            <a:ext cx="191633" cy="210536"/>
            <a:chOff x="2594050" y="1631825"/>
            <a:chExt cx="439625" cy="439625"/>
          </a:xfrm>
        </p:grpSpPr>
        <p:sp>
          <p:nvSpPr>
            <p:cNvPr id="401" name="Google Shape;40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5" name="Google Shape;405;p46"/>
          <p:cNvGrpSpPr/>
          <p:nvPr/>
        </p:nvGrpSpPr>
        <p:grpSpPr>
          <a:xfrm>
            <a:off x="3804812" y="2856279"/>
            <a:ext cx="191633" cy="210536"/>
            <a:chOff x="2594050" y="1631825"/>
            <a:chExt cx="439625" cy="439625"/>
          </a:xfrm>
        </p:grpSpPr>
        <p:sp>
          <p:nvSpPr>
            <p:cNvPr id="406" name="Google Shape;40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0" name="Google Shape;410;p46"/>
          <p:cNvGrpSpPr/>
          <p:nvPr/>
        </p:nvGrpSpPr>
        <p:grpSpPr>
          <a:xfrm>
            <a:off x="3804812" y="3127554"/>
            <a:ext cx="191633" cy="210536"/>
            <a:chOff x="2594050" y="1631825"/>
            <a:chExt cx="439625" cy="439625"/>
          </a:xfrm>
        </p:grpSpPr>
        <p:sp>
          <p:nvSpPr>
            <p:cNvPr id="411" name="Google Shape;41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5" name="Google Shape;415;p46"/>
          <p:cNvGrpSpPr/>
          <p:nvPr/>
        </p:nvGrpSpPr>
        <p:grpSpPr>
          <a:xfrm>
            <a:off x="6911850" y="2357329"/>
            <a:ext cx="191633" cy="210536"/>
            <a:chOff x="2594050" y="1631825"/>
            <a:chExt cx="439625" cy="439625"/>
          </a:xfrm>
        </p:grpSpPr>
        <p:sp>
          <p:nvSpPr>
            <p:cNvPr id="416" name="Google Shape;41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46"/>
          <p:cNvGrpSpPr/>
          <p:nvPr/>
        </p:nvGrpSpPr>
        <p:grpSpPr>
          <a:xfrm>
            <a:off x="6911850" y="2594179"/>
            <a:ext cx="191633" cy="210536"/>
            <a:chOff x="2594050" y="1631825"/>
            <a:chExt cx="439625" cy="439625"/>
          </a:xfrm>
        </p:grpSpPr>
        <p:sp>
          <p:nvSpPr>
            <p:cNvPr id="421" name="Google Shape;42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5" name="Google Shape;425;p46"/>
          <p:cNvGrpSpPr/>
          <p:nvPr/>
        </p:nvGrpSpPr>
        <p:grpSpPr>
          <a:xfrm>
            <a:off x="6911850" y="2831029"/>
            <a:ext cx="191633" cy="210536"/>
            <a:chOff x="2594050" y="1631825"/>
            <a:chExt cx="439625" cy="439625"/>
          </a:xfrm>
        </p:grpSpPr>
        <p:sp>
          <p:nvSpPr>
            <p:cNvPr id="426" name="Google Shape;42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Google Shape;42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0" name="Google Shape;430;p46"/>
          <p:cNvGrpSpPr/>
          <p:nvPr/>
        </p:nvGrpSpPr>
        <p:grpSpPr>
          <a:xfrm>
            <a:off x="758262" y="2183566"/>
            <a:ext cx="191633" cy="210536"/>
            <a:chOff x="2594050" y="1631825"/>
            <a:chExt cx="439625" cy="439625"/>
          </a:xfrm>
        </p:grpSpPr>
        <p:sp>
          <p:nvSpPr>
            <p:cNvPr id="431" name="Google Shape;43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5" name="Google Shape;435;p46"/>
          <p:cNvGrpSpPr/>
          <p:nvPr/>
        </p:nvGrpSpPr>
        <p:grpSpPr>
          <a:xfrm>
            <a:off x="758262" y="2449091"/>
            <a:ext cx="191633" cy="210536"/>
            <a:chOff x="2594050" y="1631825"/>
            <a:chExt cx="439625" cy="439625"/>
          </a:xfrm>
        </p:grpSpPr>
        <p:sp>
          <p:nvSpPr>
            <p:cNvPr id="436" name="Google Shape;43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0" name="Google Shape;440;p46"/>
          <p:cNvGrpSpPr/>
          <p:nvPr/>
        </p:nvGrpSpPr>
        <p:grpSpPr>
          <a:xfrm>
            <a:off x="758262" y="2714616"/>
            <a:ext cx="191633" cy="210536"/>
            <a:chOff x="2594050" y="1631825"/>
            <a:chExt cx="439625" cy="439625"/>
          </a:xfrm>
        </p:grpSpPr>
        <p:sp>
          <p:nvSpPr>
            <p:cNvPr id="441" name="Google Shape;44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5" name="Google Shape;445;p46"/>
          <p:cNvGrpSpPr/>
          <p:nvPr/>
        </p:nvGrpSpPr>
        <p:grpSpPr>
          <a:xfrm>
            <a:off x="758262" y="2980141"/>
            <a:ext cx="191633" cy="210536"/>
            <a:chOff x="2594050" y="1631825"/>
            <a:chExt cx="439625" cy="439625"/>
          </a:xfrm>
        </p:grpSpPr>
        <p:sp>
          <p:nvSpPr>
            <p:cNvPr id="446" name="Google Shape;44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 txBox="1"/>
          <p:nvPr>
            <p:ph type="title"/>
          </p:nvPr>
        </p:nvSpPr>
        <p:spPr>
          <a:xfrm>
            <a:off x="786150" y="2220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Now, how to do coverage with Jest?</a:t>
            </a:r>
            <a:endParaRPr sz="3600"/>
          </a:p>
        </p:txBody>
      </p:sp>
      <p:sp>
        <p:nvSpPr>
          <p:cNvPr id="455" name="Google Shape;455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idx="1" type="body"/>
          </p:nvPr>
        </p:nvSpPr>
        <p:spPr>
          <a:xfrm>
            <a:off x="2497350" y="2220450"/>
            <a:ext cx="41493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</a:rPr>
              <a:t>Just add</a:t>
            </a:r>
            <a:r>
              <a:rPr b="1" lang="en" sz="2800"/>
              <a:t> </a:t>
            </a:r>
            <a:r>
              <a:rPr b="1" i="1" lang="en" sz="2800"/>
              <a:t>--coverage</a:t>
            </a:r>
            <a:endParaRPr b="1" i="1" sz="2800"/>
          </a:p>
        </p:txBody>
      </p:sp>
      <p:sp>
        <p:nvSpPr>
          <p:cNvPr id="461" name="Google Shape;461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48"/>
          <p:cNvSpPr txBox="1"/>
          <p:nvPr>
            <p:ph type="title"/>
          </p:nvPr>
        </p:nvSpPr>
        <p:spPr>
          <a:xfrm>
            <a:off x="786150" y="3673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Noob mode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>
            <p:ph idx="1" type="body"/>
          </p:nvPr>
        </p:nvSpPr>
        <p:spPr>
          <a:xfrm>
            <a:off x="2434050" y="1010725"/>
            <a:ext cx="42759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b="1" lang="en"/>
              <a:t> </a:t>
            </a:r>
            <a:r>
              <a:rPr b="1" i="1" lang="en"/>
              <a:t>package.json</a:t>
            </a:r>
            <a:endParaRPr b="1" i="1"/>
          </a:p>
        </p:txBody>
      </p:sp>
      <p:sp>
        <p:nvSpPr>
          <p:cNvPr id="468" name="Google Shape;468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Medium</a:t>
            </a:r>
            <a:r>
              <a:rPr lang="en" sz="3600"/>
              <a:t> mode</a:t>
            </a:r>
            <a:endParaRPr sz="3600"/>
          </a:p>
        </p:txBody>
      </p:sp>
      <p:pic>
        <p:nvPicPr>
          <p:cNvPr id="470" name="Google Shape;4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14" y="2007925"/>
            <a:ext cx="5429975" cy="2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 mode</a:t>
            </a:r>
            <a:endParaRPr sz="3600"/>
          </a:p>
        </p:txBody>
      </p:sp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2684250" y="951525"/>
            <a:ext cx="4082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lang="en"/>
              <a:t> </a:t>
            </a:r>
            <a:r>
              <a:rPr b="1" lang="en"/>
              <a:t>good</a:t>
            </a:r>
            <a:r>
              <a:rPr lang="en"/>
              <a:t> </a:t>
            </a:r>
            <a:r>
              <a:rPr b="1" lang="en">
                <a:solidFill>
                  <a:schemeClr val="accent2"/>
                </a:solidFill>
              </a:rPr>
              <a:t>package.json.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77" name="Google Shape;477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64" y="1572625"/>
            <a:ext cx="4564876" cy="31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86150" y="19547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Before we start…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 mode</a:t>
            </a:r>
            <a:endParaRPr sz="3600"/>
          </a:p>
        </p:txBody>
      </p:sp>
      <p:sp>
        <p:nvSpPr>
          <p:cNvPr id="484" name="Google Shape;484;p51"/>
          <p:cNvSpPr txBox="1"/>
          <p:nvPr>
            <p:ph idx="1" type="body"/>
          </p:nvPr>
        </p:nvSpPr>
        <p:spPr>
          <a:xfrm>
            <a:off x="2684250" y="951525"/>
            <a:ext cx="40665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lang="en"/>
              <a:t> </a:t>
            </a:r>
            <a:r>
              <a:rPr b="1" lang="en"/>
              <a:t>good</a:t>
            </a:r>
            <a:r>
              <a:rPr lang="en"/>
              <a:t> </a:t>
            </a:r>
            <a:r>
              <a:rPr b="1" lang="en">
                <a:solidFill>
                  <a:schemeClr val="accent2"/>
                </a:solidFill>
              </a:rPr>
              <a:t>package.json.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85" name="Google Shape;485;p5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6" name="Google Shape;4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813" y="2089925"/>
            <a:ext cx="6198374" cy="1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52"/>
          <p:cNvSpPr txBox="1"/>
          <p:nvPr>
            <p:ph type="title"/>
          </p:nvPr>
        </p:nvSpPr>
        <p:spPr>
          <a:xfrm>
            <a:off x="692550" y="1906325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Coverage in CodeCov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5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CodeCov?</a:t>
            </a:r>
            <a:endParaRPr sz="3600"/>
          </a:p>
        </p:txBody>
      </p:sp>
      <p:pic>
        <p:nvPicPr>
          <p:cNvPr id="499" name="Google Shape;4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123824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5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</a:t>
            </a:r>
            <a:r>
              <a:rPr lang="en" sz="3600"/>
              <a:t> CodeCov</a:t>
            </a:r>
            <a:endParaRPr sz="3600"/>
          </a:p>
        </p:txBody>
      </p:sp>
      <p:sp>
        <p:nvSpPr>
          <p:cNvPr id="506" name="Google Shape;506;p54"/>
          <p:cNvSpPr txBox="1"/>
          <p:nvPr/>
        </p:nvSpPr>
        <p:spPr>
          <a:xfrm>
            <a:off x="1440000" y="2061988"/>
            <a:ext cx="62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53A3"/>
              </a:buClr>
              <a:buSzPts val="2400"/>
              <a:buFont typeface="Source Sans Pro"/>
              <a:buAutoNum type="arabicPeriod"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 </a:t>
            </a:r>
            <a:r>
              <a:rPr b="1" lang="en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permission to your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rgbClr val="0053A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7" name="Google Shape;507;p54"/>
          <p:cNvSpPr txBox="1"/>
          <p:nvPr/>
        </p:nvSpPr>
        <p:spPr>
          <a:xfrm>
            <a:off x="984175" y="2527413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Choose a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(Token creation).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5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CodeCov</a:t>
            </a:r>
            <a:endParaRPr sz="3600"/>
          </a:p>
        </p:txBody>
      </p:sp>
      <p:sp>
        <p:nvSpPr>
          <p:cNvPr id="514" name="Google Shape;514;p55"/>
          <p:cNvSpPr txBox="1"/>
          <p:nvPr/>
        </p:nvSpPr>
        <p:spPr>
          <a:xfrm>
            <a:off x="1440000" y="2061988"/>
            <a:ext cx="6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coverage directory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5" name="Google Shape;515;p55"/>
          <p:cNvSpPr txBox="1"/>
          <p:nvPr/>
        </p:nvSpPr>
        <p:spPr>
          <a:xfrm>
            <a:off x="984175" y="2527400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Setup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 Actions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5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CodeCov</a:t>
            </a:r>
            <a:endParaRPr sz="3600"/>
          </a:p>
        </p:txBody>
      </p:sp>
      <p:sp>
        <p:nvSpPr>
          <p:cNvPr id="522" name="Google Shape;522;p56"/>
          <p:cNvSpPr txBox="1"/>
          <p:nvPr/>
        </p:nvSpPr>
        <p:spPr>
          <a:xfrm>
            <a:off x="1440000" y="2061988"/>
            <a:ext cx="6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 Uploader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984175" y="2527400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Upload coverage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./codecov -t [Token]</a:t>
            </a:r>
            <a:endParaRPr b="1">
              <a:solidFill>
                <a:srgbClr val="0E1B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Conclusions</a:t>
            </a:r>
            <a:endParaRPr b="0"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58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8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8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5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1837500" y="333025"/>
            <a:ext cx="546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Code Coverage</a:t>
            </a: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: Conclusions</a:t>
            </a:r>
            <a:endParaRPr/>
          </a:p>
        </p:txBody>
      </p:sp>
      <p:pic>
        <p:nvPicPr>
          <p:cNvPr id="539" name="Google Shape;5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50" y="176327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8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quality.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safety.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Bibliography: TDD</a:t>
            </a:r>
            <a:endParaRPr sz="3600"/>
          </a:p>
        </p:txBody>
      </p:sp>
      <p:sp>
        <p:nvSpPr>
          <p:cNvPr id="546" name="Google Shape;546;p59"/>
          <p:cNvSpPr txBox="1"/>
          <p:nvPr>
            <p:ph idx="1" type="body"/>
          </p:nvPr>
        </p:nvSpPr>
        <p:spPr>
          <a:xfrm>
            <a:off x="786150" y="1261700"/>
            <a:ext cx="7687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TDD Wikipedia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https://en.wikipedia.org/wiki/Test-driven_development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Learn TDD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https://github.com/dwyl/learn-tdd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Benefits of TDD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https://fortegrp.com/test-driven-development-benefits/#:~:text=Developers%20have%20less%20debugging%20to,quality%20of%20the%20final%20product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Software disasters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https://raygun.com/blog/costly-software-errors-history/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https://www.rankred.com/biggest-software-failures/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547" name="Google Shape;547;p5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Bibliography: Code Coverage</a:t>
            </a:r>
            <a:endParaRPr sz="3600"/>
          </a:p>
        </p:txBody>
      </p:sp>
      <p:sp>
        <p:nvSpPr>
          <p:cNvPr id="553" name="Google Shape;553;p60"/>
          <p:cNvSpPr txBox="1"/>
          <p:nvPr>
            <p:ph idx="1" type="body"/>
          </p:nvPr>
        </p:nvSpPr>
        <p:spPr>
          <a:xfrm>
            <a:off x="786150" y="1261700"/>
            <a:ext cx="7687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/>
              <a:t>Code Coverage Wikipedia</a:t>
            </a:r>
            <a:r>
              <a:rPr lang="en" sz="1800"/>
              <a:t>: </a:t>
            </a: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https://en.wikipedia.org/wiki/Code_coverage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/>
              <a:t>Why is Code Coverage important?</a:t>
            </a:r>
            <a:r>
              <a:rPr lang="en" sz="1800"/>
              <a:t>: </a:t>
            </a:r>
            <a:r>
              <a:rPr lang="en" sz="16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https://about.codecov.io/blog/who-cares-about-code-coverage-and-why/#:~:text=Code%20coverage%20is%20a%20simple,the%20quality%20of%20your%20code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222222"/>
                </a:solidFill>
              </a:rPr>
              <a:t>Use Code Coverage with Jest</a:t>
            </a:r>
            <a:r>
              <a:rPr lang="en" sz="1800">
                <a:solidFill>
                  <a:srgbClr val="222222"/>
                </a:solidFill>
              </a:rPr>
              <a:t>: </a:t>
            </a:r>
            <a:r>
              <a:rPr lang="en" sz="16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https://www.valentinog.com/blog/jest-coverage/</a:t>
            </a:r>
            <a:endParaRPr sz="1600"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rgbClr val="222222"/>
                </a:solidFill>
              </a:rPr>
              <a:t>Jest’s Code Coverage Documentation</a:t>
            </a:r>
            <a:r>
              <a:rPr lang="en" sz="1700">
                <a:solidFill>
                  <a:srgbClr val="222222"/>
                </a:solidFill>
              </a:rPr>
              <a:t>:</a:t>
            </a:r>
            <a:r>
              <a:rPr lang="en" sz="1600">
                <a:solidFill>
                  <a:srgbClr val="222222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https://jestjs.io/docs/configuration#coveragethreshold-object</a:t>
            </a:r>
            <a:endParaRPr sz="1600"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222222"/>
                </a:solidFill>
              </a:rPr>
              <a:t>CodeCov Quick Start</a:t>
            </a:r>
            <a:r>
              <a:rPr lang="en" sz="1600">
                <a:solidFill>
                  <a:srgbClr val="222222"/>
                </a:solidFill>
              </a:rPr>
              <a:t>: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https://docs.codecov.com/docs</a:t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554" name="Google Shape;554;p6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377650" y="273050"/>
            <a:ext cx="4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125" y="1640000"/>
            <a:ext cx="4388700" cy="246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786150" y="479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This is really important.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560" name="Google Shape;560;p61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561" name="Google Shape;561;p61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us at: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pablo.perez.gonzalez.23@ull.edu.es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gabriel.perez.10@ull.edu.es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6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3" name="Google Shape;563;p61"/>
          <p:cNvGrpSpPr/>
          <p:nvPr/>
        </p:nvGrpSpPr>
        <p:grpSpPr>
          <a:xfrm>
            <a:off x="5038228" y="1639799"/>
            <a:ext cx="2369791" cy="2097125"/>
            <a:chOff x="1510757" y="3225422"/>
            <a:chExt cx="720214" cy="637347"/>
          </a:xfrm>
        </p:grpSpPr>
        <p:sp>
          <p:nvSpPr>
            <p:cNvPr id="564" name="Google Shape;564;p6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6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8DC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62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77" name="Google Shape;577;p62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578" name="Google Shape;578;p6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6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6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Google Shape;581;p6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6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6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6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6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6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6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6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6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6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Google Shape;592;p62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593" name="Google Shape;593;p6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Google Shape;594;p6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Google Shape;595;p6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6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6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62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599" name="Google Shape;599;p6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6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6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6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04" name="Google Shape;604;p62"/>
          <p:cNvSpPr/>
          <p:nvPr/>
        </p:nvSpPr>
        <p:spPr>
          <a:xfrm>
            <a:off x="2148120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2733088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6" name="Google Shape;606;p62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607" name="Google Shape;607;p6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Google Shape;608;p6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6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6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1" name="Google Shape;611;p62"/>
          <p:cNvSpPr/>
          <p:nvPr/>
        </p:nvSpPr>
        <p:spPr>
          <a:xfrm>
            <a:off x="4361051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12" name="Google Shape;612;p62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613" name="Google Shape;613;p6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6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6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Google Shape;616;p6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6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6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6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Google Shape;620;p62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621" name="Google Shape;621;p6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Google Shape;622;p6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Google Shape;623;p6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6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5" name="Google Shape;625;p62"/>
          <p:cNvSpPr/>
          <p:nvPr/>
        </p:nvSpPr>
        <p:spPr>
          <a:xfrm>
            <a:off x="2118449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" name="Google Shape;626;p62"/>
          <p:cNvSpPr/>
          <p:nvPr/>
        </p:nvSpPr>
        <p:spPr>
          <a:xfrm>
            <a:off x="2683959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" name="Google Shape;627;p62"/>
          <p:cNvSpPr/>
          <p:nvPr/>
        </p:nvSpPr>
        <p:spPr>
          <a:xfrm>
            <a:off x="3254071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62"/>
          <p:cNvSpPr/>
          <p:nvPr/>
        </p:nvSpPr>
        <p:spPr>
          <a:xfrm>
            <a:off x="3830339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29" name="Google Shape;629;p62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630" name="Google Shape;630;p6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Google Shape;632;p62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633" name="Google Shape;633;p6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Google Shape;634;p6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5" name="Google Shape;635;p62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636" name="Google Shape;636;p6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6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6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Google Shape;639;p62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640" name="Google Shape;640;p6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6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6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Google Shape;643;p6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6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6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Google Shape;646;p6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Google Shape;647;p62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648" name="Google Shape;648;p6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6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Google Shape;653;p6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4" name="Google Shape;654;p62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655" name="Google Shape;655;p6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6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59" name="Google Shape;659;p62"/>
          <p:cNvSpPr/>
          <p:nvPr/>
        </p:nvSpPr>
        <p:spPr>
          <a:xfrm>
            <a:off x="2690599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60" name="Google Shape;660;p62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661" name="Google Shape;661;p6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Google Shape;662;p6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3" name="Google Shape;663;p62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664" name="Google Shape;664;p6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6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Google Shape;666;p6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6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9" name="Google Shape;669;p62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670" name="Google Shape;670;p6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6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62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673" name="Google Shape;673;p6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6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6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6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6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6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6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62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681" name="Google Shape;681;p6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6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6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6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6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62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687" name="Google Shape;687;p6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6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6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6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6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6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6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6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5" name="Google Shape;695;p62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696" name="Google Shape;696;p6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6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6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6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0" name="Google Shape;700;p62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701" name="Google Shape;701;p6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6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6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6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Google Shape;705;p62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706" name="Google Shape;706;p6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6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6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6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0" name="Google Shape;710;p62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711" name="Google Shape;711;p6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6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3" name="Google Shape;713;p62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714" name="Google Shape;714;p6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6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62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717" name="Google Shape;717;p6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6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19" name="Google Shape;719;p62"/>
          <p:cNvSpPr/>
          <p:nvPr/>
        </p:nvSpPr>
        <p:spPr>
          <a:xfrm>
            <a:off x="4393811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0" name="Google Shape;720;p62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721" name="Google Shape;721;p6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6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3" name="Google Shape;723;p62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724" name="Google Shape;724;p6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2" name="Google Shape;732;p62"/>
          <p:cNvSpPr/>
          <p:nvPr/>
        </p:nvSpPr>
        <p:spPr>
          <a:xfrm>
            <a:off x="1561113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62"/>
          <p:cNvSpPr/>
          <p:nvPr/>
        </p:nvSpPr>
        <p:spPr>
          <a:xfrm>
            <a:off x="1039605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34" name="Google Shape;734;p62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735" name="Google Shape;735;p6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7" name="Google Shape;737;p62"/>
          <p:cNvSpPr/>
          <p:nvPr/>
        </p:nvSpPr>
        <p:spPr>
          <a:xfrm>
            <a:off x="3810881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38" name="Google Shape;738;p62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739" name="Google Shape;739;p6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1" name="Google Shape;741;p62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742" name="Google Shape;742;p6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6" name="Google Shape;746;p62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747" name="Google Shape;747;p6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50" name="Google Shape;750;p62"/>
          <p:cNvSpPr/>
          <p:nvPr/>
        </p:nvSpPr>
        <p:spPr>
          <a:xfrm>
            <a:off x="4983886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1" name="Google Shape;751;p62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752" name="Google Shape;752;p6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Google Shape;758;p62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759" name="Google Shape;759;p6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8" name="Google Shape;768;p62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769" name="Google Shape;769;p6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2" name="Google Shape;772;p62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773" name="Google Shape;773;p6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6" name="Google Shape;776;p62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777" name="Google Shape;777;p6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6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6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6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6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62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783" name="Google Shape;783;p6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6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5" name="Google Shape;785;p62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786" name="Google Shape;786;p6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6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6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6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6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6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6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Google Shape;793;p62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794" name="Google Shape;794;p6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6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Google Shape;798;p6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6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0" name="Google Shape;800;p62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801" name="Google Shape;801;p6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6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3" name="Google Shape;803;p62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804" name="Google Shape;804;p6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08" name="Google Shape;808;p62"/>
          <p:cNvSpPr/>
          <p:nvPr/>
        </p:nvSpPr>
        <p:spPr>
          <a:xfrm>
            <a:off x="962843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9" name="Google Shape;809;p62"/>
          <p:cNvSpPr/>
          <p:nvPr/>
        </p:nvSpPr>
        <p:spPr>
          <a:xfrm>
            <a:off x="3253566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2688561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1" name="Google Shape;811;p62"/>
          <p:cNvSpPr/>
          <p:nvPr/>
        </p:nvSpPr>
        <p:spPr>
          <a:xfrm>
            <a:off x="3817038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12" name="Google Shape;812;p62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813" name="Google Shape;813;p6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62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822" name="Google Shape;822;p6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6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4" name="Google Shape;824;p62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825" name="Google Shape;825;p6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6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6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6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6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6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1" name="Google Shape;831;p62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832" name="Google Shape;832;p6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6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6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5" name="Google Shape;835;p6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6" name="Google Shape;836;p6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6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6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9" name="Google Shape;839;p62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840" name="Google Shape;840;p6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1" name="Google Shape;841;p6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6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3" name="Google Shape;843;p62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844" name="Google Shape;844;p6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6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6" name="Google Shape;846;p6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6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6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6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0" name="Google Shape;850;p62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851" name="Google Shape;851;p6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2" name="Google Shape;852;p6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6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4" name="Google Shape;854;p62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855" name="Google Shape;855;p6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6" name="Google Shape;856;p6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6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62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859" name="Google Shape;859;p6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6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6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6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4" name="Google Shape;864;p62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865" name="Google Shape;865;p6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6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6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9" name="Google Shape;869;p6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0" name="Google Shape;870;p6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6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Google Shape;872;p6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6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6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6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6" name="Google Shape;876;p6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6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6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6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6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6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Google Shape;882;p6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6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6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Google Shape;885;p6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6" name="Google Shape;886;p6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7" name="Google Shape;887;p6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6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6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6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6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2" name="Google Shape;892;p62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893" name="Google Shape;893;p6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4" name="Google Shape;894;p6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6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6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6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6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6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6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6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3" name="Google Shape;903;p6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4" name="Google Shape;904;p6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6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6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7" name="Google Shape;907;p6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8" name="Google Shape;908;p6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6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1" name="Google Shape;911;p6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2" name="Google Shape;912;p6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6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6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6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6" name="Google Shape;916;p62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917" name="Google Shape;917;p6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1" name="Google Shape;921;p6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6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6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6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6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6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6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8" name="Google Shape;928;p6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9" name="Google Shape;929;p6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6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1" name="Google Shape;931;p62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932" name="Google Shape;932;p6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62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936" name="Google Shape;936;p6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9" name="Google Shape;939;p6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6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2" name="Google Shape;942;p62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943" name="Google Shape;943;p6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4" name="Google Shape;944;p6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5" name="Google Shape;945;p6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6" name="Google Shape;946;p6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7" name="Google Shape;947;p6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8" name="Google Shape;948;p6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6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6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1" name="Google Shape;951;p62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952" name="Google Shape;952;p6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6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5" name="Google Shape;955;p62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956" name="Google Shape;956;p6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7" name="Google Shape;957;p6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1" name="Google Shape;961;p62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962" name="Google Shape;962;p6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6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6" name="Google Shape;966;p6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6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6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9" name="Google Shape;969;p62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970" name="Google Shape;970;p6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6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6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6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6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5" name="Google Shape;975;p6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6" name="Google Shape;976;p62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977" name="Google Shape;977;p6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6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6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6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6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6" name="Google Shape;986;p62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987" name="Google Shape;987;p6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9" name="Google Shape;989;p6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6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4" name="Google Shape;994;p6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6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8" name="Google Shape;998;p62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999" name="Google Shape;999;p6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04" name="Google Shape;1004;p62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005" name="Google Shape;1005;p6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6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6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12" name="Google Shape;1012;p62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013" name="Google Shape;1013;p6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62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016" name="Google Shape;1016;p6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62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019" name="Google Shape;1019;p6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62"/>
          <p:cNvSpPr/>
          <p:nvPr/>
        </p:nvSpPr>
        <p:spPr>
          <a:xfrm>
            <a:off x="7512255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62"/>
          <p:cNvSpPr/>
          <p:nvPr/>
        </p:nvSpPr>
        <p:spPr>
          <a:xfrm>
            <a:off x="6628418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62"/>
          <p:cNvSpPr/>
          <p:nvPr/>
        </p:nvSpPr>
        <p:spPr>
          <a:xfrm>
            <a:off x="6913953" y="3169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63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9" name="Google Shape;1029;p63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63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63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63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36" name="Google Shape;1036;p63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63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63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63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63"/>
          <p:cNvGrpSpPr/>
          <p:nvPr/>
        </p:nvGrpSpPr>
        <p:grpSpPr>
          <a:xfrm>
            <a:off x="1137671" y="1486621"/>
            <a:ext cx="446045" cy="445465"/>
            <a:chOff x="1649412" y="927100"/>
            <a:chExt cx="5011737" cy="5016500"/>
          </a:xfrm>
        </p:grpSpPr>
        <p:sp>
          <p:nvSpPr>
            <p:cNvPr id="1041" name="Google Shape;1041;p63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63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63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45" name="Google Shape;1045;p63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63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63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63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63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51" name="Google Shape;1051;p63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63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63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63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55" name="Google Shape;1055;p63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63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63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63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63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60" name="Google Shape;1060;p63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63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63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63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63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63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66" name="Google Shape;1066;p63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63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63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63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63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63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63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73" name="Google Shape;1073;p63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63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63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76" name="Google Shape;1076;p63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63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63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63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80" name="Google Shape;1080;p63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63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63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63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63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63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63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87" name="Google Shape;1087;p63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63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63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63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63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63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93" name="Google Shape;1093;p63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63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63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63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97" name="Google Shape;1097;p63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8" name="Google Shape;1098;p63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63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63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63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63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63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63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63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63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63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8" name="Google Shape;1108;p63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63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63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15" name="Google Shape;1115;p63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63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63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63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63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20" name="Google Shape;1120;p63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63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63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63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63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26" name="Google Shape;1126;p63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63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63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63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63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63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63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33" name="Google Shape;1133;p63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63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63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63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63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38" name="Google Shape;1138;p63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63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63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63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63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43" name="Google Shape;1143;p63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63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63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63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63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8" name="Google Shape;1148;p63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9" name="Google Shape;1149;p6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6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6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6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6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6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6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6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6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6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9" name="Google Shape;1159;p63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60" name="Google Shape;1160;p63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63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63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3" name="Google Shape;1163;p63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64" name="Google Shape;1164;p6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6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6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6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6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6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6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6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6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4" name="Google Shape;1174;p63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75" name="Google Shape;1175;p63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63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63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63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9" name="Google Shape;1179;p63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80" name="Google Shape;1180;p6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6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6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6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6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6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6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6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0" name="Google Shape;1190;p63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91" name="Google Shape;1191;p6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6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6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6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6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6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6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63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9" name="Google Shape;1199;p63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63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3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3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63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04" name="Google Shape;1204;p63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63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9" name="Google Shape;1209;p63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63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15" name="Google Shape;1215;p63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63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22" name="Google Shape;1222;p63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63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26" name="Google Shape;1226;p63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63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32" name="Google Shape;1232;p63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63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9" name="Google Shape;1239;p63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63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43" name="Google Shape;1243;p63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63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48" name="Google Shape;1248;p63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63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55" name="Google Shape;1255;p63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63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63" name="Google Shape;1263;p63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63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68" name="Google Shape;1268;p63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63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72" name="Google Shape;1272;p63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63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76" name="Google Shape;1276;p63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63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81" name="Google Shape;1281;p63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63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86" name="Google Shape;1286;p63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63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92" name="Google Shape;1292;p63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63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63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63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63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63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9" name="Google Shape;1299;p63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63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07" name="Google Shape;1307;p63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63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63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63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63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63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63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63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63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63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20" name="Google Shape;1320;p63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63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63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25" name="Google Shape;1325;p63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63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63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8" name="Google Shape;1328;p63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9" name="Google Shape;1329;p63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63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63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63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63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63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63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36" name="Google Shape;1336;p63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63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63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63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63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63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63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63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4" name="Google Shape;1344;p63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45" name="Google Shape;1345;p63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63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63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63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63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63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63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63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63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63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63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63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63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58" name="Google Shape;1358;p63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63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63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63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63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63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63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63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63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63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63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63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63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71" name="Google Shape;1371;p63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63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63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63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63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63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63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63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63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63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63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63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63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84" name="Google Shape;1384;p63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63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63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63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63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63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63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91" name="Google Shape;1391;p63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63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63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63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63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63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63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63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63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407" name="Google Shape;1407;p63"/>
            <p:cNvSpPr/>
            <p:nvPr/>
          </p:nvSpPr>
          <p:spPr>
            <a:xfrm>
              <a:off x="1879183" y="4379878"/>
              <a:ext cx="445738" cy="303918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63"/>
            <p:cNvSpPr/>
            <p:nvPr/>
          </p:nvSpPr>
          <p:spPr>
            <a:xfrm>
              <a:off x="1879183" y="4683795"/>
              <a:ext cx="262366" cy="72894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63"/>
            <p:cNvSpPr/>
            <p:nvPr/>
          </p:nvSpPr>
          <p:spPr>
            <a:xfrm>
              <a:off x="1977511" y="4711043"/>
              <a:ext cx="164037" cy="45646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63"/>
            <p:cNvSpPr/>
            <p:nvPr/>
          </p:nvSpPr>
          <p:spPr>
            <a:xfrm>
              <a:off x="1977511" y="4756688"/>
              <a:ext cx="82018" cy="66140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63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12" name="Google Shape;1412;p63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13" name="Google Shape;1413;p63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63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63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6" name="Google Shape;1416;p63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7" name="Google Shape;1417;p63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63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63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63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21" name="Google Shape;1421;p63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63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63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63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5" name="Google Shape;1425;p63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63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63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8" name="Google Shape;1428;p63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9" name="Google Shape;1429;p63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63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63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63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63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63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63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63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63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38" name="Google Shape;1438;p63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63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63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63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63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63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63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63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63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63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63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63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63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63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63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63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63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63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63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63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63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63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63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63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63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63" name="Google Shape;1463;p63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64" name="Google Shape;1464;p6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6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63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7" name="Google Shape;1467;p6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6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9" name="Google Shape;1469;p63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70" name="Google Shape;1470;p6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6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2" name="Google Shape;1472;p63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73" name="Google Shape;1473;p6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0" lvl="0" marL="457200" rtl="0" algn="ctr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"/>
              <a:t>TDD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3072000" y="487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Definition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67950" y="1344025"/>
            <a:ext cx="600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 </a:t>
            </a: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riven </a:t>
            </a: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evelopment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software development process that starts with the creation of a test and continues with the implementation of the code that makes it work.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700" y="2563900"/>
            <a:ext cx="6084600" cy="146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TDD’s cycle</a:t>
            </a:r>
            <a:endParaRPr sz="36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956225" y="1751825"/>
            <a:ext cx="14541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Refactor</a:t>
            </a:r>
            <a:endParaRPr sz="2800"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638300" y="1751825"/>
            <a:ext cx="11052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Test</a:t>
            </a:r>
            <a:endParaRPr sz="28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890025" y="4379850"/>
            <a:ext cx="1279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Code</a:t>
            </a:r>
            <a:endParaRPr sz="2800"/>
          </a:p>
        </p:txBody>
      </p:sp>
      <p:sp>
        <p:nvSpPr>
          <p:cNvPr id="129" name="Google Shape;129;p19"/>
          <p:cNvSpPr/>
          <p:nvPr/>
        </p:nvSpPr>
        <p:spPr>
          <a:xfrm>
            <a:off x="4446100" y="1209671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697900" y="1150425"/>
            <a:ext cx="12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here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3138414" y="1612118"/>
            <a:ext cx="2783018" cy="2779141"/>
            <a:chOff x="1649412" y="927100"/>
            <a:chExt cx="5011737" cy="5016500"/>
          </a:xfrm>
        </p:grpSpPr>
        <p:sp>
          <p:nvSpPr>
            <p:cNvPr id="132" name="Google Shape;132;p1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TDD better than other software development processes</a:t>
            </a:r>
            <a:r>
              <a:rPr lang="en" sz="3600"/>
              <a:t>?</a:t>
            </a:r>
            <a:endParaRPr sz="36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