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Nixie One"/>
      <p:regular r:id="rId47"/>
    </p:embeddedFont>
    <p:embeddedFont>
      <p:font typeface="Helvetica Neue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68F868-72E1-4189-B776-AD1FA3BF20DF}">
  <a:tblStyle styleId="{AB68F868-72E1-4189-B776-AD1FA3BF2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regular.fntdata"/><Relationship Id="rId47" Type="http://schemas.openxmlformats.org/officeDocument/2006/relationships/font" Target="fonts/NixieOne-regular.fntdata"/><Relationship Id="rId49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2241dcb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2241dcb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2241dcb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2241dcb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2241dcb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2241dcb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2241dcb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2241dcb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2241dcb9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2241dcb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2241dcb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22241dcb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2241dcb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22241dcb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22241dcb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22241dcb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2241dcb9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2241dcb9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2241cdf3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22241cdf3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2241cdf38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2241cdf38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2241cdf3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2241cdf3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2241cdf3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2241cdf3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2241cdf3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22241cdf3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2241dcb9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2241dcb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2241cdf3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2241cdf3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2241cdf3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2241cdf3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2241dcb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2241dcb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22241dcb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22241dcb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2241dcb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2241dcb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2241dcb9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2241dcb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2241dcb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2241dcb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2241dcb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22241dcb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22241cdf3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22241cdf3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2241dcb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2241dcb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2241dcb9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2241dcb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2241dcb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2241dcb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2241dcb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22241dcb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2241dcb9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2241dcb9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22241dcb9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22241dcb9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2241dcb9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22241dcb9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2241cdf3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22241cdf3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2241cdf3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2241cdf3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2241dcb9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22241dcb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2241cdf3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2241cdf3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2241cdf3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2241cdf3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2241cdf3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22241cdf3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2241cdf3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2241cdf3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2241dcb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22241dcb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8" y="1029778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33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7" y="4056442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59" name="Google Shape;59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3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72" name="Google Shape;72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"/>
          <p:cNvGrpSpPr/>
          <p:nvPr/>
        </p:nvGrpSpPr>
        <p:grpSpPr>
          <a:xfrm>
            <a:off x="996353" y="1070666"/>
            <a:ext cx="351204" cy="324661"/>
            <a:chOff x="5975075" y="2327500"/>
            <a:chExt cx="420100" cy="388350"/>
          </a:xfrm>
        </p:grpSpPr>
        <p:sp>
          <p:nvSpPr>
            <p:cNvPr id="99" name="Google Shape;99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5"/>
          <p:cNvGrpSpPr/>
          <p:nvPr/>
        </p:nvGrpSpPr>
        <p:grpSpPr>
          <a:xfrm>
            <a:off x="305241" y="553857"/>
            <a:ext cx="247469" cy="392302"/>
            <a:chOff x="6718575" y="2318625"/>
            <a:chExt cx="256950" cy="407375"/>
          </a:xfrm>
        </p:grpSpPr>
        <p:sp>
          <p:nvSpPr>
            <p:cNvPr id="103" name="Google Shape;103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419984" y="3634333"/>
            <a:ext cx="342882" cy="350068"/>
            <a:chOff x="3951850" y="2985350"/>
            <a:chExt cx="407950" cy="416500"/>
          </a:xfrm>
        </p:grpSpPr>
        <p:sp>
          <p:nvSpPr>
            <p:cNvPr id="112" name="Google Shape;112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289" y="1452797"/>
            <a:ext cx="624844" cy="599376"/>
            <a:chOff x="5241175" y="4959100"/>
            <a:chExt cx="539775" cy="517775"/>
          </a:xfrm>
        </p:grpSpPr>
        <p:sp>
          <p:nvSpPr>
            <p:cNvPr id="122" name="Google Shape;122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3" name="Google Shape;133;p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>
            <a:off x="986828" y="1394516"/>
            <a:ext cx="351204" cy="324661"/>
            <a:chOff x="5975075" y="2327500"/>
            <a:chExt cx="420100" cy="388350"/>
          </a:xfrm>
        </p:grpSpPr>
        <p:sp>
          <p:nvSpPr>
            <p:cNvPr id="138" name="Google Shape;138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6"/>
          <p:cNvGrpSpPr/>
          <p:nvPr/>
        </p:nvGrpSpPr>
        <p:grpSpPr>
          <a:xfrm>
            <a:off x="295716" y="877707"/>
            <a:ext cx="247469" cy="392302"/>
            <a:chOff x="6718575" y="2318625"/>
            <a:chExt cx="256950" cy="407375"/>
          </a:xfrm>
        </p:grpSpPr>
        <p:sp>
          <p:nvSpPr>
            <p:cNvPr id="142" name="Google Shape;142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1229484" y="3310483"/>
            <a:ext cx="342882" cy="350068"/>
            <a:chOff x="3951850" y="2985350"/>
            <a:chExt cx="407950" cy="416500"/>
          </a:xfrm>
        </p:grpSpPr>
        <p:sp>
          <p:nvSpPr>
            <p:cNvPr id="151" name="Google Shape;151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67093" y="1681689"/>
            <a:ext cx="455624" cy="437054"/>
            <a:chOff x="5241175" y="4959100"/>
            <a:chExt cx="539775" cy="517775"/>
          </a:xfrm>
        </p:grpSpPr>
        <p:sp>
          <p:nvSpPr>
            <p:cNvPr id="161" name="Google Shape;161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7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184" name="Google Shape;184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189" name="Google Shape;189;p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197" name="Google Shape;19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06" name="Google Shape;20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8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22" name="Google Shape;222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8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226" name="Google Shape;226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35" name="Google Shape;235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8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45" name="Google Shape;245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7" name="Google Shape;257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9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262" name="Google Shape;262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275" name="Google Shape;275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9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285" name="Google Shape;285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7" name="Google Shape;297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729778" y="61066"/>
            <a:ext cx="351204" cy="324661"/>
            <a:chOff x="5975075" y="2327500"/>
            <a:chExt cx="420100" cy="388350"/>
          </a:xfrm>
        </p:grpSpPr>
        <p:sp>
          <p:nvSpPr>
            <p:cNvPr id="302" name="Google Shape;302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0"/>
          <p:cNvGrpSpPr/>
          <p:nvPr/>
        </p:nvGrpSpPr>
        <p:grpSpPr>
          <a:xfrm>
            <a:off x="904283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0"/>
          <p:cNvGrpSpPr/>
          <p:nvPr/>
        </p:nvGrpSpPr>
        <p:grpSpPr>
          <a:xfrm>
            <a:off x="335759" y="1840533"/>
            <a:ext cx="342882" cy="350068"/>
            <a:chOff x="3951850" y="2985350"/>
            <a:chExt cx="407950" cy="416500"/>
          </a:xfrm>
        </p:grpSpPr>
        <p:sp>
          <p:nvSpPr>
            <p:cNvPr id="315" name="Google Shape;315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7354068" y="3426714"/>
            <a:ext cx="455624" cy="437054"/>
            <a:chOff x="5241175" y="4959100"/>
            <a:chExt cx="539775" cy="517775"/>
          </a:xfrm>
        </p:grpSpPr>
        <p:sp>
          <p:nvSpPr>
            <p:cNvPr id="325" name="Google Shape;325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.github.io/styleguide/tsguide.html#properties-used-outside-of-class-lexical-scop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oak.cs.ucla.edu/classes/cs144/slides/typescript.html#/" TargetMode="External"/><Relationship Id="rId4" Type="http://schemas.openxmlformats.org/officeDocument/2006/relationships/hyperlink" Target="https://www.typescripttutorial.net/" TargetMode="External"/><Relationship Id="rId5" Type="http://schemas.openxmlformats.org/officeDocument/2006/relationships/hyperlink" Target="https://exercism.org/tracks/typescript" TargetMode="External"/><Relationship Id="rId6" Type="http://schemas.openxmlformats.org/officeDocument/2006/relationships/hyperlink" Target="https://www.typescriptlang.org/" TargetMode="External"/><Relationship Id="rId7" Type="http://schemas.openxmlformats.org/officeDocument/2006/relationships/hyperlink" Target="https://www.typescriptlang.org/docs/handbook/typescript-in-5-minutes.html" TargetMode="External"/><Relationship Id="rId8" Type="http://schemas.openxmlformats.org/officeDocument/2006/relationships/hyperlink" Target="https://profile.es/blog/que-es-typescript-vs-javascrip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TypeScript</a:t>
            </a:r>
            <a:endParaRPr/>
          </a:p>
        </p:txBody>
      </p:sp>
      <p:sp>
        <p:nvSpPr>
          <p:cNvPr id="342" name="Google Shape;342;p12"/>
          <p:cNvSpPr txBox="1"/>
          <p:nvPr>
            <p:ph idx="1" type="subTitle"/>
          </p:nvPr>
        </p:nvSpPr>
        <p:spPr>
          <a:xfrm>
            <a:off x="311700" y="2834125"/>
            <a:ext cx="8520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Juan Guillermo Zafra Fernández</a:t>
            </a:r>
            <a:endParaRPr sz="24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Jorge Quintana García</a:t>
            </a:r>
            <a:endParaRPr sz="2400"/>
          </a:p>
        </p:txBody>
      </p:sp>
      <p:pic>
        <p:nvPicPr>
          <p:cNvPr id="343" name="Google Shape;34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075" y="2065525"/>
            <a:ext cx="620349" cy="6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idx="4294967295" type="title"/>
          </p:nvPr>
        </p:nvSpPr>
        <p:spPr>
          <a:xfrm>
            <a:off x="2303275" y="20060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Types of types</a:t>
            </a:r>
            <a:endParaRPr i="1"/>
          </a:p>
        </p:txBody>
      </p:sp>
      <p:sp>
        <p:nvSpPr>
          <p:cNvPr id="406" name="Google Shape;406;p21"/>
          <p:cNvSpPr txBox="1"/>
          <p:nvPr>
            <p:ph idx="4294967295" type="body"/>
          </p:nvPr>
        </p:nvSpPr>
        <p:spPr>
          <a:xfrm>
            <a:off x="1619875" y="1230425"/>
            <a:ext cx="49443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Primitive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number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string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boolean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Objects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s" sz="2400"/>
              <a:t>Everything else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/>
          <p:nvPr>
            <p:ph idx="4294967295" type="body"/>
          </p:nvPr>
        </p:nvSpPr>
        <p:spPr>
          <a:xfrm>
            <a:off x="1071900" y="1016100"/>
            <a:ext cx="7119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TS can inference the type of most things for you.</a:t>
            </a:r>
            <a:endParaRPr sz="2400"/>
          </a:p>
        </p:txBody>
      </p:sp>
      <p:graphicFrame>
        <p:nvGraphicFramePr>
          <p:cNvPr id="412" name="Google Shape;412;p22"/>
          <p:cNvGraphicFramePr/>
          <p:nvPr/>
        </p:nvGraphicFramePr>
        <p:xfrm>
          <a:off x="952500" y="171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{AB68F868-72E1-4189-B776-AD1FA3BF20DF}</a:tableStyleId>
              </a:tblPr>
              <a:tblGrid>
                <a:gridCol w="3619500"/>
                <a:gridCol w="3619500"/>
              </a:tblGrid>
              <a:tr h="52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Type inference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292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Type annotation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292E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TS guesses the 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solidFill>
                            <a:schemeClr val="dk1"/>
                          </a:solidFill>
                        </a:rPr>
                        <a:t>You specify the 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3" name="Google Shape;413;p22"/>
          <p:cNvSpPr txBox="1"/>
          <p:nvPr>
            <p:ph idx="4294967295" type="title"/>
          </p:nvPr>
        </p:nvSpPr>
        <p:spPr>
          <a:xfrm>
            <a:off x="2303275" y="20060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 inference</a:t>
            </a:r>
            <a:endParaRPr i="1"/>
          </a:p>
        </p:txBody>
      </p:sp>
      <p:sp>
        <p:nvSpPr>
          <p:cNvPr id="414" name="Google Shape;414;p22"/>
          <p:cNvSpPr txBox="1"/>
          <p:nvPr>
            <p:ph idx="4294967295" type="body"/>
          </p:nvPr>
        </p:nvSpPr>
        <p:spPr>
          <a:xfrm>
            <a:off x="379525" y="2951675"/>
            <a:ext cx="77232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For the most part, let TS guess. Only specify:</a:t>
            </a:r>
            <a:br>
              <a:rPr lang="es" sz="2400"/>
            </a:br>
            <a:endParaRPr sz="2400"/>
          </a:p>
        </p:txBody>
      </p:sp>
      <p:sp>
        <p:nvSpPr>
          <p:cNvPr id="415" name="Google Shape;415;p22"/>
          <p:cNvSpPr txBox="1"/>
          <p:nvPr>
            <p:ph idx="4294967295" type="body"/>
          </p:nvPr>
        </p:nvSpPr>
        <p:spPr>
          <a:xfrm>
            <a:off x="468300" y="3481475"/>
            <a:ext cx="77232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If you want better </a:t>
            </a:r>
            <a:r>
              <a:rPr lang="es" sz="2400"/>
              <a:t>readability</a:t>
            </a:r>
            <a:r>
              <a:rPr lang="e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If TS can’t infer the type itself.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Declare a variable for later use.</a:t>
            </a:r>
            <a:br>
              <a:rPr lang="es" sz="2400"/>
            </a:b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>
            <p:ph idx="4294967295" type="title"/>
          </p:nvPr>
        </p:nvSpPr>
        <p:spPr>
          <a:xfrm>
            <a:off x="2431675" y="214850"/>
            <a:ext cx="49443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Objects and Tuples</a:t>
            </a:r>
            <a:endParaRPr i="1"/>
          </a:p>
        </p:txBody>
      </p:sp>
      <p:sp>
        <p:nvSpPr>
          <p:cNvPr id="421" name="Google Shape;421;p23"/>
          <p:cNvSpPr txBox="1"/>
          <p:nvPr>
            <p:ph idx="4294967295" type="body"/>
          </p:nvPr>
        </p:nvSpPr>
        <p:spPr>
          <a:xfrm>
            <a:off x="1327525" y="911725"/>
            <a:ext cx="77232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Objects work as expected in TS as a type, but the compiler also checks when you access a property if the object has it.</a:t>
            </a:r>
            <a:br>
              <a:rPr lang="es" sz="2400"/>
            </a:br>
            <a:endParaRPr sz="2400"/>
          </a:p>
        </p:txBody>
      </p:sp>
      <p:sp>
        <p:nvSpPr>
          <p:cNvPr id="422" name="Google Shape;422;p23"/>
          <p:cNvSpPr txBox="1"/>
          <p:nvPr>
            <p:ph idx="4294967295" type="body"/>
          </p:nvPr>
        </p:nvSpPr>
        <p:spPr>
          <a:xfrm>
            <a:off x="652550" y="2571750"/>
            <a:ext cx="7723200" cy="20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Tuples are arrays where: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length can’t be altered.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type of the elements within is known.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order matters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/>
          <p:nvPr>
            <p:ph idx="4294967295" type="title"/>
          </p:nvPr>
        </p:nvSpPr>
        <p:spPr>
          <a:xfrm>
            <a:off x="4015100" y="186325"/>
            <a:ext cx="17055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Enum</a:t>
            </a:r>
            <a:endParaRPr i="1"/>
          </a:p>
        </p:txBody>
      </p:sp>
      <p:sp>
        <p:nvSpPr>
          <p:cNvPr id="428" name="Google Shape;428;p24"/>
          <p:cNvSpPr txBox="1"/>
          <p:nvPr>
            <p:ph idx="4294967295" type="body"/>
          </p:nvPr>
        </p:nvSpPr>
        <p:spPr>
          <a:xfrm>
            <a:off x="1327525" y="911725"/>
            <a:ext cx="7723200" cy="18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Very much alike Python’s enumerations. It’s a set of values that are related in some way.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go well with constants.</a:t>
            </a:r>
            <a:endParaRPr sz="2400"/>
          </a:p>
        </p:txBody>
      </p:sp>
      <p:sp>
        <p:nvSpPr>
          <p:cNvPr id="429" name="Google Shape;429;p24"/>
          <p:cNvSpPr txBox="1"/>
          <p:nvPr>
            <p:ph idx="4294967295" type="title"/>
          </p:nvPr>
        </p:nvSpPr>
        <p:spPr>
          <a:xfrm>
            <a:off x="3719250" y="2806600"/>
            <a:ext cx="17055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Any</a:t>
            </a:r>
            <a:endParaRPr i="1"/>
          </a:p>
        </p:txBody>
      </p:sp>
      <p:sp>
        <p:nvSpPr>
          <p:cNvPr id="430" name="Google Shape;430;p24"/>
          <p:cNvSpPr txBox="1"/>
          <p:nvPr>
            <p:ph idx="4294967295" type="body"/>
          </p:nvPr>
        </p:nvSpPr>
        <p:spPr>
          <a:xfrm>
            <a:off x="1063300" y="3562600"/>
            <a:ext cx="66258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Any represents a type that can be any type. Simple.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title"/>
          </p:nvPr>
        </p:nvSpPr>
        <p:spPr>
          <a:xfrm>
            <a:off x="1734000" y="9938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Void &amp; Never</a:t>
            </a:r>
            <a:endParaRPr i="1"/>
          </a:p>
        </p:txBody>
      </p:sp>
      <p:sp>
        <p:nvSpPr>
          <p:cNvPr id="436" name="Google Shape;436;p25"/>
          <p:cNvSpPr txBox="1"/>
          <p:nvPr>
            <p:ph idx="1" type="body"/>
          </p:nvPr>
        </p:nvSpPr>
        <p:spPr>
          <a:xfrm>
            <a:off x="1734000" y="1729725"/>
            <a:ext cx="26673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/>
              <a:t>Void</a:t>
            </a:r>
            <a:r>
              <a:rPr lang="es" sz="2400"/>
              <a:t> denotes the </a:t>
            </a:r>
            <a:r>
              <a:rPr i="1" lang="es" sz="2400"/>
              <a:t>absence</a:t>
            </a:r>
            <a:r>
              <a:rPr lang="es" sz="2400"/>
              <a:t> of any type.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It’s often used to mark that a function returns nothing.</a:t>
            </a:r>
            <a:endParaRPr sz="2400"/>
          </a:p>
        </p:txBody>
      </p:sp>
      <p:sp>
        <p:nvSpPr>
          <p:cNvPr id="437" name="Google Shape;437;p25"/>
          <p:cNvSpPr txBox="1"/>
          <p:nvPr>
            <p:ph idx="2" type="body"/>
          </p:nvPr>
        </p:nvSpPr>
        <p:spPr>
          <a:xfrm>
            <a:off x="4572000" y="1801050"/>
            <a:ext cx="26673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2400"/>
              <a:t>Never</a:t>
            </a:r>
            <a:r>
              <a:rPr lang="es" sz="2400"/>
              <a:t> is used to mark that you can’t assign to anything.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It’s used to mark functions that throw errors, or loop </a:t>
            </a:r>
            <a:r>
              <a:rPr lang="es" sz="2400"/>
              <a:t>indefinitely</a:t>
            </a:r>
            <a:r>
              <a:rPr lang="e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type="title"/>
          </p:nvPr>
        </p:nvSpPr>
        <p:spPr>
          <a:xfrm>
            <a:off x="1734000" y="998825"/>
            <a:ext cx="5940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 joining &amp; Aliases</a:t>
            </a:r>
            <a:endParaRPr i="1"/>
          </a:p>
        </p:txBody>
      </p:sp>
      <p:sp>
        <p:nvSpPr>
          <p:cNvPr id="443" name="Google Shape;443;p26"/>
          <p:cNvSpPr txBox="1"/>
          <p:nvPr>
            <p:ph idx="1" type="body"/>
          </p:nvPr>
        </p:nvSpPr>
        <p:spPr>
          <a:xfrm>
            <a:off x="1734000" y="1801050"/>
            <a:ext cx="26673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join two types into one using the | operator.</a:t>
            </a:r>
            <a:endParaRPr sz="2400"/>
          </a:p>
        </p:txBody>
      </p:sp>
      <p:sp>
        <p:nvSpPr>
          <p:cNvPr id="444" name="Google Shape;444;p26"/>
          <p:cNvSpPr txBox="1"/>
          <p:nvPr>
            <p:ph idx="2" type="body"/>
          </p:nvPr>
        </p:nvSpPr>
        <p:spPr>
          <a:xfrm>
            <a:off x="4572000" y="1801050"/>
            <a:ext cx="2667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make an alias of an existing type (renaming it).</a:t>
            </a:r>
            <a:endParaRPr sz="2400"/>
          </a:p>
        </p:txBody>
      </p:sp>
      <p:pic>
        <p:nvPicPr>
          <p:cNvPr id="445" name="Google Shape;4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650" y="3788899"/>
            <a:ext cx="4854900" cy="10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/>
          <p:nvPr/>
        </p:nvSpPr>
        <p:spPr>
          <a:xfrm>
            <a:off x="442425" y="2582900"/>
            <a:ext cx="1112700" cy="1811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 txBox="1"/>
          <p:nvPr/>
        </p:nvSpPr>
        <p:spPr>
          <a:xfrm>
            <a:off x="2953100" y="26114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idx="4294967295" type="title"/>
          </p:nvPr>
        </p:nvSpPr>
        <p:spPr>
          <a:xfrm>
            <a:off x="2474450" y="-444350"/>
            <a:ext cx="49443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String literals</a:t>
            </a:r>
            <a:endParaRPr i="1"/>
          </a:p>
        </p:txBody>
      </p:sp>
      <p:sp>
        <p:nvSpPr>
          <p:cNvPr id="453" name="Google Shape;453;p27"/>
          <p:cNvSpPr txBox="1"/>
          <p:nvPr>
            <p:ph idx="4294967295" type="body"/>
          </p:nvPr>
        </p:nvSpPr>
        <p:spPr>
          <a:xfrm>
            <a:off x="1648400" y="760050"/>
            <a:ext cx="60408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Instead of a type, forces a variable to only accept assignment of the string literal specified. It’s very handy when paired with </a:t>
            </a:r>
            <a:r>
              <a:rPr b="1" lang="es" sz="2400"/>
              <a:t>type union</a:t>
            </a:r>
            <a:r>
              <a:rPr lang="es" sz="2400"/>
              <a:t>.</a:t>
            </a:r>
            <a:endParaRPr sz="2400"/>
          </a:p>
        </p:txBody>
      </p:sp>
      <p:pic>
        <p:nvPicPr>
          <p:cNvPr id="454" name="Google Shape;4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179" y="2835225"/>
            <a:ext cx="6518025" cy="1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2460225" y="494525"/>
            <a:ext cx="6099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Anatomy of a function</a:t>
            </a:r>
            <a:endParaRPr/>
          </a:p>
        </p:txBody>
      </p:sp>
      <p:pic>
        <p:nvPicPr>
          <p:cNvPr id="460" name="Google Shape;4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50" y="2447700"/>
            <a:ext cx="4251375" cy="96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28"/>
          <p:cNvCxnSpPr/>
          <p:nvPr/>
        </p:nvCxnSpPr>
        <p:spPr>
          <a:xfrm flipH="1">
            <a:off x="5777475" y="1669925"/>
            <a:ext cx="998700" cy="7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28"/>
          <p:cNvSpPr txBox="1"/>
          <p:nvPr>
            <p:ph idx="1" type="body"/>
          </p:nvPr>
        </p:nvSpPr>
        <p:spPr>
          <a:xfrm>
            <a:off x="5899425" y="1201925"/>
            <a:ext cx="2075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Return type</a:t>
            </a:r>
            <a:endParaRPr sz="2400"/>
          </a:p>
        </p:txBody>
      </p:sp>
      <p:cxnSp>
        <p:nvCxnSpPr>
          <p:cNvPr id="463" name="Google Shape;463;p28"/>
          <p:cNvCxnSpPr/>
          <p:nvPr/>
        </p:nvCxnSpPr>
        <p:spPr>
          <a:xfrm>
            <a:off x="4450950" y="1741250"/>
            <a:ext cx="1998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28"/>
          <p:cNvSpPr txBox="1"/>
          <p:nvPr>
            <p:ph idx="1" type="body"/>
          </p:nvPr>
        </p:nvSpPr>
        <p:spPr>
          <a:xfrm>
            <a:off x="3339322" y="1277925"/>
            <a:ext cx="232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Parameter </a:t>
            </a:r>
            <a:r>
              <a:rPr lang="es" sz="2400"/>
              <a:t>type</a:t>
            </a:r>
            <a:endParaRPr sz="2400"/>
          </a:p>
        </p:txBody>
      </p:sp>
      <p:cxnSp>
        <p:nvCxnSpPr>
          <p:cNvPr id="465" name="Google Shape;465;p28"/>
          <p:cNvCxnSpPr/>
          <p:nvPr/>
        </p:nvCxnSpPr>
        <p:spPr>
          <a:xfrm>
            <a:off x="2610725" y="1998025"/>
            <a:ext cx="6561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1366197" y="1588363"/>
            <a:ext cx="232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Function name</a:t>
            </a:r>
            <a:endParaRPr sz="2400"/>
          </a:p>
        </p:txBody>
      </p:sp>
      <p:cxnSp>
        <p:nvCxnSpPr>
          <p:cNvPr id="467" name="Google Shape;467;p28"/>
          <p:cNvCxnSpPr/>
          <p:nvPr/>
        </p:nvCxnSpPr>
        <p:spPr>
          <a:xfrm flipH="1" rot="10800000">
            <a:off x="3694900" y="3110675"/>
            <a:ext cx="156900" cy="12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2403047" y="4194388"/>
            <a:ext cx="232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Function body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"/>
          <p:cNvSpPr txBox="1"/>
          <p:nvPr>
            <p:ph type="title"/>
          </p:nvPr>
        </p:nvSpPr>
        <p:spPr>
          <a:xfrm>
            <a:off x="1732700" y="565900"/>
            <a:ext cx="681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Optional parameters</a:t>
            </a:r>
            <a:endParaRPr/>
          </a:p>
        </p:txBody>
      </p:sp>
      <p:sp>
        <p:nvSpPr>
          <p:cNvPr id="474" name="Google Shape;474;p29"/>
          <p:cNvSpPr txBox="1"/>
          <p:nvPr>
            <p:ph idx="1" type="body"/>
          </p:nvPr>
        </p:nvSpPr>
        <p:spPr>
          <a:xfrm>
            <a:off x="1960925" y="1211200"/>
            <a:ext cx="54999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Optional parameters can be specified in 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To do so, add a ? postfix to the parameter name.</a:t>
            </a:r>
            <a:endParaRPr sz="2400"/>
          </a:p>
        </p:txBody>
      </p:sp>
      <p:sp>
        <p:nvSpPr>
          <p:cNvPr id="475" name="Google Shape;475;p29"/>
          <p:cNvSpPr txBox="1"/>
          <p:nvPr>
            <p:ph type="title"/>
          </p:nvPr>
        </p:nvSpPr>
        <p:spPr>
          <a:xfrm>
            <a:off x="315925" y="3029250"/>
            <a:ext cx="6812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 </a:t>
            </a:r>
            <a:r>
              <a:rPr lang="es"/>
              <a:t>parameters</a:t>
            </a:r>
            <a:endParaRPr/>
          </a:p>
        </p:txBody>
      </p:sp>
      <p:sp>
        <p:nvSpPr>
          <p:cNvPr id="476" name="Google Shape;476;p29"/>
          <p:cNvSpPr txBox="1"/>
          <p:nvPr>
            <p:ph idx="1" type="body"/>
          </p:nvPr>
        </p:nvSpPr>
        <p:spPr>
          <a:xfrm>
            <a:off x="401550" y="3674550"/>
            <a:ext cx="51765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“…” parameters should be noted as an array (use [])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0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5- Classes</a:t>
            </a:r>
            <a:endParaRPr/>
          </a:p>
        </p:txBody>
      </p:sp>
      <p:sp>
        <p:nvSpPr>
          <p:cNvPr id="482" name="Google Shape;482;p30"/>
          <p:cNvSpPr txBox="1"/>
          <p:nvPr>
            <p:ph idx="1" type="body"/>
          </p:nvPr>
        </p:nvSpPr>
        <p:spPr>
          <a:xfrm>
            <a:off x="1886400" y="1576250"/>
            <a:ext cx="5603400" cy="1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Similar to JS with some interesting things:</a:t>
            </a:r>
            <a:endParaRPr sz="24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Access modifiers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Readonly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Getters and Setters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type="title"/>
          </p:nvPr>
        </p:nvSpPr>
        <p:spPr>
          <a:xfrm>
            <a:off x="1732700" y="12551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Content</a:t>
            </a:r>
            <a:endParaRPr/>
          </a:p>
        </p:txBody>
      </p:sp>
      <p:sp>
        <p:nvSpPr>
          <p:cNvPr id="349" name="Google Shape;349;p13"/>
          <p:cNvSpPr txBox="1"/>
          <p:nvPr>
            <p:ph idx="1" type="body"/>
          </p:nvPr>
        </p:nvSpPr>
        <p:spPr>
          <a:xfrm>
            <a:off x="1732700" y="1900400"/>
            <a:ext cx="49443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1- What is TypeScript?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2- How to get started?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3- Basic use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4- Types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5- Classes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6- Interfaces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7- Extra things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8- Conclusions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>
            <p:ph idx="1" type="body"/>
          </p:nvPr>
        </p:nvSpPr>
        <p:spPr>
          <a:xfrm>
            <a:off x="1886400" y="1576250"/>
            <a:ext cx="56034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restrict the access to some of their elements using three tags:</a:t>
            </a:r>
            <a:endParaRPr sz="2400"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private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protected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es" sz="2000"/>
              <a:t>public (default if not specified)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/>
              <a:t>They can be specified at declaration or in the class’ constructor, even though it’s not recommended whatsoever.</a:t>
            </a:r>
            <a:endParaRPr sz="2000"/>
          </a:p>
        </p:txBody>
      </p:sp>
      <p:sp>
        <p:nvSpPr>
          <p:cNvPr id="488" name="Google Shape;488;p31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 Modifiers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idx="4294967295" type="title"/>
          </p:nvPr>
        </p:nvSpPr>
        <p:spPr>
          <a:xfrm>
            <a:off x="2231950" y="211850"/>
            <a:ext cx="49443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Access modifiers</a:t>
            </a:r>
            <a:r>
              <a:rPr i="1" lang="es"/>
              <a:t> example</a:t>
            </a:r>
            <a:endParaRPr i="1"/>
          </a:p>
        </p:txBody>
      </p:sp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25" y="1525400"/>
            <a:ext cx="4712225" cy="33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ReadOnly</a:t>
            </a:r>
            <a:endParaRPr/>
          </a:p>
        </p:txBody>
      </p:sp>
      <p:sp>
        <p:nvSpPr>
          <p:cNvPr id="500" name="Google Shape;500;p33"/>
          <p:cNvSpPr txBox="1"/>
          <p:nvPr>
            <p:ph idx="1" type="body"/>
          </p:nvPr>
        </p:nvSpPr>
        <p:spPr>
          <a:xfrm>
            <a:off x="1886400" y="1576250"/>
            <a:ext cx="5603400" cy="20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specify if a variable will be immutable. It’s similar to </a:t>
            </a:r>
            <a:r>
              <a:rPr b="1" lang="es" sz="2400"/>
              <a:t>const</a:t>
            </a:r>
            <a:r>
              <a:rPr lang="es" sz="2400"/>
              <a:t>, and it only can only be initialized in:</a:t>
            </a:r>
            <a:endParaRPr sz="2400"/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constructor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The own declaration</a:t>
            </a:r>
            <a:endParaRPr sz="2400"/>
          </a:p>
        </p:txBody>
      </p:sp>
      <p:sp>
        <p:nvSpPr>
          <p:cNvPr id="501" name="Google Shape;501;p33"/>
          <p:cNvSpPr txBox="1"/>
          <p:nvPr>
            <p:ph idx="1" type="body"/>
          </p:nvPr>
        </p:nvSpPr>
        <p:spPr>
          <a:xfrm>
            <a:off x="1886400" y="3642350"/>
            <a:ext cx="56034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is </a:t>
            </a:r>
            <a:r>
              <a:rPr lang="es" sz="2400"/>
              <a:t>recommended</a:t>
            </a:r>
            <a:r>
              <a:rPr lang="es" sz="2400"/>
              <a:t> to </a:t>
            </a:r>
            <a:r>
              <a:rPr b="1" lang="es" sz="2400"/>
              <a:t>only </a:t>
            </a:r>
            <a:r>
              <a:rPr lang="es" sz="2400"/>
              <a:t>use it in classes attributes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2274775" y="323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Getter and Setter</a:t>
            </a:r>
            <a:endParaRPr/>
          </a:p>
        </p:txBody>
      </p:sp>
      <p:sp>
        <p:nvSpPr>
          <p:cNvPr id="507" name="Google Shape;507;p34"/>
          <p:cNvSpPr txBox="1"/>
          <p:nvPr>
            <p:ph idx="1" type="body"/>
          </p:nvPr>
        </p:nvSpPr>
        <p:spPr>
          <a:xfrm>
            <a:off x="2588600" y="1142425"/>
            <a:ext cx="4944300" cy="13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Use them! The whole Internet (And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Google</a:t>
            </a:r>
            <a:r>
              <a:rPr lang="es" sz="2400"/>
              <a:t>) tell us to use them with purpose.</a:t>
            </a:r>
            <a:endParaRPr sz="2400"/>
          </a:p>
        </p:txBody>
      </p:sp>
      <p:sp>
        <p:nvSpPr>
          <p:cNvPr id="508" name="Google Shape;508;p34"/>
          <p:cNvSpPr txBox="1"/>
          <p:nvPr>
            <p:ph idx="1" type="body"/>
          </p:nvPr>
        </p:nvSpPr>
        <p:spPr>
          <a:xfrm>
            <a:off x="729625" y="30637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Google Style Guidelines says to use them with a </a:t>
            </a:r>
            <a:r>
              <a:rPr b="1" lang="es" sz="2400"/>
              <a:t>purpose</a:t>
            </a:r>
            <a:r>
              <a:rPr lang="es" sz="2400"/>
              <a:t>, not letting them be just a pass-through.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728250" y="2509025"/>
            <a:ext cx="66900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s" sz="6000"/>
              <a:t>They all work the same as JS.</a:t>
            </a:r>
            <a:endParaRPr sz="6000"/>
          </a:p>
        </p:txBody>
      </p:sp>
      <p:sp>
        <p:nvSpPr>
          <p:cNvPr id="514" name="Google Shape;514;p35"/>
          <p:cNvSpPr txBox="1"/>
          <p:nvPr>
            <p:ph idx="4294967295" type="title"/>
          </p:nvPr>
        </p:nvSpPr>
        <p:spPr>
          <a:xfrm>
            <a:off x="1116375" y="925925"/>
            <a:ext cx="7824300" cy="12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Inheritance, static, abstract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6- Interfaces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0" name="Google Shape;520;p36"/>
          <p:cNvSpPr txBox="1"/>
          <p:nvPr>
            <p:ph idx="2" type="body"/>
          </p:nvPr>
        </p:nvSpPr>
        <p:spPr>
          <a:xfrm>
            <a:off x="1666266" y="1690350"/>
            <a:ext cx="62511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Interfaces are some sort of specific-use objects in the class sense.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Basically, it provides with a set of attributes and it can be used </a:t>
            </a:r>
            <a:r>
              <a:rPr i="1" lang="es" sz="2400"/>
              <a:t>as if it were a new type</a:t>
            </a:r>
            <a:r>
              <a:rPr lang="es" sz="2400"/>
              <a:t>.</a:t>
            </a:r>
            <a:endParaRPr sz="2400"/>
          </a:p>
        </p:txBody>
      </p:sp>
      <p:sp>
        <p:nvSpPr>
          <p:cNvPr id="521" name="Google Shape;521;p36"/>
          <p:cNvSpPr txBox="1"/>
          <p:nvPr>
            <p:ph idx="2" type="body"/>
          </p:nvPr>
        </p:nvSpPr>
        <p:spPr>
          <a:xfrm>
            <a:off x="3286669" y="4501700"/>
            <a:ext cx="2369400" cy="3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They’re really cool, I swear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2888200" y="6086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 what IS an interface??</a:t>
            </a:r>
            <a:endParaRPr/>
          </a:p>
        </p:txBody>
      </p:sp>
      <p:sp>
        <p:nvSpPr>
          <p:cNvPr id="527" name="Google Shape;527;p37"/>
          <p:cNvSpPr txBox="1"/>
          <p:nvPr>
            <p:ph idx="2" type="body"/>
          </p:nvPr>
        </p:nvSpPr>
        <p:spPr>
          <a:xfrm>
            <a:off x="2279657" y="1410875"/>
            <a:ext cx="42255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Basically, a fancier dictionary.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helps code be cleaner and set a common ground for classes and functions.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 example shall make this more understandable.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title"/>
          </p:nvPr>
        </p:nvSpPr>
        <p:spPr>
          <a:xfrm>
            <a:off x="2517300" y="237775"/>
            <a:ext cx="5642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interfaces</a:t>
            </a:r>
            <a:endParaRPr/>
          </a:p>
        </p:txBody>
      </p:sp>
      <p:sp>
        <p:nvSpPr>
          <p:cNvPr id="533" name="Google Shape;533;p38"/>
          <p:cNvSpPr txBox="1"/>
          <p:nvPr>
            <p:ph idx="1" type="body"/>
          </p:nvPr>
        </p:nvSpPr>
        <p:spPr>
          <a:xfrm>
            <a:off x="2154150" y="771225"/>
            <a:ext cx="63690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 can also use an interface to show </a:t>
            </a:r>
            <a:r>
              <a:rPr i="1" lang="es" sz="2400"/>
              <a:t>how a function looks like</a:t>
            </a:r>
            <a:r>
              <a:rPr lang="es" sz="2400"/>
              <a:t>. What parameters it uses and what type is returns:</a:t>
            </a:r>
            <a:endParaRPr sz="2400"/>
          </a:p>
        </p:txBody>
      </p:sp>
      <p:pic>
        <p:nvPicPr>
          <p:cNvPr id="534" name="Google Shape;5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50" y="2179050"/>
            <a:ext cx="54483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"/>
          <p:cNvSpPr txBox="1"/>
          <p:nvPr>
            <p:ph type="title"/>
          </p:nvPr>
        </p:nvSpPr>
        <p:spPr>
          <a:xfrm>
            <a:off x="2588625" y="294825"/>
            <a:ext cx="577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for classes</a:t>
            </a:r>
            <a:endParaRPr/>
          </a:p>
        </p:txBody>
      </p:sp>
      <p:sp>
        <p:nvSpPr>
          <p:cNvPr id="540" name="Google Shape;540;p39"/>
          <p:cNvSpPr txBox="1"/>
          <p:nvPr>
            <p:ph idx="2" type="body"/>
          </p:nvPr>
        </p:nvSpPr>
        <p:spPr>
          <a:xfrm>
            <a:off x="3024425" y="1042250"/>
            <a:ext cx="45330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 class can </a:t>
            </a:r>
            <a:r>
              <a:rPr i="1" lang="es" sz="2400"/>
              <a:t>implement</a:t>
            </a:r>
            <a:r>
              <a:rPr lang="es" sz="2400"/>
              <a:t> an interface. Similarly to C# and Java, it forms a contract of use among unrelated classes.</a:t>
            </a:r>
            <a:endParaRPr sz="2400"/>
          </a:p>
        </p:txBody>
      </p:sp>
      <p:sp>
        <p:nvSpPr>
          <p:cNvPr id="541" name="Google Shape;541;p39"/>
          <p:cNvSpPr txBox="1"/>
          <p:nvPr>
            <p:ph idx="2" type="body"/>
          </p:nvPr>
        </p:nvSpPr>
        <p:spPr>
          <a:xfrm>
            <a:off x="452175" y="3191775"/>
            <a:ext cx="45330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tells classes how to use a set of functions, for example.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Or what parameters they should take into account.</a:t>
            </a:r>
            <a:endParaRPr sz="2400"/>
          </a:p>
        </p:txBody>
      </p:sp>
      <p:sp>
        <p:nvSpPr>
          <p:cNvPr id="542" name="Google Shape;542;p39"/>
          <p:cNvSpPr txBox="1"/>
          <p:nvPr>
            <p:ph idx="2" type="body"/>
          </p:nvPr>
        </p:nvSpPr>
        <p:spPr>
          <a:xfrm>
            <a:off x="3799975" y="4677900"/>
            <a:ext cx="4245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Don’t worry an example later on will enlighten you.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 txBox="1"/>
          <p:nvPr>
            <p:ph type="ctrTitle"/>
          </p:nvPr>
        </p:nvSpPr>
        <p:spPr>
          <a:xfrm>
            <a:off x="2771850" y="337775"/>
            <a:ext cx="5459400" cy="6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Extending interfaces</a:t>
            </a:r>
            <a:endParaRPr/>
          </a:p>
        </p:txBody>
      </p:sp>
      <p:sp>
        <p:nvSpPr>
          <p:cNvPr id="548" name="Google Shape;548;p40"/>
          <p:cNvSpPr txBox="1"/>
          <p:nvPr>
            <p:ph idx="4294967295" type="body"/>
          </p:nvPr>
        </p:nvSpPr>
        <p:spPr>
          <a:xfrm>
            <a:off x="3235050" y="956675"/>
            <a:ext cx="39549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Interfaces can extend from other interfaces as objects would do.</a:t>
            </a:r>
            <a:endParaRPr sz="2400"/>
          </a:p>
        </p:txBody>
      </p:sp>
      <p:pic>
        <p:nvPicPr>
          <p:cNvPr id="549" name="Google Shape;5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050" y="2497300"/>
            <a:ext cx="4614675" cy="22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/>
          <p:nvPr>
            <p:ph type="title"/>
          </p:nvPr>
        </p:nvSpPr>
        <p:spPr>
          <a:xfrm>
            <a:off x="2460225" y="180700"/>
            <a:ext cx="6441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Before we get started</a:t>
            </a:r>
            <a:endParaRPr/>
          </a:p>
        </p:txBody>
      </p: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2289025" y="1306500"/>
            <a:ext cx="52575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700"/>
              <a:t>We make usage of some lingo: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-"/>
            </a:pPr>
            <a:r>
              <a:rPr lang="es" sz="2700"/>
              <a:t>Extend === Inherit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s" sz="2700"/>
              <a:t>TS === TypeScript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es" sz="2700"/>
              <a:t>JS === JavaScript</a:t>
            </a:r>
            <a:endParaRPr sz="2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1"/>
          <p:cNvSpPr txBox="1"/>
          <p:nvPr>
            <p:ph type="title"/>
          </p:nvPr>
        </p:nvSpPr>
        <p:spPr>
          <a:xfrm>
            <a:off x="1732700" y="594400"/>
            <a:ext cx="755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extending classes</a:t>
            </a:r>
            <a:endParaRPr/>
          </a:p>
        </p:txBody>
      </p:sp>
      <p:sp>
        <p:nvSpPr>
          <p:cNvPr id="555" name="Google Shape;555;p41"/>
          <p:cNvSpPr txBox="1"/>
          <p:nvPr>
            <p:ph idx="1" type="body"/>
          </p:nvPr>
        </p:nvSpPr>
        <p:spPr>
          <a:xfrm>
            <a:off x="1903900" y="12397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An interface can extend a </a:t>
            </a:r>
            <a:r>
              <a:rPr b="1" lang="es" sz="2400"/>
              <a:t>class</a:t>
            </a:r>
            <a:r>
              <a:rPr lang="es" sz="2400"/>
              <a:t>. However it won’t inherit the class’ methods or anything, as one would expect from class inheriting.</a:t>
            </a:r>
            <a:endParaRPr sz="2400"/>
          </a:p>
        </p:txBody>
      </p:sp>
      <p:sp>
        <p:nvSpPr>
          <p:cNvPr id="556" name="Google Shape;556;p41"/>
          <p:cNvSpPr txBox="1"/>
          <p:nvPr>
            <p:ph idx="1" type="body"/>
          </p:nvPr>
        </p:nvSpPr>
        <p:spPr>
          <a:xfrm>
            <a:off x="401525" y="326085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an interface extends a class, it makes said interface </a:t>
            </a:r>
            <a:r>
              <a:rPr b="1" lang="es" sz="2400"/>
              <a:t>only usable by said class and their children</a:t>
            </a:r>
            <a:r>
              <a:rPr lang="es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>
            <p:ph type="title"/>
          </p:nvPr>
        </p:nvSpPr>
        <p:spPr>
          <a:xfrm>
            <a:off x="1732700" y="897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7- Extra Things</a:t>
            </a:r>
            <a:endParaRPr/>
          </a:p>
        </p:txBody>
      </p:sp>
      <p:sp>
        <p:nvSpPr>
          <p:cNvPr id="562" name="Google Shape;562;p42"/>
          <p:cNvSpPr txBox="1"/>
          <p:nvPr>
            <p:ph idx="2" type="body"/>
          </p:nvPr>
        </p:nvSpPr>
        <p:spPr>
          <a:xfrm>
            <a:off x="2079950" y="1542700"/>
            <a:ext cx="45393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We’ll go through several things to bear in mind: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intersection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Guards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casting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Type Assertion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Generics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Modules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2360375" y="2520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Intersection</a:t>
            </a:r>
            <a:endParaRPr/>
          </a:p>
        </p:txBody>
      </p:sp>
      <p:sp>
        <p:nvSpPr>
          <p:cNvPr id="568" name="Google Shape;568;p43"/>
          <p:cNvSpPr txBox="1"/>
          <p:nvPr>
            <p:ph idx="1" type="body"/>
          </p:nvPr>
        </p:nvSpPr>
        <p:spPr>
          <a:xfrm>
            <a:off x="559750" y="2571750"/>
            <a:ext cx="61452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More interestingly, it also works with interfaces.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Meaning you can build bigger interfaces using smaller ones.</a:t>
            </a:r>
            <a:endParaRPr sz="2400"/>
          </a:p>
        </p:txBody>
      </p:sp>
      <p:sp>
        <p:nvSpPr>
          <p:cNvPr id="569" name="Google Shape;569;p43"/>
          <p:cNvSpPr txBox="1"/>
          <p:nvPr>
            <p:ph idx="1" type="body"/>
          </p:nvPr>
        </p:nvSpPr>
        <p:spPr>
          <a:xfrm>
            <a:off x="2176225" y="897325"/>
            <a:ext cx="49443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you intersect type A with type B, the result will have both types’ properties (all of them).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1761250" y="1507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Guards</a:t>
            </a:r>
            <a:endParaRPr/>
          </a:p>
        </p:txBody>
      </p:sp>
      <p:sp>
        <p:nvSpPr>
          <p:cNvPr id="575" name="Google Shape;575;p44"/>
          <p:cNvSpPr txBox="1"/>
          <p:nvPr>
            <p:ph idx="1" type="body"/>
          </p:nvPr>
        </p:nvSpPr>
        <p:spPr>
          <a:xfrm>
            <a:off x="1762550" y="2186200"/>
            <a:ext cx="50565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Guards are very extensive, and we can’t cover them completely.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can be especially handy to ensure a function returns a certain kind of type to ease conditionals for the compiler.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5"/>
          <p:cNvSpPr txBox="1"/>
          <p:nvPr>
            <p:ph idx="1" type="body"/>
          </p:nvPr>
        </p:nvSpPr>
        <p:spPr>
          <a:xfrm>
            <a:off x="1776775" y="997175"/>
            <a:ext cx="52560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As in most languages, you can cast types in TS.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may do so using the </a:t>
            </a:r>
            <a:r>
              <a:rPr i="1" lang="es" sz="2400"/>
              <a:t>as</a:t>
            </a:r>
            <a:r>
              <a:rPr lang="es" sz="2400"/>
              <a:t> keyword, or </a:t>
            </a:r>
            <a:r>
              <a:rPr i="1" lang="es" sz="2400"/>
              <a:t>&lt;&gt;</a:t>
            </a:r>
            <a:r>
              <a:rPr lang="es" sz="2400"/>
              <a:t>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We recommend the first one, as it makes the code more readable, and the angles are not compatible with some libraries.</a:t>
            </a:r>
            <a:endParaRPr sz="2400"/>
          </a:p>
        </p:txBody>
      </p:sp>
      <p:sp>
        <p:nvSpPr>
          <p:cNvPr id="581" name="Google Shape;581;p45"/>
          <p:cNvSpPr txBox="1"/>
          <p:nvPr>
            <p:ph type="title"/>
          </p:nvPr>
        </p:nvSpPr>
        <p:spPr>
          <a:xfrm>
            <a:off x="2285100" y="3518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casting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/>
          <p:nvPr>
            <p:ph type="title"/>
          </p:nvPr>
        </p:nvSpPr>
        <p:spPr>
          <a:xfrm>
            <a:off x="2488750" y="2948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assertion</a:t>
            </a:r>
            <a:endParaRPr/>
          </a:p>
        </p:txBody>
      </p:sp>
      <p:sp>
        <p:nvSpPr>
          <p:cNvPr id="587" name="Google Shape;587;p46"/>
          <p:cNvSpPr txBox="1"/>
          <p:nvPr>
            <p:ph idx="1" type="body"/>
          </p:nvPr>
        </p:nvSpPr>
        <p:spPr>
          <a:xfrm>
            <a:off x="1734000" y="940125"/>
            <a:ext cx="6126300" cy="25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When a function may return a type sometimes or other(s) other times, you can tell the compiler which one you expect.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Use the </a:t>
            </a:r>
            <a:r>
              <a:rPr i="1" lang="es" sz="2400"/>
              <a:t>as</a:t>
            </a:r>
            <a:r>
              <a:rPr lang="es" sz="2400"/>
              <a:t> keyword as before, at the end of the function call.</a:t>
            </a:r>
            <a:endParaRPr sz="2400"/>
          </a:p>
        </p:txBody>
      </p:sp>
      <p:sp>
        <p:nvSpPr>
          <p:cNvPr id="588" name="Google Shape;588;p46"/>
          <p:cNvSpPr txBox="1"/>
          <p:nvPr>
            <p:ph idx="1" type="body"/>
          </p:nvPr>
        </p:nvSpPr>
        <p:spPr>
          <a:xfrm>
            <a:off x="816475" y="4088225"/>
            <a:ext cx="6126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It also improves </a:t>
            </a:r>
            <a:r>
              <a:rPr lang="es" sz="2400"/>
              <a:t>readability of your code!</a:t>
            </a:r>
            <a:r>
              <a:rPr lang="e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/>
          <p:nvPr>
            <p:ph type="title"/>
          </p:nvPr>
        </p:nvSpPr>
        <p:spPr>
          <a:xfrm>
            <a:off x="1734000" y="637175"/>
            <a:ext cx="7154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Generics (a.k.a templates)</a:t>
            </a:r>
            <a:endParaRPr/>
          </a:p>
        </p:txBody>
      </p:sp>
      <p:sp>
        <p:nvSpPr>
          <p:cNvPr id="594" name="Google Shape;594;p47"/>
          <p:cNvSpPr txBox="1"/>
          <p:nvPr>
            <p:ph idx="1" type="body"/>
          </p:nvPr>
        </p:nvSpPr>
        <p:spPr>
          <a:xfrm>
            <a:off x="692650" y="2200475"/>
            <a:ext cx="3444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Generics are TS’ templates, which ease making generic algorithms for various data types.</a:t>
            </a:r>
            <a:endParaRPr sz="2400"/>
          </a:p>
        </p:txBody>
      </p:sp>
      <p:sp>
        <p:nvSpPr>
          <p:cNvPr id="595" name="Google Shape;595;p47"/>
          <p:cNvSpPr txBox="1"/>
          <p:nvPr>
            <p:ph idx="1" type="body"/>
          </p:nvPr>
        </p:nvSpPr>
        <p:spPr>
          <a:xfrm>
            <a:off x="4572000" y="1582575"/>
            <a:ext cx="3444600" cy="3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One may benefit from using generics: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Checks types in compiling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Doesn’t need type casting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Allows implementation of algorithms easier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/>
          <p:nvPr>
            <p:ph type="title"/>
          </p:nvPr>
        </p:nvSpPr>
        <p:spPr>
          <a:xfrm>
            <a:off x="2160650" y="523050"/>
            <a:ext cx="7311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Generic is very flexible</a:t>
            </a:r>
            <a:endParaRPr/>
          </a:p>
        </p:txBody>
      </p:sp>
      <p:sp>
        <p:nvSpPr>
          <p:cNvPr id="601" name="Google Shape;601;p48"/>
          <p:cNvSpPr txBox="1"/>
          <p:nvPr>
            <p:ph idx="2" type="body"/>
          </p:nvPr>
        </p:nvSpPr>
        <p:spPr>
          <a:xfrm>
            <a:off x="2160657" y="1487225"/>
            <a:ext cx="4325400" cy="19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Functions 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Classes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◇"/>
            </a:pPr>
            <a:r>
              <a:rPr lang="es" sz="3600"/>
              <a:t>Interfaces</a:t>
            </a:r>
            <a:endParaRPr sz="3600"/>
          </a:p>
        </p:txBody>
      </p:sp>
      <p:pic>
        <p:nvPicPr>
          <p:cNvPr id="602" name="Google Shape;6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875" y="1495375"/>
            <a:ext cx="545101" cy="5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00" y="2140675"/>
            <a:ext cx="545101" cy="5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875" y="2685775"/>
            <a:ext cx="545101" cy="54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 txBox="1"/>
          <p:nvPr>
            <p:ph type="title"/>
          </p:nvPr>
        </p:nvSpPr>
        <p:spPr>
          <a:xfrm>
            <a:off x="1732700" y="821200"/>
            <a:ext cx="25044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Modules</a:t>
            </a:r>
            <a:endParaRPr/>
          </a:p>
        </p:txBody>
      </p:sp>
      <p:sp>
        <p:nvSpPr>
          <p:cNvPr id="610" name="Google Shape;610;p49"/>
          <p:cNvSpPr txBox="1"/>
          <p:nvPr>
            <p:ph idx="4294967295" type="body"/>
          </p:nvPr>
        </p:nvSpPr>
        <p:spPr>
          <a:xfrm>
            <a:off x="1263250" y="1786800"/>
            <a:ext cx="3444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are used the same as JS’ ES6.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import/export structure.</a:t>
            </a:r>
            <a:endParaRPr sz="2400"/>
          </a:p>
        </p:txBody>
      </p:sp>
      <p:sp>
        <p:nvSpPr>
          <p:cNvPr id="611" name="Google Shape;611;p49"/>
          <p:cNvSpPr txBox="1"/>
          <p:nvPr>
            <p:ph idx="4294967295" type="body"/>
          </p:nvPr>
        </p:nvSpPr>
        <p:spPr>
          <a:xfrm>
            <a:off x="3270150" y="3598500"/>
            <a:ext cx="41337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They work as expected with extensions as well.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can also export types!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"/>
          <p:cNvSpPr txBox="1"/>
          <p:nvPr>
            <p:ph type="title"/>
          </p:nvPr>
        </p:nvSpPr>
        <p:spPr>
          <a:xfrm>
            <a:off x="1818275" y="569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- Conclusions</a:t>
            </a:r>
            <a:endParaRPr/>
          </a:p>
        </p:txBody>
      </p:sp>
      <p:sp>
        <p:nvSpPr>
          <p:cNvPr id="617" name="Google Shape;617;p50"/>
          <p:cNvSpPr txBox="1"/>
          <p:nvPr>
            <p:ph idx="1" type="body"/>
          </p:nvPr>
        </p:nvSpPr>
        <p:spPr>
          <a:xfrm>
            <a:off x="2047850" y="1214600"/>
            <a:ext cx="48138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 same as JavaScript, but better. Fixes many errors, adds hard typing (that’s where the </a:t>
            </a:r>
            <a:r>
              <a:rPr i="1" lang="es" sz="2400"/>
              <a:t>Type</a:t>
            </a:r>
            <a:r>
              <a:rPr lang="es" sz="2400"/>
              <a:t>Script is at), and provides fantastic tools to make some really solid code.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Finally, I don’t have to check argument types on every single function.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1- What is TypeScript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1" name="Google Shape;361;p15"/>
          <p:cNvSpPr txBox="1"/>
          <p:nvPr>
            <p:ph idx="1" type="body"/>
          </p:nvPr>
        </p:nvSpPr>
        <p:spPr>
          <a:xfrm>
            <a:off x="1732700" y="1847500"/>
            <a:ext cx="35169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TypeScript is a super set of JavaScript.</a:t>
            </a:r>
            <a:endParaRPr sz="2400"/>
          </a:p>
        </p:txBody>
      </p:sp>
      <p:pic>
        <p:nvPicPr>
          <p:cNvPr id="362" name="Google Shape;3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75" y="2691225"/>
            <a:ext cx="2010750" cy="2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 txBox="1"/>
          <p:nvPr>
            <p:ph idx="1" type="body"/>
          </p:nvPr>
        </p:nvSpPr>
        <p:spPr>
          <a:xfrm>
            <a:off x="1732700" y="2691225"/>
            <a:ext cx="3371700" cy="21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Adds additional syntaxes for supporting Types.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◇"/>
            </a:pPr>
            <a:r>
              <a:rPr lang="es" sz="2400"/>
              <a:t>Compiles from TS to JS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1"/>
          <p:cNvSpPr txBox="1"/>
          <p:nvPr>
            <p:ph type="title"/>
          </p:nvPr>
        </p:nvSpPr>
        <p:spPr>
          <a:xfrm>
            <a:off x="2674225" y="1093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623" name="Google Shape;623;p51"/>
          <p:cNvSpPr txBox="1"/>
          <p:nvPr>
            <p:ph idx="2" type="body"/>
          </p:nvPr>
        </p:nvSpPr>
        <p:spPr>
          <a:xfrm>
            <a:off x="2165561" y="754650"/>
            <a:ext cx="50100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3"/>
              </a:rPr>
              <a:t>TS slides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4"/>
              </a:rPr>
              <a:t>Complete Tutorial (we used this heavily)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5"/>
              </a:rPr>
              <a:t>Exercism track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6"/>
              </a:rPr>
              <a:t>Official Web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7"/>
              </a:rPr>
              <a:t>Official TS programmers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s" sz="2400" u="sng">
                <a:solidFill>
                  <a:schemeClr val="hlink"/>
                </a:solidFill>
                <a:hlinkClick r:id="rId8"/>
              </a:rPr>
              <a:t>Differences between TS and JS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2- How to get started?</a:t>
            </a:r>
            <a:endParaRPr/>
          </a:p>
        </p:txBody>
      </p:sp>
      <p:sp>
        <p:nvSpPr>
          <p:cNvPr id="369" name="Google Shape;369;p16"/>
          <p:cNvSpPr txBox="1"/>
          <p:nvPr>
            <p:ph idx="1" type="body"/>
          </p:nvPr>
        </p:nvSpPr>
        <p:spPr>
          <a:xfrm>
            <a:off x="1734000" y="241445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s" sz="2400"/>
              <a:t>You will need only a few things:</a:t>
            </a:r>
            <a:endParaRPr sz="2400"/>
          </a:p>
        </p:txBody>
      </p:sp>
      <p:sp>
        <p:nvSpPr>
          <p:cNvPr id="370" name="Google Shape;370;p16"/>
          <p:cNvSpPr txBox="1"/>
          <p:nvPr>
            <p:ph idx="2" type="body"/>
          </p:nvPr>
        </p:nvSpPr>
        <p:spPr>
          <a:xfrm>
            <a:off x="1734000" y="3059750"/>
            <a:ext cx="3988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Node.js.</a:t>
            </a:r>
            <a:endParaRPr sz="2400"/>
          </a:p>
        </p:txBody>
      </p:sp>
      <p:sp>
        <p:nvSpPr>
          <p:cNvPr id="371" name="Google Shape;371;p16"/>
          <p:cNvSpPr txBox="1"/>
          <p:nvPr>
            <p:ph idx="2" type="body"/>
          </p:nvPr>
        </p:nvSpPr>
        <p:spPr>
          <a:xfrm>
            <a:off x="1734150" y="3471650"/>
            <a:ext cx="39885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TypeScript Compiler.</a:t>
            </a:r>
            <a:endParaRPr sz="2400"/>
          </a:p>
        </p:txBody>
      </p:sp>
      <p:sp>
        <p:nvSpPr>
          <p:cNvPr id="372" name="Google Shape;372;p16"/>
          <p:cNvSpPr txBox="1"/>
          <p:nvPr>
            <p:ph idx="2" type="body"/>
          </p:nvPr>
        </p:nvSpPr>
        <p:spPr>
          <a:xfrm>
            <a:off x="1732700" y="3883550"/>
            <a:ext cx="39888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￭"/>
            </a:pPr>
            <a:r>
              <a:rPr lang="es" sz="2400"/>
              <a:t>Text Editor.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2204150" y="147700"/>
            <a:ext cx="49443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Installing TypeScript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2372125" y="1543300"/>
            <a:ext cx="54954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You will have to enter these commands in the terminal:</a:t>
            </a:r>
            <a:endParaRPr sz="2400"/>
          </a:p>
        </p:txBody>
      </p:sp>
      <p:sp>
        <p:nvSpPr>
          <p:cNvPr id="379" name="Google Shape;379;p17"/>
          <p:cNvSpPr txBox="1"/>
          <p:nvPr>
            <p:ph idx="2" type="body"/>
          </p:nvPr>
        </p:nvSpPr>
        <p:spPr>
          <a:xfrm>
            <a:off x="2649325" y="2367700"/>
            <a:ext cx="49443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$npm install -g typescript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$tsc --v (to check the version installed)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$npm install -g ts-node</a:t>
            </a:r>
            <a:endParaRPr sz="2000"/>
          </a:p>
        </p:txBody>
      </p:sp>
      <p:sp>
        <p:nvSpPr>
          <p:cNvPr id="380" name="Google Shape;380;p17"/>
          <p:cNvSpPr txBox="1"/>
          <p:nvPr>
            <p:ph idx="1" type="body"/>
          </p:nvPr>
        </p:nvSpPr>
        <p:spPr>
          <a:xfrm>
            <a:off x="166225" y="3763300"/>
            <a:ext cx="74274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</a:rPr>
              <a:t>In Windows</a:t>
            </a:r>
            <a:r>
              <a:rPr lang="es" sz="1500">
                <a:solidFill>
                  <a:srgbClr val="C6DAEC"/>
                </a:solidFill>
              </a:rPr>
              <a:t> is </a:t>
            </a:r>
            <a:r>
              <a:rPr lang="es" sz="1500">
                <a:solidFill>
                  <a:srgbClr val="FF0000"/>
                </a:solidFill>
              </a:rPr>
              <a:t>possible</a:t>
            </a:r>
            <a:r>
              <a:rPr lang="es" sz="1500">
                <a:solidFill>
                  <a:srgbClr val="C6DAEC"/>
                </a:solidFill>
              </a:rPr>
              <a:t> to get an </a:t>
            </a:r>
            <a:r>
              <a:rPr lang="es" sz="1500">
                <a:solidFill>
                  <a:srgbClr val="FF0000"/>
                </a:solidFill>
              </a:rPr>
              <a:t>error</a:t>
            </a:r>
            <a:r>
              <a:rPr lang="es" sz="1500">
                <a:solidFill>
                  <a:srgbClr val="C6DAEC"/>
                </a:solidFill>
              </a:rPr>
              <a:t> impl</a:t>
            </a:r>
            <a:r>
              <a:rPr lang="es" sz="1500"/>
              <a:t>ying it does</a:t>
            </a:r>
            <a:r>
              <a:rPr lang="es" sz="1500">
                <a:solidFill>
                  <a:srgbClr val="C6DAEC"/>
                </a:solidFill>
              </a:rPr>
              <a:t> not recogni</a:t>
            </a:r>
            <a:r>
              <a:rPr lang="es" sz="1500"/>
              <a:t>s</a:t>
            </a:r>
            <a:r>
              <a:rPr lang="es" sz="1500">
                <a:solidFill>
                  <a:srgbClr val="C6DAEC"/>
                </a:solidFill>
              </a:rPr>
              <a:t>e ‘tsc’.</a:t>
            </a:r>
            <a:endParaRPr sz="1500">
              <a:solidFill>
                <a:srgbClr val="C6DAE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6"/>
                </a:solidFill>
              </a:rPr>
              <a:t>To solve the error</a:t>
            </a:r>
            <a:r>
              <a:rPr lang="es" sz="1500">
                <a:solidFill>
                  <a:srgbClr val="C6DAEC"/>
                </a:solidFill>
              </a:rPr>
              <a:t>, add C:\Users\&lt;user&gt;\AppData\Roaming\npm to the PATH variable.</a:t>
            </a:r>
            <a:endParaRPr sz="1500">
              <a:solidFill>
                <a:srgbClr val="C6DAEC"/>
              </a:solidFill>
            </a:endParaRPr>
          </a:p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166225" y="4380400"/>
            <a:ext cx="7427400" cy="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</a:rPr>
              <a:t>Is possible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rgbClr val="C6DAEC"/>
                </a:solidFill>
              </a:rPr>
              <a:t>to get an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rgbClr val="FF0000"/>
                </a:solidFill>
              </a:rPr>
              <a:t>error</a:t>
            </a:r>
            <a:r>
              <a:rPr lang="es" sz="1500">
                <a:solidFill>
                  <a:schemeClr val="dk1"/>
                </a:solidFill>
              </a:rPr>
              <a:t> </a:t>
            </a:r>
            <a:r>
              <a:rPr lang="es" sz="1500">
                <a:solidFill>
                  <a:srgbClr val="C6DAEC"/>
                </a:solidFill>
              </a:rPr>
              <a:t>using the keyword </a:t>
            </a:r>
            <a:r>
              <a:rPr lang="es" sz="1500" u="sng">
                <a:solidFill>
                  <a:srgbClr val="C6DAEC"/>
                </a:solidFill>
              </a:rPr>
              <a:t>console</a:t>
            </a:r>
            <a:r>
              <a:rPr lang="es" sz="1500">
                <a:solidFill>
                  <a:srgbClr val="C6DAEC"/>
                </a:solidFill>
              </a:rPr>
              <a:t> (for example in console.log).</a:t>
            </a:r>
            <a:endParaRPr sz="1500">
              <a:solidFill>
                <a:srgbClr val="C6DAE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6"/>
                </a:solidFill>
              </a:rPr>
              <a:t>To solve the error</a:t>
            </a:r>
            <a:r>
              <a:rPr lang="es" sz="1500">
                <a:solidFill>
                  <a:srgbClr val="C6DAEC"/>
                </a:solidFill>
              </a:rPr>
              <a:t>, run the following command: $npm install @types/node --save-dev</a:t>
            </a:r>
            <a:endParaRPr sz="1500">
              <a:solidFill>
                <a:srgbClr val="C6DAE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1732700" y="12784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 Basic usage</a:t>
            </a:r>
            <a:endParaRPr/>
          </a:p>
        </p:txBody>
      </p:sp>
      <p:sp>
        <p:nvSpPr>
          <p:cNvPr id="387" name="Google Shape;387;p18"/>
          <p:cNvSpPr txBox="1"/>
          <p:nvPr>
            <p:ph idx="1" type="body"/>
          </p:nvPr>
        </p:nvSpPr>
        <p:spPr>
          <a:xfrm>
            <a:off x="1962600" y="1957250"/>
            <a:ext cx="4944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After installation you are ready to code:</a:t>
            </a:r>
            <a:endParaRPr sz="2400"/>
          </a:p>
        </p:txBody>
      </p:sp>
      <p:sp>
        <p:nvSpPr>
          <p:cNvPr id="388" name="Google Shape;388;p18"/>
          <p:cNvSpPr txBox="1"/>
          <p:nvPr>
            <p:ph idx="2" type="body"/>
          </p:nvPr>
        </p:nvSpPr>
        <p:spPr>
          <a:xfrm>
            <a:off x="2163600" y="2781650"/>
            <a:ext cx="5278200" cy="23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Write your TS file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Run $tsc app.ts where app.ts is your file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If everything is correct then it should appear a .js file with the same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" sz="1900"/>
              <a:t>Run $node app.js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900"/>
              <a:t>You can run it directly running $ts-node app.ts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"/>
          <p:cNvSpPr txBox="1"/>
          <p:nvPr>
            <p:ph type="title"/>
          </p:nvPr>
        </p:nvSpPr>
        <p:spPr>
          <a:xfrm>
            <a:off x="1795050" y="7227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4- Types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2053050" y="1472575"/>
            <a:ext cx="49443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Types are half the story about TS. It lets the programmer specify what type a variable is, and avoids mistakes thanks to a handy compiler.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 friend for hard-typed languages fans.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13" y="1479075"/>
            <a:ext cx="6885976" cy="35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0"/>
          <p:cNvSpPr txBox="1"/>
          <p:nvPr>
            <p:ph idx="4294967295" type="title"/>
          </p:nvPr>
        </p:nvSpPr>
        <p:spPr>
          <a:xfrm>
            <a:off x="2231950" y="211850"/>
            <a:ext cx="49443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Types overview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