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Nixie One"/>
      <p:regular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10213-F462-4AD9-9456-5292704690EC}">
  <a:tblStyle styleId="{C7410213-F462-4AD9-9456-529270469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HelveticaNeue-regular.fntdata"/><Relationship Id="rId45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2241dcb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2241dcb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2241dcb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2241dcb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2241dcb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2241dcb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2241dcb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2241dcb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2241dcb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2241dcb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2241dcb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2241dcb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2241dcb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2241dcb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2241cdf3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2241cdf3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2241cdf3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2241cdf3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2241cdf3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2241cdf3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2241cdf3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2241cdf3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2241dcb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2241dcb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2241cdf3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2241cdf3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2241cdf3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2241cdf3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2241cdf3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2241cdf3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2241dcb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2241dcb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2241dcb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2241dcb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241dcb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241dcb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2241dcb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2241dcb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2241dcb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2241dcb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2241cdf3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2241cdf3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2241cdf3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2241cdf3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2241dcb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2241dcb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2241dcb9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2241dcb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2241dcb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2241dcb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2241dcb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2241dcb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2241dcb9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22241dcb9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2241dcb9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2241dcb9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2241dcb9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2241dcb9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2241cdf3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2241cdf3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2241dcb9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2241dcb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2241cdf3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2241cdf3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2241cdf3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2241cdf3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b46790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b46790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2241cdf3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2241cdf3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2241cdf3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2241cdf3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2241dcb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2241dcb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7" y="4056442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7" name="Google Shape;33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60" name="Google Shape;60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64" name="Google Shape;6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73" name="Google Shape;73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100" name="Google Shape;100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104" name="Google Shape;10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113" name="Google Shape;113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-50289" y="1452797"/>
            <a:ext cx="624844" cy="599376"/>
            <a:chOff x="5241175" y="4959100"/>
            <a:chExt cx="539775" cy="517775"/>
          </a:xfrm>
        </p:grpSpPr>
        <p:sp>
          <p:nvSpPr>
            <p:cNvPr id="123" name="Google Shape;12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5" name="Google Shape;135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140" name="Google Shape;140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144" name="Google Shape;144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153" name="Google Shape;153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163" name="Google Shape;163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86" name="Google Shape;186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91" name="Google Shape;191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199" name="Google Shape;199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08" name="Google Shape;208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8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24" name="Google Shape;224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8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228" name="Google Shape;228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37" name="Google Shape;237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47" name="Google Shape;24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9" name="Google Shape;259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64" name="Google Shape;264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9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268" name="Google Shape;268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77" name="Google Shape;277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87" name="Google Shape;287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9" name="Google Shape;299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04" name="Google Shape;304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0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308" name="Google Shape;308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17" name="Google Shape;317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27" name="Google Shape;327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ogle.github.io/styleguide/tsguide.html#properties-used-outside-of-class-lexical-scop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oak.cs.ucla.edu/classes/cs144/slides/typescript.html#/" TargetMode="External"/><Relationship Id="rId4" Type="http://schemas.openxmlformats.org/officeDocument/2006/relationships/hyperlink" Target="https://www.typescripttutorial.net/" TargetMode="External"/><Relationship Id="rId9" Type="http://schemas.openxmlformats.org/officeDocument/2006/relationships/hyperlink" Target="https://stackoverflow.com/questions/39124915/in-typescript-an-interface-can-extend-a-class-what-for" TargetMode="External"/><Relationship Id="rId5" Type="http://schemas.openxmlformats.org/officeDocument/2006/relationships/hyperlink" Target="https://exercism.org/tracks/typescript" TargetMode="External"/><Relationship Id="rId6" Type="http://schemas.openxmlformats.org/officeDocument/2006/relationships/hyperlink" Target="https://www.typescriptlang.org/" TargetMode="External"/><Relationship Id="rId7" Type="http://schemas.openxmlformats.org/officeDocument/2006/relationships/hyperlink" Target="https://www.typescriptlang.org/docs/handbook/typescript-in-5-minutes.html" TargetMode="External"/><Relationship Id="rId8" Type="http://schemas.openxmlformats.org/officeDocument/2006/relationships/hyperlink" Target="https://profile.es/blog/que-es-typescript-vs-javascrip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TypeScript</a:t>
            </a:r>
            <a:endParaRPr/>
          </a:p>
        </p:txBody>
      </p:sp>
      <p:sp>
        <p:nvSpPr>
          <p:cNvPr id="344" name="Google Shape;344;p12"/>
          <p:cNvSpPr txBox="1"/>
          <p:nvPr>
            <p:ph idx="1" type="subTitle"/>
          </p:nvPr>
        </p:nvSpPr>
        <p:spPr>
          <a:xfrm>
            <a:off x="311700" y="283412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Juan Guillermo Zafra Fernández</a:t>
            </a:r>
            <a:endParaRPr sz="24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Jorge Quintana García</a:t>
            </a:r>
            <a:endParaRPr sz="2400"/>
          </a:p>
        </p:txBody>
      </p:sp>
      <p:pic>
        <p:nvPicPr>
          <p:cNvPr id="345" name="Google Shape;3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075" y="2065525"/>
            <a:ext cx="620349" cy="6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>
            <p:ph idx="4294967295" type="body"/>
          </p:nvPr>
        </p:nvSpPr>
        <p:spPr>
          <a:xfrm>
            <a:off x="1071900" y="1016100"/>
            <a:ext cx="7119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TS can inference the type of most things for you.</a:t>
            </a:r>
            <a:endParaRPr sz="2400"/>
          </a:p>
        </p:txBody>
      </p:sp>
      <p:graphicFrame>
        <p:nvGraphicFramePr>
          <p:cNvPr id="407" name="Google Shape;407;p21"/>
          <p:cNvGraphicFramePr/>
          <p:nvPr/>
        </p:nvGraphicFramePr>
        <p:xfrm>
          <a:off x="952500" y="17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{C7410213-F462-4AD9-9456-5292704690EC}</a:tableStyleId>
              </a:tblPr>
              <a:tblGrid>
                <a:gridCol w="3619500"/>
                <a:gridCol w="3619500"/>
              </a:tblGrid>
              <a:tr h="52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Type inference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292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Type annotation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292E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TS guesses the 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You specify the 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21"/>
          <p:cNvSpPr txBox="1"/>
          <p:nvPr>
            <p:ph idx="4294967295" type="title"/>
          </p:nvPr>
        </p:nvSpPr>
        <p:spPr>
          <a:xfrm>
            <a:off x="2303275" y="20060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 inference</a:t>
            </a:r>
            <a:endParaRPr i="1"/>
          </a:p>
        </p:txBody>
      </p:sp>
      <p:sp>
        <p:nvSpPr>
          <p:cNvPr id="409" name="Google Shape;409;p21"/>
          <p:cNvSpPr txBox="1"/>
          <p:nvPr>
            <p:ph idx="4294967295" type="body"/>
          </p:nvPr>
        </p:nvSpPr>
        <p:spPr>
          <a:xfrm>
            <a:off x="379525" y="2951675"/>
            <a:ext cx="77232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For the most part, let TS guess. Only specify:</a:t>
            </a:r>
            <a:br>
              <a:rPr lang="es" sz="2400"/>
            </a:br>
            <a:endParaRPr sz="2400"/>
          </a:p>
        </p:txBody>
      </p:sp>
      <p:sp>
        <p:nvSpPr>
          <p:cNvPr id="410" name="Google Shape;410;p21"/>
          <p:cNvSpPr txBox="1"/>
          <p:nvPr>
            <p:ph idx="4294967295" type="body"/>
          </p:nvPr>
        </p:nvSpPr>
        <p:spPr>
          <a:xfrm>
            <a:off x="468300" y="3481475"/>
            <a:ext cx="77232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If you want better </a:t>
            </a:r>
            <a:r>
              <a:rPr lang="es" sz="2400"/>
              <a:t>readability</a:t>
            </a:r>
            <a:r>
              <a:rPr lang="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If TS can’t infer the type itself.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Declare a variable for later use.</a:t>
            </a:r>
            <a:br>
              <a:rPr lang="es" sz="2400"/>
            </a:b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>
            <p:ph idx="4294967295" type="title"/>
          </p:nvPr>
        </p:nvSpPr>
        <p:spPr>
          <a:xfrm>
            <a:off x="2431675" y="21485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Objects and Tuples</a:t>
            </a:r>
            <a:endParaRPr i="1"/>
          </a:p>
        </p:txBody>
      </p:sp>
      <p:sp>
        <p:nvSpPr>
          <p:cNvPr id="416" name="Google Shape;416;p22"/>
          <p:cNvSpPr txBox="1"/>
          <p:nvPr>
            <p:ph idx="4294967295" type="body"/>
          </p:nvPr>
        </p:nvSpPr>
        <p:spPr>
          <a:xfrm>
            <a:off x="1327525" y="911725"/>
            <a:ext cx="7723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Objects work as expected in TS as a type, but the compiler also checks when you access a property if the object has it.</a:t>
            </a:r>
            <a:br>
              <a:rPr lang="es" sz="2400"/>
            </a:br>
            <a:endParaRPr sz="2400"/>
          </a:p>
        </p:txBody>
      </p:sp>
      <p:sp>
        <p:nvSpPr>
          <p:cNvPr id="417" name="Google Shape;417;p22"/>
          <p:cNvSpPr txBox="1"/>
          <p:nvPr>
            <p:ph idx="4294967295" type="body"/>
          </p:nvPr>
        </p:nvSpPr>
        <p:spPr>
          <a:xfrm>
            <a:off x="652550" y="2571750"/>
            <a:ext cx="7723200" cy="20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Tuples are arrays where: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length can’t be altered.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type of the elements within is known.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order matters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idx="4294967295" type="title"/>
          </p:nvPr>
        </p:nvSpPr>
        <p:spPr>
          <a:xfrm>
            <a:off x="4015100" y="186325"/>
            <a:ext cx="17055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Enum</a:t>
            </a:r>
            <a:endParaRPr i="1"/>
          </a:p>
        </p:txBody>
      </p:sp>
      <p:sp>
        <p:nvSpPr>
          <p:cNvPr id="423" name="Google Shape;423;p23"/>
          <p:cNvSpPr txBox="1"/>
          <p:nvPr>
            <p:ph idx="4294967295" type="body"/>
          </p:nvPr>
        </p:nvSpPr>
        <p:spPr>
          <a:xfrm>
            <a:off x="1327525" y="911725"/>
            <a:ext cx="77232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Very much alike Python’s enumerations. It’s a set of values that are related in some way.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go well with constants.</a:t>
            </a:r>
            <a:endParaRPr sz="2400"/>
          </a:p>
        </p:txBody>
      </p:sp>
      <p:sp>
        <p:nvSpPr>
          <p:cNvPr id="424" name="Google Shape;424;p23"/>
          <p:cNvSpPr txBox="1"/>
          <p:nvPr>
            <p:ph idx="4294967295" type="title"/>
          </p:nvPr>
        </p:nvSpPr>
        <p:spPr>
          <a:xfrm>
            <a:off x="3719250" y="2806600"/>
            <a:ext cx="17055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Any</a:t>
            </a:r>
            <a:endParaRPr i="1"/>
          </a:p>
        </p:txBody>
      </p:sp>
      <p:sp>
        <p:nvSpPr>
          <p:cNvPr id="425" name="Google Shape;425;p23"/>
          <p:cNvSpPr txBox="1"/>
          <p:nvPr>
            <p:ph idx="4294967295" type="body"/>
          </p:nvPr>
        </p:nvSpPr>
        <p:spPr>
          <a:xfrm>
            <a:off x="1063300" y="3562600"/>
            <a:ext cx="66258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Any represents a type that can be any type. Simple.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type="title"/>
          </p:nvPr>
        </p:nvSpPr>
        <p:spPr>
          <a:xfrm>
            <a:off x="1734000" y="9938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Void &amp; Never</a:t>
            </a:r>
            <a:endParaRPr i="1"/>
          </a:p>
        </p:txBody>
      </p:sp>
      <p:sp>
        <p:nvSpPr>
          <p:cNvPr id="431" name="Google Shape;431;p24"/>
          <p:cNvSpPr txBox="1"/>
          <p:nvPr>
            <p:ph idx="1" type="body"/>
          </p:nvPr>
        </p:nvSpPr>
        <p:spPr>
          <a:xfrm>
            <a:off x="1734000" y="1729725"/>
            <a:ext cx="2667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/>
              <a:t>Void</a:t>
            </a:r>
            <a:r>
              <a:rPr lang="es" sz="2400"/>
              <a:t> denotes the </a:t>
            </a:r>
            <a:r>
              <a:rPr i="1" lang="es" sz="2400"/>
              <a:t>absence</a:t>
            </a:r>
            <a:r>
              <a:rPr lang="es" sz="2400"/>
              <a:t> of any type.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It’s often used to mark that a function returns nothing.</a:t>
            </a:r>
            <a:endParaRPr sz="2400"/>
          </a:p>
        </p:txBody>
      </p:sp>
      <p:sp>
        <p:nvSpPr>
          <p:cNvPr id="432" name="Google Shape;432;p24"/>
          <p:cNvSpPr txBox="1"/>
          <p:nvPr>
            <p:ph idx="2" type="body"/>
          </p:nvPr>
        </p:nvSpPr>
        <p:spPr>
          <a:xfrm>
            <a:off x="4572000" y="1801050"/>
            <a:ext cx="26673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/>
              <a:t>Never</a:t>
            </a:r>
            <a:r>
              <a:rPr lang="es" sz="2400"/>
              <a:t> is used to mark that you can’t assign to anything.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It’s used to mark functions that throw errors, or loop </a:t>
            </a:r>
            <a:r>
              <a:rPr lang="es" sz="2400"/>
              <a:t>indefinitely</a:t>
            </a:r>
            <a:r>
              <a:rPr lang="e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/>
        </p:nvSpPr>
        <p:spPr>
          <a:xfrm>
            <a:off x="1849850" y="3430025"/>
            <a:ext cx="3829200" cy="16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 txBox="1"/>
          <p:nvPr>
            <p:ph type="title"/>
          </p:nvPr>
        </p:nvSpPr>
        <p:spPr>
          <a:xfrm>
            <a:off x="1734000" y="998825"/>
            <a:ext cx="5940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 joining &amp; Aliases</a:t>
            </a:r>
            <a:endParaRPr i="1"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1729900" y="1665900"/>
            <a:ext cx="26673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join two types into one using the | operator.</a:t>
            </a:r>
            <a:endParaRPr sz="2400"/>
          </a:p>
        </p:txBody>
      </p:sp>
      <p:sp>
        <p:nvSpPr>
          <p:cNvPr id="440" name="Google Shape;440;p25"/>
          <p:cNvSpPr txBox="1"/>
          <p:nvPr>
            <p:ph idx="2" type="body"/>
          </p:nvPr>
        </p:nvSpPr>
        <p:spPr>
          <a:xfrm>
            <a:off x="4572000" y="1679550"/>
            <a:ext cx="2667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make an alias of an existing type (renaming it).</a:t>
            </a:r>
            <a:endParaRPr sz="2400"/>
          </a:p>
        </p:txBody>
      </p:sp>
      <p:sp>
        <p:nvSpPr>
          <p:cNvPr id="441" name="Google Shape;441;p25"/>
          <p:cNvSpPr/>
          <p:nvPr/>
        </p:nvSpPr>
        <p:spPr>
          <a:xfrm>
            <a:off x="442425" y="2582900"/>
            <a:ext cx="1112700" cy="181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2953100" y="26114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1793000" y="3313250"/>
            <a:ext cx="39429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result: number | string;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= 10;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OK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= </a:t>
            </a:r>
            <a:r>
              <a:rPr b="1" lang="es" sz="2400">
                <a:solidFill>
                  <a:srgbClr val="A2C4C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‘Works’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OK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= false;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not OK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4294967295" type="title"/>
          </p:nvPr>
        </p:nvSpPr>
        <p:spPr>
          <a:xfrm>
            <a:off x="2474450" y="-444350"/>
            <a:ext cx="49443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String literals</a:t>
            </a:r>
            <a:endParaRPr i="1"/>
          </a:p>
        </p:txBody>
      </p:sp>
      <p:sp>
        <p:nvSpPr>
          <p:cNvPr id="449" name="Google Shape;449;p26"/>
          <p:cNvSpPr txBox="1"/>
          <p:nvPr>
            <p:ph idx="4294967295" type="body"/>
          </p:nvPr>
        </p:nvSpPr>
        <p:spPr>
          <a:xfrm>
            <a:off x="1648400" y="760050"/>
            <a:ext cx="60408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Instead of a type, forces a variable to only accept assignment of the string literal specified. It’s very handy when paired with </a:t>
            </a:r>
            <a:r>
              <a:rPr b="1" lang="es" sz="2400"/>
              <a:t>type union</a:t>
            </a:r>
            <a:r>
              <a:rPr lang="es" sz="2400"/>
              <a:t>.</a:t>
            </a:r>
            <a:endParaRPr sz="2400"/>
          </a:p>
        </p:txBody>
      </p:sp>
      <p:sp>
        <p:nvSpPr>
          <p:cNvPr id="450" name="Google Shape;450;p26"/>
          <p:cNvSpPr/>
          <p:nvPr/>
        </p:nvSpPr>
        <p:spPr>
          <a:xfrm>
            <a:off x="720150" y="2639900"/>
            <a:ext cx="67923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 txBox="1"/>
          <p:nvPr>
            <p:ph idx="4294967295" type="body"/>
          </p:nvPr>
        </p:nvSpPr>
        <p:spPr>
          <a:xfrm>
            <a:off x="773600" y="2639900"/>
            <a:ext cx="74172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mouseEvent: </a:t>
            </a:r>
            <a:r>
              <a:rPr b="1" lang="es" sz="2400">
                <a:solidFill>
                  <a:srgbClr val="76A5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‘click’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lang="es" sz="2400">
                <a:solidFill>
                  <a:srgbClr val="76A5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‘dbclick’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lang="es" sz="2400">
                <a:solidFill>
                  <a:srgbClr val="76A5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‘mouseup’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mouseEvent = </a:t>
            </a:r>
            <a:r>
              <a:rPr b="1" lang="es" sz="2400">
                <a:solidFill>
                  <a:srgbClr val="76A5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‘click’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mouseEvent = </a:t>
            </a:r>
            <a:r>
              <a:rPr b="1" lang="es" sz="2400">
                <a:solidFill>
                  <a:srgbClr val="76A5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‘not a click’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not valid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anotherEvent: mouseEvent; </a:t>
            </a:r>
            <a:r>
              <a:rPr b="1" lang="es" sz="24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reusable!</a:t>
            </a:r>
            <a:endParaRPr b="1" sz="24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title"/>
          </p:nvPr>
        </p:nvSpPr>
        <p:spPr>
          <a:xfrm>
            <a:off x="1732700" y="565900"/>
            <a:ext cx="681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 parameters</a:t>
            </a:r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1960925" y="1211200"/>
            <a:ext cx="54999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Optional parameters can be specified in 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To do so, add a ? postfix to the parameter name.</a:t>
            </a:r>
            <a:endParaRPr sz="2400"/>
          </a:p>
        </p:txBody>
      </p:sp>
      <p:sp>
        <p:nvSpPr>
          <p:cNvPr id="458" name="Google Shape;458;p27"/>
          <p:cNvSpPr txBox="1"/>
          <p:nvPr>
            <p:ph type="title"/>
          </p:nvPr>
        </p:nvSpPr>
        <p:spPr>
          <a:xfrm>
            <a:off x="315925" y="3029250"/>
            <a:ext cx="681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 </a:t>
            </a:r>
            <a:r>
              <a:rPr lang="es"/>
              <a:t>parameters</a:t>
            </a:r>
            <a:endParaRPr/>
          </a:p>
        </p:txBody>
      </p:sp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401550" y="3674550"/>
            <a:ext cx="51765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“…” parameters should be noted as an array (use [])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5- Classes</a:t>
            </a:r>
            <a:endParaRPr/>
          </a:p>
        </p:txBody>
      </p:sp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1886400" y="1576250"/>
            <a:ext cx="5603400" cy="1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Similar to JS with some interesting things:</a:t>
            </a:r>
            <a:endParaRPr sz="24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Access modifiers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Getters and Setters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Readonly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idx="1" type="body"/>
          </p:nvPr>
        </p:nvSpPr>
        <p:spPr>
          <a:xfrm>
            <a:off x="1886400" y="1576250"/>
            <a:ext cx="56034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restrict the access to some of their elements using three tags:</a:t>
            </a:r>
            <a:endParaRPr sz="24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private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protected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public (default if not specified)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They can be specified at declaration or in the class’ constructor, even though it’s not recommended whatsoever.</a:t>
            </a:r>
            <a:endParaRPr sz="2000"/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 Modifiers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idx="4294967295" type="title"/>
          </p:nvPr>
        </p:nvSpPr>
        <p:spPr>
          <a:xfrm>
            <a:off x="2231950" y="211850"/>
            <a:ext cx="49443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Access modifiers</a:t>
            </a:r>
            <a:r>
              <a:rPr i="1" lang="es"/>
              <a:t> example</a:t>
            </a:r>
            <a:endParaRPr i="1"/>
          </a:p>
        </p:txBody>
      </p:sp>
      <p:sp>
        <p:nvSpPr>
          <p:cNvPr id="477" name="Google Shape;477;p30"/>
          <p:cNvSpPr/>
          <p:nvPr/>
        </p:nvSpPr>
        <p:spPr>
          <a:xfrm>
            <a:off x="1255575" y="1422975"/>
            <a:ext cx="4944300" cy="3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4294967295" type="body"/>
          </p:nvPr>
        </p:nvSpPr>
        <p:spPr>
          <a:xfrm>
            <a:off x="1319175" y="1356050"/>
            <a:ext cx="48171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Person {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s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ssn: string;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s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firstName: string;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s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protected</a:t>
            </a: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lastName: string;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// …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title"/>
          </p:nvPr>
        </p:nvSpPr>
        <p:spPr>
          <a:xfrm>
            <a:off x="1732700" y="12551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Content</a:t>
            </a:r>
            <a:endParaRPr/>
          </a:p>
        </p:txBody>
      </p:sp>
      <p:sp>
        <p:nvSpPr>
          <p:cNvPr id="351" name="Google Shape;351;p13"/>
          <p:cNvSpPr txBox="1"/>
          <p:nvPr>
            <p:ph idx="1" type="body"/>
          </p:nvPr>
        </p:nvSpPr>
        <p:spPr>
          <a:xfrm>
            <a:off x="1732700" y="1900400"/>
            <a:ext cx="49443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1- What is TypeScript?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2- How to get started?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3- Basic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4-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5- Classes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6- Interfaces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7- Extra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8- Conclusions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2274775" y="323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Getter and Setter</a:t>
            </a:r>
            <a:endParaRPr/>
          </a:p>
        </p:txBody>
      </p:sp>
      <p:sp>
        <p:nvSpPr>
          <p:cNvPr id="484" name="Google Shape;484;p31"/>
          <p:cNvSpPr txBox="1"/>
          <p:nvPr>
            <p:ph idx="1" type="body"/>
          </p:nvPr>
        </p:nvSpPr>
        <p:spPr>
          <a:xfrm>
            <a:off x="2588600" y="1142425"/>
            <a:ext cx="49443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Use them! The whole Internet (And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Google</a:t>
            </a:r>
            <a:r>
              <a:rPr lang="es" sz="2400"/>
              <a:t>) tell us to use them with purpose.</a:t>
            </a:r>
            <a:endParaRPr sz="2400"/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729625" y="30637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Google Style Guidelines says to use them with a </a:t>
            </a:r>
            <a:r>
              <a:rPr b="1" lang="es" sz="2400"/>
              <a:t>purpose</a:t>
            </a:r>
            <a:r>
              <a:rPr lang="es" sz="2400"/>
              <a:t>, not letting them be just a pass-through.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ReadOnly</a:t>
            </a:r>
            <a:endParaRPr/>
          </a:p>
        </p:txBody>
      </p:sp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1886400" y="1576250"/>
            <a:ext cx="5603400" cy="2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specify if a variable will be immutable. It’s similar to </a:t>
            </a:r>
            <a:r>
              <a:rPr b="1" lang="es" sz="2400"/>
              <a:t>const</a:t>
            </a:r>
            <a:r>
              <a:rPr lang="es" sz="2400"/>
              <a:t>, and it only can only be initialized in:</a:t>
            </a:r>
            <a:endParaRPr sz="2400"/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constructor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own declaration</a:t>
            </a:r>
            <a:endParaRPr sz="2400"/>
          </a:p>
        </p:txBody>
      </p:sp>
      <p:sp>
        <p:nvSpPr>
          <p:cNvPr id="492" name="Google Shape;492;p32"/>
          <p:cNvSpPr txBox="1"/>
          <p:nvPr>
            <p:ph idx="1" type="body"/>
          </p:nvPr>
        </p:nvSpPr>
        <p:spPr>
          <a:xfrm>
            <a:off x="1886400" y="3642350"/>
            <a:ext cx="56034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is </a:t>
            </a:r>
            <a:r>
              <a:rPr lang="es" sz="2400"/>
              <a:t>recommended</a:t>
            </a:r>
            <a:r>
              <a:rPr lang="es" sz="2400"/>
              <a:t> to </a:t>
            </a:r>
            <a:r>
              <a:rPr b="1" lang="es" sz="2400"/>
              <a:t>only </a:t>
            </a:r>
            <a:r>
              <a:rPr lang="es" sz="2400"/>
              <a:t>use it in classes attributes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728250" y="2509025"/>
            <a:ext cx="66900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" sz="6000"/>
              <a:t>They all work the same as JS.</a:t>
            </a:r>
            <a:endParaRPr sz="6000"/>
          </a:p>
        </p:txBody>
      </p:sp>
      <p:sp>
        <p:nvSpPr>
          <p:cNvPr id="498" name="Google Shape;498;p33"/>
          <p:cNvSpPr txBox="1"/>
          <p:nvPr>
            <p:ph idx="4294967295" type="title"/>
          </p:nvPr>
        </p:nvSpPr>
        <p:spPr>
          <a:xfrm>
            <a:off x="1116375" y="925925"/>
            <a:ext cx="7824300" cy="12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Inheritance, static, abstract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6- Interfaces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4" name="Google Shape;504;p34"/>
          <p:cNvSpPr txBox="1"/>
          <p:nvPr>
            <p:ph idx="2" type="body"/>
          </p:nvPr>
        </p:nvSpPr>
        <p:spPr>
          <a:xfrm>
            <a:off x="1666266" y="1690350"/>
            <a:ext cx="62511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Interfaces are some sort of specific-use objects in the class sense.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Basically, it provides with a set of attributes and it can be used </a:t>
            </a:r>
            <a:r>
              <a:rPr i="1" lang="es" sz="2400"/>
              <a:t>as if it were a new type</a:t>
            </a:r>
            <a:r>
              <a:rPr lang="es" sz="2400"/>
              <a:t>.</a:t>
            </a:r>
            <a:endParaRPr sz="2400"/>
          </a:p>
        </p:txBody>
      </p:sp>
      <p:sp>
        <p:nvSpPr>
          <p:cNvPr id="505" name="Google Shape;505;p34"/>
          <p:cNvSpPr txBox="1"/>
          <p:nvPr>
            <p:ph idx="2" type="body"/>
          </p:nvPr>
        </p:nvSpPr>
        <p:spPr>
          <a:xfrm>
            <a:off x="3286669" y="4501700"/>
            <a:ext cx="2369400" cy="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They’re really cool, I swear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type="title"/>
          </p:nvPr>
        </p:nvSpPr>
        <p:spPr>
          <a:xfrm>
            <a:off x="2888200" y="6086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 what IS an interface??</a:t>
            </a:r>
            <a:endParaRPr/>
          </a:p>
        </p:txBody>
      </p:sp>
      <p:sp>
        <p:nvSpPr>
          <p:cNvPr id="511" name="Google Shape;511;p35"/>
          <p:cNvSpPr txBox="1"/>
          <p:nvPr>
            <p:ph idx="2" type="body"/>
          </p:nvPr>
        </p:nvSpPr>
        <p:spPr>
          <a:xfrm>
            <a:off x="2279657" y="1410875"/>
            <a:ext cx="42255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Basically, a fancier dictionary.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helps code be cleaner and set a common ground for classes and functions.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 example shall make this more understandable.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1340950" y="1772825"/>
            <a:ext cx="5642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interfaces</a:t>
            </a:r>
            <a:endParaRPr/>
          </a:p>
        </p:txBody>
      </p:sp>
      <p:sp>
        <p:nvSpPr>
          <p:cNvPr id="517" name="Google Shape;517;p36"/>
          <p:cNvSpPr txBox="1"/>
          <p:nvPr>
            <p:ph idx="1" type="body"/>
          </p:nvPr>
        </p:nvSpPr>
        <p:spPr>
          <a:xfrm>
            <a:off x="1140050" y="2418125"/>
            <a:ext cx="6369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 can also use an interface to show </a:t>
            </a:r>
            <a:r>
              <a:rPr i="1" lang="es" sz="2400"/>
              <a:t>how a function looks like</a:t>
            </a:r>
            <a:r>
              <a:rPr lang="es" sz="2400"/>
              <a:t>. What parameters it uses and what type is returns.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2588625" y="294825"/>
            <a:ext cx="577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for classes</a:t>
            </a:r>
            <a:endParaRPr/>
          </a:p>
        </p:txBody>
      </p:sp>
      <p:sp>
        <p:nvSpPr>
          <p:cNvPr id="523" name="Google Shape;523;p37"/>
          <p:cNvSpPr txBox="1"/>
          <p:nvPr>
            <p:ph idx="2" type="body"/>
          </p:nvPr>
        </p:nvSpPr>
        <p:spPr>
          <a:xfrm>
            <a:off x="3024425" y="1042250"/>
            <a:ext cx="45330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</a:t>
            </a:r>
            <a:r>
              <a:rPr i="1" lang="es" sz="2400"/>
              <a:t>implement</a:t>
            </a:r>
            <a:r>
              <a:rPr lang="es" sz="2400"/>
              <a:t> an interface. Similarly to C# and Java, it forms a contract of use among unrelated classes.</a:t>
            </a:r>
            <a:endParaRPr sz="2400"/>
          </a:p>
        </p:txBody>
      </p:sp>
      <p:sp>
        <p:nvSpPr>
          <p:cNvPr id="524" name="Google Shape;524;p37"/>
          <p:cNvSpPr txBox="1"/>
          <p:nvPr>
            <p:ph idx="2" type="body"/>
          </p:nvPr>
        </p:nvSpPr>
        <p:spPr>
          <a:xfrm>
            <a:off x="452175" y="3191775"/>
            <a:ext cx="45330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tells classes how to use a set of functions, for example.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Or what parameters they should take into account.</a:t>
            </a:r>
            <a:endParaRPr sz="2400"/>
          </a:p>
        </p:txBody>
      </p:sp>
      <p:sp>
        <p:nvSpPr>
          <p:cNvPr id="525" name="Google Shape;525;p37"/>
          <p:cNvSpPr txBox="1"/>
          <p:nvPr>
            <p:ph idx="2" type="body"/>
          </p:nvPr>
        </p:nvSpPr>
        <p:spPr>
          <a:xfrm>
            <a:off x="3799975" y="4677900"/>
            <a:ext cx="4245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Don’t worry an example later on will enlighten you.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/>
          <p:nvPr>
            <p:ph type="ctrTitle"/>
          </p:nvPr>
        </p:nvSpPr>
        <p:spPr>
          <a:xfrm>
            <a:off x="1697100" y="344675"/>
            <a:ext cx="28749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Extending interfaces</a:t>
            </a:r>
            <a:endParaRPr/>
          </a:p>
        </p:txBody>
      </p:sp>
      <p:sp>
        <p:nvSpPr>
          <p:cNvPr id="531" name="Google Shape;531;p38"/>
          <p:cNvSpPr txBox="1"/>
          <p:nvPr>
            <p:ph idx="4294967295" type="body"/>
          </p:nvPr>
        </p:nvSpPr>
        <p:spPr>
          <a:xfrm>
            <a:off x="4733900" y="381275"/>
            <a:ext cx="3954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Interfaces can extend from other interfaces as objects would do.</a:t>
            </a:r>
            <a:endParaRPr sz="2400"/>
          </a:p>
        </p:txBody>
      </p:sp>
      <p:sp>
        <p:nvSpPr>
          <p:cNvPr id="532" name="Google Shape;532;p38"/>
          <p:cNvSpPr/>
          <p:nvPr/>
        </p:nvSpPr>
        <p:spPr>
          <a:xfrm>
            <a:off x="2472500" y="1666350"/>
            <a:ext cx="6589500" cy="33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 txBox="1"/>
          <p:nvPr>
            <p:ph idx="4294967295" type="body"/>
          </p:nvPr>
        </p:nvSpPr>
        <p:spPr>
          <a:xfrm>
            <a:off x="2472500" y="1544675"/>
            <a:ext cx="6709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Mailable {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send(email: string) : boolean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FutureMailable extends Mailable {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later(email: string, after: number) :boolean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1" sz="24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type="title"/>
          </p:nvPr>
        </p:nvSpPr>
        <p:spPr>
          <a:xfrm>
            <a:off x="1732700" y="594400"/>
            <a:ext cx="755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extending classes</a:t>
            </a:r>
            <a:endParaRPr/>
          </a:p>
        </p:txBody>
      </p:sp>
      <p:sp>
        <p:nvSpPr>
          <p:cNvPr id="539" name="Google Shape;539;p39"/>
          <p:cNvSpPr txBox="1"/>
          <p:nvPr>
            <p:ph idx="1" type="body"/>
          </p:nvPr>
        </p:nvSpPr>
        <p:spPr>
          <a:xfrm>
            <a:off x="1903900" y="12397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 interface can extend a </a:t>
            </a:r>
            <a:r>
              <a:rPr b="1" lang="es" sz="2400"/>
              <a:t>class</a:t>
            </a:r>
            <a:r>
              <a:rPr lang="es" sz="2400"/>
              <a:t>. However it won’t inherit the class’ methods or anything, as one would expect from class inheriting.</a:t>
            </a:r>
            <a:endParaRPr sz="2400"/>
          </a:p>
        </p:txBody>
      </p:sp>
      <p:sp>
        <p:nvSpPr>
          <p:cNvPr id="540" name="Google Shape;540;p39"/>
          <p:cNvSpPr txBox="1"/>
          <p:nvPr>
            <p:ph idx="1" type="body"/>
          </p:nvPr>
        </p:nvSpPr>
        <p:spPr>
          <a:xfrm>
            <a:off x="401525" y="326085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an interface extends a class, it makes said interface </a:t>
            </a:r>
            <a:r>
              <a:rPr b="1" lang="es" sz="2400"/>
              <a:t>only usable by said class and their children</a:t>
            </a:r>
            <a:r>
              <a:rPr lang="e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7- Extra Things</a:t>
            </a:r>
            <a:endParaRPr/>
          </a:p>
        </p:txBody>
      </p:sp>
      <p:sp>
        <p:nvSpPr>
          <p:cNvPr id="546" name="Google Shape;546;p40"/>
          <p:cNvSpPr txBox="1"/>
          <p:nvPr>
            <p:ph idx="2" type="body"/>
          </p:nvPr>
        </p:nvSpPr>
        <p:spPr>
          <a:xfrm>
            <a:off x="2079950" y="1542700"/>
            <a:ext cx="45393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We’ll go through several things to bear in mind: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intersection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Guards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casting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Assertion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Generics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Modules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1- What is TypeScript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32700" y="1847500"/>
            <a:ext cx="35169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TypeScript is a super set of JavaScript.</a:t>
            </a:r>
            <a:endParaRPr sz="2400"/>
          </a:p>
        </p:txBody>
      </p:sp>
      <p:pic>
        <p:nvPicPr>
          <p:cNvPr id="358" name="Google Shape;3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75" y="2691225"/>
            <a:ext cx="2010750" cy="2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4"/>
          <p:cNvSpPr txBox="1"/>
          <p:nvPr>
            <p:ph idx="1" type="body"/>
          </p:nvPr>
        </p:nvSpPr>
        <p:spPr>
          <a:xfrm>
            <a:off x="1732700" y="2691225"/>
            <a:ext cx="3371700" cy="21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Adds additional syntaxes for supporting Types.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Compiles from TS to JS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/>
          <p:nvPr>
            <p:ph type="title"/>
          </p:nvPr>
        </p:nvSpPr>
        <p:spPr>
          <a:xfrm>
            <a:off x="2360375" y="2520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Intersection</a:t>
            </a:r>
            <a:endParaRPr/>
          </a:p>
        </p:txBody>
      </p:sp>
      <p:sp>
        <p:nvSpPr>
          <p:cNvPr id="552" name="Google Shape;552;p41"/>
          <p:cNvSpPr txBox="1"/>
          <p:nvPr>
            <p:ph idx="1" type="body"/>
          </p:nvPr>
        </p:nvSpPr>
        <p:spPr>
          <a:xfrm>
            <a:off x="559750" y="2571750"/>
            <a:ext cx="61452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More interestingly, it also works with interfaces.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Meaning you can build bigger interfaces using smaller ones.</a:t>
            </a:r>
            <a:endParaRPr sz="2400"/>
          </a:p>
        </p:txBody>
      </p:sp>
      <p:sp>
        <p:nvSpPr>
          <p:cNvPr id="553" name="Google Shape;553;p41"/>
          <p:cNvSpPr txBox="1"/>
          <p:nvPr>
            <p:ph idx="1" type="body"/>
          </p:nvPr>
        </p:nvSpPr>
        <p:spPr>
          <a:xfrm>
            <a:off x="2176225" y="897325"/>
            <a:ext cx="49443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you intersect type A with type B, the result will have both types’ properties (all of them).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/>
          <p:nvPr>
            <p:ph type="title"/>
          </p:nvPr>
        </p:nvSpPr>
        <p:spPr>
          <a:xfrm>
            <a:off x="1761250" y="1507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Guards</a:t>
            </a:r>
            <a:endParaRPr/>
          </a:p>
        </p:txBody>
      </p:sp>
      <p:sp>
        <p:nvSpPr>
          <p:cNvPr id="559" name="Google Shape;559;p42"/>
          <p:cNvSpPr txBox="1"/>
          <p:nvPr>
            <p:ph idx="1" type="body"/>
          </p:nvPr>
        </p:nvSpPr>
        <p:spPr>
          <a:xfrm>
            <a:off x="1762550" y="2186200"/>
            <a:ext cx="50565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Guards are very extensive, and we can’t cover them completely.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can be especially handy to ensure a function returns a certain kind of type to ease conditionals for the compiler.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idx="1" type="body"/>
          </p:nvPr>
        </p:nvSpPr>
        <p:spPr>
          <a:xfrm>
            <a:off x="1776775" y="997175"/>
            <a:ext cx="52560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As in most languages, you can cast types in 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may do so using the </a:t>
            </a:r>
            <a:r>
              <a:rPr i="1" lang="es" sz="2400"/>
              <a:t>as</a:t>
            </a:r>
            <a:r>
              <a:rPr lang="es" sz="2400"/>
              <a:t> keyword, or </a:t>
            </a:r>
            <a:r>
              <a:rPr i="1" lang="es" sz="2400"/>
              <a:t>&lt;&gt;</a:t>
            </a:r>
            <a:r>
              <a:rPr lang="es" sz="2400"/>
              <a:t>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 recommend the first one, as it makes the code more readable, and the angles are not compatible with some libraries.</a:t>
            </a:r>
            <a:endParaRPr sz="2400"/>
          </a:p>
        </p:txBody>
      </p:sp>
      <p:sp>
        <p:nvSpPr>
          <p:cNvPr id="565" name="Google Shape;565;p43"/>
          <p:cNvSpPr txBox="1"/>
          <p:nvPr>
            <p:ph type="title"/>
          </p:nvPr>
        </p:nvSpPr>
        <p:spPr>
          <a:xfrm>
            <a:off x="2285100" y="3518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casting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>
            <p:ph type="title"/>
          </p:nvPr>
        </p:nvSpPr>
        <p:spPr>
          <a:xfrm>
            <a:off x="2488750" y="2948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assertion</a:t>
            </a:r>
            <a:endParaRPr/>
          </a:p>
        </p:txBody>
      </p:sp>
      <p:sp>
        <p:nvSpPr>
          <p:cNvPr id="571" name="Google Shape;571;p44"/>
          <p:cNvSpPr txBox="1"/>
          <p:nvPr>
            <p:ph idx="1" type="body"/>
          </p:nvPr>
        </p:nvSpPr>
        <p:spPr>
          <a:xfrm>
            <a:off x="1734000" y="940125"/>
            <a:ext cx="6126300" cy="25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a function may return a type sometimes or other(s) other times, you can tell the compiler which one you expect.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Use the </a:t>
            </a:r>
            <a:r>
              <a:rPr i="1" lang="es" sz="2400"/>
              <a:t>as</a:t>
            </a:r>
            <a:r>
              <a:rPr lang="es" sz="2400"/>
              <a:t> keyword as before, at the end of the function call.</a:t>
            </a:r>
            <a:endParaRPr sz="2400"/>
          </a:p>
        </p:txBody>
      </p:sp>
      <p:sp>
        <p:nvSpPr>
          <p:cNvPr id="572" name="Google Shape;572;p44"/>
          <p:cNvSpPr txBox="1"/>
          <p:nvPr>
            <p:ph idx="1" type="body"/>
          </p:nvPr>
        </p:nvSpPr>
        <p:spPr>
          <a:xfrm>
            <a:off x="816475" y="4088225"/>
            <a:ext cx="6126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also improves </a:t>
            </a:r>
            <a:r>
              <a:rPr lang="es" sz="2400"/>
              <a:t>readability of your code!</a:t>
            </a:r>
            <a:r>
              <a:rPr lang="e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1734000" y="637175"/>
            <a:ext cx="7154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Generics (a.k.a templates)</a:t>
            </a:r>
            <a:endParaRPr/>
          </a:p>
        </p:txBody>
      </p:sp>
      <p:sp>
        <p:nvSpPr>
          <p:cNvPr id="578" name="Google Shape;578;p45"/>
          <p:cNvSpPr txBox="1"/>
          <p:nvPr>
            <p:ph idx="1" type="body"/>
          </p:nvPr>
        </p:nvSpPr>
        <p:spPr>
          <a:xfrm>
            <a:off x="692650" y="2200475"/>
            <a:ext cx="3444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Generics are TS’ templates, which ease making generic algorithms for various data types.</a:t>
            </a:r>
            <a:endParaRPr sz="2400"/>
          </a:p>
        </p:txBody>
      </p:sp>
      <p:sp>
        <p:nvSpPr>
          <p:cNvPr id="579" name="Google Shape;579;p45"/>
          <p:cNvSpPr txBox="1"/>
          <p:nvPr>
            <p:ph idx="1" type="body"/>
          </p:nvPr>
        </p:nvSpPr>
        <p:spPr>
          <a:xfrm>
            <a:off x="4572000" y="1582575"/>
            <a:ext cx="34446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One may benefit from using generics: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Checks types in compiling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Doesn’t need type casting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Allows implementation of algorithms easier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/>
          <p:nvPr>
            <p:ph type="title"/>
          </p:nvPr>
        </p:nvSpPr>
        <p:spPr>
          <a:xfrm>
            <a:off x="2160650" y="523050"/>
            <a:ext cx="7311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Generic is very flexible</a:t>
            </a:r>
            <a:endParaRPr/>
          </a:p>
        </p:txBody>
      </p:sp>
      <p:sp>
        <p:nvSpPr>
          <p:cNvPr id="585" name="Google Shape;585;p46"/>
          <p:cNvSpPr txBox="1"/>
          <p:nvPr>
            <p:ph idx="2" type="body"/>
          </p:nvPr>
        </p:nvSpPr>
        <p:spPr>
          <a:xfrm>
            <a:off x="2160657" y="1487225"/>
            <a:ext cx="43254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Functions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Classes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Interfaces</a:t>
            </a:r>
            <a:endParaRPr sz="3600"/>
          </a:p>
        </p:txBody>
      </p:sp>
      <p:pic>
        <p:nvPicPr>
          <p:cNvPr id="586" name="Google Shape;5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875" y="1495375"/>
            <a:ext cx="545101" cy="5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00" y="2140675"/>
            <a:ext cx="545101" cy="5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875" y="2685775"/>
            <a:ext cx="545101" cy="5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/>
          <p:nvPr>
            <p:ph type="title"/>
          </p:nvPr>
        </p:nvSpPr>
        <p:spPr>
          <a:xfrm>
            <a:off x="1732700" y="821200"/>
            <a:ext cx="2504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Modules</a:t>
            </a:r>
            <a:endParaRPr/>
          </a:p>
        </p:txBody>
      </p:sp>
      <p:sp>
        <p:nvSpPr>
          <p:cNvPr id="594" name="Google Shape;594;p47"/>
          <p:cNvSpPr txBox="1"/>
          <p:nvPr>
            <p:ph idx="4294967295" type="body"/>
          </p:nvPr>
        </p:nvSpPr>
        <p:spPr>
          <a:xfrm>
            <a:off x="1263250" y="1786800"/>
            <a:ext cx="3444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are used the same as JS’ ES6.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import/export structure.</a:t>
            </a:r>
            <a:endParaRPr sz="2400"/>
          </a:p>
        </p:txBody>
      </p:sp>
      <p:sp>
        <p:nvSpPr>
          <p:cNvPr id="595" name="Google Shape;595;p47"/>
          <p:cNvSpPr txBox="1"/>
          <p:nvPr>
            <p:ph idx="4294967295" type="body"/>
          </p:nvPr>
        </p:nvSpPr>
        <p:spPr>
          <a:xfrm>
            <a:off x="3270150" y="3598500"/>
            <a:ext cx="41337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work as expected with extensions as well.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also export types!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/>
          <p:nvPr>
            <p:ph type="title"/>
          </p:nvPr>
        </p:nvSpPr>
        <p:spPr>
          <a:xfrm>
            <a:off x="1818275" y="569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- Conclusions</a:t>
            </a:r>
            <a:endParaRPr/>
          </a:p>
        </p:txBody>
      </p:sp>
      <p:sp>
        <p:nvSpPr>
          <p:cNvPr id="601" name="Google Shape;601;p48"/>
          <p:cNvSpPr txBox="1"/>
          <p:nvPr>
            <p:ph idx="1" type="body"/>
          </p:nvPr>
        </p:nvSpPr>
        <p:spPr>
          <a:xfrm>
            <a:off x="2047850" y="1214600"/>
            <a:ext cx="48138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 same as JavaScript, but better. Fixes many errors, adds hard typing (that’s where the </a:t>
            </a:r>
            <a:r>
              <a:rPr i="1" lang="es" sz="2400"/>
              <a:t>Type</a:t>
            </a:r>
            <a:r>
              <a:rPr lang="es" sz="2400"/>
              <a:t>Script is at), and provides fantastic tools to make some really solid code.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Finally, I don’t have to check argument types on every single function.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2674225" y="109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607" name="Google Shape;607;p49"/>
          <p:cNvSpPr txBox="1"/>
          <p:nvPr>
            <p:ph idx="2" type="body"/>
          </p:nvPr>
        </p:nvSpPr>
        <p:spPr>
          <a:xfrm>
            <a:off x="2165561" y="754650"/>
            <a:ext cx="50100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TS slides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4"/>
              </a:rPr>
              <a:t>Complete Tutorial (we used this heavily)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5"/>
              </a:rPr>
              <a:t>Exercism track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6"/>
              </a:rPr>
              <a:t>Official Web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7"/>
              </a:rPr>
              <a:t>Official TS programmers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8"/>
              </a:rPr>
              <a:t>Differences between TS and 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9"/>
              </a:rPr>
              <a:t>Interfaces extending classes explained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2- How to get started?</a:t>
            </a:r>
            <a:endParaRPr/>
          </a:p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1734000" y="241445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You will need only a few things:</a:t>
            </a:r>
            <a:endParaRPr sz="2400"/>
          </a:p>
        </p:txBody>
      </p:sp>
      <p:sp>
        <p:nvSpPr>
          <p:cNvPr id="366" name="Google Shape;366;p15"/>
          <p:cNvSpPr txBox="1"/>
          <p:nvPr>
            <p:ph idx="2" type="body"/>
          </p:nvPr>
        </p:nvSpPr>
        <p:spPr>
          <a:xfrm>
            <a:off x="1734000" y="3059750"/>
            <a:ext cx="3988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Node.js.</a:t>
            </a:r>
            <a:endParaRPr sz="2400"/>
          </a:p>
        </p:txBody>
      </p:sp>
      <p:sp>
        <p:nvSpPr>
          <p:cNvPr id="367" name="Google Shape;367;p15"/>
          <p:cNvSpPr txBox="1"/>
          <p:nvPr>
            <p:ph idx="2" type="body"/>
          </p:nvPr>
        </p:nvSpPr>
        <p:spPr>
          <a:xfrm>
            <a:off x="1734150" y="3471650"/>
            <a:ext cx="39885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TypeScript Compiler.</a:t>
            </a:r>
            <a:endParaRPr sz="2400"/>
          </a:p>
        </p:txBody>
      </p:sp>
      <p:sp>
        <p:nvSpPr>
          <p:cNvPr id="368" name="Google Shape;368;p15"/>
          <p:cNvSpPr txBox="1"/>
          <p:nvPr>
            <p:ph idx="2" type="body"/>
          </p:nvPr>
        </p:nvSpPr>
        <p:spPr>
          <a:xfrm>
            <a:off x="1732700" y="3883550"/>
            <a:ext cx="3988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Text Editor.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2204150" y="147700"/>
            <a:ext cx="49443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Installing TypeScript</a:t>
            </a:r>
            <a:endParaRPr/>
          </a:p>
        </p:txBody>
      </p:sp>
      <p:sp>
        <p:nvSpPr>
          <p:cNvPr id="374" name="Google Shape;374;p16"/>
          <p:cNvSpPr txBox="1"/>
          <p:nvPr>
            <p:ph idx="1" type="body"/>
          </p:nvPr>
        </p:nvSpPr>
        <p:spPr>
          <a:xfrm>
            <a:off x="2372125" y="1543300"/>
            <a:ext cx="54954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will have to enter these commands in the terminal:</a:t>
            </a:r>
            <a:endParaRPr sz="2400"/>
          </a:p>
        </p:txBody>
      </p:sp>
      <p:sp>
        <p:nvSpPr>
          <p:cNvPr id="375" name="Google Shape;375;p16"/>
          <p:cNvSpPr txBox="1"/>
          <p:nvPr>
            <p:ph idx="2" type="body"/>
          </p:nvPr>
        </p:nvSpPr>
        <p:spPr>
          <a:xfrm>
            <a:off x="2649325" y="2367700"/>
            <a:ext cx="4944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$npm install -g typescript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$tsc --v (to check the version installed)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$npm install -g ts-node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2462850" y="6809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Possible errors you might face</a:t>
            </a:r>
            <a:endParaRPr/>
          </a:p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1596075" y="1649100"/>
            <a:ext cx="60462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s" sz="1800">
                <a:solidFill>
                  <a:srgbClr val="FF0000"/>
                </a:solidFill>
              </a:rPr>
              <a:t>In Windows</a:t>
            </a:r>
            <a:r>
              <a:rPr lang="es" sz="1800"/>
              <a:t> is </a:t>
            </a:r>
            <a:r>
              <a:rPr lang="es" sz="1800">
                <a:solidFill>
                  <a:srgbClr val="FF0000"/>
                </a:solidFill>
              </a:rPr>
              <a:t>possible</a:t>
            </a:r>
            <a:r>
              <a:rPr lang="es" sz="1800"/>
              <a:t> to get an </a:t>
            </a:r>
            <a:r>
              <a:rPr lang="es" sz="1800">
                <a:solidFill>
                  <a:srgbClr val="FF0000"/>
                </a:solidFill>
              </a:rPr>
              <a:t>error</a:t>
            </a:r>
            <a:r>
              <a:rPr lang="es" sz="1800"/>
              <a:t> implying it does not recognise ‘tsc’.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s" sz="1800">
                <a:solidFill>
                  <a:schemeClr val="accent6"/>
                </a:solidFill>
              </a:rPr>
              <a:t>To solve the error</a:t>
            </a:r>
            <a:r>
              <a:rPr lang="es" sz="1800"/>
              <a:t>, add C:\Users\&lt;user&gt;\AppData\Roaming\npm to the PATH variable.</a:t>
            </a:r>
            <a:endParaRPr sz="2700"/>
          </a:p>
        </p:txBody>
      </p:sp>
      <p:sp>
        <p:nvSpPr>
          <p:cNvPr id="382" name="Google Shape;382;p17"/>
          <p:cNvSpPr txBox="1"/>
          <p:nvPr>
            <p:ph idx="2" type="body"/>
          </p:nvPr>
        </p:nvSpPr>
        <p:spPr>
          <a:xfrm>
            <a:off x="1596075" y="3200675"/>
            <a:ext cx="58110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s" sz="1800">
                <a:solidFill>
                  <a:srgbClr val="FF0000"/>
                </a:solidFill>
              </a:rPr>
              <a:t>It’s possible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/>
              <a:t>to get an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>
                <a:solidFill>
                  <a:srgbClr val="FF0000"/>
                </a:solidFill>
              </a:rPr>
              <a:t>error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/>
              <a:t>using the keyword </a:t>
            </a:r>
            <a:r>
              <a:rPr lang="es" sz="1800" u="sng"/>
              <a:t>console</a:t>
            </a:r>
            <a:r>
              <a:rPr lang="es" sz="1800"/>
              <a:t> (for example in console.log).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s" sz="1800">
                <a:solidFill>
                  <a:schemeClr val="accent6"/>
                </a:solidFill>
              </a:rPr>
              <a:t>To solve the error</a:t>
            </a:r>
            <a:r>
              <a:rPr lang="es" sz="1800"/>
              <a:t>, run the following command: $npm install @types/node --save-dev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title"/>
          </p:nvPr>
        </p:nvSpPr>
        <p:spPr>
          <a:xfrm>
            <a:off x="1732700" y="1278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 Basic usage</a:t>
            </a:r>
            <a:endParaRPr/>
          </a:p>
        </p:txBody>
      </p:sp>
      <p:sp>
        <p:nvSpPr>
          <p:cNvPr id="388" name="Google Shape;388;p18"/>
          <p:cNvSpPr txBox="1"/>
          <p:nvPr>
            <p:ph idx="1" type="body"/>
          </p:nvPr>
        </p:nvSpPr>
        <p:spPr>
          <a:xfrm>
            <a:off x="1962600" y="1957250"/>
            <a:ext cx="4944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After installation you are ready to code:</a:t>
            </a:r>
            <a:endParaRPr sz="2400"/>
          </a:p>
        </p:txBody>
      </p:sp>
      <p:sp>
        <p:nvSpPr>
          <p:cNvPr id="389" name="Google Shape;389;p18"/>
          <p:cNvSpPr txBox="1"/>
          <p:nvPr>
            <p:ph idx="2" type="body"/>
          </p:nvPr>
        </p:nvSpPr>
        <p:spPr>
          <a:xfrm>
            <a:off x="2163600" y="2781650"/>
            <a:ext cx="52782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Write your TS file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Run $tsc app.ts where app.ts is your file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If everything is correct then it should appear a .js file with the same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Run $node app.js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900"/>
              <a:t>You can run it directly running $ts-node app.ts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title"/>
          </p:nvPr>
        </p:nvSpPr>
        <p:spPr>
          <a:xfrm>
            <a:off x="1795050" y="7227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4- Types</a:t>
            </a:r>
            <a:endParaRPr/>
          </a:p>
        </p:txBody>
      </p:sp>
      <p:sp>
        <p:nvSpPr>
          <p:cNvPr id="395" name="Google Shape;395;p19"/>
          <p:cNvSpPr txBox="1"/>
          <p:nvPr>
            <p:ph idx="1" type="body"/>
          </p:nvPr>
        </p:nvSpPr>
        <p:spPr>
          <a:xfrm>
            <a:off x="2053050" y="1472575"/>
            <a:ext cx="49443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Types are half the story about TS. It lets the programmer specify what type a variable is, and avoids mistakes thanks to a handy compiler.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 friend for hard-typed languages fans.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idx="4294967295" type="title"/>
          </p:nvPr>
        </p:nvSpPr>
        <p:spPr>
          <a:xfrm>
            <a:off x="2303275" y="20060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Types of types</a:t>
            </a:r>
            <a:endParaRPr i="1"/>
          </a:p>
        </p:txBody>
      </p:sp>
      <p:sp>
        <p:nvSpPr>
          <p:cNvPr id="401" name="Google Shape;401;p20"/>
          <p:cNvSpPr txBox="1"/>
          <p:nvPr>
            <p:ph idx="4294967295" type="body"/>
          </p:nvPr>
        </p:nvSpPr>
        <p:spPr>
          <a:xfrm>
            <a:off x="1619875" y="1230425"/>
            <a:ext cx="49443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Primitive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number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string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boolean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Objects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Everything else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A9C0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