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72" r:id="rId35"/>
    <p:sldId id="289" r:id="rId3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= 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= 2/2 = (4 /2) 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= 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  <dgm:t>
        <a:bodyPr/>
        <a:lstStyle/>
        <a:p>
          <a:endParaRPr lang="es-ES"/>
        </a:p>
      </dgm:t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  <dgm:t>
        <a:bodyPr/>
        <a:lstStyle/>
        <a:p>
          <a:endParaRPr lang="es-ES"/>
        </a:p>
      </dgm:t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  <dgm:t>
        <a:bodyPr/>
        <a:lstStyle/>
        <a:p>
          <a:endParaRPr lang="es-ES"/>
        </a:p>
      </dgm:t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  <dgm:t>
        <a:bodyPr/>
        <a:lstStyle/>
        <a:p>
          <a:endParaRPr lang="es-ES"/>
        </a:p>
      </dgm:t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  <dgm:t>
        <a:bodyPr/>
        <a:lstStyle/>
        <a:p>
          <a:endParaRPr lang="es-ES"/>
        </a:p>
      </dgm:t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  <dgm:t>
        <a:bodyPr/>
        <a:lstStyle/>
        <a:p>
          <a:endParaRPr lang="es-ES"/>
        </a:p>
      </dgm:t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  <dgm:t>
        <a:bodyPr/>
        <a:lstStyle/>
        <a:p>
          <a:endParaRPr lang="es-ES"/>
        </a:p>
      </dgm:t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  <dgm:t>
        <a:bodyPr/>
        <a:lstStyle/>
        <a:p>
          <a:endParaRPr lang="es-ES"/>
        </a:p>
      </dgm:t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= 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= 2/2 = (4 /2) 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= 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42094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42094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85748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813921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github.com/estools/estravers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developer.mozilla.org/es/docs/Web/JavaScript/Referencia/Objetos_globales/Array/conca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github.com/estools/escodegen/wiki/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jfumero.github.io/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ull-esit-pl-1819.github.io/introduccion/" TargetMode="External"/><Relationship Id="rId4" Type="http://schemas.openxmlformats.org/officeDocument/2006/relationships/hyperlink" Target="https://www.researchgate.net/publication/220117739_Solving_Difficult_LR_Parsing_Conflicts_by_Postponing_Them/citation/download" TargetMode="External"/><Relationship Id="rId5" Type="http://schemas.openxmlformats.org/officeDocument/2006/relationships/hyperlink" Target="https://metacpan.org/pod/distribution/Parse-Eyapp/eyapp" TargetMode="External"/><Relationship Id="rId6" Type="http://schemas.openxmlformats.org/officeDocument/2006/relationships/hyperlink" Target="http://citeseerx.ist.psu.edu/viewdoc/download?doi=10.1.1.160.3989&amp;rep=rep1&amp;type=pdf" TargetMode="External"/><Relationship Id="rId7" Type="http://schemas.openxmlformats.org/officeDocument/2006/relationships/hyperlink" Target="https://2013.jsconf.eu/speakers/patrick-dubroy-parsing-compiling-and-static-metaprogramming.html" TargetMode="External"/><Relationship Id="rId8" Type="http://schemas.openxmlformats.org/officeDocument/2006/relationships/hyperlink" Target="https://astexplor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LL-LSI/campus-america-2019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839099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 smtClean="0"/>
              <a:t>Dynamic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Resolution</a:t>
            </a:r>
            <a:r>
              <a:rPr lang="es-ES" sz="3200" b="1" dirty="0" smtClean="0"/>
              <a:t> of </a:t>
            </a:r>
            <a:r>
              <a:rPr lang="es-ES" sz="3200" b="1" dirty="0" err="1" smtClean="0"/>
              <a:t>Shift</a:t>
            </a:r>
            <a:r>
              <a:rPr lang="es-ES" sz="3200" b="1" dirty="0" smtClean="0"/>
              <a:t>-Reduce </a:t>
            </a:r>
            <a:r>
              <a:rPr lang="es-ES" sz="3200" b="1" dirty="0" err="1" smtClean="0"/>
              <a:t>Conflicts</a:t>
            </a:r>
            <a:endParaRPr lang="es-E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Write</a:t>
            </a:r>
            <a:r>
              <a:rPr lang="es-ES" dirty="0" smtClean="0"/>
              <a:t>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accepts</a:t>
            </a:r>
            <a:r>
              <a:rPr lang="es-ES" dirty="0" smtClean="0"/>
              <a:t> </a:t>
            </a:r>
            <a:r>
              <a:rPr lang="es-ES" dirty="0" err="1"/>
              <a:t>lists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 smtClean="0"/>
              <a:t>expressions</a:t>
            </a:r>
            <a:r>
              <a:rPr lang="es-ES" i="1" dirty="0" smtClean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4-2-1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i="1" dirty="0" err="1" smtClean="0"/>
              <a:t>commands</a:t>
            </a:r>
            <a:r>
              <a:rPr lang="es-ES" dirty="0" smtClean="0"/>
              <a:t>: </a:t>
            </a:r>
            <a:r>
              <a:rPr lang="es-ES" dirty="0" err="1" smtClean="0">
                <a:latin typeface="Monotype Corsiva"/>
                <a:cs typeface="Monotype Corsiva"/>
              </a:rPr>
              <a:t>left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’-’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associative</a:t>
            </a:r>
            <a:r>
              <a:rPr lang="es-ES" dirty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left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</a:t>
            </a:r>
            <a:r>
              <a:rPr lang="es-ES" dirty="0" smtClean="0">
                <a:latin typeface="Monotype Corsiva"/>
                <a:cs typeface="Monotype Corsiva"/>
              </a:rPr>
              <a:t>’</a:t>
            </a:r>
            <a:r>
              <a:rPr lang="es-ES" dirty="0" smtClean="0"/>
              <a:t>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022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7" name="Imagen 6" descr="Captura de pantalla 2019-07-07 a las 11.0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" y="1884814"/>
            <a:ext cx="9144000" cy="45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3" name="Imagen 2" descr="Captura de pantalla 2019-07-07 a las 11.0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14"/>
            <a:ext cx="9144000" cy="52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Análisis Sintáctico y Árboles Sintácticos (AST)</a:t>
            </a:r>
          </a:p>
          <a:p>
            <a:r>
              <a:rPr lang="es-ES" dirty="0" smtClean="0"/>
              <a:t>Semántica y Ambigüedad</a:t>
            </a:r>
          </a:p>
          <a:p>
            <a:r>
              <a:rPr lang="es-ES" dirty="0" smtClean="0"/>
              <a:t>Esquemas de Traducción</a:t>
            </a:r>
          </a:p>
          <a:p>
            <a:r>
              <a:rPr lang="es-ES" dirty="0" smtClean="0"/>
              <a:t>Análisis </a:t>
            </a:r>
            <a:r>
              <a:rPr lang="es-ES" dirty="0" err="1" smtClean="0"/>
              <a:t>Bottom</a:t>
            </a:r>
            <a:r>
              <a:rPr lang="es-ES" dirty="0" smtClean="0"/>
              <a:t>-Up (LR)</a:t>
            </a:r>
          </a:p>
          <a:p>
            <a:r>
              <a:rPr lang="es-ES" dirty="0" err="1" smtClean="0"/>
              <a:t>Asociatividad</a:t>
            </a:r>
            <a:r>
              <a:rPr lang="es-ES" dirty="0" smtClean="0"/>
              <a:t> y Prioridad</a:t>
            </a:r>
          </a:p>
          <a:p>
            <a:r>
              <a:rPr lang="es-ES" dirty="0" smtClean="0"/>
              <a:t>Resolución Dinámica de Conflictos</a:t>
            </a:r>
          </a:p>
          <a:p>
            <a:r>
              <a:rPr lang="es-ES" dirty="0" smtClean="0"/>
              <a:t>Recorrido del AST y Generación de </a:t>
            </a:r>
            <a:r>
              <a:rPr lang="es-ES" dirty="0" smtClean="0"/>
              <a:t>Código</a:t>
            </a:r>
          </a:p>
          <a:p>
            <a:r>
              <a:rPr lang="es-ES" dirty="0" smtClean="0"/>
              <a:t>Optimizaci</a:t>
            </a:r>
            <a:r>
              <a:rPr lang="es-ES" dirty="0" smtClean="0"/>
              <a:t>ón 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26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 smtClean="0"/>
              <a:t>Traversing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1" y="566974"/>
            <a:ext cx="8523539" cy="66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2019-07-07 a las 11.4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6668"/>
            <a:ext cx="8636000" cy="4499620"/>
          </a:xfrm>
          <a:prstGeom prst="rect">
            <a:avLst/>
          </a:prstGeom>
        </p:spPr>
      </p:pic>
      <p:pic>
        <p:nvPicPr>
          <p:cNvPr id="4" name="Imagen 3" descr="Captura de pantalla 2019-07-07 a las 11.3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28" y="1651000"/>
            <a:ext cx="5341771" cy="43307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30300"/>
            <a:ext cx="3746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/>
              <a:t> </a:t>
            </a:r>
            <a:r>
              <a:rPr lang="es-ES" sz="2400" dirty="0" smtClean="0"/>
              <a:t>and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</a:t>
            </a:r>
            <a:r>
              <a:rPr lang="es-ES" sz="2400" dirty="0" err="1" smtClean="0"/>
              <a:t>Example</a:t>
            </a:r>
            <a:r>
              <a:rPr lang="es-ES" sz="2400" dirty="0" smtClean="0"/>
              <a:t>: </a:t>
            </a:r>
            <a:r>
              <a:rPr lang="es-ES" sz="2400" dirty="0" err="1" smtClean="0"/>
              <a:t>Logging</a:t>
            </a:r>
            <a:r>
              <a:rPr lang="es-ES" sz="2400" dirty="0" smtClean="0"/>
              <a:t>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 smtClean="0"/>
              <a:t>calls</a:t>
            </a:r>
            <a:endParaRPr lang="es-ES" sz="2400" dirty="0"/>
          </a:p>
        </p:txBody>
      </p:sp>
      <p:pic>
        <p:nvPicPr>
          <p:cNvPr id="5" name="Imagen 4" descr="Captura de pantalla 2019-07-07 a las 12.2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016000"/>
            <a:ext cx="9144000" cy="55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2"/>
              </a:rPr>
              <a:t>https://astexplorer.net/</a:t>
            </a:r>
            <a:endParaRPr lang="es-ES" dirty="0"/>
          </a:p>
        </p:txBody>
      </p:sp>
      <p:pic>
        <p:nvPicPr>
          <p:cNvPr id="5" name="Imagen 4" descr="Captura de pantalla 2019-07-07 a las 12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63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2"/>
              </a:rPr>
              <a:t>https://astexplorer.net/</a:t>
            </a:r>
            <a:endParaRPr lang="es-ES" dirty="0"/>
          </a:p>
        </p:txBody>
      </p:sp>
      <p:pic>
        <p:nvPicPr>
          <p:cNvPr id="5" name="Imagen 4" descr="Captura de pantalla 2019-07-07 a las 12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6333118"/>
          </a:xfrm>
          <a:prstGeom prst="rect">
            <a:avLst/>
          </a:prstGeom>
        </p:spPr>
      </p:pic>
      <p:pic>
        <p:nvPicPr>
          <p:cNvPr id="3" name="Imagen 2" descr="Captura de pantalla 2019-07-07 a las 12.39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" y="3987800"/>
            <a:ext cx="32288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/>
              <a:t>C</a:t>
            </a:r>
            <a:r>
              <a:rPr lang="es-ES" sz="3600" dirty="0" err="1" smtClean="0"/>
              <a:t>ode</a:t>
            </a:r>
            <a:endParaRPr lang="es-ES" sz="3600" dirty="0"/>
          </a:p>
        </p:txBody>
      </p:sp>
      <p:pic>
        <p:nvPicPr>
          <p:cNvPr id="4" name="Imagen 3" descr="Captura de pantalla 2019-07-07 a las 12.4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1100"/>
            <a:ext cx="7751203" cy="4382042"/>
          </a:xfrm>
          <a:prstGeom prst="rect">
            <a:avLst/>
          </a:prstGeom>
        </p:spPr>
      </p:pic>
      <p:pic>
        <p:nvPicPr>
          <p:cNvPr id="3" name="Imagen 2" descr="Captura de pantalla 2019-07-07 a las 12.3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87" y="3759200"/>
            <a:ext cx="2987513" cy="2819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57200" y="5854700"/>
            <a:ext cx="55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API de </a:t>
            </a:r>
            <a:r>
              <a:rPr lang="es-ES" dirty="0" err="1" smtClean="0"/>
              <a:t>estraverse</a:t>
            </a:r>
            <a:r>
              <a:rPr lang="es-ES" dirty="0" smtClean="0"/>
              <a:t>: </a:t>
            </a:r>
            <a:r>
              <a:rPr lang="es-ES" dirty="0" smtClean="0">
                <a:hlinkClick r:id="rId4"/>
              </a:rPr>
              <a:t>https://github.com/estools/estraverse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56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endParaRPr lang="es-ES" sz="3600" dirty="0"/>
          </a:p>
        </p:txBody>
      </p:sp>
      <p:pic>
        <p:nvPicPr>
          <p:cNvPr id="4" name="Imagen 3" descr="Captura de pantalla 2019-07-07 a las 12.4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63600"/>
            <a:ext cx="7751203" cy="4382042"/>
          </a:xfrm>
          <a:prstGeom prst="rect">
            <a:avLst/>
          </a:prstGeom>
        </p:spPr>
      </p:pic>
      <p:pic>
        <p:nvPicPr>
          <p:cNvPr id="5" name="Imagen 4" descr="Captura de pantalla 2019-07-07 a las 12.5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721786"/>
            <a:ext cx="7416800" cy="30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6" name="Imagen 5" descr="Captura de pantalla 2019-07-07 a las 13.0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111500"/>
            <a:ext cx="9144000" cy="44390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5100" y="5600700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Nos interesa este nodo</a:t>
            </a:r>
          </a:p>
          <a:p>
            <a:r>
              <a:rPr lang="es-ES" dirty="0" smtClean="0"/>
              <a:t>Que concatenaremos por </a:t>
            </a:r>
          </a:p>
          <a:p>
            <a:r>
              <a:rPr lang="es-ES" dirty="0" smtClean="0"/>
              <a:t>el principio al resto del</a:t>
            </a:r>
          </a:p>
          <a:p>
            <a:r>
              <a:rPr lang="es-ES" dirty="0" smtClean="0"/>
              <a:t>árbol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892300" y="4914900"/>
            <a:ext cx="1346200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0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4" name="Imagen 3" descr="Captura de pantalla 2019-07-07 a las 13.1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2969292"/>
            <a:ext cx="5194300" cy="3804742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1892300" y="5702300"/>
            <a:ext cx="2692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5100" y="5231368"/>
            <a:ext cx="516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v</a:t>
            </a:r>
            <a:r>
              <a:rPr lang="es-ES" dirty="0" err="1" smtClean="0">
                <a:solidFill>
                  <a:srgbClr val="3366FF"/>
                </a:solidFill>
              </a:rPr>
              <a:t>ar</a:t>
            </a:r>
            <a:r>
              <a:rPr lang="es-ES" dirty="0" smtClean="0">
                <a:solidFill>
                  <a:srgbClr val="3366FF"/>
                </a:solidFill>
              </a:rPr>
              <a:t> </a:t>
            </a:r>
            <a:r>
              <a:rPr lang="es-ES" dirty="0" err="1" smtClean="0">
                <a:solidFill>
                  <a:srgbClr val="97006D"/>
                </a:solidFill>
              </a:rPr>
              <a:t>beforeNodes</a:t>
            </a:r>
            <a:r>
              <a:rPr lang="es-ES" dirty="0" smtClean="0">
                <a:solidFill>
                  <a:srgbClr val="97006D"/>
                </a:solidFill>
              </a:rPr>
              <a:t> = </a:t>
            </a:r>
            <a:r>
              <a:rPr lang="es-ES" dirty="0" err="1" smtClean="0">
                <a:solidFill>
                  <a:srgbClr val="97006D"/>
                </a:solidFill>
              </a:rPr>
              <a:t>esprima.</a:t>
            </a:r>
            <a:r>
              <a:rPr lang="es-ES" dirty="0" err="1" smtClean="0">
                <a:solidFill>
                  <a:srgbClr val="3366FF"/>
                </a:solidFill>
              </a:rPr>
              <a:t>parse</a:t>
            </a:r>
            <a:r>
              <a:rPr lang="es-ES" dirty="0" smtClean="0">
                <a:solidFill>
                  <a:srgbClr val="97006D"/>
                </a:solidFill>
              </a:rPr>
              <a:t>(</a:t>
            </a:r>
            <a:r>
              <a:rPr lang="es-ES" dirty="0" err="1" smtClean="0">
                <a:solidFill>
                  <a:srgbClr val="97006D"/>
                </a:solidFill>
              </a:rPr>
              <a:t>beforeCode</a:t>
            </a:r>
            <a:r>
              <a:rPr lang="es-ES" dirty="0" smtClean="0">
                <a:solidFill>
                  <a:srgbClr val="97006D"/>
                </a:solidFill>
              </a:rPr>
              <a:t>).</a:t>
            </a:r>
            <a:r>
              <a:rPr lang="es-ES" dirty="0" err="1" smtClean="0">
                <a:solidFill>
                  <a:srgbClr val="97006D"/>
                </a:solidFill>
              </a:rPr>
              <a:t>body</a:t>
            </a:r>
            <a:r>
              <a:rPr lang="es-ES" dirty="0">
                <a:solidFill>
                  <a:srgbClr val="97006D"/>
                </a:solidFill>
              </a:rPr>
              <a:t>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1997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5" name="Imagen 4" descr="Captura de pantalla 2019-07-07 a las 13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3244124"/>
            <a:ext cx="4813300" cy="350683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5100" y="5231368"/>
            <a:ext cx="560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97006D"/>
                </a:solidFill>
              </a:rPr>
              <a:t>n</a:t>
            </a:r>
            <a:r>
              <a:rPr lang="es-ES" dirty="0" err="1" smtClean="0">
                <a:solidFill>
                  <a:srgbClr val="97006D"/>
                </a:solidFill>
              </a:rPr>
              <a:t>ode.body.body</a:t>
            </a:r>
            <a:r>
              <a:rPr lang="es-ES" dirty="0" smtClean="0">
                <a:solidFill>
                  <a:srgbClr val="97006D"/>
                </a:solidFill>
              </a:rPr>
              <a:t> = </a:t>
            </a:r>
            <a:r>
              <a:rPr lang="es-ES" dirty="0" err="1" smtClean="0">
                <a:solidFill>
                  <a:srgbClr val="97006D"/>
                </a:solidFill>
              </a:rPr>
              <a:t>beforeNodes.concat</a:t>
            </a:r>
            <a:r>
              <a:rPr lang="es-ES" dirty="0" smtClean="0">
                <a:solidFill>
                  <a:srgbClr val="97006D"/>
                </a:solidFill>
              </a:rPr>
              <a:t>(</a:t>
            </a:r>
            <a:r>
              <a:rPr lang="es-ES" dirty="0" err="1" smtClean="0">
                <a:solidFill>
                  <a:srgbClr val="97006D"/>
                </a:solidFill>
              </a:rPr>
              <a:t>node.body.body</a:t>
            </a:r>
            <a:r>
              <a:rPr lang="es-ES" dirty="0" smtClean="0">
                <a:solidFill>
                  <a:srgbClr val="97006D"/>
                </a:solidFill>
              </a:rPr>
              <a:t>);</a:t>
            </a:r>
            <a:endParaRPr lang="es-ES" dirty="0">
              <a:solidFill>
                <a:srgbClr val="97006D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892300" y="5702300"/>
            <a:ext cx="3877858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2400" y="6273800"/>
            <a:ext cx="51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El método concat() se usa para unir dos o más arrays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91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from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11" name="Imagen 10" descr="Captura de pantalla 2019-07-07 a las 13.4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52" y="1066800"/>
            <a:ext cx="5883448" cy="3327400"/>
          </a:xfrm>
          <a:prstGeom prst="rect">
            <a:avLst/>
          </a:prstGeom>
        </p:spPr>
      </p:pic>
      <p:pic>
        <p:nvPicPr>
          <p:cNvPr id="12" name="Imagen 11" descr="Captura de pantalla 2019-07-07 a las 13.44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52" b="8852"/>
          <a:stretch/>
        </p:blipFill>
        <p:spPr>
          <a:xfrm>
            <a:off x="76200" y="4680000"/>
            <a:ext cx="8966200" cy="50157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14400" y="5517634"/>
            <a:ext cx="6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API de escodegen: https://github.com/estools/escodegen/wiki/API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6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from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4" name="Imagen 3" descr="Captura de pantalla 2019-07-07 a las 13.3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45720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89000" y="4330700"/>
            <a:ext cx="4876800" cy="1016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25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9-07-07 a las 14.47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-16610"/>
          <a:stretch/>
        </p:blipFill>
        <p:spPr>
          <a:xfrm>
            <a:off x="38100" y="720000"/>
            <a:ext cx="7785100" cy="659312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81000" y="109538"/>
            <a:ext cx="8166100" cy="436562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Optimization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32128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9-07-07 a las 14.5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7431266" cy="56388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81000" y="109538"/>
            <a:ext cx="8166100" cy="436562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Optimization</a:t>
            </a:r>
            <a:endParaRPr lang="es-ES" sz="3600" dirty="0"/>
          </a:p>
        </p:txBody>
      </p:sp>
      <p:pic>
        <p:nvPicPr>
          <p:cNvPr id="6" name="Imagen 5" descr="Captura de pantalla 2019-07-07 a las 15.01.5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880237"/>
            <a:ext cx="4622800" cy="27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hlinkClick r:id="rId2"/>
              </a:rPr>
              <a:t>Repositorio GitHub con los recursos de la charla: https://github.com/ULL-LSI/campus-america-2019</a:t>
            </a:r>
            <a:endParaRPr lang="es-ES" sz="2000" dirty="0" smtClean="0"/>
          </a:p>
          <a:p>
            <a:r>
              <a:rPr lang="es-ES" sz="2000" dirty="0" smtClean="0">
                <a:hlinkClick r:id="rId3"/>
              </a:rPr>
              <a:t>Apuntes de Procesadores de Lenguajes. Curso 2018/</a:t>
            </a:r>
            <a:r>
              <a:rPr lang="es-ES" sz="2000" dirty="0">
                <a:hlinkClick r:id="rId3"/>
              </a:rPr>
              <a:t>2019</a:t>
            </a:r>
            <a:r>
              <a:rPr lang="es-ES" sz="2000" dirty="0" smtClean="0">
                <a:hlinkClick r:id="rId3"/>
              </a:rPr>
              <a:t>: https</a:t>
            </a:r>
            <a:r>
              <a:rPr lang="es-ES" sz="2000" dirty="0">
                <a:hlinkClick r:id="rId3"/>
              </a:rPr>
              <a:t>://ull-esit-pl-1819.github.io/introduccion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r>
              <a:rPr lang="es-ES" sz="2000" dirty="0">
                <a:hlinkClick r:id="rId4"/>
              </a:rPr>
              <a:t>Rodriguez-Leon, Casiano &amp; </a:t>
            </a:r>
            <a:r>
              <a:rPr lang="es-ES" sz="2000" dirty="0" err="1">
                <a:hlinkClick r:id="rId4"/>
              </a:rPr>
              <a:t>Garcia</a:t>
            </a:r>
            <a:r>
              <a:rPr lang="es-ES" sz="2000" dirty="0">
                <a:hlinkClick r:id="rId4"/>
              </a:rPr>
              <a:t>-Forte, L. (2011). </a:t>
            </a:r>
            <a:r>
              <a:rPr lang="es-ES" sz="2000" dirty="0" err="1">
                <a:hlinkClick r:id="rId4"/>
              </a:rPr>
              <a:t>Solving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Difficult</a:t>
            </a:r>
            <a:r>
              <a:rPr lang="es-ES" sz="2000" dirty="0">
                <a:hlinkClick r:id="rId4"/>
              </a:rPr>
              <a:t> LR </a:t>
            </a:r>
            <a:r>
              <a:rPr lang="es-ES" sz="2000" dirty="0" err="1">
                <a:hlinkClick r:id="rId4"/>
              </a:rPr>
              <a:t>Parsing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Conflicts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by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Postponing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Them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Comput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Sci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Inf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Syst</a:t>
            </a:r>
            <a:r>
              <a:rPr lang="es-ES" sz="2000" dirty="0">
                <a:hlinkClick r:id="rId4"/>
              </a:rPr>
              <a:t>.. 8. 517-531. 10.2298/CSIS101116008R.</a:t>
            </a:r>
            <a:r>
              <a:rPr lang="es-ES" sz="2000" dirty="0"/>
              <a:t> </a:t>
            </a:r>
            <a:endParaRPr lang="es-ES" sz="2000" dirty="0" smtClean="0"/>
          </a:p>
          <a:p>
            <a:r>
              <a:rPr lang="es-ES" sz="2000" dirty="0" smtClean="0">
                <a:hlinkClick r:id="rId5"/>
              </a:rPr>
              <a:t>Parse</a:t>
            </a:r>
            <a:r>
              <a:rPr lang="es-ES" sz="2000" dirty="0">
                <a:hlinkClick r:id="rId5"/>
              </a:rPr>
              <a:t> </a:t>
            </a:r>
            <a:r>
              <a:rPr lang="es-ES" sz="2000" dirty="0" smtClean="0">
                <a:hlinkClick r:id="rId5"/>
              </a:rPr>
              <a:t>Eyapp</a:t>
            </a:r>
            <a:r>
              <a:rPr lang="es-ES" sz="2000" dirty="0" smtClean="0"/>
              <a:t> en CPAN</a:t>
            </a:r>
          </a:p>
          <a:p>
            <a:r>
              <a:rPr lang="es-ES" sz="2000" dirty="0" smtClean="0">
                <a:hlinkClick r:id="rId6"/>
              </a:rPr>
              <a:t>Parsing Strings and Trees with Parse::Eyapp</a:t>
            </a:r>
            <a:r>
              <a:rPr lang="es-ES" sz="2000" dirty="0" smtClean="0"/>
              <a:t> (</a:t>
            </a:r>
            <a:r>
              <a:rPr lang="es-ES" sz="2000" dirty="0" err="1" smtClean="0"/>
              <a:t>An</a:t>
            </a:r>
            <a:r>
              <a:rPr lang="es-ES" sz="2000" dirty="0" smtClean="0"/>
              <a:t> </a:t>
            </a:r>
            <a:r>
              <a:rPr lang="es-ES" sz="2000" dirty="0" err="1" smtClean="0"/>
              <a:t>Introduction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). 2010</a:t>
            </a:r>
          </a:p>
          <a:p>
            <a:r>
              <a:rPr lang="es-ES" sz="2000" dirty="0" smtClean="0"/>
              <a:t> </a:t>
            </a:r>
            <a:r>
              <a:rPr lang="es-ES" sz="2000" dirty="0" smtClean="0">
                <a:hlinkClick r:id="rId7"/>
              </a:rPr>
              <a:t>Patrick Dubroy: Parsing, Compiling, and Static Metaprogramming</a:t>
            </a:r>
            <a:endParaRPr lang="es-ES" sz="2000" dirty="0" smtClean="0"/>
          </a:p>
          <a:p>
            <a:r>
              <a:rPr lang="es-ES" sz="2000" dirty="0" smtClean="0">
                <a:hlinkClick r:id="rId8"/>
              </a:rPr>
              <a:t>https://astexplorer.net/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92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"/>
            <a:ext cx="9245600" cy="683330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935" y="-208659"/>
            <a:ext cx="8189957" cy="1470025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bg1"/>
                </a:solidFill>
              </a:rPr>
              <a:t>Any</a:t>
            </a:r>
            <a:r>
              <a:rPr lang="es-ES" sz="3200" dirty="0">
                <a:solidFill>
                  <a:schemeClr val="bg1"/>
                </a:solidFill>
              </a:rPr>
              <a:t>(</a:t>
            </a:r>
            <a:r>
              <a:rPr lang="es-ES" sz="3200" dirty="0" err="1" smtClean="0">
                <a:solidFill>
                  <a:schemeClr val="bg1"/>
                </a:solidFill>
              </a:rPr>
              <a:t>Questions</a:t>
            </a:r>
            <a:r>
              <a:rPr lang="es-ES" sz="3200" dirty="0" smtClean="0">
                <a:solidFill>
                  <a:schemeClr val="bg1"/>
                </a:solidFill>
              </a:rPr>
              <a:t>)?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Imagen 5" descr="Captura de pantalla 2019-07-07 a las 14.27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6" y="900450"/>
            <a:ext cx="8655858" cy="54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18273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710031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1590</Words>
  <Application>Microsoft Macintosh PowerPoint</Application>
  <PresentationFormat>Presentación en pantalla (4:3)</PresentationFormat>
  <Paragraphs>308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Lenguajes y Sistemas Informáticos para la resolución de problemas complejos</vt:lpstr>
      <vt:lpstr>Índice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  <vt:lpstr>Dynamic Resolution of Shift-Reduce Conflicts</vt:lpstr>
      <vt:lpstr>Dynamic Resolution of Shift-Reduce Conflicts</vt:lpstr>
      <vt:lpstr>Dynamic Resolution of Shift-Reduce Conflicts</vt:lpstr>
      <vt:lpstr>Parsing, Traversing and Code Generation</vt:lpstr>
      <vt:lpstr>Parsing, Traversing and Code Generation</vt:lpstr>
      <vt:lpstr>Parsing and Traversing Example: Logging function calls</vt:lpstr>
      <vt:lpstr>https://astexplorer.net/</vt:lpstr>
      <vt:lpstr>https://astexplorer.net/</vt:lpstr>
      <vt:lpstr>Parsing, Traversing and Generating Code</vt:lpstr>
      <vt:lpstr>Parsing, Traversing and Generating Code</vt:lpstr>
      <vt:lpstr>Traversing and Modifying the AST</vt:lpstr>
      <vt:lpstr>Traversing and Modifying the AST</vt:lpstr>
      <vt:lpstr>Parsing, Traversing and Modifying the AST</vt:lpstr>
      <vt:lpstr>Generating Code from the AST</vt:lpstr>
      <vt:lpstr>Generating Code from the AST</vt:lpstr>
      <vt:lpstr>Code Optimization</vt:lpstr>
      <vt:lpstr>Code Optimization</vt:lpstr>
      <vt:lpstr>Recursos</vt:lpstr>
      <vt:lpstr>Any(Questions)?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120</cp:revision>
  <dcterms:created xsi:type="dcterms:W3CDTF">2019-07-06T16:20:26Z</dcterms:created>
  <dcterms:modified xsi:type="dcterms:W3CDTF">2019-07-07T14:06:06Z</dcterms:modified>
</cp:coreProperties>
</file>