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6" r:id="rId5"/>
    <p:sldId id="267" r:id="rId6"/>
    <p:sldId id="268" r:id="rId7"/>
    <p:sldId id="270" r:id="rId8"/>
    <p:sldId id="269" r:id="rId9"/>
    <p:sldId id="261" r:id="rId10"/>
    <p:sldId id="257" r:id="rId11"/>
    <p:sldId id="258" r:id="rId12"/>
    <p:sldId id="259" r:id="rId13"/>
    <p:sldId id="262" r:id="rId14"/>
    <p:sldId id="260" r:id="rId15"/>
    <p:sldId id="263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7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1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12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04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52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89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01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35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15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03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31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14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9D65-9CB5-44CB-B647-17247A1ADF60}" type="datetimeFigureOut">
              <a:rPr lang="es-ES" smtClean="0"/>
              <a:t>02/10/2024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27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suarios.ull.es/vp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cceso.ull.e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whatsapp.com/dff592c5-2813-406e-bf29-d0e9afb4b37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53911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555776" y="285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******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275856" y="29876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******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779912" y="31517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******</a:t>
            </a:r>
          </a:p>
        </p:txBody>
      </p:sp>
      <p:cxnSp>
        <p:nvCxnSpPr>
          <p:cNvPr id="12" name="11 Conector recto de flecha"/>
          <p:cNvCxnSpPr>
            <a:stCxn id="13" idx="1"/>
          </p:cNvCxnSpPr>
          <p:nvPr/>
        </p:nvCxnSpPr>
        <p:spPr>
          <a:xfrm flipH="1">
            <a:off x="3379145" y="2483604"/>
            <a:ext cx="1060526" cy="5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4439671" y="2298938"/>
            <a:ext cx="411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Poner la contraseña actual, es decir, </a:t>
            </a:r>
            <a:r>
              <a:rPr lang="es-ES" b="1" dirty="0"/>
              <a:t>estad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5168160" y="2774456"/>
            <a:ext cx="394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Poner la nueva contraseña que se desee</a:t>
            </a:r>
          </a:p>
        </p:txBody>
      </p:sp>
      <p:cxnSp>
        <p:nvCxnSpPr>
          <p:cNvPr id="17" name="16 Conector recto de flecha"/>
          <p:cNvCxnSpPr>
            <a:stCxn id="15" idx="1"/>
          </p:cNvCxnSpPr>
          <p:nvPr/>
        </p:nvCxnSpPr>
        <p:spPr>
          <a:xfrm flipH="1">
            <a:off x="4067945" y="2959122"/>
            <a:ext cx="1100215" cy="144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168160" y="3243120"/>
            <a:ext cx="279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Repetir la nueva contraseña</a:t>
            </a:r>
          </a:p>
        </p:txBody>
      </p:sp>
      <p:cxnSp>
        <p:nvCxnSpPr>
          <p:cNvPr id="20" name="19 Conector recto de flecha"/>
          <p:cNvCxnSpPr/>
          <p:nvPr/>
        </p:nvCxnSpPr>
        <p:spPr>
          <a:xfrm flipH="1" flipV="1">
            <a:off x="4623883" y="3295395"/>
            <a:ext cx="595094" cy="133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328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encia_investigacion\Git_repos\REPOS_R\R_practicas_inferencia\images\iaas_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195217" cy="638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702728" y="4633684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</a:rPr>
              <a:t>aluXXXXXXXX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700038" y="500388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***********</a:t>
            </a:r>
          </a:p>
        </p:txBody>
      </p:sp>
      <p:sp>
        <p:nvSpPr>
          <p:cNvPr id="5" name="4 Elipse"/>
          <p:cNvSpPr/>
          <p:nvPr/>
        </p:nvSpPr>
        <p:spPr>
          <a:xfrm>
            <a:off x="1115616" y="204323"/>
            <a:ext cx="1368152" cy="252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403648" y="548680"/>
            <a:ext cx="2880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95537" y="1674674"/>
            <a:ext cx="381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Acceder a </a:t>
            </a:r>
            <a:r>
              <a:rPr lang="es-ES" dirty="0">
                <a:solidFill>
                  <a:srgbClr val="FFFF00"/>
                </a:solidFill>
              </a:rPr>
              <a:t>http://iaas.ull.es </a:t>
            </a:r>
            <a:r>
              <a:rPr lang="es-ES" dirty="0">
                <a:solidFill>
                  <a:srgbClr val="FF0000"/>
                </a:solidFill>
              </a:rPr>
              <a:t>y autentificarse también en esta pantalla.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1403648" y="2598004"/>
            <a:ext cx="372406" cy="2035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4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ocencia_investigacion\Git_repos\REPOS_R\R_practicas_inferencia\images\virt_mach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496944" cy="59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131841" y="3284984"/>
            <a:ext cx="381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Hacer click en “Ejecutar” y </a:t>
            </a:r>
          </a:p>
          <a:p>
            <a:r>
              <a:rPr lang="es-ES" dirty="0">
                <a:solidFill>
                  <a:srgbClr val="FF0000"/>
                </a:solidFill>
              </a:rPr>
              <a:t>la máquina virtual comenzará a cargar</a:t>
            </a:r>
          </a:p>
          <a:p>
            <a:r>
              <a:rPr lang="es-ES" dirty="0">
                <a:solidFill>
                  <a:srgbClr val="FF0000"/>
                </a:solidFill>
              </a:rPr>
              <a:t>PACIENCIA tarda un rato</a:t>
            </a:r>
          </a:p>
        </p:txBody>
      </p:sp>
      <p:cxnSp>
        <p:nvCxnSpPr>
          <p:cNvPr id="4" name="3 Conector recto de flecha"/>
          <p:cNvCxnSpPr/>
          <p:nvPr/>
        </p:nvCxnSpPr>
        <p:spPr>
          <a:xfrm flipH="1">
            <a:off x="1763688" y="3533824"/>
            <a:ext cx="1368153" cy="1839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H="1" flipV="1">
            <a:off x="5940152" y="2031230"/>
            <a:ext cx="576064" cy="1613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2051720" y="950248"/>
            <a:ext cx="1224136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04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ocencia_investigacion\Git_repos\REPOS_R\R_practicas_inferencia\images\virt_machine_star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9"/>
            <a:ext cx="8784976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67544" y="4437112"/>
            <a:ext cx="2808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Esta es la dirección IP de la máquina. </a:t>
            </a:r>
          </a:p>
          <a:p>
            <a:pPr algn="just"/>
            <a:r>
              <a:rPr lang="es-ES" dirty="0">
                <a:solidFill>
                  <a:srgbClr val="FF0000"/>
                </a:solidFill>
              </a:rPr>
              <a:t>A cada alumno le sale su propia IP (la que sale en este gráfico es ficticia) así que hay que anotarla para utilizarla más adelante.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2843808" y="3433638"/>
            <a:ext cx="1728192" cy="1003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644008" y="3068960"/>
            <a:ext cx="14109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/>
              <a:t>10.6.128.255</a:t>
            </a:r>
          </a:p>
        </p:txBody>
      </p:sp>
      <p:sp>
        <p:nvSpPr>
          <p:cNvPr id="2" name="1 Elipse"/>
          <p:cNvSpPr/>
          <p:nvPr/>
        </p:nvSpPr>
        <p:spPr>
          <a:xfrm>
            <a:off x="4572000" y="3038480"/>
            <a:ext cx="14829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32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docencia_investigacion\Git_repos\REPOS_R\R_practicas_inferencia\images\rstudio_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90" y="465161"/>
            <a:ext cx="8717698" cy="512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51520" y="2128788"/>
            <a:ext cx="2808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Introducir en la barra de direcciones del navegador la dirección IP que cada uno obtiene del paso anterior seguida de :8087 (puedes añadirla a Mis Favoritos)</a:t>
            </a:r>
          </a:p>
        </p:txBody>
      </p:sp>
      <p:cxnSp>
        <p:nvCxnSpPr>
          <p:cNvPr id="4" name="3 Conector recto de flecha"/>
          <p:cNvCxnSpPr/>
          <p:nvPr/>
        </p:nvCxnSpPr>
        <p:spPr>
          <a:xfrm flipV="1">
            <a:off x="1403648" y="908720"/>
            <a:ext cx="33776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1350931" y="472614"/>
            <a:ext cx="1266693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10.6.128.255:8087</a:t>
            </a:r>
          </a:p>
        </p:txBody>
      </p:sp>
      <p:sp>
        <p:nvSpPr>
          <p:cNvPr id="5" name="4 Elipse"/>
          <p:cNvSpPr/>
          <p:nvPr/>
        </p:nvSpPr>
        <p:spPr>
          <a:xfrm>
            <a:off x="1099732" y="353864"/>
            <a:ext cx="1589899" cy="45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2195736" y="3027202"/>
            <a:ext cx="3744416" cy="1697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908890" y="2852936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infer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5908784" y="3307060"/>
            <a:ext cx="108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infer2020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51520" y="4122946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Para acceder a la aplicación Rstudio se utiliza el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username: infer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password: infer2020</a:t>
            </a:r>
          </a:p>
          <a:p>
            <a:pPr algn="just"/>
            <a:endParaRPr lang="es-ES" dirty="0">
              <a:solidFill>
                <a:srgbClr val="FF0000"/>
              </a:solidFill>
            </a:endParaRPr>
          </a:p>
          <a:p>
            <a:pPr algn="just"/>
            <a:r>
              <a:rPr lang="es-ES" dirty="0">
                <a:solidFill>
                  <a:srgbClr val="FF0000"/>
                </a:solidFill>
              </a:rPr>
              <a:t>Este password se puede cambiar siguiendo las instrucciones que aparecen en la web</a:t>
            </a:r>
          </a:p>
        </p:txBody>
      </p:sp>
    </p:spTree>
    <p:extLst>
      <p:ext uri="{BB962C8B-B14F-4D97-AF65-F5344CB8AC3E}">
        <p14:creationId xmlns:p14="http://schemas.microsoft.com/office/powerpoint/2010/main" val="1235298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docencia_investigacion\Git_repos\REPOS_R\R_practicas_inferencia\images\rst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1739"/>
            <a:ext cx="8806316" cy="603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573171" y="544622"/>
            <a:ext cx="1266693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10.6.128.255:8087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99593" y="2383720"/>
            <a:ext cx="381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Este es el entorno de Rstudio en la nube que podrás utilizar durante el curso en esta asignatura.</a:t>
            </a:r>
          </a:p>
          <a:p>
            <a:r>
              <a:rPr lang="es-ES" dirty="0">
                <a:solidFill>
                  <a:srgbClr val="FF0000"/>
                </a:solidFill>
              </a:rPr>
              <a:t>Cuando acabes la práctica puedes cerrar las pestañas del navegador.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3611646" y="476672"/>
            <a:ext cx="1536418" cy="1842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2987824" y="544622"/>
            <a:ext cx="432048" cy="1732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 flipV="1">
            <a:off x="1691681" y="476672"/>
            <a:ext cx="792087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4 Conector recto de flecha">
            <a:extLst>
              <a:ext uri="{FF2B5EF4-FFF2-40B4-BE49-F238E27FC236}">
                <a16:creationId xmlns:a16="http://schemas.microsoft.com/office/drawing/2014/main" id="{F8CD71FA-781A-9625-BF2F-B49182D02455}"/>
              </a:ext>
            </a:extLst>
          </p:cNvPr>
          <p:cNvCxnSpPr>
            <a:cxnSpLocks/>
          </p:cNvCxnSpPr>
          <p:nvPr/>
        </p:nvCxnSpPr>
        <p:spPr>
          <a:xfrm flipV="1">
            <a:off x="5580112" y="4599379"/>
            <a:ext cx="304263" cy="413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39775DB3-8A05-CFC2-556C-7E4AF95683D8}"/>
              </a:ext>
            </a:extLst>
          </p:cNvPr>
          <p:cNvSpPr/>
          <p:nvPr/>
        </p:nvSpPr>
        <p:spPr>
          <a:xfrm>
            <a:off x="4932040" y="3804490"/>
            <a:ext cx="1944216" cy="734079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3 CuadroTexto">
            <a:extLst>
              <a:ext uri="{FF2B5EF4-FFF2-40B4-BE49-F238E27FC236}">
                <a16:creationId xmlns:a16="http://schemas.microsoft.com/office/drawing/2014/main" id="{21D05C51-C6AE-DEEA-AC66-9BB899968689}"/>
              </a:ext>
            </a:extLst>
          </p:cNvPr>
          <p:cNvSpPr txBox="1"/>
          <p:nvPr/>
        </p:nvSpPr>
        <p:spPr>
          <a:xfrm>
            <a:off x="4932040" y="4972519"/>
            <a:ext cx="381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IMPORTANTE: No eliminen ni muevan de carpeta estos archivos ya que gracias a ellos se puede conseguir la sincronización del material docente de las prácticas.</a:t>
            </a:r>
          </a:p>
        </p:txBody>
      </p:sp>
    </p:spTree>
    <p:extLst>
      <p:ext uri="{BB962C8B-B14F-4D97-AF65-F5344CB8AC3E}">
        <p14:creationId xmlns:p14="http://schemas.microsoft.com/office/powerpoint/2010/main" val="1301546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ocencia_investigacion\Git_repos\REPOS_R\R_practicas_inferencia\images\virt_machine_star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9"/>
            <a:ext cx="8784976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5496" y="3789040"/>
            <a:ext cx="3024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Al finalizar la práctica se recomienda apagar la máquina virtual para evitar saturar este servicio que usan otros alumnos de la universidad.</a:t>
            </a:r>
          </a:p>
          <a:p>
            <a:pPr algn="just"/>
            <a:r>
              <a:rPr lang="es-ES" dirty="0">
                <a:solidFill>
                  <a:srgbClr val="FF0000"/>
                </a:solidFill>
              </a:rPr>
              <a:t>La próxima vez que necesitemos utilizar la máquina repetimos los pasos que hemos seguido aquí.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644008" y="3192193"/>
            <a:ext cx="100700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200" dirty="0"/>
              <a:t>10.6.128.255</a:t>
            </a:r>
          </a:p>
        </p:txBody>
      </p:sp>
      <p:sp>
        <p:nvSpPr>
          <p:cNvPr id="2" name="1 Elipse"/>
          <p:cNvSpPr/>
          <p:nvPr/>
        </p:nvSpPr>
        <p:spPr>
          <a:xfrm>
            <a:off x="6804248" y="155679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2627784" y="1916832"/>
            <a:ext cx="417646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6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266886" cy="659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Elipse"/>
          <p:cNvSpPr/>
          <p:nvPr/>
        </p:nvSpPr>
        <p:spPr>
          <a:xfrm>
            <a:off x="1259632" y="44624"/>
            <a:ext cx="187220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5148064" y="3437940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Abrir un navegador web y acceder a la dirección </a:t>
            </a:r>
            <a:r>
              <a:rPr lang="es-ES" dirty="0">
                <a:solidFill>
                  <a:srgbClr val="FF0000"/>
                </a:solidFill>
                <a:hlinkClick r:id="rId3"/>
              </a:rPr>
              <a:t>http://usuarios.ull.es/vpn</a:t>
            </a:r>
            <a:r>
              <a:rPr lang="es-ES" dirty="0">
                <a:solidFill>
                  <a:srgbClr val="FF0000"/>
                </a:solidFill>
              </a:rPr>
              <a:t>. Hacer click en </a:t>
            </a:r>
            <a:r>
              <a:rPr lang="es-ES" dirty="0"/>
              <a:t>Servicio de VPN de la ULL</a:t>
            </a:r>
          </a:p>
        </p:txBody>
      </p:sp>
      <p:cxnSp>
        <p:nvCxnSpPr>
          <p:cNvPr id="4" name="3 Conector recto de flecha"/>
          <p:cNvCxnSpPr/>
          <p:nvPr/>
        </p:nvCxnSpPr>
        <p:spPr>
          <a:xfrm flipH="1" flipV="1">
            <a:off x="1979713" y="312336"/>
            <a:ext cx="3168351" cy="3188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>
            <a:off x="5004048" y="4581128"/>
            <a:ext cx="29641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2195736" y="4869160"/>
            <a:ext cx="302433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35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8" y="116632"/>
            <a:ext cx="7352392" cy="653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79513" y="1796623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Seguir las instrucciones de las Guías de configuración para instalar el cliente VPN que permite hacer una conexión a ULL</a:t>
            </a:r>
          </a:p>
        </p:txBody>
      </p:sp>
    </p:spTree>
    <p:extLst>
      <p:ext uri="{BB962C8B-B14F-4D97-AF65-F5344CB8AC3E}">
        <p14:creationId xmlns:p14="http://schemas.microsoft.com/office/powerpoint/2010/main" val="286707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48680"/>
            <a:ext cx="895003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067944" y="764704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Por ejemplo, para ordenadores Windows hay que instalar el cliente que corresponda a la versión de cada SO. En general, para sistemas desde Windows 7 en adelante, el cliente típico es el de 64 bits. </a:t>
            </a:r>
          </a:p>
        </p:txBody>
      </p:sp>
    </p:spTree>
    <p:extLst>
      <p:ext uri="{BB962C8B-B14F-4D97-AF65-F5344CB8AC3E}">
        <p14:creationId xmlns:p14="http://schemas.microsoft.com/office/powerpoint/2010/main" val="93966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7653886" cy="437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07504" y="4694803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Por ejemplo, para ordenadores Windows hay que instalar el cliente que corresponda a la versión de cada SO. En general, para sistemas desde Windows 7 en adelante, el cliente típico es el de 64 bits.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941168"/>
            <a:ext cx="4968552" cy="129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 flipV="1">
            <a:off x="3203848" y="5691541"/>
            <a:ext cx="144016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8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07936" y="188640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Una vez instalado, buscar el programa “Global Protect” en el menú de Windows o bien en la barra de tareas. 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017388" y="698794"/>
            <a:ext cx="1690816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32657"/>
            <a:ext cx="2424025" cy="322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62" y="2564904"/>
            <a:ext cx="56007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8 Conector recto de flecha"/>
          <p:cNvCxnSpPr/>
          <p:nvPr/>
        </p:nvCxnSpPr>
        <p:spPr>
          <a:xfrm>
            <a:off x="1331640" y="1388969"/>
            <a:ext cx="288032" cy="1566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28" y="3916144"/>
            <a:ext cx="26479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11 Conector recto de flecha"/>
          <p:cNvCxnSpPr/>
          <p:nvPr/>
        </p:nvCxnSpPr>
        <p:spPr>
          <a:xfrm>
            <a:off x="1763688" y="3345954"/>
            <a:ext cx="1296144" cy="7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3424778" y="3212976"/>
            <a:ext cx="316344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16143"/>
            <a:ext cx="3600400" cy="283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24 Conector recto de flecha"/>
          <p:cNvCxnSpPr/>
          <p:nvPr/>
        </p:nvCxnSpPr>
        <p:spPr>
          <a:xfrm>
            <a:off x="3419872" y="4210050"/>
            <a:ext cx="2016224" cy="1307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Elipse"/>
          <p:cNvSpPr/>
          <p:nvPr/>
        </p:nvSpPr>
        <p:spPr>
          <a:xfrm>
            <a:off x="5436096" y="5517232"/>
            <a:ext cx="684076" cy="252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5076056" y="3933056"/>
            <a:ext cx="37444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Al abrir el programa “Global Protect” hay que añadir como portal de conexión “vpn.ull.es”</a:t>
            </a:r>
          </a:p>
          <a:p>
            <a:pPr algn="just"/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1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07936" y="188640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Una vez instalado, buscar el programa “Global Protect” en el menú de Windows o bien en la barra de tareas. 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017388" y="698794"/>
            <a:ext cx="1690816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32657"/>
            <a:ext cx="2424025" cy="322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62" y="2564904"/>
            <a:ext cx="56007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8 Conector recto de flecha"/>
          <p:cNvCxnSpPr/>
          <p:nvPr/>
        </p:nvCxnSpPr>
        <p:spPr>
          <a:xfrm>
            <a:off x="1331640" y="1388969"/>
            <a:ext cx="288032" cy="1566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79512" y="4460919"/>
            <a:ext cx="37444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Al abrir el programa “Global Protect” hay que añadir como portal de conexión “vpn.ull.es”</a:t>
            </a:r>
          </a:p>
          <a:p>
            <a:pPr algn="just"/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408" y="4234666"/>
            <a:ext cx="41910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24 Conector recto de flecha"/>
          <p:cNvCxnSpPr/>
          <p:nvPr/>
        </p:nvCxnSpPr>
        <p:spPr>
          <a:xfrm>
            <a:off x="2411760" y="5215741"/>
            <a:ext cx="3980760" cy="301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Elipse"/>
          <p:cNvSpPr/>
          <p:nvPr/>
        </p:nvSpPr>
        <p:spPr>
          <a:xfrm>
            <a:off x="6392520" y="5485864"/>
            <a:ext cx="684076" cy="252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0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07936" y="2001614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Iniciar la conexión por VPN introduciendo el usuario y contraseña de ULL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00" y="229786"/>
            <a:ext cx="3310880" cy="3992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5850514" y="2114292"/>
            <a:ext cx="120898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solidFill>
                  <a:srgbClr val="FF0000"/>
                </a:solidFill>
              </a:rPr>
              <a:t>aluXXXXXXXX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837664" y="2554744"/>
            <a:ext cx="11721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***********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3908336" y="2553289"/>
            <a:ext cx="1690816" cy="1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70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E:\docencia_investigacion\Git_repos\REPOS_R\R_practicas_inferencia\images\autentifica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5104"/>
            <a:ext cx="8702207" cy="667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Elipse"/>
          <p:cNvSpPr/>
          <p:nvPr/>
        </p:nvSpPr>
        <p:spPr>
          <a:xfrm>
            <a:off x="1043608" y="60307"/>
            <a:ext cx="1368152" cy="252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79513" y="1556792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Acceder al campus virtual de la asignatura o bien a la dirección </a:t>
            </a:r>
            <a:r>
              <a:rPr lang="es-ES" dirty="0">
                <a:solidFill>
                  <a:srgbClr val="FF0000"/>
                </a:solidFill>
                <a:hlinkClick r:id="rId3"/>
              </a:rPr>
              <a:t>http://acceso.ull.es</a:t>
            </a:r>
            <a:r>
              <a:rPr lang="es-ES" dirty="0">
                <a:solidFill>
                  <a:srgbClr val="FF0000"/>
                </a:solidFill>
              </a:rPr>
              <a:t> y comprobar que estás autentificado. En caso contrario, autentificarse ya que, de lo contrario, no podrás hacer los siguientes pasos.</a:t>
            </a:r>
          </a:p>
        </p:txBody>
      </p:sp>
      <p:cxnSp>
        <p:nvCxnSpPr>
          <p:cNvPr id="4" name="3 Conector recto de flecha"/>
          <p:cNvCxnSpPr/>
          <p:nvPr/>
        </p:nvCxnSpPr>
        <p:spPr>
          <a:xfrm flipV="1">
            <a:off x="1331640" y="404664"/>
            <a:ext cx="2880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48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532</Words>
  <Application>Microsoft Office PowerPoint</Application>
  <PresentationFormat>Presentación en pantalla (4:3)</PresentationFormat>
  <Paragraphs>43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 Javier Pérez González</cp:lastModifiedBy>
  <cp:revision>21</cp:revision>
  <dcterms:created xsi:type="dcterms:W3CDTF">2020-07-23T13:50:07Z</dcterms:created>
  <dcterms:modified xsi:type="dcterms:W3CDTF">2024-10-02T16:36:04Z</dcterms:modified>
</cp:coreProperties>
</file>