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83" r:id="rId2"/>
    <p:sldId id="284" r:id="rId3"/>
    <p:sldId id="257" r:id="rId4"/>
    <p:sldId id="276" r:id="rId5"/>
    <p:sldId id="278" r:id="rId6"/>
    <p:sldId id="279" r:id="rId7"/>
    <p:sldId id="285" r:id="rId8"/>
    <p:sldId id="259" r:id="rId9"/>
    <p:sldId id="260" r:id="rId10"/>
    <p:sldId id="281" r:id="rId11"/>
    <p:sldId id="286" r:id="rId12"/>
    <p:sldId id="273" r:id="rId13"/>
    <p:sldId id="270" r:id="rId14"/>
    <p:sldId id="263" r:id="rId15"/>
    <p:sldId id="264" r:id="rId16"/>
    <p:sldId id="268" r:id="rId17"/>
    <p:sldId id="265" r:id="rId18"/>
    <p:sldId id="282"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84" d="100"/>
          <a:sy n="84" d="100"/>
        </p:scale>
        <p:origin x="614"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6FEE5-C22E-437C-9023-5BA5EEB3BF5C}" type="datetimeFigureOut">
              <a:rPr lang="en-IN" smtClean="0"/>
              <a:t>22-10-2024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97D7F-3426-4857-AE08-F929D666602E}" type="slidenum">
              <a:rPr lang="en-IN" smtClean="0"/>
              <a:t>‹#›</a:t>
            </a:fld>
            <a:endParaRPr lang="en-IN"/>
          </a:p>
        </p:txBody>
      </p:sp>
    </p:spTree>
    <p:extLst>
      <p:ext uri="{BB962C8B-B14F-4D97-AF65-F5344CB8AC3E}">
        <p14:creationId xmlns:p14="http://schemas.microsoft.com/office/powerpoint/2010/main" val="170138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99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79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66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5839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22/10/2024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22/10/2024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22/10/2024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22/10/2024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22/10/2024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jht.org/" TargetMode="External"/><Relationship Id="rId2" Type="http://schemas.openxmlformats.org/officeDocument/2006/relationships/hyperlink" Target="https://jphr.com/" TargetMode="External"/><Relationship Id="rId1" Type="http://schemas.openxmlformats.org/officeDocument/2006/relationships/slideLayout" Target="../slideLayouts/slideLayout2.xml"/><Relationship Id="rId4" Type="http://schemas.openxmlformats.org/officeDocument/2006/relationships/hyperlink" Target="https://jaac.org/"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jmthc.com/" TargetMode="External"/><Relationship Id="rId2" Type="http://schemas.openxmlformats.org/officeDocument/2006/relationships/hyperlink" Target="https://www.ijfmr.com/" TargetMode="External"/><Relationship Id="rId1" Type="http://schemas.openxmlformats.org/officeDocument/2006/relationships/slideLayout" Target="../slideLayouts/slideLayout2.xml"/><Relationship Id="rId4" Type="http://schemas.openxmlformats.org/officeDocument/2006/relationships/hyperlink" Target="https://jems.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HOSPITAL FINDER</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085" y="2653030"/>
          <a:ext cx="5725160" cy="1463080"/>
        </p:xfrm>
        <a:graphic>
          <a:graphicData uri="http://schemas.openxmlformats.org/drawingml/2006/table">
            <a:tbl>
              <a:tblPr firstRow="1" bandRow="1">
                <a:noFill/>
              </a:tblPr>
              <a:tblGrid>
                <a:gridCol w="2202815">
                  <a:extLst>
                    <a:ext uri="{9D8B030D-6E8A-4147-A177-3AD203B41FA5}">
                      <a16:colId xmlns:a16="http://schemas.microsoft.com/office/drawing/2014/main" val="20000"/>
                    </a:ext>
                  </a:extLst>
                </a:gridCol>
                <a:gridCol w="3522345">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GB" sz="1800" u="none" strike="noStrike" cap="none" dirty="0"/>
                        <a:t>20211CSE0388</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Mohammed Thousif B C</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GB" sz="1800" u="none" strike="noStrike" cap="none" dirty="0"/>
                        <a:t>20211CSE0399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Suresh G</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65760">
                <a:tc>
                  <a:txBody>
                    <a:bodyPr/>
                    <a:lstStyle/>
                    <a:p>
                      <a:pPr marL="0" marR="0" lvl="0" indent="0" algn="ctr" rtl="0">
                        <a:spcBef>
                          <a:spcPts val="0"/>
                        </a:spcBef>
                        <a:spcAft>
                          <a:spcPts val="0"/>
                        </a:spcAft>
                        <a:buNone/>
                      </a:pPr>
                      <a:r>
                        <a:rPr lang="en-GB" sz="1800" u="none" strike="noStrike" cap="none" dirty="0"/>
                        <a:t>20211CSE0299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Ullas H 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 Md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Zia</a:t>
            </a:r>
            <a:r>
              <a:rPr lang="en-GB" sz="1700"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Rahman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2001</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Dr.Asif</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Mohammed H.B</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316B2936-08FC-FCB5-EC45-1D813B11350A}"/>
              </a:ext>
            </a:extLst>
          </p:cNvPr>
          <p:cNvSpPr>
            <a:spLocks noGrp="1" noChangeArrowheads="1"/>
          </p:cNvSpPr>
          <p:nvPr>
            <p:ph idx="1"/>
          </p:nvPr>
        </p:nvSpPr>
        <p:spPr bwMode="auto">
          <a:xfrm>
            <a:off x="812800" y="1627238"/>
            <a:ext cx="10667999" cy="3246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kumimoji="0" lang="en-GB"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Hospital Finder methodology begins with gathering critical user input, such as the type of medical emergency, required specialists, and blood group. Utilizing Java for backend processing and a MySQL database, the app fetches real-time data regarding nearby hospitals, including their available facilities and services.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529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a:t>
            </a:r>
          </a:p>
        </p:txBody>
      </p:sp>
      <p:pic>
        <p:nvPicPr>
          <p:cNvPr id="5" name="Picture 4">
            <a:extLst>
              <a:ext uri="{FF2B5EF4-FFF2-40B4-BE49-F238E27FC236}">
                <a16:creationId xmlns:a16="http://schemas.microsoft.com/office/drawing/2014/main" id="{A8D3E9C3-CC5B-F55E-2E17-0B5ACD9F5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348" y="1588658"/>
            <a:ext cx="7892955" cy="4339020"/>
          </a:xfrm>
          <a:prstGeom prst="rect">
            <a:avLst/>
          </a:prstGeom>
        </p:spPr>
      </p:pic>
    </p:spTree>
    <p:extLst>
      <p:ext uri="{BB962C8B-B14F-4D97-AF65-F5344CB8AC3E}">
        <p14:creationId xmlns:p14="http://schemas.microsoft.com/office/powerpoint/2010/main" val="3198597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1815" y="311032"/>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Software Components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sz="28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Platform: </a:t>
            </a:r>
          </a:p>
          <a:p>
            <a:pPr marL="152400" lvl="0" indent="0" algn="just" rtl="0">
              <a:spcBef>
                <a:spcPts val="0"/>
              </a:spcBef>
              <a:spcAft>
                <a:spcPts val="0"/>
              </a:spcAft>
              <a:buClr>
                <a:schemeClr val="dk1"/>
              </a:buClr>
              <a:buSzPct val="100000"/>
              <a:buNone/>
            </a:pP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Native Android Development using Android Studio.</a:t>
            </a:r>
            <a:endParaRPr lang="en-US" sz="28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UI/UX Design:</a:t>
            </a:r>
            <a:endParaRPr lang="en-US" sz="2800" u="sng" dirty="0">
              <a:latin typeface="Times New Roman" panose="02020603050405020304" pitchFamily="18" charset="0"/>
              <a:ea typeface="Cambria" panose="02040503050406030204" pitchFamily="18" charset="0"/>
              <a:cs typeface="Times New Roman" panose="02020603050405020304" pitchFamily="18" charset="0"/>
            </a:endParaRPr>
          </a:p>
          <a:p>
            <a:pPr marL="152400" lvl="0" indent="0" algn="just" rtl="0">
              <a:spcBef>
                <a:spcPts val="0"/>
              </a:spcBef>
              <a:spcAft>
                <a:spcPts val="0"/>
              </a:spcAft>
              <a:buClr>
                <a:schemeClr val="dk1"/>
              </a:buClr>
              <a:buSzPct val="100000"/>
              <a:buNone/>
            </a:pP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XML for designing user interfaces.</a:t>
            </a:r>
            <a:endParaRPr lang="en-US" sz="28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Programming Language: </a:t>
            </a:r>
          </a:p>
          <a:p>
            <a:pPr marL="152400" lvl="0" indent="0" algn="just" rtl="0">
              <a:spcBef>
                <a:spcPts val="0"/>
              </a:spcBef>
              <a:spcAft>
                <a:spcPts val="0"/>
              </a:spcAft>
              <a:buClr>
                <a:schemeClr val="dk1"/>
              </a:buClr>
              <a:buSzPct val="100000"/>
              <a:buNone/>
            </a:pP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Java.</a:t>
            </a:r>
            <a:endParaRPr lang="en-GB" altLang="en-US" sz="2800" dirty="0">
              <a:latin typeface="Times New Roman" panose="02020603050405020304" pitchFamily="18" charset="0"/>
              <a:ea typeface="Cambria" panose="02040503050406030204" pitchFamily="18" charset="0"/>
              <a:cs typeface="Times New Roman" panose="02020603050405020304" pitchFamily="18" charset="0"/>
              <a:sym typeface="+mn-ea"/>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Database:</a:t>
            </a:r>
            <a:r>
              <a:rPr lang="en-GB" alt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 </a:t>
            </a: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a:t>
            </a:r>
          </a:p>
          <a:p>
            <a:pPr marL="152400" lvl="0" indent="0" algn="just" rtl="0">
              <a:spcBef>
                <a:spcPts val="0"/>
              </a:spcBef>
              <a:spcAft>
                <a:spcPts val="0"/>
              </a:spcAft>
              <a:buClr>
                <a:schemeClr val="dk1"/>
              </a:buClr>
              <a:buSzPct val="100000"/>
              <a:buNone/>
            </a:pP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MySQL</a:t>
            </a:r>
            <a:endParaRPr lang="en-US" sz="2800" u="sng"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3962241454"/>
              </p:ext>
            </p:extLst>
          </p:nvPr>
        </p:nvGraphicFramePr>
        <p:xfrm>
          <a:off x="949235" y="1571982"/>
          <a:ext cx="4984750" cy="3997125"/>
        </p:xfrm>
        <a:graphic>
          <a:graphicData uri="http://schemas.openxmlformats.org/drawingml/2006/table">
            <a:tbl>
              <a:tblPr firstRow="1" bandRow="1">
                <a:noFill/>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- 0</a:t>
                      </a:r>
                      <a:endParaRPr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4">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- 1</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tx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18-Sep-2024</a:t>
                      </a:r>
                      <a:endParaRPr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21-Oct-2024</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1" dirty="0">
                          <a:latin typeface="Arial Black"/>
                          <a:ea typeface="Verdana"/>
                          <a:cs typeface="Verdana"/>
                          <a:sym typeface="Arial Black"/>
                        </a:rPr>
                        <a:t>PLANNING</a:t>
                      </a:r>
                      <a:r>
                        <a:rPr lang="en-US" sz="1050" dirty="0">
                          <a:latin typeface="Verdana"/>
                          <a:ea typeface="Verdana"/>
                          <a:cs typeface="Verdana"/>
                          <a:sym typeface="Verdana"/>
                        </a:rPr>
                        <a:t> </a:t>
                      </a:r>
                      <a:endParaRPr sz="105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REQUIREMENT ANALYSIS</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DESIGN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CODING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TESTING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DEPLOYMENT</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PAPER  PUBLICATION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2468523416"/>
              </p:ext>
            </p:extLst>
          </p:nvPr>
        </p:nvGraphicFramePr>
        <p:xfrm>
          <a:off x="5954973" y="1571982"/>
          <a:ext cx="3626872" cy="3997125"/>
        </p:xfrm>
        <a:graphic>
          <a:graphicData uri="http://schemas.openxmlformats.org/drawingml/2006/table">
            <a:tbl>
              <a:tblPr firstRow="1" bandRow="1">
                <a:noFill/>
              </a:tblPr>
              <a:tblGrid>
                <a:gridCol w="459397">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- 2</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- 3</a:t>
                      </a: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3">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rtl="0">
                        <a:spcBef>
                          <a:spcPts val="0"/>
                        </a:spcBef>
                        <a:spcAft>
                          <a:spcPts val="0"/>
                        </a:spcAft>
                        <a:buNone/>
                      </a:pPr>
                      <a:r>
                        <a:rPr lang="en-IN" sz="1000" dirty="0"/>
                        <a:t> 22-Nov-2024</a:t>
                      </a:r>
                      <a:endParaRPr sz="1000"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20-Dec-2024 </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a:latin typeface="Verdana"/>
                          <a:ea typeface="Verdana"/>
                          <a:cs typeface="Verdana"/>
                          <a:sym typeface="Verdana"/>
                        </a:rPr>
                        <a:t>`</a:t>
                      </a:r>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a:extLst>
              <a:ext uri="{FF2B5EF4-FFF2-40B4-BE49-F238E27FC236}">
                <a16:creationId xmlns:a16="http://schemas.microsoft.com/office/drawing/2014/main" id="{F9E10E6C-A5D8-465D-DB31-E1880C723147}"/>
              </a:ext>
            </a:extLst>
          </p:cNvPr>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5942613" y="4331798"/>
            <a:ext cx="3556494" cy="287132"/>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a:extLst>
              <a:ext uri="{FF2B5EF4-FFF2-40B4-BE49-F238E27FC236}">
                <a16:creationId xmlns:a16="http://schemas.microsoft.com/office/drawing/2014/main" id="{B1F56C85-3F46-7F75-712C-0B4B4C0901B8}"/>
              </a:ext>
            </a:extLst>
          </p:cNvPr>
          <p:cNvGraphicFramePr>
            <a:graphicFrameLocks noGrp="1"/>
          </p:cNvGraphicFramePr>
          <p:nvPr>
            <p:extLst>
              <p:ext uri="{D42A27DB-BD31-4B8C-83A1-F6EECF244321}">
                <p14:modId xmlns:p14="http://schemas.microsoft.com/office/powerpoint/2010/main" val="4034949442"/>
              </p:ext>
            </p:extLst>
          </p:nvPr>
        </p:nvGraphicFramePr>
        <p:xfrm>
          <a:off x="9581845" y="1571191"/>
          <a:ext cx="1856533" cy="3997125"/>
        </p:xfrm>
        <a:graphic>
          <a:graphicData uri="http://schemas.openxmlformats.org/drawingml/2006/table">
            <a:tbl>
              <a:tblPr firstRow="1" bandRow="1">
                <a:noFill/>
              </a:tblPr>
              <a:tblGrid>
                <a:gridCol w="526258">
                  <a:extLst>
                    <a:ext uri="{9D8B030D-6E8A-4147-A177-3AD203B41FA5}">
                      <a16:colId xmlns:a16="http://schemas.microsoft.com/office/drawing/2014/main" val="1201218914"/>
                    </a:ext>
                  </a:extLst>
                </a:gridCol>
                <a:gridCol w="459300">
                  <a:extLst>
                    <a:ext uri="{9D8B030D-6E8A-4147-A177-3AD203B41FA5}">
                      <a16:colId xmlns:a16="http://schemas.microsoft.com/office/drawing/2014/main" val="4025509933"/>
                    </a:ext>
                  </a:extLst>
                </a:gridCol>
                <a:gridCol w="459300">
                  <a:extLst>
                    <a:ext uri="{9D8B030D-6E8A-4147-A177-3AD203B41FA5}">
                      <a16:colId xmlns:a16="http://schemas.microsoft.com/office/drawing/2014/main" val="3485873087"/>
                    </a:ext>
                  </a:extLst>
                </a:gridCol>
                <a:gridCol w="411675">
                  <a:extLst>
                    <a:ext uri="{9D8B030D-6E8A-4147-A177-3AD203B41FA5}">
                      <a16:colId xmlns:a16="http://schemas.microsoft.com/office/drawing/2014/main" val="1342442740"/>
                    </a:ext>
                  </a:extLst>
                </a:gridCol>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Final Viva-Voce</a:t>
                      </a:r>
                      <a:endParaRPr lang="en-US"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6">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6015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20-Dec-2024 </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4186967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2410775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5110916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435712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943831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7811013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81085931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033652619"/>
                  </a:ext>
                </a:extLst>
              </a:tr>
            </a:tbl>
          </a:graphicData>
        </a:graphic>
      </p:graphicFrame>
      <p:sp>
        <p:nvSpPr>
          <p:cNvPr id="6" name="Google Shape;141;p3">
            <a:extLst>
              <a:ext uri="{FF2B5EF4-FFF2-40B4-BE49-F238E27FC236}">
                <a16:creationId xmlns:a16="http://schemas.microsoft.com/office/drawing/2014/main" id="{42329B62-C36F-4C95-40CB-8C5F67F8A8C0}"/>
              </a:ext>
            </a:extLst>
          </p:cNvPr>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a:extLst>
              <a:ext uri="{FF2B5EF4-FFF2-40B4-BE49-F238E27FC236}">
                <a16:creationId xmlns:a16="http://schemas.microsoft.com/office/drawing/2014/main" id="{BBDB4E16-2B52-8D34-3120-6045B8589F16}"/>
              </a:ext>
            </a:extLst>
          </p:cNvPr>
          <p:cNvSpPr/>
          <p:nvPr/>
        </p:nvSpPr>
        <p:spPr>
          <a:xfrm>
            <a:off x="7829118" y="4768146"/>
            <a:ext cx="3556494" cy="287132"/>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35B88ECC-56BC-C537-AEB7-E86FD13CC573}"/>
              </a:ext>
            </a:extLst>
          </p:cNvPr>
          <p:cNvSpPr>
            <a:spLocks noGrp="1" noChangeArrowheads="1"/>
          </p:cNvSpPr>
          <p:nvPr>
            <p:ph idx="1"/>
          </p:nvPr>
        </p:nvSpPr>
        <p:spPr bwMode="auto">
          <a:xfrm>
            <a:off x="762000" y="1166842"/>
            <a:ext cx="10668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Data Access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will receive up-to-date information on hospital services and bed availability, enhancing trust in the data presented.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Experience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simple and intuitive interface will ensure that users can navigate the app easily, improving overall satisfaction and usability.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Hospital Utilization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 will help optimize hospital resource usage by directing patients to the most appropriate facilities based on their needs.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with Emergency Services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updates may incorporate features for seamless communication with local emergency services to improve response times.</a:t>
            </a:r>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gn="just">
              <a:buNone/>
            </a:pPr>
            <a:r>
              <a:rPr lang="en-GB" sz="2800" dirty="0">
                <a:latin typeface="Times New Roman" panose="02020603050405020304" pitchFamily="18" charset="0"/>
                <a:cs typeface="Times New Roman" panose="02020603050405020304" pitchFamily="18" charset="0"/>
              </a:rPr>
              <a:t>The proposed work represents a crucial advancement in improving healthcare access during medical emergencies. By providing users with real-time information about hospital services and available specialists, the app empowers individuals to make informed decisions safely, which can be critical to patient outcomes. The emphasis on a user-friendly interface ensures that even in high-stress situations, users can navigate the app easily. Furthermore, the potential for integrating valuable data analytics offers insights that can drive future improvements, ultimately enhancing the overall efficiency of the healthcare system. </a:t>
            </a:r>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r>
              <a:rPr lang="en-GB" altLang="en-US" b="1" dirty="0">
                <a:solidFill>
                  <a:schemeClr val="accent2">
                    <a:lumMod val="75000"/>
                  </a:schemeClr>
                </a:solidFill>
                <a:latin typeface="Cambria" panose="02040503050406030204" pitchFamily="18" charset="0"/>
                <a:ea typeface="Cambria" panose="02040503050406030204" pitchFamily="18" charset="0"/>
              </a:rPr>
              <a:t> : </a:t>
            </a:r>
          </a:p>
          <a:p>
            <a:pPr marL="342900" indent="-190500" algn="just">
              <a:spcBef>
                <a:spcPts val="0"/>
              </a:spcBef>
              <a:buSzPct val="100000"/>
              <a:buFont typeface="Arial" panose="020B0604020202020204"/>
              <a:buNone/>
            </a:pPr>
            <a:endParaRPr lang="en-GB" alt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GB" altLang="en-US" b="1" dirty="0">
                <a:solidFill>
                  <a:schemeClr val="accent2">
                    <a:lumMod val="75000"/>
                  </a:schemeClr>
                </a:solidFill>
                <a:latin typeface="Cambria" panose="02040503050406030204" pitchFamily="18" charset="0"/>
                <a:ea typeface="Cambria" panose="02040503050406030204" pitchFamily="18" charset="0"/>
              </a:rPr>
              <a:t>			</a:t>
            </a:r>
            <a:r>
              <a:rPr lang="en-GB" altLang="en-US" b="1" dirty="0">
                <a:solidFill>
                  <a:srgbClr val="0070C0"/>
                </a:solidFill>
                <a:latin typeface="Cambria" panose="02040503050406030204" pitchFamily="18" charset="0"/>
                <a:ea typeface="Cambria" panose="02040503050406030204" pitchFamily="18" charset="0"/>
              </a:rPr>
              <a:t>https://github.com/Thousif2004/Hospital-Finder.git  </a:t>
            </a:r>
          </a:p>
          <a:p>
            <a:pPr marL="342900" indent="-190500" algn="just">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[1]. Arvind Mehta,</a:t>
            </a:r>
            <a:r>
              <a:rPr lang="en-GB" sz="2000" dirty="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Evaluating the Impact of E-Health Systems on Emergency Medical Services in      </a:t>
            </a:r>
            <a:r>
              <a:rPr lang="en-GB" sz="2000" i="1" dirty="0" err="1">
                <a:latin typeface="Times New Roman" panose="02020603050405020304" pitchFamily="18" charset="0"/>
                <a:cs typeface="Times New Roman" panose="02020603050405020304" pitchFamily="18" charset="0"/>
              </a:rPr>
              <a:t>India.</a:t>
            </a:r>
            <a:r>
              <a:rPr lang="en-GB" sz="2000" b="1" dirty="0" err="1">
                <a:latin typeface="Times New Roman" panose="02020603050405020304" pitchFamily="18" charset="0"/>
                <a:cs typeface="Times New Roman" panose="02020603050405020304" pitchFamily="18" charset="0"/>
              </a:rPr>
              <a:t>Journal</a:t>
            </a:r>
            <a:r>
              <a:rPr lang="en-GB" sz="2000" b="1" dirty="0">
                <a:latin typeface="Times New Roman" panose="02020603050405020304" pitchFamily="18" charset="0"/>
                <a:cs typeface="Times New Roman" panose="02020603050405020304" pitchFamily="18" charset="0"/>
              </a:rPr>
              <a:t> of Public Health Research</a:t>
            </a:r>
            <a:r>
              <a:rPr lang="en-GB" sz="2000" dirty="0">
                <a:latin typeface="Times New Roman" panose="02020603050405020304" pitchFamily="18" charset="0"/>
                <a:cs typeface="Times New Roman" panose="02020603050405020304" pitchFamily="18" charset="0"/>
              </a:rPr>
              <a:t>, Volume 15, Issue 3, September 2021, Pages 15-22.</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hlinkClick r:id="rId2"/>
              </a:rPr>
              <a:t>https://jphr.com</a:t>
            </a:r>
            <a:endParaRPr lang="en-GB"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[2]. Anjali Bhatt, </a:t>
            </a:r>
            <a:r>
              <a:rPr lang="en-GB" sz="2000" i="1" kern="1200" dirty="0">
                <a:solidFill>
                  <a:srgbClr val="000000"/>
                </a:solidFill>
                <a:effectLst/>
                <a:latin typeface="Times New Roman" panose="02020603050405020304" pitchFamily="18" charset="0"/>
                <a:ea typeface="+mn-ea"/>
                <a:cs typeface="Times New Roman" panose="02020603050405020304" pitchFamily="18" charset="0"/>
              </a:rPr>
              <a:t>The Role of Mobile Health Applications in Streamlining Emergency Medical Services in </a:t>
            </a:r>
            <a:r>
              <a:rPr lang="en-GB" sz="2000" i="1" kern="1200" dirty="0" err="1">
                <a:solidFill>
                  <a:srgbClr val="000000"/>
                </a:solidFill>
                <a:effectLst/>
                <a:latin typeface="Times New Roman" panose="02020603050405020304" pitchFamily="18" charset="0"/>
                <a:ea typeface="+mn-ea"/>
                <a:cs typeface="Times New Roman" panose="02020603050405020304" pitchFamily="18" charset="0"/>
              </a:rPr>
              <a:t>India.</a:t>
            </a:r>
            <a:r>
              <a:rPr lang="en-GB" sz="2000" b="1" kern="1200" dirty="0" err="1">
                <a:solidFill>
                  <a:srgbClr val="000000"/>
                </a:solidFill>
                <a:effectLst/>
                <a:latin typeface="Times New Roman" panose="02020603050405020304" pitchFamily="18" charset="0"/>
                <a:ea typeface="+mn-ea"/>
                <a:cs typeface="Times New Roman" panose="02020603050405020304" pitchFamily="18" charset="0"/>
              </a:rPr>
              <a:t>Journal</a:t>
            </a: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 of Health Technology</a:t>
            </a:r>
            <a:r>
              <a:rPr lang="en-GB" sz="2000" kern="1200" dirty="0">
                <a:solidFill>
                  <a:srgbClr val="000000"/>
                </a:solidFill>
                <a:effectLst/>
                <a:latin typeface="Times New Roman" panose="02020603050405020304" pitchFamily="18" charset="0"/>
                <a:ea typeface="+mn-ea"/>
                <a:cs typeface="Times New Roman" panose="02020603050405020304" pitchFamily="18" charset="0"/>
              </a:rPr>
              <a:t>, Volume 9, Issue 6, June 2022, Pages 35-42.</a:t>
            </a:r>
            <a:br>
              <a:rPr lang="en-GB" sz="2000" kern="1200" dirty="0">
                <a:solidFill>
                  <a:srgbClr val="000000"/>
                </a:solidFill>
                <a:effectLst/>
                <a:latin typeface="Times New Roman" panose="02020603050405020304" pitchFamily="18" charset="0"/>
                <a:ea typeface="+mn-ea"/>
                <a:cs typeface="Times New Roman" panose="02020603050405020304" pitchFamily="18" charset="0"/>
              </a:rPr>
            </a:br>
            <a:r>
              <a:rPr lang="en-GB" sz="2000" kern="1200" dirty="0">
                <a:solidFill>
                  <a:srgbClr val="000000"/>
                </a:solidFill>
                <a:effectLst/>
                <a:latin typeface="Times New Roman" panose="02020603050405020304" pitchFamily="18" charset="0"/>
                <a:ea typeface="+mn-ea"/>
                <a:cs typeface="Times New Roman" panose="02020603050405020304" pitchFamily="18" charset="0"/>
                <a:hlinkClick r:id="rId3"/>
              </a:rPr>
              <a:t>https://jht.org</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dirty="0">
                <a:solidFill>
                  <a:srgbClr val="000000"/>
                </a:solidFill>
                <a:latin typeface="Times New Roman" panose="02020603050405020304" pitchFamily="18" charset="0"/>
                <a:ea typeface="+mn-ea"/>
                <a:cs typeface="Times New Roman" panose="02020603050405020304" pitchFamily="18" charset="0"/>
              </a:rPr>
              <a:t>[3]. </a:t>
            </a:r>
            <a:r>
              <a:rPr lang="en-IN" sz="2000" b="1" kern="1200" dirty="0">
                <a:solidFill>
                  <a:srgbClr val="000000"/>
                </a:solidFill>
                <a:effectLst/>
                <a:latin typeface="Times New Roman" panose="02020603050405020304" pitchFamily="18" charset="0"/>
                <a:ea typeface="+mn-ea"/>
                <a:cs typeface="Times New Roman" panose="02020603050405020304" pitchFamily="18" charset="0"/>
              </a:rPr>
              <a:t>Shruti Desai, </a:t>
            </a:r>
            <a:r>
              <a:rPr lang="en-IN" sz="2000" i="1" kern="1200" dirty="0">
                <a:solidFill>
                  <a:srgbClr val="000000"/>
                </a:solidFill>
                <a:effectLst/>
                <a:latin typeface="Times New Roman" panose="02020603050405020304" pitchFamily="18" charset="0"/>
                <a:ea typeface="+mn-ea"/>
                <a:cs typeface="Times New Roman" panose="02020603050405020304" pitchFamily="18" charset="0"/>
              </a:rPr>
              <a:t>Optimization of Hospital Selection Algorithms for Emergency Medical Care in Urban </a:t>
            </a:r>
            <a:r>
              <a:rPr lang="en-IN" sz="2000" i="1" kern="1200" dirty="0" err="1">
                <a:solidFill>
                  <a:srgbClr val="000000"/>
                </a:solidFill>
                <a:effectLst/>
                <a:latin typeface="Times New Roman" panose="02020603050405020304" pitchFamily="18" charset="0"/>
                <a:ea typeface="+mn-ea"/>
                <a:cs typeface="Times New Roman" panose="02020603050405020304" pitchFamily="18" charset="0"/>
              </a:rPr>
              <a:t>India.</a:t>
            </a:r>
            <a:r>
              <a:rPr lang="en-IN" sz="2000" b="1" kern="1200" dirty="0" err="1">
                <a:solidFill>
                  <a:srgbClr val="000000"/>
                </a:solidFill>
                <a:effectLst/>
                <a:latin typeface="Times New Roman" panose="02020603050405020304" pitchFamily="18" charset="0"/>
                <a:ea typeface="+mn-ea"/>
                <a:cs typeface="Times New Roman" panose="02020603050405020304" pitchFamily="18" charset="0"/>
              </a:rPr>
              <a:t>Journal</a:t>
            </a:r>
            <a:r>
              <a:rPr lang="en-IN" sz="2000" b="1" kern="1200" dirty="0">
                <a:solidFill>
                  <a:srgbClr val="000000"/>
                </a:solidFill>
                <a:effectLst/>
                <a:latin typeface="Times New Roman" panose="02020603050405020304" pitchFamily="18" charset="0"/>
                <a:ea typeface="+mn-ea"/>
                <a:cs typeface="Times New Roman" panose="02020603050405020304" pitchFamily="18" charset="0"/>
              </a:rPr>
              <a:t> of Applied Algorithms and Computation</a:t>
            </a:r>
            <a:r>
              <a:rPr lang="en-IN" sz="2000" kern="1200" dirty="0">
                <a:solidFill>
                  <a:srgbClr val="000000"/>
                </a:solidFill>
                <a:effectLst/>
                <a:latin typeface="Times New Roman" panose="02020603050405020304" pitchFamily="18" charset="0"/>
                <a:ea typeface="+mn-ea"/>
                <a:cs typeface="Times New Roman" panose="02020603050405020304" pitchFamily="18" charset="0"/>
              </a:rPr>
              <a:t>, Volume 10, Issue 4, November 2020, Pages 47-54.</a:t>
            </a:r>
            <a:br>
              <a:rPr lang="en-IN" sz="2000" kern="1200" dirty="0">
                <a:solidFill>
                  <a:srgbClr val="000000"/>
                </a:solidFill>
                <a:effectLst/>
                <a:latin typeface="Times New Roman" panose="02020603050405020304" pitchFamily="18" charset="0"/>
                <a:ea typeface="+mn-ea"/>
                <a:cs typeface="Times New Roman" panose="02020603050405020304" pitchFamily="18" charset="0"/>
              </a:rPr>
            </a:br>
            <a:r>
              <a:rPr lang="en-IN" sz="2000" kern="1200" dirty="0">
                <a:solidFill>
                  <a:srgbClr val="000000"/>
                </a:solidFill>
                <a:effectLst/>
                <a:latin typeface="Times New Roman" panose="02020603050405020304" pitchFamily="18" charset="0"/>
                <a:ea typeface="+mn-ea"/>
                <a:cs typeface="Times New Roman" panose="02020603050405020304" pitchFamily="18" charset="0"/>
                <a:hlinkClick r:id="rId4"/>
              </a:rPr>
              <a:t>https://jaac.org</a:t>
            </a:r>
            <a:endParaRPr lang="en-IN" sz="2000" dirty="0">
              <a:effectLst/>
              <a:latin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305635"/>
            <a:ext cx="10243403" cy="4567449"/>
          </a:xfrm>
        </p:spPr>
        <p:txBody>
          <a:bodyPr>
            <a:normAutofit/>
          </a:bodyPr>
          <a:lstStyle/>
          <a:p>
            <a:pPr marL="0" indent="0">
              <a:buNone/>
            </a:pPr>
            <a:r>
              <a:rPr lang="en-IN" sz="2000" b="1" kern="1200" dirty="0">
                <a:solidFill>
                  <a:srgbClr val="000000"/>
                </a:solidFill>
                <a:effectLst/>
                <a:latin typeface="Times New Roman" panose="02020603050405020304" pitchFamily="18" charset="0"/>
                <a:ea typeface="+mn-ea"/>
                <a:cs typeface="Times New Roman" panose="02020603050405020304" pitchFamily="18" charset="0"/>
              </a:rPr>
              <a:t>[4]. Amit Kumar, </a:t>
            </a:r>
            <a:r>
              <a:rPr lang="en-IN" sz="2000" i="1" kern="1200" dirty="0">
                <a:solidFill>
                  <a:srgbClr val="000000"/>
                </a:solidFill>
                <a:effectLst/>
                <a:latin typeface="Times New Roman" panose="02020603050405020304" pitchFamily="18" charset="0"/>
                <a:ea typeface="+mn-ea"/>
                <a:cs typeface="Times New Roman" panose="02020603050405020304" pitchFamily="18" charset="0"/>
              </a:rPr>
              <a:t>Emergency Health Care Services in India: A Strategic Approach.</a:t>
            </a:r>
            <a:br>
              <a:rPr lang="en-IN" sz="2000" kern="1200" dirty="0">
                <a:solidFill>
                  <a:srgbClr val="000000"/>
                </a:solidFill>
                <a:effectLst/>
                <a:latin typeface="Times New Roman" panose="02020603050405020304" pitchFamily="18" charset="0"/>
                <a:ea typeface="+mn-ea"/>
                <a:cs typeface="Times New Roman" panose="02020603050405020304" pitchFamily="18" charset="0"/>
              </a:rPr>
            </a:br>
            <a:r>
              <a:rPr lang="en-IN" sz="2000" b="1" kern="1200" dirty="0">
                <a:solidFill>
                  <a:srgbClr val="000000"/>
                </a:solidFill>
                <a:effectLst/>
                <a:latin typeface="Times New Roman" panose="02020603050405020304" pitchFamily="18" charset="0"/>
                <a:ea typeface="+mn-ea"/>
                <a:cs typeface="Times New Roman" panose="02020603050405020304" pitchFamily="18" charset="0"/>
              </a:rPr>
              <a:t>International Journal for Multidisciplinary Research</a:t>
            </a:r>
            <a:r>
              <a:rPr lang="en-IN" sz="2000" kern="1200" dirty="0">
                <a:solidFill>
                  <a:srgbClr val="000000"/>
                </a:solidFill>
                <a:effectLst/>
                <a:latin typeface="Times New Roman" panose="02020603050405020304" pitchFamily="18" charset="0"/>
                <a:ea typeface="+mn-ea"/>
                <a:cs typeface="Times New Roman" panose="02020603050405020304" pitchFamily="18" charset="0"/>
              </a:rPr>
              <a:t>, Volume 6, Issue 1, January-February 2024, Pages 5-10.</a:t>
            </a:r>
            <a:br>
              <a:rPr lang="en-IN" sz="2000" kern="1200" dirty="0">
                <a:solidFill>
                  <a:srgbClr val="000000"/>
                </a:solidFill>
                <a:effectLst/>
                <a:latin typeface="Times New Roman" panose="02020603050405020304" pitchFamily="18" charset="0"/>
                <a:ea typeface="+mn-ea"/>
                <a:cs typeface="Times New Roman" panose="02020603050405020304" pitchFamily="18" charset="0"/>
              </a:rPr>
            </a:br>
            <a:r>
              <a:rPr lang="en-IN" sz="2000" kern="1200" dirty="0">
                <a:solidFill>
                  <a:srgbClr val="000000"/>
                </a:solidFill>
                <a:effectLst/>
                <a:latin typeface="Times New Roman" panose="02020603050405020304" pitchFamily="18" charset="0"/>
                <a:ea typeface="+mn-ea"/>
                <a:cs typeface="Times New Roman" panose="02020603050405020304" pitchFamily="18" charset="0"/>
                <a:hlinkClick r:id="rId2"/>
              </a:rPr>
              <a:t>https://www.ijfmr.com</a:t>
            </a: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[5]. Kartik Mishra, </a:t>
            </a:r>
            <a:r>
              <a:rPr lang="en-GB" sz="2000" i="1" kern="1200" dirty="0">
                <a:solidFill>
                  <a:srgbClr val="000000"/>
                </a:solidFill>
                <a:effectLst/>
                <a:latin typeface="Times New Roman" panose="02020603050405020304" pitchFamily="18" charset="0"/>
                <a:ea typeface="+mn-ea"/>
                <a:cs typeface="Times New Roman" panose="02020603050405020304" pitchFamily="18" charset="0"/>
              </a:rPr>
              <a:t>Mobile Health Apps and the Future of Emergency Medical Care in India.</a:t>
            </a:r>
            <a:br>
              <a:rPr lang="en-GB" sz="2000" kern="1200" dirty="0">
                <a:solidFill>
                  <a:srgbClr val="000000"/>
                </a:solidFill>
                <a:effectLst/>
                <a:latin typeface="Times New Roman" panose="02020603050405020304" pitchFamily="18" charset="0"/>
                <a:ea typeface="+mn-ea"/>
                <a:cs typeface="Times New Roman" panose="02020603050405020304" pitchFamily="18" charset="0"/>
              </a:rPr>
            </a:b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Journal of Mobile Technology in Healthcare</a:t>
            </a:r>
            <a:r>
              <a:rPr lang="en-GB" sz="2000" kern="1200" dirty="0">
                <a:solidFill>
                  <a:srgbClr val="000000"/>
                </a:solidFill>
                <a:effectLst/>
                <a:latin typeface="Times New Roman" panose="02020603050405020304" pitchFamily="18" charset="0"/>
                <a:ea typeface="+mn-ea"/>
                <a:cs typeface="Times New Roman" panose="02020603050405020304" pitchFamily="18" charset="0"/>
              </a:rPr>
              <a:t>, Volume 3, Issue 7, July 2020, Pages 21-28.</a:t>
            </a:r>
            <a:br>
              <a:rPr lang="en-GB" sz="2000" kern="1200" dirty="0">
                <a:solidFill>
                  <a:srgbClr val="000000"/>
                </a:solidFill>
                <a:effectLst/>
                <a:latin typeface="Times New Roman" panose="02020603050405020304" pitchFamily="18" charset="0"/>
                <a:ea typeface="+mn-ea"/>
                <a:cs typeface="Times New Roman" panose="02020603050405020304" pitchFamily="18" charset="0"/>
              </a:rPr>
            </a:br>
            <a:r>
              <a:rPr lang="en-GB" sz="2000" kern="1200" dirty="0">
                <a:solidFill>
                  <a:srgbClr val="000000"/>
                </a:solidFill>
                <a:effectLst/>
                <a:latin typeface="Times New Roman" panose="02020603050405020304" pitchFamily="18" charset="0"/>
                <a:ea typeface="+mn-ea"/>
                <a:cs typeface="Times New Roman" panose="02020603050405020304" pitchFamily="18" charset="0"/>
                <a:hlinkClick r:id="rId3"/>
              </a:rPr>
              <a:t>https://www.jmthc.com</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[6]. Naveen Sharma, </a:t>
            </a:r>
            <a:r>
              <a:rPr lang="en-GB" sz="2000" i="1" kern="1200" dirty="0">
                <a:solidFill>
                  <a:srgbClr val="000000"/>
                </a:solidFill>
                <a:effectLst/>
                <a:latin typeface="Times New Roman" panose="02020603050405020304" pitchFamily="18" charset="0"/>
                <a:ea typeface="+mn-ea"/>
                <a:cs typeface="Times New Roman" panose="02020603050405020304" pitchFamily="18" charset="0"/>
              </a:rPr>
              <a:t>Emergency Response Systems in India: Leveraging Mobile Applications for Faster Access to Healthcare.</a:t>
            </a:r>
            <a:r>
              <a:rPr lang="en-GB" sz="2000" i="1" dirty="0">
                <a:solidFill>
                  <a:srgbClr val="000000"/>
                </a:solidFill>
                <a:latin typeface="Times New Roman" panose="02020603050405020304" pitchFamily="18" charset="0"/>
                <a:ea typeface="+mn-ea"/>
                <a:cs typeface="Times New Roman" panose="02020603050405020304" pitchFamily="18" charset="0"/>
              </a:rPr>
              <a:t> </a:t>
            </a: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Journal of Emergency Medical Services</a:t>
            </a:r>
            <a:r>
              <a:rPr lang="en-GB" sz="2000" kern="1200" dirty="0">
                <a:solidFill>
                  <a:srgbClr val="000000"/>
                </a:solidFill>
                <a:effectLst/>
                <a:latin typeface="Times New Roman" panose="02020603050405020304" pitchFamily="18" charset="0"/>
                <a:ea typeface="+mn-ea"/>
                <a:cs typeface="Times New Roman" panose="02020603050405020304" pitchFamily="18" charset="0"/>
              </a:rPr>
              <a:t>, Volume 7, Issue 3, July 2021, Pages 33-40.</a:t>
            </a:r>
            <a:br>
              <a:rPr lang="en-GB" sz="2000" kern="1200" dirty="0">
                <a:solidFill>
                  <a:srgbClr val="000000"/>
                </a:solidFill>
                <a:effectLst/>
                <a:latin typeface="Times New Roman" panose="02020603050405020304" pitchFamily="18" charset="0"/>
                <a:ea typeface="+mn-ea"/>
                <a:cs typeface="Times New Roman" panose="02020603050405020304" pitchFamily="18" charset="0"/>
              </a:rPr>
            </a:br>
            <a:r>
              <a:rPr lang="en-GB" sz="2000" kern="1200" dirty="0">
                <a:solidFill>
                  <a:srgbClr val="000000"/>
                </a:solidFill>
                <a:effectLst/>
                <a:latin typeface="Times New Roman" panose="02020603050405020304" pitchFamily="18" charset="0"/>
                <a:ea typeface="+mn-ea"/>
                <a:cs typeface="Times New Roman" panose="02020603050405020304" pitchFamily="18" charset="0"/>
                <a:hlinkClick r:id="rId4"/>
              </a:rPr>
              <a:t>https://jems.com</a:t>
            </a:r>
            <a:endParaRPr lang="en-IN" sz="2000" dirty="0">
              <a:effectLst/>
              <a:latin typeface="Times New Roman" panose="02020603050405020304" pitchFamily="18" charset="0"/>
              <a:cs typeface="Times New Roman" panose="02020603050405020304" pitchFamily="18" charset="0"/>
            </a:endParaRPr>
          </a:p>
          <a:p>
            <a:pPr marL="0" indent="0">
              <a:buNone/>
            </a:pPr>
            <a:endParaRPr lang="en-IN" sz="2000" dirty="0">
              <a:effectLst/>
              <a:latin typeface="Times New Roman" panose="02020603050405020304" pitchFamily="18" charset="0"/>
              <a:cs typeface="Times New Roman" panose="02020603050405020304" pitchFamily="18" charset="0"/>
            </a:endParaRPr>
          </a:p>
          <a:p>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360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93340"/>
          </a:xfrm>
          <a:prstGeom prst="rect">
            <a:avLst/>
          </a:prstGeom>
          <a:noFill/>
          <a:ln>
            <a:noFill/>
          </a:ln>
        </p:spPr>
        <p:txBody>
          <a:bodyPr spcFirstLastPara="1" wrap="square" lIns="91425" tIns="45700" rIns="91425" bIns="45700" anchor="t" anchorCtr="0">
            <a:normAutofit fontScale="25000" lnSpcReduction="20000"/>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Proposed Method</a:t>
            </a:r>
            <a:endPar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Objectives</a:t>
            </a:r>
            <a:endParaRPr lang="en-US" sz="72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a:t>
            </a:r>
            <a:endPar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72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Software Components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References</a:t>
            </a:r>
            <a:endPar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lgn="just">
              <a:buNone/>
            </a:pPr>
            <a:endParaRPr lang="en-GB" sz="2000" dirty="0"/>
          </a:p>
          <a:p>
            <a:pPr marL="0" indent="0" algn="just">
              <a:lnSpc>
                <a:spcPct val="150000"/>
              </a:lnSpc>
              <a:buNone/>
            </a:pPr>
            <a:r>
              <a:rPr lang="en-GB" dirty="0">
                <a:latin typeface="Times New Roman" panose="02020603050405020304" pitchFamily="18" charset="0"/>
                <a:cs typeface="Times New Roman" panose="02020603050405020304" pitchFamily="18" charset="0"/>
              </a:rPr>
              <a:t>The Health Finder app addresses the critical need for timely medical assistance by simplifying the search process during emergencies. By providing essential details about nearby hospitals, including available services, medications, and specialist care, the app empowers users to make quick, informed decisions when every second counts. Ultimately, Health Finder seeks to bridge the gap between individuals in need and accessible healthcare services, ensuring that help is just a tap away.</a:t>
            </a: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27390" y="110143"/>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4237514054"/>
              </p:ext>
            </p:extLst>
          </p:nvPr>
        </p:nvGraphicFramePr>
        <p:xfrm>
          <a:off x="227390" y="852762"/>
          <a:ext cx="11843656" cy="4832801"/>
        </p:xfrm>
        <a:graphic>
          <a:graphicData uri="http://schemas.openxmlformats.org/drawingml/2006/table">
            <a:tbl>
              <a:tblPr firstRow="1" bandRow="1">
                <a:tableStyleId>{3C2FFA5D-87B4-456A-9821-1D502468CF0F}</a:tableStyleId>
              </a:tblPr>
              <a:tblGrid>
                <a:gridCol w="588727">
                  <a:extLst>
                    <a:ext uri="{9D8B030D-6E8A-4147-A177-3AD203B41FA5}">
                      <a16:colId xmlns:a16="http://schemas.microsoft.com/office/drawing/2014/main" val="2400391149"/>
                    </a:ext>
                  </a:extLst>
                </a:gridCol>
                <a:gridCol w="5478677">
                  <a:extLst>
                    <a:ext uri="{9D8B030D-6E8A-4147-A177-3AD203B41FA5}">
                      <a16:colId xmlns:a16="http://schemas.microsoft.com/office/drawing/2014/main" val="3931570721"/>
                    </a:ext>
                  </a:extLst>
                </a:gridCol>
                <a:gridCol w="2815337">
                  <a:extLst>
                    <a:ext uri="{9D8B030D-6E8A-4147-A177-3AD203B41FA5}">
                      <a16:colId xmlns:a16="http://schemas.microsoft.com/office/drawing/2014/main" val="1681513467"/>
                    </a:ext>
                  </a:extLst>
                </a:gridCol>
                <a:gridCol w="2960915">
                  <a:extLst>
                    <a:ext uri="{9D8B030D-6E8A-4147-A177-3AD203B41FA5}">
                      <a16:colId xmlns:a16="http://schemas.microsoft.com/office/drawing/2014/main" val="1229159050"/>
                    </a:ext>
                  </a:extLst>
                </a:gridCol>
              </a:tblGrid>
              <a:tr h="491740">
                <a:tc>
                  <a:txBody>
                    <a:bodyPr/>
                    <a:lstStyle/>
                    <a:p>
                      <a:pPr algn="just"/>
                      <a:r>
                        <a:rPr lang="en-US" sz="1400" dirty="0"/>
                        <a:t>SL.NO</a:t>
                      </a:r>
                      <a:endParaRPr lang="en-IN" sz="1400" dirty="0"/>
                    </a:p>
                  </a:txBody>
                  <a:tcPr anchor="ctr"/>
                </a:tc>
                <a:tc>
                  <a:txBody>
                    <a:bodyPr/>
                    <a:lstStyle/>
                    <a:p>
                      <a:pPr algn="just"/>
                      <a:r>
                        <a:rPr lang="en-US" sz="1400" dirty="0"/>
                        <a:t>TITLE OF THE PAPER/AUTHOR/PUBLISHER/YEAR</a:t>
                      </a:r>
                      <a:endParaRPr lang="en-IN" sz="1400" dirty="0"/>
                    </a:p>
                  </a:txBody>
                  <a:tcPr anchor="ctr"/>
                </a:tc>
                <a:tc>
                  <a:txBody>
                    <a:bodyPr/>
                    <a:lstStyle/>
                    <a:p>
                      <a:pPr algn="just"/>
                      <a:r>
                        <a:rPr lang="en-IN" sz="1400" dirty="0"/>
                        <a:t>ADVANTAGES</a:t>
                      </a:r>
                    </a:p>
                  </a:txBody>
                  <a:tcPr anchor="ctr"/>
                </a:tc>
                <a:tc>
                  <a:txBody>
                    <a:bodyPr/>
                    <a:lstStyle/>
                    <a:p>
                      <a:pPr algn="just"/>
                      <a:r>
                        <a:rPr lang="en-US" sz="1400" dirty="0"/>
                        <a:t>LIMITATIONS</a:t>
                      </a:r>
                      <a:endParaRPr lang="en-IN" sz="1400" dirty="0"/>
                    </a:p>
                  </a:txBody>
                  <a:tcPr anchor="ctr"/>
                </a:tc>
                <a:extLst>
                  <a:ext uri="{0D108BD9-81ED-4DB2-BD59-A6C34878D82A}">
                    <a16:rowId xmlns:a16="http://schemas.microsoft.com/office/drawing/2014/main" val="2452385317"/>
                  </a:ext>
                </a:extLst>
              </a:tr>
              <a:tr h="2302961">
                <a:tc>
                  <a:txBody>
                    <a:bodyPr/>
                    <a:lstStyle/>
                    <a:p>
                      <a:pPr algn="just"/>
                      <a:r>
                        <a:rPr lang="en-US" sz="1600" dirty="0"/>
                        <a:t>1</a:t>
                      </a:r>
                      <a:endParaRPr lang="en-IN" sz="1600" dirty="0"/>
                    </a:p>
                  </a:txBody>
                  <a:tcPr/>
                </a:tc>
                <a:tc>
                  <a:txBody>
                    <a:bodyPr/>
                    <a:lstStyle/>
                    <a:p>
                      <a:pPr algn="l"/>
                      <a:r>
                        <a:rPr lang="en-IN" sz="1800" b="1" dirty="0">
                          <a:latin typeface="Times New Roman" panose="02020603050405020304" pitchFamily="18" charset="0"/>
                          <a:cs typeface="Times New Roman" panose="02020603050405020304" pitchFamily="18" charset="0"/>
                        </a:rPr>
                        <a:t>Amit Kumar </a:t>
                      </a:r>
                      <a:r>
                        <a:rPr lang="en-IN" sz="1800" i="1" dirty="0">
                          <a:latin typeface="Times New Roman" panose="02020603050405020304" pitchFamily="18" charset="0"/>
                          <a:cs typeface="Times New Roman" panose="02020603050405020304" pitchFamily="18" charset="0"/>
                        </a:rPr>
                        <a:t>Emergency Health Care Services in India: A Strategic Approach.</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International Journal for Multidisciplinary Research</a:t>
                      </a:r>
                      <a:r>
                        <a:rPr lang="en-IN" sz="1800" dirty="0">
                          <a:latin typeface="Times New Roman" panose="02020603050405020304" pitchFamily="18" charset="0"/>
                          <a:cs typeface="Times New Roman" panose="02020603050405020304" pitchFamily="18" charset="0"/>
                        </a:rPr>
                        <a:t>, Volume 6, Issue 1, January-February 2024, Pages 5-10.</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GB" sz="1800" dirty="0">
                          <a:latin typeface="Times New Roman" panose="02020603050405020304" pitchFamily="18" charset="0"/>
                          <a:cs typeface="Times New Roman" panose="02020603050405020304" pitchFamily="18" charset="0"/>
                        </a:rPr>
                        <a:t>Proposes a unified emergency surveillance system that integrates pre-hospital and facility-based care using telemedicine and emergency response technologies.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Fragmentation of healthcare services, lack of trained personnel, and insufficient infrastructure pose significant barriers to implementation.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885305">
                <a:tc>
                  <a:txBody>
                    <a:bodyPr/>
                    <a:lstStyle/>
                    <a:p>
                      <a:pPr algn="just"/>
                      <a:r>
                        <a:rPr lang="en-US" sz="1600" dirty="0"/>
                        <a:t>2</a:t>
                      </a:r>
                      <a:endParaRPr lang="en-IN" sz="1600" dirty="0"/>
                    </a:p>
                  </a:txBody>
                  <a:tcPr/>
                </a:tc>
                <a:tc>
                  <a:txBody>
                    <a:bodyPr/>
                    <a:lstStyle/>
                    <a:p>
                      <a:pPr algn="l"/>
                      <a:r>
                        <a:rPr lang="en-GB" sz="1800" b="1" dirty="0">
                          <a:latin typeface="Times New Roman" panose="02020603050405020304" pitchFamily="18" charset="0"/>
                          <a:cs typeface="Times New Roman" panose="02020603050405020304" pitchFamily="18" charset="0"/>
                        </a:rPr>
                        <a:t>Kartik Mishra </a:t>
                      </a:r>
                      <a:r>
                        <a:rPr lang="en-GB" sz="1800" i="1" dirty="0">
                          <a:latin typeface="Times New Roman" panose="02020603050405020304" pitchFamily="18" charset="0"/>
                          <a:cs typeface="Times New Roman" panose="02020603050405020304" pitchFamily="18" charset="0"/>
                        </a:rPr>
                        <a:t>Mobile Health Apps and the Future of Emergency Medical Care in India.</a:t>
                      </a: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Journal of Mobile Technology in Healthcare</a:t>
                      </a:r>
                      <a:r>
                        <a:rPr lang="en-GB" sz="1800" dirty="0">
                          <a:latin typeface="Times New Roman" panose="02020603050405020304" pitchFamily="18" charset="0"/>
                          <a:cs typeface="Times New Roman" panose="02020603050405020304" pitchFamily="18" charset="0"/>
                        </a:rPr>
                        <a:t>, Volume 3, Issue 7, July 2020, Pages 21-28.</a:t>
                      </a:r>
                      <a:br>
                        <a:rPr lang="en-GB"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GB" sz="1800" dirty="0">
                          <a:latin typeface="Times New Roman" panose="02020603050405020304" pitchFamily="18" charset="0"/>
                          <a:cs typeface="Times New Roman" panose="02020603050405020304" pitchFamily="18" charset="0"/>
                        </a:rPr>
                        <a:t>Utilizes mobile health apps with embedded AI algorithms to predict hospital crowding and suggest the best hospitals based on patient flow and emergency severity.</a:t>
                      </a:r>
                      <a:endParaRPr lang="en-IN" sz="18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GB" sz="1800" dirty="0">
                          <a:latin typeface="Times New Roman" panose="02020603050405020304" pitchFamily="18" charset="0"/>
                          <a:cs typeface="Times New Roman" panose="02020603050405020304" pitchFamily="18" charset="0"/>
                        </a:rPr>
                        <a:t>Data reliability is an issue due to the fragmented nature of the Indian healthcare system and the limited adoption of digital health technologies.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40438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85447" y="85952"/>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008492553"/>
              </p:ext>
            </p:extLst>
          </p:nvPr>
        </p:nvGraphicFramePr>
        <p:xfrm>
          <a:off x="55639" y="796365"/>
          <a:ext cx="12080722" cy="4248290"/>
        </p:xfrm>
        <a:graphic>
          <a:graphicData uri="http://schemas.openxmlformats.org/drawingml/2006/table">
            <a:tbl>
              <a:tblPr firstRow="1" bandRow="1">
                <a:tableStyleId>{3C2FFA5D-87B4-456A-9821-1D502468CF0F}</a:tableStyleId>
              </a:tblPr>
              <a:tblGrid>
                <a:gridCol w="583057">
                  <a:extLst>
                    <a:ext uri="{9D8B030D-6E8A-4147-A177-3AD203B41FA5}">
                      <a16:colId xmlns:a16="http://schemas.microsoft.com/office/drawing/2014/main" val="2400391149"/>
                    </a:ext>
                  </a:extLst>
                </a:gridCol>
                <a:gridCol w="5425512">
                  <a:extLst>
                    <a:ext uri="{9D8B030D-6E8A-4147-A177-3AD203B41FA5}">
                      <a16:colId xmlns:a16="http://schemas.microsoft.com/office/drawing/2014/main" val="3931570721"/>
                    </a:ext>
                  </a:extLst>
                </a:gridCol>
                <a:gridCol w="2956596">
                  <a:extLst>
                    <a:ext uri="{9D8B030D-6E8A-4147-A177-3AD203B41FA5}">
                      <a16:colId xmlns:a16="http://schemas.microsoft.com/office/drawing/2014/main" val="1681513467"/>
                    </a:ext>
                  </a:extLst>
                </a:gridCol>
                <a:gridCol w="3115557">
                  <a:extLst>
                    <a:ext uri="{9D8B030D-6E8A-4147-A177-3AD203B41FA5}">
                      <a16:colId xmlns:a16="http://schemas.microsoft.com/office/drawing/2014/main" val="1229159050"/>
                    </a:ext>
                  </a:extLst>
                </a:gridCol>
              </a:tblGrid>
              <a:tr h="773570">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040190">
                <a:tc>
                  <a:txBody>
                    <a:bodyPr/>
                    <a:lstStyle/>
                    <a:p>
                      <a:r>
                        <a:rPr lang="en-US" sz="1600" dirty="0"/>
                        <a:t>3</a:t>
                      </a:r>
                      <a:endParaRPr lang="en-IN" sz="1600" dirty="0"/>
                    </a:p>
                  </a:txBody>
                  <a:tcPr/>
                </a:tc>
                <a:tc>
                  <a:txBody>
                    <a:bodyPr/>
                    <a:lstStyle/>
                    <a:p>
                      <a:pPr algn="l"/>
                      <a:r>
                        <a:rPr lang="en-GB" sz="1800" b="1" dirty="0">
                          <a:latin typeface="Times New Roman" panose="02020603050405020304" pitchFamily="18" charset="0"/>
                          <a:cs typeface="Times New Roman" panose="02020603050405020304" pitchFamily="18" charset="0"/>
                        </a:rPr>
                        <a:t>Naveen Sharma </a:t>
                      </a:r>
                      <a:r>
                        <a:rPr lang="en-GB" sz="1800" i="1" dirty="0">
                          <a:latin typeface="Times New Roman" panose="02020603050405020304" pitchFamily="18" charset="0"/>
                          <a:cs typeface="Times New Roman" panose="02020603050405020304" pitchFamily="18" charset="0"/>
                        </a:rPr>
                        <a:t>Emergency Response Systems in India: Leveraging Mobile Applications for Faster Access to Healthcare.</a:t>
                      </a: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Journal of Emergency Medical Services</a:t>
                      </a:r>
                      <a:r>
                        <a:rPr lang="en-GB" sz="1800" dirty="0">
                          <a:latin typeface="Times New Roman" panose="02020603050405020304" pitchFamily="18" charset="0"/>
                          <a:cs typeface="Times New Roman" panose="02020603050405020304" pitchFamily="18" charset="0"/>
                        </a:rPr>
                        <a:t>, Volume 7, Issue 3, July 2021, Pages 33-40.</a:t>
                      </a:r>
                      <a:br>
                        <a:rPr lang="en-GB"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Mobile apps connected to a centralized emergency response network to dispatch ambulances and guide users to the nearest hospitals.</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Limited access in areas without strong mobile networks, and the system is reliant on real-time ambulance availability, which can cause delays during high-demand periods.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360449">
                <a:tc>
                  <a:txBody>
                    <a:bodyPr/>
                    <a:lstStyle/>
                    <a:p>
                      <a:r>
                        <a:rPr lang="en-US" sz="1600" dirty="0"/>
                        <a:t>4</a:t>
                      </a:r>
                      <a:endParaRPr lang="en-IN" sz="1600" dirty="0"/>
                    </a:p>
                  </a:txBody>
                  <a:tcPr/>
                </a:tc>
                <a:tc>
                  <a:txBody>
                    <a:bodyPr/>
                    <a:lstStyle/>
                    <a:p>
                      <a:pPr algn="l"/>
                      <a:r>
                        <a:rPr lang="en-IN" sz="1800" b="1" dirty="0">
                          <a:latin typeface="Times New Roman" panose="02020603050405020304" pitchFamily="18" charset="0"/>
                          <a:cs typeface="Times New Roman" panose="02020603050405020304" pitchFamily="18" charset="0"/>
                        </a:rPr>
                        <a:t>Shruti Desai </a:t>
                      </a:r>
                      <a:r>
                        <a:rPr lang="en-IN" sz="1800" i="1" dirty="0">
                          <a:latin typeface="Times New Roman" panose="02020603050405020304" pitchFamily="18" charset="0"/>
                          <a:cs typeface="Times New Roman" panose="02020603050405020304" pitchFamily="18" charset="0"/>
                        </a:rPr>
                        <a:t>Optimization of Hospital Selection Algorithms for Emergency Medical Care in Urban India.</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Journal of Applied Algorithms and Computation</a:t>
                      </a:r>
                      <a:r>
                        <a:rPr lang="en-IN" sz="1800" dirty="0">
                          <a:latin typeface="Times New Roman" panose="02020603050405020304" pitchFamily="18" charset="0"/>
                          <a:cs typeface="Times New Roman" panose="02020603050405020304" pitchFamily="18" charset="0"/>
                        </a:rPr>
                        <a:t>, Volume 10, Issue 4, November 2020, Pages 47-54.</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Develops algorithms that prioritize hospitals based on distance, specialty, and crowding factors, providing users with the optimal choice in emergency scenarios.</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Real-time data accuracy is challenging in urban environments due to traffic congestion and frequent hospital overcrowding.</a:t>
                      </a: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57570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968887047"/>
              </p:ext>
            </p:extLst>
          </p:nvPr>
        </p:nvGraphicFramePr>
        <p:xfrm>
          <a:off x="104020" y="759856"/>
          <a:ext cx="11983960" cy="4894867"/>
        </p:xfrm>
        <a:graphic>
          <a:graphicData uri="http://schemas.openxmlformats.org/drawingml/2006/table">
            <a:tbl>
              <a:tblPr firstRow="1" bandRow="1">
                <a:tableStyleId>{3C2FFA5D-87B4-456A-9821-1D502468CF0F}</a:tableStyleId>
              </a:tblPr>
              <a:tblGrid>
                <a:gridCol w="575421">
                  <a:extLst>
                    <a:ext uri="{9D8B030D-6E8A-4147-A177-3AD203B41FA5}">
                      <a16:colId xmlns:a16="http://schemas.microsoft.com/office/drawing/2014/main" val="2400391149"/>
                    </a:ext>
                  </a:extLst>
                </a:gridCol>
                <a:gridCol w="5616726">
                  <a:extLst>
                    <a:ext uri="{9D8B030D-6E8A-4147-A177-3AD203B41FA5}">
                      <a16:colId xmlns:a16="http://schemas.microsoft.com/office/drawing/2014/main" val="3931570721"/>
                    </a:ext>
                  </a:extLst>
                </a:gridCol>
                <a:gridCol w="2795822">
                  <a:extLst>
                    <a:ext uri="{9D8B030D-6E8A-4147-A177-3AD203B41FA5}">
                      <a16:colId xmlns:a16="http://schemas.microsoft.com/office/drawing/2014/main" val="1681513467"/>
                    </a:ext>
                  </a:extLst>
                </a:gridCol>
                <a:gridCol w="2995991">
                  <a:extLst>
                    <a:ext uri="{9D8B030D-6E8A-4147-A177-3AD203B41FA5}">
                      <a16:colId xmlns:a16="http://schemas.microsoft.com/office/drawing/2014/main" val="1229159050"/>
                    </a:ext>
                  </a:extLst>
                </a:gridCol>
              </a:tblGrid>
              <a:tr h="663183">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2115842">
                <a:tc>
                  <a:txBody>
                    <a:bodyPr/>
                    <a:lstStyle/>
                    <a:p>
                      <a:r>
                        <a:rPr lang="en-US" sz="1600" dirty="0"/>
                        <a:t>5</a:t>
                      </a:r>
                      <a:endParaRPr lang="en-IN" sz="1600" dirty="0"/>
                    </a:p>
                  </a:txBody>
                  <a:tcPr/>
                </a:tc>
                <a:tc>
                  <a:txBody>
                    <a:bodyPr/>
                    <a:lstStyle/>
                    <a:p>
                      <a:pPr algn="l"/>
                      <a:r>
                        <a:rPr lang="en-GB" sz="1800" b="1" dirty="0">
                          <a:latin typeface="Times New Roman" panose="02020603050405020304" pitchFamily="18" charset="0"/>
                          <a:cs typeface="Times New Roman" panose="02020603050405020304" pitchFamily="18" charset="0"/>
                        </a:rPr>
                        <a:t>Suresh Patil </a:t>
                      </a:r>
                      <a:r>
                        <a:rPr lang="en-GB" sz="1800" i="1" dirty="0">
                          <a:latin typeface="Times New Roman" panose="02020603050405020304" pitchFamily="18" charset="0"/>
                          <a:cs typeface="Times New Roman" panose="02020603050405020304" pitchFamily="18" charset="0"/>
                        </a:rPr>
                        <a:t>Emergency Medical Care System Using GPS and Mobile Applications in Rural India.</a:t>
                      </a: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Journal of Healthcare Informatics Research</a:t>
                      </a:r>
                      <a:r>
                        <a:rPr lang="en-GB" sz="1800" dirty="0">
                          <a:latin typeface="Times New Roman" panose="02020603050405020304" pitchFamily="18" charset="0"/>
                          <a:cs typeface="Times New Roman" panose="02020603050405020304" pitchFamily="18" charset="0"/>
                        </a:rPr>
                        <a:t>, Volume 5, Issue 2, February 2020, Pages 62-70.</a:t>
                      </a:r>
                      <a:br>
                        <a:rPr lang="en-GB"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Implements a GPS-enabled emergency response system for rural India, integrating mobile apps with local healthcare </a:t>
                      </a:r>
                      <a:r>
                        <a:rPr lang="en-GB" sz="1800" dirty="0" err="1">
                          <a:latin typeface="Times New Roman" panose="02020603050405020304" pitchFamily="18" charset="0"/>
                          <a:cs typeface="Times New Roman" panose="02020603050405020304" pitchFamily="18" charset="0"/>
                        </a:rPr>
                        <a:t>centers</a:t>
                      </a:r>
                      <a:r>
                        <a:rPr lang="en-GB" sz="1800" dirty="0">
                          <a:latin typeface="Times New Roman" panose="02020603050405020304" pitchFamily="18" charset="0"/>
                          <a:cs typeface="Times New Roman" panose="02020603050405020304" pitchFamily="18" charset="0"/>
                        </a:rPr>
                        <a:t> for faster emergency responses.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Lack of reliable internet connectivity in rural areas hinders the app’s functionality, and local healthcare </a:t>
                      </a:r>
                      <a:r>
                        <a:rPr lang="en-GB" sz="1800" dirty="0" err="1">
                          <a:latin typeface="Times New Roman" panose="02020603050405020304" pitchFamily="18" charset="0"/>
                          <a:cs typeface="Times New Roman" panose="02020603050405020304" pitchFamily="18" charset="0"/>
                        </a:rPr>
                        <a:t>centers</a:t>
                      </a:r>
                      <a:r>
                        <a:rPr lang="en-GB" sz="1800" dirty="0">
                          <a:latin typeface="Times New Roman" panose="02020603050405020304" pitchFamily="18" charset="0"/>
                          <a:cs typeface="Times New Roman" panose="02020603050405020304" pitchFamily="18" charset="0"/>
                        </a:rPr>
                        <a:t> often face resource shortages.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2115842">
                <a:tc>
                  <a:txBody>
                    <a:bodyPr/>
                    <a:lstStyle/>
                    <a:p>
                      <a:r>
                        <a:rPr lang="en-US" sz="1600" dirty="0"/>
                        <a:t>6</a:t>
                      </a:r>
                      <a:endParaRPr lang="en-IN" sz="1600" dirty="0"/>
                    </a:p>
                  </a:txBody>
                  <a:tcPr/>
                </a:tc>
                <a:tc>
                  <a:txBody>
                    <a:bodyPr/>
                    <a:lstStyle/>
                    <a:p>
                      <a:r>
                        <a:rPr lang="en-GB" sz="1800" b="1" dirty="0">
                          <a:latin typeface="Times New Roman" panose="02020603050405020304" pitchFamily="18" charset="0"/>
                          <a:cs typeface="Times New Roman" panose="02020603050405020304" pitchFamily="18" charset="0"/>
                        </a:rPr>
                        <a:t>Anjali Bhatt </a:t>
                      </a:r>
                      <a:r>
                        <a:rPr lang="en-GB" sz="1800" i="1" dirty="0">
                          <a:latin typeface="Times New Roman" panose="02020603050405020304" pitchFamily="18" charset="0"/>
                          <a:cs typeface="Times New Roman" panose="02020603050405020304" pitchFamily="18" charset="0"/>
                        </a:rPr>
                        <a:t>The Role of Mobile Health Applications in Streamlining Emergency Medical Services in India.</a:t>
                      </a: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Journal of Health Technology</a:t>
                      </a:r>
                      <a:r>
                        <a:rPr lang="en-GB" sz="1800" dirty="0">
                          <a:latin typeface="Times New Roman" panose="02020603050405020304" pitchFamily="18" charset="0"/>
                          <a:cs typeface="Times New Roman" panose="02020603050405020304" pitchFamily="18" charset="0"/>
                        </a:rPr>
                        <a:t>, Volume 9, Issue 6, June 2022, Pages 35-42.</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Mobile health applications connected with a central dispatch system to alert users about nearby hospitals and ambulances in emergencies.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Heavy reliance on mobile connectivity and challenges in synchronizing real-time data between private and government hospitals.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170908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567646125"/>
              </p:ext>
            </p:extLst>
          </p:nvPr>
        </p:nvGraphicFramePr>
        <p:xfrm>
          <a:off x="104020" y="759857"/>
          <a:ext cx="11983960" cy="4472695"/>
        </p:xfrm>
        <a:graphic>
          <a:graphicData uri="http://schemas.openxmlformats.org/drawingml/2006/table">
            <a:tbl>
              <a:tblPr firstRow="1" bandRow="1">
                <a:tableStyleId>{3C2FFA5D-87B4-456A-9821-1D502468CF0F}</a:tableStyleId>
              </a:tblPr>
              <a:tblGrid>
                <a:gridCol w="575421">
                  <a:extLst>
                    <a:ext uri="{9D8B030D-6E8A-4147-A177-3AD203B41FA5}">
                      <a16:colId xmlns:a16="http://schemas.microsoft.com/office/drawing/2014/main" val="2400391149"/>
                    </a:ext>
                  </a:extLst>
                </a:gridCol>
                <a:gridCol w="5648571">
                  <a:extLst>
                    <a:ext uri="{9D8B030D-6E8A-4147-A177-3AD203B41FA5}">
                      <a16:colId xmlns:a16="http://schemas.microsoft.com/office/drawing/2014/main" val="3931570721"/>
                    </a:ext>
                  </a:extLst>
                </a:gridCol>
                <a:gridCol w="2763977">
                  <a:extLst>
                    <a:ext uri="{9D8B030D-6E8A-4147-A177-3AD203B41FA5}">
                      <a16:colId xmlns:a16="http://schemas.microsoft.com/office/drawing/2014/main" val="1681513467"/>
                    </a:ext>
                  </a:extLst>
                </a:gridCol>
                <a:gridCol w="2995991">
                  <a:extLst>
                    <a:ext uri="{9D8B030D-6E8A-4147-A177-3AD203B41FA5}">
                      <a16:colId xmlns:a16="http://schemas.microsoft.com/office/drawing/2014/main" val="1229159050"/>
                    </a:ext>
                  </a:extLst>
                </a:gridCol>
              </a:tblGrid>
              <a:tr h="602594">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858421">
                <a:tc>
                  <a:txBody>
                    <a:bodyPr/>
                    <a:lstStyle/>
                    <a:p>
                      <a:r>
                        <a:rPr lang="en-US" sz="1600" dirty="0"/>
                        <a:t>7</a:t>
                      </a:r>
                      <a:endParaRPr lang="en-IN" sz="1600" dirty="0"/>
                    </a:p>
                  </a:txBody>
                  <a:tcPr/>
                </a:tc>
                <a:tc>
                  <a:txBody>
                    <a:bodyPr/>
                    <a:lstStyle/>
                    <a:p>
                      <a:pPr algn="l"/>
                      <a:r>
                        <a:rPr lang="en-IN" sz="1800" dirty="0">
                          <a:latin typeface="Times New Roman" panose="02020603050405020304" pitchFamily="18" charset="0"/>
                          <a:cs typeface="Times New Roman" panose="02020603050405020304" pitchFamily="18" charset="0"/>
                        </a:rPr>
                        <a:t>Zhao </a:t>
                      </a:r>
                      <a:r>
                        <a:rPr lang="en-IN" sz="1800" dirty="0" err="1">
                          <a:latin typeface="Times New Roman" panose="02020603050405020304" pitchFamily="18" charset="0"/>
                          <a:cs typeface="Times New Roman" panose="02020603050405020304" pitchFamily="18" charset="0"/>
                        </a:rPr>
                        <a:t>Jinxian</a:t>
                      </a:r>
                      <a:r>
                        <a:rPr lang="en-IN" sz="1800" dirty="0">
                          <a:latin typeface="Times New Roman" panose="02020603050405020304" pitchFamily="18" charset="0"/>
                          <a:cs typeface="Times New Roman" panose="02020603050405020304" pitchFamily="18" charset="0"/>
                        </a:rPr>
                        <a:t> et al , Subway Shield Construction Evaluation, Urban Infrastructure Journal, Vol 3(9): p 180-192, September 2023.</a:t>
                      </a:r>
                    </a:p>
                  </a:txBody>
                  <a:tcPr/>
                </a:tc>
                <a:tc>
                  <a:txBody>
                    <a:bodyPr/>
                    <a:lstStyle/>
                    <a:p>
                      <a:pPr algn="just"/>
                      <a:r>
                        <a:rPr lang="en-GB" sz="1800" dirty="0">
                          <a:latin typeface="Times New Roman" panose="02020603050405020304" pitchFamily="18" charset="0"/>
                          <a:cs typeface="Times New Roman" panose="02020603050405020304" pitchFamily="18" charset="0"/>
                        </a:rPr>
                        <a:t>Proposes a general knowledge management system (KMS) for hospital settings to enhance decision-making through shared medical knowledge.</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GB" sz="1800" dirty="0">
                          <a:latin typeface="Times New Roman" panose="02020603050405020304" pitchFamily="18" charset="0"/>
                          <a:cs typeface="Times New Roman" panose="02020603050405020304" pitchFamily="18" charset="0"/>
                        </a:rPr>
                        <a:t>Requires a high degree of collaboration across medical teams, which can be difficult to achieve in practice.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1922535">
                <a:tc>
                  <a:txBody>
                    <a:bodyPr/>
                    <a:lstStyle/>
                    <a:p>
                      <a:r>
                        <a:rPr lang="en-US" sz="1600" dirty="0"/>
                        <a:t>8</a:t>
                      </a:r>
                      <a:endParaRPr lang="en-IN" sz="1600" dirty="0"/>
                    </a:p>
                  </a:txBody>
                  <a:tcPr/>
                </a:tc>
                <a:tc>
                  <a:txBody>
                    <a:bodyPr/>
                    <a:lstStyle/>
                    <a:p>
                      <a:r>
                        <a:rPr lang="en-GB" sz="1800" dirty="0">
                          <a:latin typeface="Times New Roman" panose="02020603050405020304" pitchFamily="18" charset="0"/>
                          <a:cs typeface="Times New Roman" panose="02020603050405020304" pitchFamily="18" charset="0"/>
                        </a:rPr>
                        <a:t>Lin et al., Knowledge Management in Healthcare Systems, Knowledge Systems Journal, Vol 8(5): p 300-315, May 2021.</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Uses a fuzzy theory-based model combined with the WSR methodology to evaluate the effectiveness of infrastructure projects like emergency hospitals.</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The complexity of the model makes it difficult to apply quickly in real-time emergency situations.</a:t>
                      </a:r>
                      <a:endParaRPr lang="en-IN" sz="18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2490790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239254"/>
            <a:ext cx="10668000" cy="4952997"/>
          </a:xfrm>
        </p:spPr>
        <p:txBody>
          <a:bodyPr>
            <a:normAutofit/>
          </a:bodyPr>
          <a:lstStyle/>
          <a:p>
            <a:pPr marL="0" indent="0">
              <a:lnSpc>
                <a:spcPct val="150000"/>
              </a:lnSpc>
              <a:buNone/>
            </a:pPr>
            <a:endParaRPr lang="en-GB" dirty="0">
              <a:cs typeface="Times New Roman" panose="02020603050405020304" pitchFamily="18" charset="0"/>
            </a:endParaRPr>
          </a:p>
          <a:p>
            <a:pPr marL="0" indent="0">
              <a:lnSpc>
                <a:spcPct val="150000"/>
              </a:lnSpc>
              <a:buNone/>
            </a:pPr>
            <a:r>
              <a:rPr lang="en-GB" dirty="0">
                <a:latin typeface="Times New Roman" panose="02020603050405020304" pitchFamily="18" charset="0"/>
                <a:cs typeface="Times New Roman" panose="02020603050405020304" pitchFamily="18" charset="0"/>
              </a:rPr>
              <a:t>An application will feature a user-friendly interface that allows for quick navigation and filtering of results, presenting detailed hospital profiles with contact information, services, and reviews. By prioritizing data privacy and security, Health Finder aims to enhance decision-making during emergencies and improve patient outcomes.</a:t>
            </a:r>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8" name="Rectangle 5">
            <a:extLst>
              <a:ext uri="{FF2B5EF4-FFF2-40B4-BE49-F238E27FC236}">
                <a16:creationId xmlns:a16="http://schemas.microsoft.com/office/drawing/2014/main" id="{D660DD13-8065-1F44-6F17-9C5684E255FD}"/>
              </a:ext>
            </a:extLst>
          </p:cNvPr>
          <p:cNvSpPr>
            <a:spLocks noGrp="1" noChangeArrowheads="1"/>
          </p:cNvSpPr>
          <p:nvPr>
            <p:ph idx="1"/>
          </p:nvPr>
        </p:nvSpPr>
        <p:spPr bwMode="auto">
          <a:xfrm>
            <a:off x="541593" y="889844"/>
            <a:ext cx="11210414"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mobile application that provides real-time hospital information based on user location.</a:t>
            </a:r>
          </a:p>
          <a:p>
            <a:pPr eaLnBrk="0" fontAlgn="base" hangingPunct="0">
              <a:spcBef>
                <a:spcPct val="0"/>
              </a:spcBef>
              <a:spcAft>
                <a:spcPct val="0"/>
              </a:spcAft>
              <a:buFont typeface="Wingdings" panose="05000000000000000000" pitchFamily="2" charset="2"/>
              <a:buChar char="Ø"/>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incorporate features that allow users to filter hospitals by required medical facilities and specialties.</a:t>
            </a:r>
          </a:p>
          <a:p>
            <a:pPr eaLnBrk="0" fontAlgn="base" hangingPunct="0">
              <a:spcBef>
                <a:spcPct val="0"/>
              </a:spcBef>
              <a:spcAft>
                <a:spcPct val="0"/>
              </a:spcAft>
              <a:buFont typeface="Wingdings" panose="05000000000000000000" pitchFamily="2" charset="2"/>
              <a:buChar char="Ø"/>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decision-making capabilities during medical emergencies.</a:t>
            </a:r>
          </a:p>
          <a:p>
            <a:pPr eaLnBrk="0" fontAlgn="base" hangingPunct="0">
              <a:spcBef>
                <a:spcPct val="0"/>
              </a:spcBef>
              <a:spcAft>
                <a:spcPct val="0"/>
              </a:spcAft>
              <a:buFont typeface="Wingdings" panose="05000000000000000000" pitchFamily="2" charset="2"/>
              <a:buChar char="Ø"/>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user-friendly interface and seamless experience.</a:t>
            </a:r>
          </a:p>
          <a:p>
            <a:pPr eaLnBrk="0" fontAlgn="base" hangingPunct="0">
              <a:spcBef>
                <a:spcPct val="0"/>
              </a:spcBef>
              <a:spcAft>
                <a:spcPct val="0"/>
              </a:spcAft>
            </a:pPr>
            <a:endParaRPr lang="en-US" altLang="en-US" sz="2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lang="en-US" altLang="en-US" sz="1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329</TotalTime>
  <Words>1596</Words>
  <Application>Microsoft Office PowerPoint</Application>
  <PresentationFormat>Widescreen</PresentationFormat>
  <Paragraphs>175</Paragraphs>
  <Slides>19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Black</vt:lpstr>
      <vt:lpstr>Bookman Old Style</vt:lpstr>
      <vt:lpstr>Calibri</vt:lpstr>
      <vt:lpstr>Cambria</vt:lpstr>
      <vt:lpstr>Times New Roman</vt:lpstr>
      <vt:lpstr>Verdana</vt:lpstr>
      <vt:lpstr>Wingdings</vt:lpstr>
      <vt:lpstr>Bioinformatics</vt:lpstr>
      <vt:lpstr>HOSPITAL FINDER</vt:lpstr>
      <vt:lpstr>Content</vt:lpstr>
      <vt:lpstr>Introduction</vt:lpstr>
      <vt:lpstr>LITERATURE REVIEW</vt:lpstr>
      <vt:lpstr>LITERATURE REVIEW(Contd..)</vt:lpstr>
      <vt:lpstr>LITERATURE REVIEW(Contd..)</vt:lpstr>
      <vt:lpstr>LITERATURE REVIEW(Contd..)</vt:lpstr>
      <vt:lpstr>Proposed Method</vt:lpstr>
      <vt:lpstr>Objectives</vt:lpstr>
      <vt:lpstr>Methodology</vt:lpstr>
      <vt:lpstr>Architecture</vt:lpstr>
      <vt:lpstr>Software Components</vt:lpstr>
      <vt:lpstr>Timeline of the Project</vt:lpstr>
      <vt:lpstr>Expected Outcomes</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SURESH GAAJULA</cp:lastModifiedBy>
  <cp:revision>24</cp:revision>
  <dcterms:created xsi:type="dcterms:W3CDTF">2023-03-16T03:26:27Z</dcterms:created>
  <dcterms:modified xsi:type="dcterms:W3CDTF">2024-10-22T04:55:31Z</dcterms:modified>
</cp:coreProperties>
</file>