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83" r:id="rId2"/>
    <p:sldId id="284" r:id="rId3"/>
    <p:sldId id="257" r:id="rId4"/>
    <p:sldId id="276" r:id="rId5"/>
    <p:sldId id="278" r:id="rId6"/>
    <p:sldId id="279" r:id="rId7"/>
    <p:sldId id="285" r:id="rId8"/>
    <p:sldId id="259" r:id="rId9"/>
    <p:sldId id="260" r:id="rId10"/>
    <p:sldId id="281" r:id="rId11"/>
    <p:sldId id="286" r:id="rId12"/>
    <p:sldId id="273" r:id="rId13"/>
    <p:sldId id="270" r:id="rId14"/>
    <p:sldId id="263" r:id="rId15"/>
    <p:sldId id="287" r:id="rId16"/>
    <p:sldId id="288" r:id="rId17"/>
    <p:sldId id="264" r:id="rId18"/>
    <p:sldId id="268" r:id="rId19"/>
    <p:sldId id="265" r:id="rId20"/>
    <p:sldId id="282"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84" d="100"/>
          <a:sy n="84" d="100"/>
        </p:scale>
        <p:origin x="614"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SH GAAJULA" userId="6ced56f65b0ba6ca" providerId="LiveId" clId="{71982DA2-B7D1-4EA7-8C24-1AF4AB40B8A3}"/>
    <pc:docChg chg="undo custSel addSld delSld modSld">
      <pc:chgData name="SURESH GAAJULA" userId="6ced56f65b0ba6ca" providerId="LiveId" clId="{71982DA2-B7D1-4EA7-8C24-1AF4AB40B8A3}" dt="2024-11-21T15:52:56.659" v="1287" actId="1076"/>
      <pc:docMkLst>
        <pc:docMk/>
      </pc:docMkLst>
      <pc:sldChg chg="modSp mod">
        <pc:chgData name="SURESH GAAJULA" userId="6ced56f65b0ba6ca" providerId="LiveId" clId="{71982DA2-B7D1-4EA7-8C24-1AF4AB40B8A3}" dt="2024-11-21T13:06:20.184" v="1" actId="21"/>
        <pc:sldMkLst>
          <pc:docMk/>
          <pc:sldMk cId="1923928155" sldId="263"/>
        </pc:sldMkLst>
        <pc:spChg chg="mod">
          <ac:chgData name="SURESH GAAJULA" userId="6ced56f65b0ba6ca" providerId="LiveId" clId="{71982DA2-B7D1-4EA7-8C24-1AF4AB40B8A3}" dt="2024-11-21T13:06:20.184" v="1" actId="21"/>
          <ac:spMkLst>
            <pc:docMk/>
            <pc:sldMk cId="1923928155" sldId="263"/>
            <ac:spMk id="4" creationId="{35B88ECC-56BC-C537-AEB7-E86FD13CC573}"/>
          </ac:spMkLst>
        </pc:spChg>
      </pc:sldChg>
      <pc:sldChg chg="modSp mod">
        <pc:chgData name="SURESH GAAJULA" userId="6ced56f65b0ba6ca" providerId="LiveId" clId="{71982DA2-B7D1-4EA7-8C24-1AF4AB40B8A3}" dt="2024-11-21T15:52:34.548" v="1286" actId="1035"/>
        <pc:sldMkLst>
          <pc:docMk/>
          <pc:sldMk cId="0" sldId="270"/>
        </pc:sldMkLst>
        <pc:spChg chg="mod">
          <ac:chgData name="SURESH GAAJULA" userId="6ced56f65b0ba6ca" providerId="LiveId" clId="{71982DA2-B7D1-4EA7-8C24-1AF4AB40B8A3}" dt="2024-11-21T15:52:34.548" v="1286" actId="1035"/>
          <ac:spMkLst>
            <pc:docMk/>
            <pc:sldMk cId="0" sldId="270"/>
            <ac:spMk id="114" creationId="{00000000-0000-0000-0000-000000000000}"/>
          </ac:spMkLst>
        </pc:spChg>
        <pc:graphicFrameChg chg="modGraphic">
          <ac:chgData name="SURESH GAAJULA" userId="6ced56f65b0ba6ca" providerId="LiveId" clId="{71982DA2-B7D1-4EA7-8C24-1AF4AB40B8A3}" dt="2024-11-21T15:52:27.312" v="1284" actId="113"/>
          <ac:graphicFrameMkLst>
            <pc:docMk/>
            <pc:sldMk cId="0" sldId="270"/>
            <ac:graphicFrameMk id="3" creationId="{BD2AE605-2822-BE13-61A1-4DA549BBB8BA}"/>
          </ac:graphicFrameMkLst>
        </pc:graphicFrameChg>
      </pc:sldChg>
      <pc:sldChg chg="modSp mod">
        <pc:chgData name="SURESH GAAJULA" userId="6ced56f65b0ba6ca" providerId="LiveId" clId="{71982DA2-B7D1-4EA7-8C24-1AF4AB40B8A3}" dt="2024-11-21T15:16:57.785" v="3" actId="20577"/>
        <pc:sldMkLst>
          <pc:docMk/>
          <pc:sldMk cId="0" sldId="283"/>
        </pc:sldMkLst>
        <pc:spChg chg="mod">
          <ac:chgData name="SURESH GAAJULA" userId="6ced56f65b0ba6ca" providerId="LiveId" clId="{71982DA2-B7D1-4EA7-8C24-1AF4AB40B8A3}" dt="2024-11-21T15:16:57.785" v="3" actId="20577"/>
          <ac:spMkLst>
            <pc:docMk/>
            <pc:sldMk cId="0" sldId="283"/>
            <ac:spMk id="91" creationId="{00000000-0000-0000-0000-000000000000}"/>
          </ac:spMkLst>
        </pc:spChg>
      </pc:sldChg>
      <pc:sldChg chg="addSp modSp mod">
        <pc:chgData name="SURESH GAAJULA" userId="6ced56f65b0ba6ca" providerId="LiveId" clId="{71982DA2-B7D1-4EA7-8C24-1AF4AB40B8A3}" dt="2024-11-21T15:52:56.659" v="1287" actId="1076"/>
        <pc:sldMkLst>
          <pc:docMk/>
          <pc:sldMk cId="0" sldId="284"/>
        </pc:sldMkLst>
        <pc:spChg chg="add mod">
          <ac:chgData name="SURESH GAAJULA" userId="6ced56f65b0ba6ca" providerId="LiveId" clId="{71982DA2-B7D1-4EA7-8C24-1AF4AB40B8A3}" dt="2024-11-21T15:52:56.659" v="1287" actId="1076"/>
          <ac:spMkLst>
            <pc:docMk/>
            <pc:sldMk cId="0" sldId="284"/>
            <ac:spMk id="3" creationId="{549AD531-BA8E-D5DC-DB29-C6E6DB70752A}"/>
          </ac:spMkLst>
        </pc:spChg>
        <pc:spChg chg="mod">
          <ac:chgData name="SURESH GAAJULA" userId="6ced56f65b0ba6ca" providerId="LiveId" clId="{71982DA2-B7D1-4EA7-8C24-1AF4AB40B8A3}" dt="2024-11-21T15:19:44.044" v="33" actId="255"/>
          <ac:spMkLst>
            <pc:docMk/>
            <pc:sldMk cId="0" sldId="284"/>
            <ac:spMk id="97" creationId="{00000000-0000-0000-0000-000000000000}"/>
          </ac:spMkLst>
        </pc:spChg>
      </pc:sldChg>
      <pc:sldChg chg="addSp delSp modSp new del mod">
        <pc:chgData name="SURESH GAAJULA" userId="6ced56f65b0ba6ca" providerId="LiveId" clId="{71982DA2-B7D1-4EA7-8C24-1AF4AB40B8A3}" dt="2024-11-21T15:21:07.003" v="42" actId="47"/>
        <pc:sldMkLst>
          <pc:docMk/>
          <pc:sldMk cId="2156762017" sldId="287"/>
        </pc:sldMkLst>
        <pc:spChg chg="add del mod">
          <ac:chgData name="SURESH GAAJULA" userId="6ced56f65b0ba6ca" providerId="LiveId" clId="{71982DA2-B7D1-4EA7-8C24-1AF4AB40B8A3}" dt="2024-11-21T15:20:59.201" v="40" actId="478"/>
          <ac:spMkLst>
            <pc:docMk/>
            <pc:sldMk cId="2156762017" sldId="287"/>
            <ac:spMk id="3" creationId="{37D8A466-9829-EBBB-E20D-EE61BBF93C35}"/>
          </ac:spMkLst>
        </pc:spChg>
      </pc:sldChg>
      <pc:sldChg chg="addSp modSp add mod">
        <pc:chgData name="SURESH GAAJULA" userId="6ced56f65b0ba6ca" providerId="LiveId" clId="{71982DA2-B7D1-4EA7-8C24-1AF4AB40B8A3}" dt="2024-11-21T15:42:59.567" v="1090" actId="20577"/>
        <pc:sldMkLst>
          <pc:docMk/>
          <pc:sldMk cId="2957823685" sldId="287"/>
        </pc:sldMkLst>
        <pc:spChg chg="mod">
          <ac:chgData name="SURESH GAAJULA" userId="6ced56f65b0ba6ca" providerId="LiveId" clId="{71982DA2-B7D1-4EA7-8C24-1AF4AB40B8A3}" dt="2024-11-21T15:21:56.008" v="77" actId="20577"/>
          <ac:spMkLst>
            <pc:docMk/>
            <pc:sldMk cId="2957823685" sldId="287"/>
            <ac:spMk id="2" creationId="{00000000-0000-0000-0000-000000000000}"/>
          </ac:spMkLst>
        </pc:spChg>
        <pc:spChg chg="mod">
          <ac:chgData name="SURESH GAAJULA" userId="6ced56f65b0ba6ca" providerId="LiveId" clId="{71982DA2-B7D1-4EA7-8C24-1AF4AB40B8A3}" dt="2024-11-21T15:41:52.600" v="1035" actId="20577"/>
          <ac:spMkLst>
            <pc:docMk/>
            <pc:sldMk cId="2957823685" sldId="287"/>
            <ac:spMk id="4" creationId="{35B88ECC-56BC-C537-AEB7-E86FD13CC573}"/>
          </ac:spMkLst>
        </pc:spChg>
        <pc:spChg chg="add mod">
          <ac:chgData name="SURESH GAAJULA" userId="6ced56f65b0ba6ca" providerId="LiveId" clId="{71982DA2-B7D1-4EA7-8C24-1AF4AB40B8A3}" dt="2024-11-21T15:42:59.567" v="1090" actId="20577"/>
          <ac:spMkLst>
            <pc:docMk/>
            <pc:sldMk cId="2957823685" sldId="287"/>
            <ac:spMk id="5" creationId="{E4C3D361-CAB8-0540-950A-1AB13653A898}"/>
          </ac:spMkLst>
        </pc:spChg>
      </pc:sldChg>
      <pc:sldChg chg="new del">
        <pc:chgData name="SURESH GAAJULA" userId="6ced56f65b0ba6ca" providerId="LiveId" clId="{71982DA2-B7D1-4EA7-8C24-1AF4AB40B8A3}" dt="2024-11-21T15:21:04.100" v="41" actId="47"/>
        <pc:sldMkLst>
          <pc:docMk/>
          <pc:sldMk cId="639380576" sldId="288"/>
        </pc:sldMkLst>
      </pc:sldChg>
      <pc:sldChg chg="addSp delSp modSp add mod">
        <pc:chgData name="SURESH GAAJULA" userId="6ced56f65b0ba6ca" providerId="LiveId" clId="{71982DA2-B7D1-4EA7-8C24-1AF4AB40B8A3}" dt="2024-11-21T15:51:55.876" v="1283" actId="20577"/>
        <pc:sldMkLst>
          <pc:docMk/>
          <pc:sldMk cId="2201914720" sldId="288"/>
        </pc:sldMkLst>
        <pc:spChg chg="add mod">
          <ac:chgData name="SURESH GAAJULA" userId="6ced56f65b0ba6ca" providerId="LiveId" clId="{71982DA2-B7D1-4EA7-8C24-1AF4AB40B8A3}" dt="2024-11-21T15:43:51.587" v="1092" actId="1076"/>
          <ac:spMkLst>
            <pc:docMk/>
            <pc:sldMk cId="2201914720" sldId="288"/>
            <ac:spMk id="3" creationId="{4F37AEE4-058F-765B-2DC9-0B1AA3C08933}"/>
          </ac:spMkLst>
        </pc:spChg>
        <pc:spChg chg="del mod">
          <ac:chgData name="SURESH GAAJULA" userId="6ced56f65b0ba6ca" providerId="LiveId" clId="{71982DA2-B7D1-4EA7-8C24-1AF4AB40B8A3}" dt="2024-11-21T15:44:04.565" v="1094" actId="478"/>
          <ac:spMkLst>
            <pc:docMk/>
            <pc:sldMk cId="2201914720" sldId="288"/>
            <ac:spMk id="4" creationId="{35B88ECC-56BC-C537-AEB7-E86FD13CC573}"/>
          </ac:spMkLst>
        </pc:spChg>
        <pc:spChg chg="add mod">
          <ac:chgData name="SURESH GAAJULA" userId="6ced56f65b0ba6ca" providerId="LiveId" clId="{71982DA2-B7D1-4EA7-8C24-1AF4AB40B8A3}" dt="2024-11-21T15:43:51.587" v="1092" actId="1076"/>
          <ac:spMkLst>
            <pc:docMk/>
            <pc:sldMk cId="2201914720" sldId="288"/>
            <ac:spMk id="5" creationId="{F256392A-2250-D970-DB45-760CD41D47FC}"/>
          </ac:spMkLst>
        </pc:spChg>
        <pc:spChg chg="add del mod">
          <ac:chgData name="SURESH GAAJULA" userId="6ced56f65b0ba6ca" providerId="LiveId" clId="{71982DA2-B7D1-4EA7-8C24-1AF4AB40B8A3}" dt="2024-11-21T15:47:37.672" v="1159" actId="478"/>
          <ac:spMkLst>
            <pc:docMk/>
            <pc:sldMk cId="2201914720" sldId="288"/>
            <ac:spMk id="6" creationId="{22EB1051-36DB-18EA-3EE6-A4662A7E7061}"/>
          </ac:spMkLst>
        </pc:spChg>
        <pc:spChg chg="add mod">
          <ac:chgData name="SURESH GAAJULA" userId="6ced56f65b0ba6ca" providerId="LiveId" clId="{71982DA2-B7D1-4EA7-8C24-1AF4AB40B8A3}" dt="2024-11-21T15:43:51.587" v="1092" actId="1076"/>
          <ac:spMkLst>
            <pc:docMk/>
            <pc:sldMk cId="2201914720" sldId="288"/>
            <ac:spMk id="7" creationId="{CC3B553D-A2D0-E714-C1AE-5AB3460AE87F}"/>
          </ac:spMkLst>
        </pc:spChg>
        <pc:spChg chg="add del mod">
          <ac:chgData name="SURESH GAAJULA" userId="6ced56f65b0ba6ca" providerId="LiveId" clId="{71982DA2-B7D1-4EA7-8C24-1AF4AB40B8A3}" dt="2024-11-21T15:48:03.523" v="1160" actId="478"/>
          <ac:spMkLst>
            <pc:docMk/>
            <pc:sldMk cId="2201914720" sldId="288"/>
            <ac:spMk id="8" creationId="{72E29A27-B959-90E4-A089-A460E0AC5EA6}"/>
          </ac:spMkLst>
        </pc:spChg>
        <pc:spChg chg="add del">
          <ac:chgData name="SURESH GAAJULA" userId="6ced56f65b0ba6ca" providerId="LiveId" clId="{71982DA2-B7D1-4EA7-8C24-1AF4AB40B8A3}" dt="2024-11-21T15:47:07.055" v="1123" actId="22"/>
          <ac:spMkLst>
            <pc:docMk/>
            <pc:sldMk cId="2201914720" sldId="288"/>
            <ac:spMk id="12" creationId="{A84B11D4-3CFF-8721-F8FF-576FEEE3305B}"/>
          </ac:spMkLst>
        </pc:spChg>
        <pc:spChg chg="add mod">
          <ac:chgData name="SURESH GAAJULA" userId="6ced56f65b0ba6ca" providerId="LiveId" clId="{71982DA2-B7D1-4EA7-8C24-1AF4AB40B8A3}" dt="2024-11-21T15:50:03.882" v="1222" actId="1076"/>
          <ac:spMkLst>
            <pc:docMk/>
            <pc:sldMk cId="2201914720" sldId="288"/>
            <ac:spMk id="14" creationId="{2F329F4A-6BFE-C012-2C80-686DF1739827}"/>
          </ac:spMkLst>
        </pc:spChg>
        <pc:spChg chg="add mod">
          <ac:chgData name="SURESH GAAJULA" userId="6ced56f65b0ba6ca" providerId="LiveId" clId="{71982DA2-B7D1-4EA7-8C24-1AF4AB40B8A3}" dt="2024-11-21T15:51:27.285" v="1255" actId="20577"/>
          <ac:spMkLst>
            <pc:docMk/>
            <pc:sldMk cId="2201914720" sldId="288"/>
            <ac:spMk id="17" creationId="{809A5D77-D7FC-F725-18F3-28D0E23273FB}"/>
          </ac:spMkLst>
        </pc:spChg>
        <pc:spChg chg="add mod">
          <ac:chgData name="SURESH GAAJULA" userId="6ced56f65b0ba6ca" providerId="LiveId" clId="{71982DA2-B7D1-4EA7-8C24-1AF4AB40B8A3}" dt="2024-11-21T15:51:55.876" v="1283" actId="20577"/>
          <ac:spMkLst>
            <pc:docMk/>
            <pc:sldMk cId="2201914720" sldId="288"/>
            <ac:spMk id="19" creationId="{32813F68-485E-54C0-7FD8-51E1009F1E7D}"/>
          </ac:spMkLst>
        </pc:spChg>
        <pc:picChg chg="add del mod">
          <ac:chgData name="SURESH GAAJULA" userId="6ced56f65b0ba6ca" providerId="LiveId" clId="{71982DA2-B7D1-4EA7-8C24-1AF4AB40B8A3}" dt="2024-11-21T15:47:10.461" v="1138" actId="21"/>
          <ac:picMkLst>
            <pc:docMk/>
            <pc:sldMk cId="2201914720" sldId="288"/>
            <ac:picMk id="9" creationId="{82A1C486-981D-2125-60B2-1E6F7549B4F6}"/>
          </ac:picMkLst>
        </pc:picChg>
        <pc:picChg chg="add del mod">
          <ac:chgData name="SURESH GAAJULA" userId="6ced56f65b0ba6ca" providerId="LiveId" clId="{71982DA2-B7D1-4EA7-8C24-1AF4AB40B8A3}" dt="2024-11-21T15:47:10.063" v="1137" actId="1076"/>
          <ac:picMkLst>
            <pc:docMk/>
            <pc:sldMk cId="2201914720" sldId="288"/>
            <ac:picMk id="10" creationId="{515CDFEA-E3D0-7141-67FC-D4E1AF3E3918}"/>
          </ac:picMkLst>
        </pc:picChg>
        <pc:picChg chg="add del mod">
          <ac:chgData name="SURESH GAAJULA" userId="6ced56f65b0ba6ca" providerId="LiveId" clId="{71982DA2-B7D1-4EA7-8C24-1AF4AB40B8A3}" dt="2024-11-21T15:50:42.307" v="1228" actId="478"/>
          <ac:picMkLst>
            <pc:docMk/>
            <pc:sldMk cId="2201914720" sldId="288"/>
            <ac:picMk id="15" creationId="{DED6ABA3-CBAD-0888-2B17-18CD953605A8}"/>
          </ac:picMkLst>
        </pc:picChg>
        <pc:picChg chg="add del mod">
          <ac:chgData name="SURESH GAAJULA" userId="6ced56f65b0ba6ca" providerId="LiveId" clId="{71982DA2-B7D1-4EA7-8C24-1AF4AB40B8A3}" dt="2024-11-21T15:44:22.332" v="1097" actId="21"/>
          <ac:picMkLst>
            <pc:docMk/>
            <pc:sldMk cId="2201914720" sldId="288"/>
            <ac:picMk id="1025" creationId="{51A78500-E459-F03B-E5A7-D23161655AF5}"/>
          </ac:picMkLst>
        </pc:picChg>
        <pc:picChg chg="add mod">
          <ac:chgData name="SURESH GAAJULA" userId="6ced56f65b0ba6ca" providerId="LiveId" clId="{71982DA2-B7D1-4EA7-8C24-1AF4AB40B8A3}" dt="2024-11-21T15:48:36.523" v="1170" actId="14100"/>
          <ac:picMkLst>
            <pc:docMk/>
            <pc:sldMk cId="2201914720" sldId="288"/>
            <ac:picMk id="1026" creationId="{58DBADEC-9838-5204-6588-A9450BC8550D}"/>
          </ac:picMkLst>
        </pc:picChg>
        <pc:picChg chg="add mod">
          <ac:chgData name="SURESH GAAJULA" userId="6ced56f65b0ba6ca" providerId="LiveId" clId="{71982DA2-B7D1-4EA7-8C24-1AF4AB40B8A3}" dt="2024-11-21T15:48:40.823" v="1171" actId="14100"/>
          <ac:picMkLst>
            <pc:docMk/>
            <pc:sldMk cId="2201914720" sldId="288"/>
            <ac:picMk id="1027" creationId="{9AEEFF51-1279-C3E4-ED88-3B5FD49F0168}"/>
          </ac:picMkLst>
        </pc:picChg>
        <pc:picChg chg="add mod">
          <ac:chgData name="SURESH GAAJULA" userId="6ced56f65b0ba6ca" providerId="LiveId" clId="{71982DA2-B7D1-4EA7-8C24-1AF4AB40B8A3}" dt="2024-11-21T15:48:49.265" v="1172" actId="14100"/>
          <ac:picMkLst>
            <pc:docMk/>
            <pc:sldMk cId="2201914720" sldId="288"/>
            <ac:picMk id="1028" creationId="{F5582969-0529-9BF7-DB9A-DEB2B0D3D08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21-11-2024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839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jht.org/" TargetMode="External"/><Relationship Id="rId2" Type="http://schemas.openxmlformats.org/officeDocument/2006/relationships/hyperlink" Target="https://jphr.com/" TargetMode="External"/><Relationship Id="rId1" Type="http://schemas.openxmlformats.org/officeDocument/2006/relationships/slideLayout" Target="../slideLayouts/slideLayout2.xml"/><Relationship Id="rId4" Type="http://schemas.openxmlformats.org/officeDocument/2006/relationships/hyperlink" Target="https://jaac.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jmthc.com/" TargetMode="External"/><Relationship Id="rId2" Type="http://schemas.openxmlformats.org/officeDocument/2006/relationships/hyperlink" Target="https://www.ijfmr.com/" TargetMode="External"/><Relationship Id="rId1" Type="http://schemas.openxmlformats.org/officeDocument/2006/relationships/slideLayout" Target="../slideLayouts/slideLayout2.xml"/><Relationship Id="rId4" Type="http://schemas.openxmlformats.org/officeDocument/2006/relationships/hyperlink" Target="https://jems.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HOSPITAL FINDER</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085" y="2653030"/>
          <a:ext cx="5725160" cy="146308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20211CSE0388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Mohammed Thousif B C</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20211CSE0399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Suresh G</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5760">
                <a:tc>
                  <a:txBody>
                    <a:bodyPr/>
                    <a:lstStyle/>
                    <a:p>
                      <a:pPr marL="0" marR="0" lvl="0" indent="0" algn="ctr" rtl="0">
                        <a:spcBef>
                          <a:spcPts val="0"/>
                        </a:spcBef>
                        <a:spcAft>
                          <a:spcPts val="0"/>
                        </a:spcAft>
                        <a:buNone/>
                      </a:pPr>
                      <a:r>
                        <a:rPr lang="en-GB" sz="1800" u="none" strike="noStrike" cap="none" dirty="0"/>
                        <a:t>20211CSE0299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Ullas H 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Md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Zia</a:t>
            </a:r>
            <a:r>
              <a:rPr 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Rahman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2001</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0" y="1627238"/>
            <a:ext cx="10667999" cy="3246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en-GB"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Hospital Finder methodology begins with gathering critical user input, such as the type of medical emergency, required specialists, and blood group. Utilizing Java for backend processing and a MySQL database, the app fetches real-time data regarding nearby hospitals, including their available facilities and services.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29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pic>
        <p:nvPicPr>
          <p:cNvPr id="5" name="Picture 4">
            <a:extLst>
              <a:ext uri="{FF2B5EF4-FFF2-40B4-BE49-F238E27FC236}">
                <a16:creationId xmlns:a16="http://schemas.microsoft.com/office/drawing/2014/main" id="{A8D3E9C3-CC5B-F55E-2E17-0B5ACD9F5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348" y="1588658"/>
            <a:ext cx="7892955" cy="4339020"/>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Platform: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Native Android Development using Android Studio.</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UI/UX Design:</a:t>
            </a:r>
            <a:endParaRPr lang="en-US" sz="2800" u="sng" dirty="0">
              <a:latin typeface="Times New Roman" panose="02020603050405020304" pitchFamily="18" charset="0"/>
              <a:ea typeface="Cambria" panose="02040503050406030204" pitchFamily="18" charset="0"/>
              <a:cs typeface="Times New Roman" panose="02020603050405020304" pitchFamily="18" charset="0"/>
            </a:endParaRP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XML for designing user interfaces.</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Programming Language: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Java.</a:t>
            </a:r>
            <a:endParaRPr lang="en-GB" altLang="en-US" sz="2800" dirty="0">
              <a:latin typeface="Times New Roman" panose="02020603050405020304" pitchFamily="18" charset="0"/>
              <a:ea typeface="Cambria" panose="02040503050406030204" pitchFamily="18" charset="0"/>
              <a:cs typeface="Times New Roman" panose="02020603050405020304" pitchFamily="18" charset="0"/>
              <a:sym typeface="+mn-ea"/>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Database:</a:t>
            </a:r>
            <a:r>
              <a:rPr lang="en-GB" alt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 </a:t>
            </a: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MySQL</a:t>
            </a:r>
            <a:endParaRPr lang="en-US" sz="2800" u="sng"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65540"/>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3962241454"/>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18-Sep-2024</a:t>
                      </a:r>
                      <a:endParaRPr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21-Oct-2024</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1369462738"/>
              </p:ext>
            </p:extLst>
          </p:nvPr>
        </p:nvGraphicFramePr>
        <p:xfrm>
          <a:off x="5954973" y="1571982"/>
          <a:ext cx="3626872" cy="3997125"/>
        </p:xfrm>
        <a:graphic>
          <a:graphicData uri="http://schemas.openxmlformats.org/drawingml/2006/table">
            <a:tbl>
              <a:tblPr firstRow="1" bandRow="1">
                <a:noFill/>
              </a:tblPr>
              <a:tblGrid>
                <a:gridCol w="459397">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rtl="0">
                        <a:spcBef>
                          <a:spcPts val="0"/>
                        </a:spcBef>
                        <a:spcAft>
                          <a:spcPts val="0"/>
                        </a:spcAft>
                        <a:buNone/>
                      </a:pPr>
                      <a:r>
                        <a:rPr lang="en-IN" sz="1000" dirty="0"/>
                        <a:t> </a:t>
                      </a:r>
                      <a:r>
                        <a:rPr lang="en-IN" sz="1000" b="1" dirty="0"/>
                        <a:t>22-Nov-2024</a:t>
                      </a:r>
                      <a:endParaRPr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20-Dec-2024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4034949442"/>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20-Dec-2024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166842"/>
            <a:ext cx="10668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 Access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will receive up-to-date information on hospital services and bed availability, enhancing trust in the data presented.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Experience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simple and intuitive interface will ensure that users can navigate the app easily, improving overall satisfaction and usability.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Hospital Utilization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 will help optimize hospital resource usage by directing patients to the most appropriate facilities based on their needs.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Emergency Services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updates may incorporate features for seamless communication with local emergency services to improve response times.</a:t>
            </a: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Algorithm</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693761" y="1376395"/>
            <a:ext cx="4851779"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Login</a:t>
            </a:r>
          </a:p>
          <a:p>
            <a:pPr marL="0"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user is not registered</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go to registration</a:t>
            </a:r>
          </a:p>
          <a:p>
            <a:pPr marL="0"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Else</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go to home page</a:t>
            </a:r>
          </a:p>
          <a:p>
            <a:pPr marL="0"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lab test</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go to lab test</a:t>
            </a:r>
          </a:p>
          <a:p>
            <a:pPr marL="0"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booking details are correct</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booking successful</a:t>
            </a:r>
          </a:p>
          <a:p>
            <a:pPr marL="0"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move o order details</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else </a:t>
            </a:r>
          </a:p>
          <a:p>
            <a:pPr marL="0"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provide correct information</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elseif</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buy medicines</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go to buy medicines</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a:t>
            </a:r>
            <a:endParaRPr lang="en-US" altLang="en-US" sz="11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4C3D361-CAB8-0540-950A-1AB13653A898}"/>
              </a:ext>
            </a:extLst>
          </p:cNvPr>
          <p:cNvSpPr txBox="1"/>
          <p:nvPr/>
        </p:nvSpPr>
        <p:spPr>
          <a:xfrm>
            <a:off x="5545540" y="1304458"/>
            <a:ext cx="6096000" cy="4832092"/>
          </a:xfrm>
          <a:prstGeom prst="rect">
            <a:avLst/>
          </a:prstGeom>
          <a:noFill/>
        </p:spPr>
        <p:txBody>
          <a:bodyPr wrap="square">
            <a:spAutoFit/>
          </a:bodyPr>
          <a:lstStyle/>
          <a:p>
            <a:pPr mar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if booking details are correct</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booking successful</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move to order details</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else </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provide correct information</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elseif</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articles</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if yes </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share details of particular articles</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else </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go back to home page</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elseif</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order details</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display all orders which has been booked</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else</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logout</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go to home page</a:t>
            </a:r>
          </a:p>
          <a:p>
            <a:pPr marL="0" indent="0" eaLnBrk="0" fontAlgn="base" hangingPunct="0">
              <a:spcBef>
                <a:spcPct val="0"/>
              </a:spcBef>
              <a:spcAft>
                <a:spcPct val="0"/>
              </a:spcAft>
              <a:buNone/>
            </a:pPr>
            <a:r>
              <a:rPr lang="en-US" altLang="en-US" sz="1600" dirty="0">
                <a:latin typeface="Times New Roman" panose="02020603050405020304" pitchFamily="18" charset="0"/>
                <a:cs typeface="Times New Roman" panose="02020603050405020304" pitchFamily="18" charset="0"/>
              </a:rPr>
              <a:t> end.</a:t>
            </a:r>
          </a:p>
          <a:p>
            <a:pPr marL="0" indent="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2957823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a:t>
            </a:r>
          </a:p>
        </p:txBody>
      </p:sp>
      <p:pic>
        <p:nvPicPr>
          <p:cNvPr id="1028" name="Picture 4">
            <a:extLst>
              <a:ext uri="{FF2B5EF4-FFF2-40B4-BE49-F238E27FC236}">
                <a16:creationId xmlns:a16="http://schemas.microsoft.com/office/drawing/2014/main" id="{F5582969-0529-9BF7-DB9A-DEB2B0D3D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1" y="1347876"/>
            <a:ext cx="2626436" cy="37961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6">
            <a:extLst>
              <a:ext uri="{FF2B5EF4-FFF2-40B4-BE49-F238E27FC236}">
                <a16:creationId xmlns:a16="http://schemas.microsoft.com/office/drawing/2014/main" id="{9AEEFF51-1279-C3E4-ED88-3B5FD49F0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651" y="1294418"/>
            <a:ext cx="2788694" cy="37961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5">
            <a:extLst>
              <a:ext uri="{FF2B5EF4-FFF2-40B4-BE49-F238E27FC236}">
                <a16:creationId xmlns:a16="http://schemas.microsoft.com/office/drawing/2014/main" id="{58DBADEC-9838-5204-6588-A9450BC855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793" y="1307911"/>
            <a:ext cx="2788694" cy="38369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4F37AEE4-058F-765B-2DC9-0B1AA3C08933}"/>
              </a:ext>
            </a:extLst>
          </p:cNvPr>
          <p:cNvSpPr>
            <a:spLocks noChangeArrowheads="1"/>
          </p:cNvSpPr>
          <p:nvPr/>
        </p:nvSpPr>
        <p:spPr bwMode="auto">
          <a:xfrm>
            <a:off x="987188" y="85071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F256392A-2250-D970-DB45-760CD41D47FC}"/>
              </a:ext>
            </a:extLst>
          </p:cNvPr>
          <p:cNvSpPr>
            <a:spLocks noChangeArrowheads="1"/>
          </p:cNvSpPr>
          <p:nvPr/>
        </p:nvSpPr>
        <p:spPr bwMode="auto">
          <a:xfrm>
            <a:off x="987188" y="48019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8">
            <a:extLst>
              <a:ext uri="{FF2B5EF4-FFF2-40B4-BE49-F238E27FC236}">
                <a16:creationId xmlns:a16="http://schemas.microsoft.com/office/drawing/2014/main" id="{CC3B553D-A2D0-E714-C1AE-5AB3460AE87F}"/>
              </a:ext>
            </a:extLst>
          </p:cNvPr>
          <p:cNvSpPr>
            <a:spLocks noChangeArrowheads="1"/>
          </p:cNvSpPr>
          <p:nvPr/>
        </p:nvSpPr>
        <p:spPr bwMode="auto">
          <a:xfrm>
            <a:off x="987188" y="126172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2F329F4A-6BFE-C012-2C80-686DF1739827}"/>
              </a:ext>
            </a:extLst>
          </p:cNvPr>
          <p:cNvSpPr txBox="1"/>
          <p:nvPr/>
        </p:nvSpPr>
        <p:spPr>
          <a:xfrm>
            <a:off x="738116" y="5404246"/>
            <a:ext cx="2664727" cy="369332"/>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            Login page </a:t>
            </a:r>
            <a:endParaRPr lang="en-IN" dirty="0"/>
          </a:p>
        </p:txBody>
      </p:sp>
      <p:sp>
        <p:nvSpPr>
          <p:cNvPr id="17" name="TextBox 16">
            <a:extLst>
              <a:ext uri="{FF2B5EF4-FFF2-40B4-BE49-F238E27FC236}">
                <a16:creationId xmlns:a16="http://schemas.microsoft.com/office/drawing/2014/main" id="{809A5D77-D7FC-F725-18F3-28D0E23273FB}"/>
              </a:ext>
            </a:extLst>
          </p:cNvPr>
          <p:cNvSpPr txBox="1"/>
          <p:nvPr/>
        </p:nvSpPr>
        <p:spPr>
          <a:xfrm>
            <a:off x="4151193" y="5404246"/>
            <a:ext cx="2483893" cy="369332"/>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     Registration page </a:t>
            </a:r>
            <a:endParaRPr lang="en-IN" dirty="0"/>
          </a:p>
        </p:txBody>
      </p:sp>
      <p:sp>
        <p:nvSpPr>
          <p:cNvPr id="19" name="TextBox 18">
            <a:extLst>
              <a:ext uri="{FF2B5EF4-FFF2-40B4-BE49-F238E27FC236}">
                <a16:creationId xmlns:a16="http://schemas.microsoft.com/office/drawing/2014/main" id="{32813F68-485E-54C0-7FD8-51E1009F1E7D}"/>
              </a:ext>
            </a:extLst>
          </p:cNvPr>
          <p:cNvSpPr txBox="1"/>
          <p:nvPr/>
        </p:nvSpPr>
        <p:spPr>
          <a:xfrm>
            <a:off x="7310651" y="5292636"/>
            <a:ext cx="2756848" cy="369332"/>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         Home page </a:t>
            </a:r>
            <a:endParaRPr lang="en-IN" dirty="0"/>
          </a:p>
        </p:txBody>
      </p:sp>
    </p:spTree>
    <p:extLst>
      <p:ext uri="{BB962C8B-B14F-4D97-AF65-F5344CB8AC3E}">
        <p14:creationId xmlns:p14="http://schemas.microsoft.com/office/powerpoint/2010/main" val="2201914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buNone/>
            </a:pPr>
            <a:r>
              <a:rPr lang="en-GB" sz="2800" dirty="0">
                <a:latin typeface="Times New Roman" panose="02020603050405020304" pitchFamily="18" charset="0"/>
                <a:cs typeface="Times New Roman" panose="02020603050405020304" pitchFamily="18" charset="0"/>
              </a:rPr>
              <a:t>The proposed work represents a crucial advancement in improving healthcare access during medical emergencies. By providing users with real-time information about hospital services and available specialists, the app empowers individuals to make informed decisions safely, which can be critical to patient outcomes. The emphasis on a user-friendly interface ensures that even in high-stress situations, users can navigate the app easily. Furthermore, the potential for integrating valuable data analytics offers insights that can drive future improvements, ultimately enhancing the overall efficiency of the healthcare system. </a:t>
            </a:r>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r>
              <a:rPr lang="en-GB" altLang="en-US" b="1" dirty="0">
                <a:solidFill>
                  <a:schemeClr val="accent2">
                    <a:lumMod val="75000"/>
                  </a:schemeClr>
                </a:solidFill>
                <a:latin typeface="Cambria" panose="02040503050406030204" pitchFamily="18" charset="0"/>
                <a:ea typeface="Cambria" panose="02040503050406030204" pitchFamily="18" charset="0"/>
              </a:rPr>
              <a:t> : </a:t>
            </a:r>
          </a:p>
          <a:p>
            <a:pPr marL="342900" indent="-190500" algn="just">
              <a:spcBef>
                <a:spcPts val="0"/>
              </a:spcBef>
              <a:buSzPct val="100000"/>
              <a:buFont typeface="Arial" panose="020B0604020202020204"/>
              <a:buNone/>
            </a:pPr>
            <a:endParaRPr lang="en-GB" alt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GB" altLang="en-US" b="1" dirty="0">
                <a:solidFill>
                  <a:schemeClr val="accent2">
                    <a:lumMod val="75000"/>
                  </a:schemeClr>
                </a:solidFill>
                <a:latin typeface="Cambria" panose="02040503050406030204" pitchFamily="18" charset="0"/>
                <a:ea typeface="Cambria" panose="02040503050406030204" pitchFamily="18" charset="0"/>
              </a:rPr>
              <a:t>			</a:t>
            </a:r>
            <a:r>
              <a:rPr lang="en-GB" altLang="en-US" b="1" dirty="0">
                <a:solidFill>
                  <a:srgbClr val="0070C0"/>
                </a:solidFill>
                <a:latin typeface="Cambria" panose="02040503050406030204" pitchFamily="18" charset="0"/>
                <a:ea typeface="Cambria" panose="02040503050406030204" pitchFamily="18" charset="0"/>
              </a:rPr>
              <a:t>https://github.com/Thousif2004/Hospital-Finder.git  </a:t>
            </a: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[1]. Arvind Mehta,</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Evaluating the Impact of E-Health Systems on Emergency Medical Services in      </a:t>
            </a:r>
            <a:r>
              <a:rPr lang="en-GB" sz="2000" i="1" dirty="0" err="1">
                <a:latin typeface="Times New Roman" panose="02020603050405020304" pitchFamily="18" charset="0"/>
                <a:cs typeface="Times New Roman" panose="02020603050405020304" pitchFamily="18" charset="0"/>
              </a:rPr>
              <a:t>India.</a:t>
            </a:r>
            <a:r>
              <a:rPr lang="en-GB" sz="2000" b="1" dirty="0" err="1">
                <a:latin typeface="Times New Roman" panose="02020603050405020304" pitchFamily="18" charset="0"/>
                <a:cs typeface="Times New Roman" panose="02020603050405020304" pitchFamily="18" charset="0"/>
              </a:rPr>
              <a:t>Journal</a:t>
            </a:r>
            <a:r>
              <a:rPr lang="en-GB" sz="2000" b="1" dirty="0">
                <a:latin typeface="Times New Roman" panose="02020603050405020304" pitchFamily="18" charset="0"/>
                <a:cs typeface="Times New Roman" panose="02020603050405020304" pitchFamily="18" charset="0"/>
              </a:rPr>
              <a:t> of Public Health Research</a:t>
            </a:r>
            <a:r>
              <a:rPr lang="en-GB" sz="2000" dirty="0">
                <a:latin typeface="Times New Roman" panose="02020603050405020304" pitchFamily="18" charset="0"/>
                <a:cs typeface="Times New Roman" panose="02020603050405020304" pitchFamily="18" charset="0"/>
              </a:rPr>
              <a:t>, Volume 15, Issue 3, September 2021, Pages 15-22.</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hlinkClick r:id="rId2"/>
              </a:rPr>
              <a:t>https://jphr.com</a:t>
            </a:r>
            <a:endParaRPr lang="en-GB"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[2]. Anjali Bhatt,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The Role of Mobile Health Applications in Streamlining Emergency Medical Services in </a:t>
            </a:r>
            <a:r>
              <a:rPr lang="en-GB" sz="2000" i="1" kern="1200" dirty="0" err="1">
                <a:solidFill>
                  <a:srgbClr val="000000"/>
                </a:solidFill>
                <a:effectLst/>
                <a:latin typeface="Times New Roman" panose="02020603050405020304" pitchFamily="18" charset="0"/>
                <a:ea typeface="+mn-ea"/>
                <a:cs typeface="Times New Roman" panose="02020603050405020304" pitchFamily="18" charset="0"/>
              </a:rPr>
              <a:t>India.</a:t>
            </a:r>
            <a:r>
              <a:rPr lang="en-GB" sz="2000" b="1" kern="1200" dirty="0" err="1">
                <a:solidFill>
                  <a:srgbClr val="000000"/>
                </a:solidFill>
                <a:effectLst/>
                <a:latin typeface="Times New Roman" panose="02020603050405020304" pitchFamily="18" charset="0"/>
                <a:ea typeface="+mn-ea"/>
                <a:cs typeface="Times New Roman" panose="02020603050405020304" pitchFamily="18" charset="0"/>
              </a:rPr>
              <a:t>Journal</a:t>
            </a: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 of Health Technology</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9, Issue 6, June 2022, Pages 35-42.</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3"/>
              </a:rPr>
              <a:t>https://jht.org</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dirty="0">
                <a:solidFill>
                  <a:srgbClr val="000000"/>
                </a:solidFill>
                <a:latin typeface="Times New Roman" panose="02020603050405020304" pitchFamily="18" charset="0"/>
                <a:ea typeface="+mn-ea"/>
                <a:cs typeface="Times New Roman" panose="02020603050405020304" pitchFamily="18" charset="0"/>
              </a:rPr>
              <a:t>[3]. </a:t>
            </a: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Shruti Desai, </a:t>
            </a:r>
            <a:r>
              <a:rPr lang="en-IN" sz="2000" i="1" kern="1200" dirty="0">
                <a:solidFill>
                  <a:srgbClr val="000000"/>
                </a:solidFill>
                <a:effectLst/>
                <a:latin typeface="Times New Roman" panose="02020603050405020304" pitchFamily="18" charset="0"/>
                <a:ea typeface="+mn-ea"/>
                <a:cs typeface="Times New Roman" panose="02020603050405020304" pitchFamily="18" charset="0"/>
              </a:rPr>
              <a:t>Optimization of Hospital Selection Algorithms for Emergency Medical Care in Urban </a:t>
            </a:r>
            <a:r>
              <a:rPr lang="en-IN" sz="2000" i="1" kern="1200" dirty="0" err="1">
                <a:solidFill>
                  <a:srgbClr val="000000"/>
                </a:solidFill>
                <a:effectLst/>
                <a:latin typeface="Times New Roman" panose="02020603050405020304" pitchFamily="18" charset="0"/>
                <a:ea typeface="+mn-ea"/>
                <a:cs typeface="Times New Roman" panose="02020603050405020304" pitchFamily="18" charset="0"/>
              </a:rPr>
              <a:t>India.</a:t>
            </a:r>
            <a:r>
              <a:rPr lang="en-IN" sz="2000" b="1" kern="1200" dirty="0" err="1">
                <a:solidFill>
                  <a:srgbClr val="000000"/>
                </a:solidFill>
                <a:effectLst/>
                <a:latin typeface="Times New Roman" panose="02020603050405020304" pitchFamily="18" charset="0"/>
                <a:ea typeface="+mn-ea"/>
                <a:cs typeface="Times New Roman" panose="02020603050405020304" pitchFamily="18" charset="0"/>
              </a:rPr>
              <a:t>Journal</a:t>
            </a: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 of Applied Algorithms and Computation</a:t>
            </a:r>
            <a:r>
              <a:rPr lang="en-IN" sz="2000" kern="1200" dirty="0">
                <a:solidFill>
                  <a:srgbClr val="000000"/>
                </a:solidFill>
                <a:effectLst/>
                <a:latin typeface="Times New Roman" panose="02020603050405020304" pitchFamily="18" charset="0"/>
                <a:ea typeface="+mn-ea"/>
                <a:cs typeface="Times New Roman" panose="02020603050405020304" pitchFamily="18" charset="0"/>
              </a:rPr>
              <a:t>, Volume 10, Issue 4, November 2020, Pages 47-54.</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kern="1200" dirty="0">
                <a:solidFill>
                  <a:srgbClr val="000000"/>
                </a:solidFill>
                <a:effectLst/>
                <a:latin typeface="Times New Roman" panose="02020603050405020304" pitchFamily="18" charset="0"/>
                <a:ea typeface="+mn-ea"/>
                <a:cs typeface="Times New Roman" panose="02020603050405020304" pitchFamily="18" charset="0"/>
                <a:hlinkClick r:id="rId4"/>
              </a:rPr>
              <a:t>https://jaac.org</a:t>
            </a:r>
            <a:endParaRPr lang="en-IN" sz="2000" dirty="0">
              <a:effectLst/>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932330"/>
            <a:ext cx="4314209" cy="4993340"/>
          </a:xfrm>
          <a:prstGeom prst="rect">
            <a:avLst/>
          </a:prstGeom>
          <a:noFill/>
          <a:ln>
            <a:noFill/>
          </a:ln>
        </p:spPr>
        <p:txBody>
          <a:bodyPr spcFirstLastPara="1" wrap="square" lIns="91425" tIns="45700" rIns="91425" bIns="45700" anchor="t" anchorCtr="0">
            <a:no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5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5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549AD531-BA8E-D5DC-DB29-C6E6DB70752A}"/>
              </a:ext>
            </a:extLst>
          </p:cNvPr>
          <p:cNvSpPr txBox="1"/>
          <p:nvPr/>
        </p:nvSpPr>
        <p:spPr>
          <a:xfrm>
            <a:off x="5086066" y="932330"/>
            <a:ext cx="6096000" cy="3691844"/>
          </a:xfrm>
          <a:prstGeom prst="rect">
            <a:avLst/>
          </a:prstGeom>
          <a:noFill/>
        </p:spPr>
        <p:txBody>
          <a:bodyPr wrap="square">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err="1">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[4]. Amit Kumar, </a:t>
            </a:r>
            <a:r>
              <a:rPr lang="en-IN" sz="2000" i="1" kern="1200" dirty="0">
                <a:solidFill>
                  <a:srgbClr val="000000"/>
                </a:solidFill>
                <a:effectLst/>
                <a:latin typeface="Times New Roman" panose="02020603050405020304" pitchFamily="18" charset="0"/>
                <a:ea typeface="+mn-ea"/>
                <a:cs typeface="Times New Roman" panose="02020603050405020304" pitchFamily="18" charset="0"/>
              </a:rPr>
              <a:t>Emergency Health Care Services in India: A Strategic Approach.</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International Journal for Multidisciplinary Research</a:t>
            </a:r>
            <a:r>
              <a:rPr lang="en-IN" sz="2000" kern="1200" dirty="0">
                <a:solidFill>
                  <a:srgbClr val="000000"/>
                </a:solidFill>
                <a:effectLst/>
                <a:latin typeface="Times New Roman" panose="02020603050405020304" pitchFamily="18" charset="0"/>
                <a:ea typeface="+mn-ea"/>
                <a:cs typeface="Times New Roman" panose="02020603050405020304" pitchFamily="18" charset="0"/>
              </a:rPr>
              <a:t>, Volume 6, Issue 1, January-February 2024, Pages 5-10.</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kern="1200" dirty="0">
                <a:solidFill>
                  <a:srgbClr val="000000"/>
                </a:solidFill>
                <a:effectLst/>
                <a:latin typeface="Times New Roman" panose="02020603050405020304" pitchFamily="18" charset="0"/>
                <a:ea typeface="+mn-ea"/>
                <a:cs typeface="Times New Roman" panose="02020603050405020304" pitchFamily="18" charset="0"/>
                <a:hlinkClick r:id="rId2"/>
              </a:rPr>
              <a:t>https://www.ijfmr.com</a:t>
            </a: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Kartik Mishra,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Mobile Health Apps and the Future of Emergency Medical Care in India.</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Journal of Mobile Technology in Healthcare</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3, Issue 7, July 2020, Pages 21-28.</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3"/>
              </a:rPr>
              <a:t>https://www.jmthc.com</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Naveen Sharma,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Emergency Response Systems in India: Leveraging Mobile Applications for Faster Access to Healthcare.</a:t>
            </a:r>
            <a:r>
              <a:rPr lang="en-GB" sz="2000" i="1" dirty="0">
                <a:solidFill>
                  <a:srgbClr val="000000"/>
                </a:solidFill>
                <a:latin typeface="Times New Roman" panose="02020603050405020304" pitchFamily="18" charset="0"/>
                <a:ea typeface="+mn-ea"/>
                <a:cs typeface="Times New Roman" panose="02020603050405020304" pitchFamily="18" charset="0"/>
              </a:rPr>
              <a:t> </a:t>
            </a: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Journal of Emergency Medical Services</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7, Issue 3, July 2021, Pages 33-40.</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4"/>
              </a:rPr>
              <a:t>https://jems.com</a:t>
            </a: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buNone/>
            </a:pPr>
            <a:endParaRPr lang="en-GB" sz="2000" dirty="0"/>
          </a:p>
          <a:p>
            <a:pPr marL="0" indent="0" algn="just">
              <a:lnSpc>
                <a:spcPct val="150000"/>
              </a:lnSpc>
              <a:buNone/>
            </a:pPr>
            <a:r>
              <a:rPr lang="en-GB" dirty="0">
                <a:latin typeface="Times New Roman" panose="02020603050405020304" pitchFamily="18" charset="0"/>
                <a:cs typeface="Times New Roman" panose="02020603050405020304" pitchFamily="18" charset="0"/>
              </a:rPr>
              <a:t>The Health Finder app addresses the critical need for timely medical assistance by simplifying the search process during emergencies. By providing essential details about nearby hospitals, including available services, medications, and specialist care, the app empowers users to make quick, informed decisions when every second counts. Ultimately, Health Finder seeks to bridge the gap between individuals in need and accessible healthcare services, ensuring that help is just a tap away.</a:t>
            </a: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4237514054"/>
              </p:ext>
            </p:extLst>
          </p:nvPr>
        </p:nvGraphicFramePr>
        <p:xfrm>
          <a:off x="227390" y="852762"/>
          <a:ext cx="11843656" cy="4832801"/>
        </p:xfrm>
        <a:graphic>
          <a:graphicData uri="http://schemas.openxmlformats.org/drawingml/2006/table">
            <a:tbl>
              <a:tblPr firstRow="1" bandRow="1">
                <a:tableStyleId>{3C2FFA5D-87B4-456A-9821-1D502468CF0F}</a:tableStyleId>
              </a:tblPr>
              <a:tblGrid>
                <a:gridCol w="588727">
                  <a:extLst>
                    <a:ext uri="{9D8B030D-6E8A-4147-A177-3AD203B41FA5}">
                      <a16:colId xmlns:a16="http://schemas.microsoft.com/office/drawing/2014/main" val="2400391149"/>
                    </a:ext>
                  </a:extLst>
                </a:gridCol>
                <a:gridCol w="5478677">
                  <a:extLst>
                    <a:ext uri="{9D8B030D-6E8A-4147-A177-3AD203B41FA5}">
                      <a16:colId xmlns:a16="http://schemas.microsoft.com/office/drawing/2014/main" val="3931570721"/>
                    </a:ext>
                  </a:extLst>
                </a:gridCol>
                <a:gridCol w="2815337">
                  <a:extLst>
                    <a:ext uri="{9D8B030D-6E8A-4147-A177-3AD203B41FA5}">
                      <a16:colId xmlns:a16="http://schemas.microsoft.com/office/drawing/2014/main" val="1681513467"/>
                    </a:ext>
                  </a:extLst>
                </a:gridCol>
                <a:gridCol w="2960915">
                  <a:extLst>
                    <a:ext uri="{9D8B030D-6E8A-4147-A177-3AD203B41FA5}">
                      <a16:colId xmlns:a16="http://schemas.microsoft.com/office/drawing/2014/main" val="1229159050"/>
                    </a:ext>
                  </a:extLst>
                </a:gridCol>
              </a:tblGrid>
              <a:tr h="491740">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2302961">
                <a:tc>
                  <a:txBody>
                    <a:bodyPr/>
                    <a:lstStyle/>
                    <a:p>
                      <a:pPr algn="just"/>
                      <a:r>
                        <a:rPr lang="en-US" sz="1600" dirty="0"/>
                        <a:t>1</a:t>
                      </a:r>
                      <a:endParaRPr lang="en-IN" sz="1600" dirty="0"/>
                    </a:p>
                  </a:txBody>
                  <a:tcPr/>
                </a:tc>
                <a:tc>
                  <a:txBody>
                    <a:bodyPr/>
                    <a:lstStyle/>
                    <a:p>
                      <a:pPr algn="l"/>
                      <a:r>
                        <a:rPr lang="en-IN" sz="1800" b="1" dirty="0">
                          <a:latin typeface="Times New Roman" panose="02020603050405020304" pitchFamily="18" charset="0"/>
                          <a:cs typeface="Times New Roman" panose="02020603050405020304" pitchFamily="18" charset="0"/>
                        </a:rPr>
                        <a:t>Amit Kumar </a:t>
                      </a:r>
                      <a:r>
                        <a:rPr lang="en-IN" sz="1800" i="1" dirty="0">
                          <a:latin typeface="Times New Roman" panose="02020603050405020304" pitchFamily="18" charset="0"/>
                          <a:cs typeface="Times New Roman" panose="02020603050405020304" pitchFamily="18" charset="0"/>
                        </a:rPr>
                        <a:t>Emergency Health Care Services in India: A Strategic Approach.</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International Journal for Multidisciplinary Research</a:t>
                      </a:r>
                      <a:r>
                        <a:rPr lang="en-IN" sz="1800" dirty="0">
                          <a:latin typeface="Times New Roman" panose="02020603050405020304" pitchFamily="18" charset="0"/>
                          <a:cs typeface="Times New Roman" panose="02020603050405020304" pitchFamily="18" charset="0"/>
                        </a:rPr>
                        <a:t>, Volume 6, Issue 1, January-February 2024, Pages 5-10.</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Proposes a unified emergency surveillance system that integrates pre-hospital and facility-based care using telemedicine and emergency response technologies.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Fragmentation of healthcare services, lack of trained personnel, and insufficient infrastructure pose significant barriers to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885305">
                <a:tc>
                  <a:txBody>
                    <a:bodyPr/>
                    <a:lstStyle/>
                    <a:p>
                      <a:pPr algn="just"/>
                      <a:r>
                        <a:rPr lang="en-US" sz="1600" dirty="0"/>
                        <a:t>2</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Kartik Mishra </a:t>
                      </a:r>
                      <a:r>
                        <a:rPr lang="en-GB" sz="1800" i="1" dirty="0">
                          <a:latin typeface="Times New Roman" panose="02020603050405020304" pitchFamily="18" charset="0"/>
                          <a:cs typeface="Times New Roman" panose="02020603050405020304" pitchFamily="18" charset="0"/>
                        </a:rPr>
                        <a:t>Mobile Health Apps and the Future of Emergency Medical Care in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Mobile Technology in Healthcare</a:t>
                      </a:r>
                      <a:r>
                        <a:rPr lang="en-GB" sz="1800" dirty="0">
                          <a:latin typeface="Times New Roman" panose="02020603050405020304" pitchFamily="18" charset="0"/>
                          <a:cs typeface="Times New Roman" panose="02020603050405020304" pitchFamily="18" charset="0"/>
                        </a:rPr>
                        <a:t>, Volume 3, Issue 7, July 2020, Pages 21-28.</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Utilizes mobile health apps with embedded AI algorithms to predict hospital crowding and suggest the best hospitals based on patient flow and emergency severity.</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GB" sz="1800" dirty="0">
                          <a:latin typeface="Times New Roman" panose="02020603050405020304" pitchFamily="18" charset="0"/>
                          <a:cs typeface="Times New Roman" panose="02020603050405020304" pitchFamily="18" charset="0"/>
                        </a:rPr>
                        <a:t>Data reliability is an issue due to the fragmented nature of the Indian healthcare system and the limited adoption of digital health technologies.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08492553"/>
              </p:ext>
            </p:extLst>
          </p:nvPr>
        </p:nvGraphicFramePr>
        <p:xfrm>
          <a:off x="55639" y="796365"/>
          <a:ext cx="12080722" cy="4248290"/>
        </p:xfrm>
        <a:graphic>
          <a:graphicData uri="http://schemas.openxmlformats.org/drawingml/2006/table">
            <a:tbl>
              <a:tblPr firstRow="1" bandRow="1">
                <a:tableStyleId>{3C2FFA5D-87B4-456A-9821-1D502468CF0F}</a:tableStyleId>
              </a:tblPr>
              <a:tblGrid>
                <a:gridCol w="583057">
                  <a:extLst>
                    <a:ext uri="{9D8B030D-6E8A-4147-A177-3AD203B41FA5}">
                      <a16:colId xmlns:a16="http://schemas.microsoft.com/office/drawing/2014/main" val="2400391149"/>
                    </a:ext>
                  </a:extLst>
                </a:gridCol>
                <a:gridCol w="5425512">
                  <a:extLst>
                    <a:ext uri="{9D8B030D-6E8A-4147-A177-3AD203B41FA5}">
                      <a16:colId xmlns:a16="http://schemas.microsoft.com/office/drawing/2014/main" val="3931570721"/>
                    </a:ext>
                  </a:extLst>
                </a:gridCol>
                <a:gridCol w="2956596">
                  <a:extLst>
                    <a:ext uri="{9D8B030D-6E8A-4147-A177-3AD203B41FA5}">
                      <a16:colId xmlns:a16="http://schemas.microsoft.com/office/drawing/2014/main" val="1681513467"/>
                    </a:ext>
                  </a:extLst>
                </a:gridCol>
                <a:gridCol w="3115557">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Naveen Sharma </a:t>
                      </a:r>
                      <a:r>
                        <a:rPr lang="en-GB" sz="1800" i="1" dirty="0">
                          <a:latin typeface="Times New Roman" panose="02020603050405020304" pitchFamily="18" charset="0"/>
                          <a:cs typeface="Times New Roman" panose="02020603050405020304" pitchFamily="18" charset="0"/>
                        </a:rPr>
                        <a:t>Emergency Response Systems in India: Leveraging Mobile Applications for Faster Access to Healthcare.</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Emergency Medical Services</a:t>
                      </a:r>
                      <a:r>
                        <a:rPr lang="en-GB" sz="1800" dirty="0">
                          <a:latin typeface="Times New Roman" panose="02020603050405020304" pitchFamily="18" charset="0"/>
                          <a:cs typeface="Times New Roman" panose="02020603050405020304" pitchFamily="18" charset="0"/>
                        </a:rPr>
                        <a:t>, Volume 7, Issue 3, July 2021, Pages 33-40.</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Mobile apps connected to a centralized emergency response network to dispatch ambulances and guide users to the nearest hospitals.</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Limited access in areas without strong mobile networks, and the system is reliant on real-time ambulance availability, which can cause delays during high-demand periods.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IN" sz="1800" b="1" dirty="0">
                          <a:latin typeface="Times New Roman" panose="02020603050405020304" pitchFamily="18" charset="0"/>
                          <a:cs typeface="Times New Roman" panose="02020603050405020304" pitchFamily="18" charset="0"/>
                        </a:rPr>
                        <a:t>Shruti Desai </a:t>
                      </a:r>
                      <a:r>
                        <a:rPr lang="en-IN" sz="1800" i="1" dirty="0">
                          <a:latin typeface="Times New Roman" panose="02020603050405020304" pitchFamily="18" charset="0"/>
                          <a:cs typeface="Times New Roman" panose="02020603050405020304" pitchFamily="18" charset="0"/>
                        </a:rPr>
                        <a:t>Optimization of Hospital Selection Algorithms for Emergency Medical Care in Urban India.</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Journal of Applied Algorithms and Computation</a:t>
                      </a:r>
                      <a:r>
                        <a:rPr lang="en-IN" sz="1800" dirty="0">
                          <a:latin typeface="Times New Roman" panose="02020603050405020304" pitchFamily="18" charset="0"/>
                          <a:cs typeface="Times New Roman" panose="02020603050405020304" pitchFamily="18" charset="0"/>
                        </a:rPr>
                        <a:t>, Volume 10, Issue 4, November 2020, Pages 47-54.</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Develops algorithms that prioritize hospitals based on distance, specialty, and crowding factors, providing users with the optimal choice in emergency scenarios.</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Real-time data accuracy is challenging in urban environments due to traffic congestion and frequent hospital overcrowding.</a:t>
                      </a: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968887047"/>
              </p:ext>
            </p:extLst>
          </p:nvPr>
        </p:nvGraphicFramePr>
        <p:xfrm>
          <a:off x="104020" y="759856"/>
          <a:ext cx="11983960" cy="4894867"/>
        </p:xfrm>
        <a:graphic>
          <a:graphicData uri="http://schemas.openxmlformats.org/drawingml/2006/table">
            <a:tbl>
              <a:tblPr firstRow="1" bandRow="1">
                <a:tableStyleId>{3C2FFA5D-87B4-456A-9821-1D502468CF0F}</a:tableStyleId>
              </a:tblPr>
              <a:tblGrid>
                <a:gridCol w="575421">
                  <a:extLst>
                    <a:ext uri="{9D8B030D-6E8A-4147-A177-3AD203B41FA5}">
                      <a16:colId xmlns:a16="http://schemas.microsoft.com/office/drawing/2014/main" val="2400391149"/>
                    </a:ext>
                  </a:extLst>
                </a:gridCol>
                <a:gridCol w="5616726">
                  <a:extLst>
                    <a:ext uri="{9D8B030D-6E8A-4147-A177-3AD203B41FA5}">
                      <a16:colId xmlns:a16="http://schemas.microsoft.com/office/drawing/2014/main" val="3931570721"/>
                    </a:ext>
                  </a:extLst>
                </a:gridCol>
                <a:gridCol w="2795822">
                  <a:extLst>
                    <a:ext uri="{9D8B030D-6E8A-4147-A177-3AD203B41FA5}">
                      <a16:colId xmlns:a16="http://schemas.microsoft.com/office/drawing/2014/main" val="1681513467"/>
                    </a:ext>
                  </a:extLst>
                </a:gridCol>
                <a:gridCol w="2995991">
                  <a:extLst>
                    <a:ext uri="{9D8B030D-6E8A-4147-A177-3AD203B41FA5}">
                      <a16:colId xmlns:a16="http://schemas.microsoft.com/office/drawing/2014/main" val="1229159050"/>
                    </a:ext>
                  </a:extLst>
                </a:gridCol>
              </a:tblGrid>
              <a:tr h="663183">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2115842">
                <a:tc>
                  <a:txBody>
                    <a:bodyPr/>
                    <a:lstStyle/>
                    <a:p>
                      <a:r>
                        <a:rPr lang="en-US" sz="1600" dirty="0"/>
                        <a:t>5</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Suresh Patil </a:t>
                      </a:r>
                      <a:r>
                        <a:rPr lang="en-GB" sz="1800" i="1" dirty="0">
                          <a:latin typeface="Times New Roman" panose="02020603050405020304" pitchFamily="18" charset="0"/>
                          <a:cs typeface="Times New Roman" panose="02020603050405020304" pitchFamily="18" charset="0"/>
                        </a:rPr>
                        <a:t>Emergency Medical Care System Using GPS and Mobile Applications in Rural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Healthcare Informatics Research</a:t>
                      </a:r>
                      <a:r>
                        <a:rPr lang="en-GB" sz="1800" dirty="0">
                          <a:latin typeface="Times New Roman" panose="02020603050405020304" pitchFamily="18" charset="0"/>
                          <a:cs typeface="Times New Roman" panose="02020603050405020304" pitchFamily="18" charset="0"/>
                        </a:rPr>
                        <a:t>, Volume 5, Issue 2, February 2020, Pages 62-70.</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Implements a GPS-enabled emergency response system for rural India, integrating mobile apps with local healthcare </a:t>
                      </a:r>
                      <a:r>
                        <a:rPr lang="en-GB" sz="1800" dirty="0" err="1">
                          <a:latin typeface="Times New Roman" panose="02020603050405020304" pitchFamily="18" charset="0"/>
                          <a:cs typeface="Times New Roman" panose="02020603050405020304" pitchFamily="18" charset="0"/>
                        </a:rPr>
                        <a:t>centers</a:t>
                      </a:r>
                      <a:r>
                        <a:rPr lang="en-GB" sz="1800" dirty="0">
                          <a:latin typeface="Times New Roman" panose="02020603050405020304" pitchFamily="18" charset="0"/>
                          <a:cs typeface="Times New Roman" panose="02020603050405020304" pitchFamily="18" charset="0"/>
                        </a:rPr>
                        <a:t> for faster emergency responses.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Lack of reliable internet connectivity in rural areas hinders the app’s functionality, and local healthcare </a:t>
                      </a:r>
                      <a:r>
                        <a:rPr lang="en-GB" sz="1800" dirty="0" err="1">
                          <a:latin typeface="Times New Roman" panose="02020603050405020304" pitchFamily="18" charset="0"/>
                          <a:cs typeface="Times New Roman" panose="02020603050405020304" pitchFamily="18" charset="0"/>
                        </a:rPr>
                        <a:t>centers</a:t>
                      </a:r>
                      <a:r>
                        <a:rPr lang="en-GB" sz="1800" dirty="0">
                          <a:latin typeface="Times New Roman" panose="02020603050405020304" pitchFamily="18" charset="0"/>
                          <a:cs typeface="Times New Roman" panose="02020603050405020304" pitchFamily="18" charset="0"/>
                        </a:rPr>
                        <a:t> often face resource shortages.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2115842">
                <a:tc>
                  <a:txBody>
                    <a:bodyPr/>
                    <a:lstStyle/>
                    <a:p>
                      <a:r>
                        <a:rPr lang="en-US" sz="1600" dirty="0"/>
                        <a:t>6</a:t>
                      </a:r>
                      <a:endParaRPr lang="en-IN" sz="1600" dirty="0"/>
                    </a:p>
                  </a:txBody>
                  <a:tcPr/>
                </a:tc>
                <a:tc>
                  <a:txBody>
                    <a:bodyPr/>
                    <a:lstStyle/>
                    <a:p>
                      <a:r>
                        <a:rPr lang="en-GB" sz="1800" b="1" dirty="0">
                          <a:latin typeface="Times New Roman" panose="02020603050405020304" pitchFamily="18" charset="0"/>
                          <a:cs typeface="Times New Roman" panose="02020603050405020304" pitchFamily="18" charset="0"/>
                        </a:rPr>
                        <a:t>Anjali Bhatt </a:t>
                      </a:r>
                      <a:r>
                        <a:rPr lang="en-GB" sz="1800" i="1" dirty="0">
                          <a:latin typeface="Times New Roman" panose="02020603050405020304" pitchFamily="18" charset="0"/>
                          <a:cs typeface="Times New Roman" panose="02020603050405020304" pitchFamily="18" charset="0"/>
                        </a:rPr>
                        <a:t>The Role of Mobile Health Applications in Streamlining Emergency Medical Services in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Health Technology</a:t>
                      </a:r>
                      <a:r>
                        <a:rPr lang="en-GB" sz="1800" dirty="0">
                          <a:latin typeface="Times New Roman" panose="02020603050405020304" pitchFamily="18" charset="0"/>
                          <a:cs typeface="Times New Roman" panose="02020603050405020304" pitchFamily="18" charset="0"/>
                        </a:rPr>
                        <a:t>, Volume 9, Issue 6, June 2022, Pages 35-42.</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Mobile health applications connected with a central dispatch system to alert users about nearby hospitals and ambulances in emergencies.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Heavy reliance on mobile connectivity and challenges in synchronizing real-time data between private and government hospitals.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567646125"/>
              </p:ext>
            </p:extLst>
          </p:nvPr>
        </p:nvGraphicFramePr>
        <p:xfrm>
          <a:off x="104020" y="759857"/>
          <a:ext cx="11983960" cy="4472695"/>
        </p:xfrm>
        <a:graphic>
          <a:graphicData uri="http://schemas.openxmlformats.org/drawingml/2006/table">
            <a:tbl>
              <a:tblPr firstRow="1" bandRow="1">
                <a:tableStyleId>{3C2FFA5D-87B4-456A-9821-1D502468CF0F}</a:tableStyleId>
              </a:tblPr>
              <a:tblGrid>
                <a:gridCol w="575421">
                  <a:extLst>
                    <a:ext uri="{9D8B030D-6E8A-4147-A177-3AD203B41FA5}">
                      <a16:colId xmlns:a16="http://schemas.microsoft.com/office/drawing/2014/main" val="2400391149"/>
                    </a:ext>
                  </a:extLst>
                </a:gridCol>
                <a:gridCol w="5648571">
                  <a:extLst>
                    <a:ext uri="{9D8B030D-6E8A-4147-A177-3AD203B41FA5}">
                      <a16:colId xmlns:a16="http://schemas.microsoft.com/office/drawing/2014/main" val="3931570721"/>
                    </a:ext>
                  </a:extLst>
                </a:gridCol>
                <a:gridCol w="2763977">
                  <a:extLst>
                    <a:ext uri="{9D8B030D-6E8A-4147-A177-3AD203B41FA5}">
                      <a16:colId xmlns:a16="http://schemas.microsoft.com/office/drawing/2014/main" val="1681513467"/>
                    </a:ext>
                  </a:extLst>
                </a:gridCol>
                <a:gridCol w="2995991">
                  <a:extLst>
                    <a:ext uri="{9D8B030D-6E8A-4147-A177-3AD203B41FA5}">
                      <a16:colId xmlns:a16="http://schemas.microsoft.com/office/drawing/2014/main" val="1229159050"/>
                    </a:ext>
                  </a:extLst>
                </a:gridCol>
              </a:tblGrid>
              <a:tr h="602594">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858421">
                <a:tc>
                  <a:txBody>
                    <a:bodyPr/>
                    <a:lstStyle/>
                    <a:p>
                      <a:r>
                        <a:rPr lang="en-US" sz="1600" dirty="0"/>
                        <a:t>7</a:t>
                      </a:r>
                      <a:endParaRPr lang="en-IN" sz="1600" dirty="0"/>
                    </a:p>
                  </a:txBody>
                  <a:tcPr/>
                </a:tc>
                <a:tc>
                  <a:txBody>
                    <a:bodyPr/>
                    <a:lstStyle/>
                    <a:p>
                      <a:pPr algn="l"/>
                      <a:r>
                        <a:rPr lang="en-IN" sz="1800" dirty="0">
                          <a:latin typeface="Times New Roman" panose="02020603050405020304" pitchFamily="18" charset="0"/>
                          <a:cs typeface="Times New Roman" panose="02020603050405020304" pitchFamily="18" charset="0"/>
                        </a:rPr>
                        <a:t>Zhao </a:t>
                      </a:r>
                      <a:r>
                        <a:rPr lang="en-IN" sz="1800" dirty="0" err="1">
                          <a:latin typeface="Times New Roman" panose="02020603050405020304" pitchFamily="18" charset="0"/>
                          <a:cs typeface="Times New Roman" panose="02020603050405020304" pitchFamily="18" charset="0"/>
                        </a:rPr>
                        <a:t>Jinxian</a:t>
                      </a:r>
                      <a:r>
                        <a:rPr lang="en-IN" sz="1800" dirty="0">
                          <a:latin typeface="Times New Roman" panose="02020603050405020304" pitchFamily="18" charset="0"/>
                          <a:cs typeface="Times New Roman" panose="02020603050405020304" pitchFamily="18" charset="0"/>
                        </a:rPr>
                        <a:t> et al , Subway Shield Construction Evaluation, Urban Infrastructure Journal, Vol 3(9): p 180-192, September 2023.</a:t>
                      </a:r>
                    </a:p>
                  </a:txBody>
                  <a:tcPr/>
                </a:tc>
                <a:tc>
                  <a:txBody>
                    <a:bodyPr/>
                    <a:lstStyle/>
                    <a:p>
                      <a:pPr algn="just"/>
                      <a:r>
                        <a:rPr lang="en-GB" sz="1800" dirty="0">
                          <a:latin typeface="Times New Roman" panose="02020603050405020304" pitchFamily="18" charset="0"/>
                          <a:cs typeface="Times New Roman" panose="02020603050405020304" pitchFamily="18" charset="0"/>
                        </a:rPr>
                        <a:t>Proposes a general knowledge management system (KMS) for hospital settings to enhance decision-making through shared medical knowledge.</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Requires a high degree of collaboration across medical teams, which can be difficult to achieve in practice.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922535">
                <a:tc>
                  <a:txBody>
                    <a:bodyPr/>
                    <a:lstStyle/>
                    <a:p>
                      <a:r>
                        <a:rPr lang="en-US" sz="1600" dirty="0"/>
                        <a:t>8</a:t>
                      </a:r>
                      <a:endParaRPr lang="en-IN" sz="1600" dirty="0"/>
                    </a:p>
                  </a:txBody>
                  <a:tcPr/>
                </a:tc>
                <a:tc>
                  <a:txBody>
                    <a:bodyPr/>
                    <a:lstStyle/>
                    <a:p>
                      <a:r>
                        <a:rPr lang="en-GB" sz="1800" dirty="0">
                          <a:latin typeface="Times New Roman" panose="02020603050405020304" pitchFamily="18" charset="0"/>
                          <a:cs typeface="Times New Roman" panose="02020603050405020304" pitchFamily="18" charset="0"/>
                        </a:rPr>
                        <a:t>Lin et al., Knowledge Management in Healthcare Systems, Knowledge Systems Journal, Vol 8(5): p 300-315, May 2021.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Uses a fuzzy theory-based model combined with the WSR methodology to evaluate the effectiveness of infrastructure projects like emergency hospitals.</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The complexity of the model makes it difficult to apply quickly in real-time emergency situations.</a:t>
                      </a:r>
                      <a:endParaRPr lang="en-IN"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2490790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endParaRPr lang="en-GB" dirty="0">
              <a:cs typeface="Times New Roman" panose="02020603050405020304" pitchFamily="18" charset="0"/>
            </a:endParaRPr>
          </a:p>
          <a:p>
            <a:pPr marL="0" indent="0">
              <a:lnSpc>
                <a:spcPct val="150000"/>
              </a:lnSpc>
              <a:buNone/>
            </a:pPr>
            <a:r>
              <a:rPr lang="en-GB" dirty="0">
                <a:latin typeface="Times New Roman" panose="02020603050405020304" pitchFamily="18" charset="0"/>
                <a:cs typeface="Times New Roman" panose="02020603050405020304" pitchFamily="18" charset="0"/>
              </a:rPr>
              <a:t>An application will feature a user-friendly interface that allows for quick navigation and filtering of results, presenting detailed hospital profiles with contact information, services, and reviews. By prioritizing data privacy and security, Health Finder aims to enhance decision-making during emergencies and improve patient outcomes.</a:t>
            </a: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889844"/>
            <a:ext cx="1121041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mobile application that provides real-time hospital information based on user location.</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 features that allow users to filter hospitals by required medical facilities and specialties.</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decision-making capabilities during medical emergencies.</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user-friendly interface and seamless experience.</a:t>
            </a:r>
          </a:p>
          <a:p>
            <a:pPr eaLnBrk="0" fontAlgn="base" hangingPunct="0">
              <a:spcBef>
                <a:spcPct val="0"/>
              </a:spcBef>
              <a:spcAft>
                <a:spcPct val="0"/>
              </a:spcAft>
            </a:pPr>
            <a:endParaRPr lang="en-US" altLang="en-US" sz="2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497</TotalTime>
  <Words>1735</Words>
  <Application>Microsoft Office PowerPoint</Application>
  <PresentationFormat>Widescreen</PresentationFormat>
  <Paragraphs>221</Paragraphs>
  <Slides>21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Black</vt:lpstr>
      <vt:lpstr>Bookman Old Style</vt:lpstr>
      <vt:lpstr>Calibri</vt:lpstr>
      <vt:lpstr>Cambria</vt:lpstr>
      <vt:lpstr>Times New Roman</vt:lpstr>
      <vt:lpstr>Verdana</vt:lpstr>
      <vt:lpstr>Wingdings</vt:lpstr>
      <vt:lpstr>Bioinformatics</vt:lpstr>
      <vt:lpstr>HOSPITAL FINDER</vt:lpstr>
      <vt:lpstr>Content</vt:lpstr>
      <vt:lpstr>Introduction</vt:lpstr>
      <vt:lpstr>LITERATURE REVIEW</vt:lpstr>
      <vt:lpstr>LITERATURE REVIEW(Contd..)</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Algorithm</vt:lpstr>
      <vt:lpstr>Output</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SURESH GAAJULA</cp:lastModifiedBy>
  <cp:revision>24</cp:revision>
  <dcterms:created xsi:type="dcterms:W3CDTF">2023-03-16T03:26:27Z</dcterms:created>
  <dcterms:modified xsi:type="dcterms:W3CDTF">2024-11-21T15:53:48Z</dcterms:modified>
</cp:coreProperties>
</file>