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4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239%2Fwjd.v6.i18.1355" TargetMode="External"/><Relationship Id="rId3" Type="http://schemas.openxmlformats.org/officeDocument/2006/relationships/hyperlink" Target="mailto:llaframb@unmc.edu" TargetMode="External"/><Relationship Id="rId7" Type="http://schemas.openxmlformats.org/officeDocument/2006/relationships/hyperlink" Target="https://jamanetwork.com/searchresults?author=Mindy+Benson&amp;q=Mindy+Ben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anetwork.com/searchresults?author=Kelley+Meade&amp;q=Kelley+Meade" TargetMode="External"/><Relationship Id="rId5" Type="http://schemas.openxmlformats.org/officeDocument/2006/relationships/hyperlink" Target="https://jamanetwork.com/searchresults?author=Sylvia+Guendelman&amp;q=Sylvia+Guendelman" TargetMode="External"/><Relationship Id="rId4" Type="http://schemas.openxmlformats.org/officeDocument/2006/relationships/hyperlink" Target="https://journals.lww.com/familyandcommunityhealth/toc/2003/100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HOSPITAL FINDER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CSE-G5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085" y="2653030"/>
          <a:ext cx="5725160" cy="14630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0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u="none" strike="noStrike" cap="none" dirty="0"/>
                        <a:t>20211CSE0388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Mohammed Thousif B C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20211CSE0399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Suresh G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20211CSE0299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Ullas H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Md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Zia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Rahman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PSCS211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CDK Global(india)Pvt Ltd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 the state of mind that a common person is in during a medical emergency, it becomes difficult to take calculated decisions  such as which hospital to rush to. This lapse of decision could mean the difference between life or death for a loved one.  Additionally, there are several aspects to consider such as availability of the required medical facilities, medicines, blood group  and specialists to provide the patient with a maximum chance of survival in those crucial moments. Our app aims to be the solution, giving the user all the necessary information during a medical emergency taking into account their location and requirements and providing the best-suited hospital in that hour of need.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Simple</a:t>
            </a: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r>
              <a:rPr lang="en-GB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GB" alt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https://github.com/Thousif2004/Hospital-Finder.git  </a:t>
            </a:r>
            <a:endParaRPr lang="en-GB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Frontend: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Platform: Native Android Development using Android Studio.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UI/UX Design: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XML for designing user interfaces.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Backend: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Programming Language: Java.</a:t>
            </a: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Database:</a:t>
            </a:r>
            <a:r>
              <a:rPr lang="en-GB" altLang="en-US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MySQL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OS, Android Studio for development, Java for backend, MySQL for the database for real-time hospital data and emergency services integration.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Problem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: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In emergency medical situations, every second counts. The need for rapid and accurate decision-making is crucial, yet often overwhelming for a common person experiencing the stress of a medical emergency.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Challenges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:</a:t>
            </a: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Decision Paralysis , Lack of Information ,Dynamic Variables , Location Constraints , Non-Standardized Data 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altLang="en-US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alt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Proposed Solution : </a:t>
            </a:r>
            <a:r>
              <a:rPr lang="en-GB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Our app provides real-time, location-based information on hospitals, helping users make informed decisions quickly during emergencies.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59042" y="1198486"/>
            <a:ext cx="10877118" cy="506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</a:p>
        </p:txBody>
      </p:sp>
      <p:graphicFrame>
        <p:nvGraphicFramePr>
          <p:cNvPr id="2" name="Google Shape;133;p3">
            <a:extLst>
              <a:ext uri="{FF2B5EF4-FFF2-40B4-BE49-F238E27FC236}">
                <a16:creationId xmlns:a16="http://schemas.microsoft.com/office/drawing/2014/main" id="{62A2B85B-8DFE-FD48-6F61-91A675C22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503473"/>
              </p:ext>
            </p:extLst>
          </p:nvPr>
        </p:nvGraphicFramePr>
        <p:xfrm>
          <a:off x="949235" y="1571982"/>
          <a:ext cx="4984750" cy="399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REVIEW - 0</a:t>
                      </a:r>
                      <a:endParaRPr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REVIEW - 1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18-Sep-2024</a:t>
                      </a:r>
                      <a:endParaRPr sz="1000" b="1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/>
                        <a:t>21-Oct-2024</a:t>
                      </a:r>
                      <a:endParaRPr lang="en-US"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latin typeface="Arial Black"/>
                          <a:ea typeface="Verdana"/>
                          <a:cs typeface="Verdana"/>
                          <a:sym typeface="Arial Black"/>
                        </a:rPr>
                        <a:t>PLANNING</a:t>
                      </a:r>
                      <a:r>
                        <a:rPr lang="en-US" sz="105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sz="105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REQUIREMENT ANALYSIS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DESIGN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CODING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TESTING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DEPLOYMENT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PAPER  PUBLICATION</a:t>
                      </a:r>
                      <a:endParaRPr sz="1050" dirty="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134;p3">
            <a:extLst>
              <a:ext uri="{FF2B5EF4-FFF2-40B4-BE49-F238E27FC236}">
                <a16:creationId xmlns:a16="http://schemas.microsoft.com/office/drawing/2014/main" id="{BD2AE605-2822-BE13-61A1-4DA549BBB8BA}"/>
              </a:ext>
            </a:extLst>
          </p:cNvPr>
          <p:cNvGraphicFramePr/>
          <p:nvPr/>
        </p:nvGraphicFramePr>
        <p:xfrm>
          <a:off x="5955070" y="1571982"/>
          <a:ext cx="3626775" cy="399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41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REVIEW - 2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REVIEW - 3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2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o 22-Nov-2024</a:t>
                      </a:r>
                      <a:endParaRPr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/>
                        <a:t>20-Dec-2024 </a:t>
                      </a:r>
                      <a:endParaRPr lang="en-US"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`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135;p3">
            <a:extLst>
              <a:ext uri="{FF2B5EF4-FFF2-40B4-BE49-F238E27FC236}">
                <a16:creationId xmlns:a16="http://schemas.microsoft.com/office/drawing/2014/main" id="{340DA5C2-DCAF-E3D8-D885-8289C0CD3674}"/>
              </a:ext>
            </a:extLst>
          </p:cNvPr>
          <p:cNvSpPr/>
          <p:nvPr/>
        </p:nvSpPr>
        <p:spPr>
          <a:xfrm>
            <a:off x="2260049" y="2509064"/>
            <a:ext cx="1883600" cy="317516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36;p3">
            <a:extLst>
              <a:ext uri="{FF2B5EF4-FFF2-40B4-BE49-F238E27FC236}">
                <a16:creationId xmlns:a16="http://schemas.microsoft.com/office/drawing/2014/main" id="{F9E10E6C-A5D8-465D-DB31-E1880C723147}"/>
              </a:ext>
            </a:extLst>
          </p:cNvPr>
          <p:cNvSpPr/>
          <p:nvPr/>
        </p:nvSpPr>
        <p:spPr>
          <a:xfrm>
            <a:off x="2260049" y="2986332"/>
            <a:ext cx="1883600" cy="317516"/>
          </a:xfrm>
          <a:prstGeom prst="homePlate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37;p3">
            <a:extLst>
              <a:ext uri="{FF2B5EF4-FFF2-40B4-BE49-F238E27FC236}">
                <a16:creationId xmlns:a16="http://schemas.microsoft.com/office/drawing/2014/main" id="{1D11BECF-3ED2-AA80-BC25-D3E767BE99CD}"/>
              </a:ext>
            </a:extLst>
          </p:cNvPr>
          <p:cNvSpPr/>
          <p:nvPr/>
        </p:nvSpPr>
        <p:spPr>
          <a:xfrm>
            <a:off x="4143649" y="3416754"/>
            <a:ext cx="1790335" cy="306001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38;p3">
            <a:extLst>
              <a:ext uri="{FF2B5EF4-FFF2-40B4-BE49-F238E27FC236}">
                <a16:creationId xmlns:a16="http://schemas.microsoft.com/office/drawing/2014/main" id="{D57B9C13-20E2-688A-6E06-2A25F7D2CC6A}"/>
              </a:ext>
            </a:extLst>
          </p:cNvPr>
          <p:cNvSpPr/>
          <p:nvPr/>
        </p:nvSpPr>
        <p:spPr>
          <a:xfrm>
            <a:off x="4138649" y="3873398"/>
            <a:ext cx="5443196" cy="287131"/>
          </a:xfrm>
          <a:prstGeom prst="homePlate">
            <a:avLst>
              <a:gd name="adj" fmla="val 50000"/>
            </a:avLst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39;p3">
            <a:extLst>
              <a:ext uri="{FF2B5EF4-FFF2-40B4-BE49-F238E27FC236}">
                <a16:creationId xmlns:a16="http://schemas.microsoft.com/office/drawing/2014/main" id="{1D72D4D9-ABF5-7DC0-3048-1EE8D59636CC}"/>
              </a:ext>
            </a:extLst>
          </p:cNvPr>
          <p:cNvSpPr/>
          <p:nvPr/>
        </p:nvSpPr>
        <p:spPr>
          <a:xfrm>
            <a:off x="5942613" y="4331798"/>
            <a:ext cx="3556494" cy="287132"/>
          </a:xfrm>
          <a:prstGeom prst="homePlate">
            <a:avLst>
              <a:gd name="adj" fmla="val 50000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F56C85-3F46-7F75-712C-0B4B4C0901B8}"/>
              </a:ext>
            </a:extLst>
          </p:cNvPr>
          <p:cNvGraphicFramePr>
            <a:graphicFrameLocks noGrp="1"/>
          </p:cNvGraphicFramePr>
          <p:nvPr/>
        </p:nvGraphicFramePr>
        <p:xfrm>
          <a:off x="9581845" y="1571191"/>
          <a:ext cx="1856533" cy="399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6258">
                  <a:extLst>
                    <a:ext uri="{9D8B030D-6E8A-4147-A177-3AD203B41FA5}">
                      <a16:colId xmlns:a16="http://schemas.microsoft.com/office/drawing/2014/main" val="1201218914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4025509933"/>
                    </a:ext>
                  </a:extLst>
                </a:gridCol>
                <a:gridCol w="459300">
                  <a:extLst>
                    <a:ext uri="{9D8B030D-6E8A-4147-A177-3AD203B41FA5}">
                      <a16:colId xmlns:a16="http://schemas.microsoft.com/office/drawing/2014/main" val="3485873087"/>
                    </a:ext>
                  </a:extLst>
                </a:gridCol>
                <a:gridCol w="411675">
                  <a:extLst>
                    <a:ext uri="{9D8B030D-6E8A-4147-A177-3AD203B41FA5}">
                      <a16:colId xmlns:a16="http://schemas.microsoft.com/office/drawing/2014/main" val="1342442740"/>
                    </a:ext>
                  </a:extLst>
                </a:gridCol>
              </a:tblGrid>
              <a:tr h="444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/>
                        <a:t>Final Viva-Voce</a:t>
                      </a:r>
                      <a:endParaRPr lang="en-US"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01500"/>
                  </a:ext>
                </a:extLst>
              </a:tr>
              <a:tr h="4441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/>
                        <a:t>20-Dec-2024 </a:t>
                      </a:r>
                      <a:endParaRPr lang="en-US" sz="1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69673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107754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91672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123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83172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01306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59317"/>
                  </a:ext>
                </a:extLst>
              </a:tr>
              <a:tr h="4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52619"/>
                  </a:ext>
                </a:extLst>
              </a:tr>
            </a:tbl>
          </a:graphicData>
        </a:graphic>
      </p:graphicFrame>
      <p:sp>
        <p:nvSpPr>
          <p:cNvPr id="6" name="Google Shape;141;p3">
            <a:extLst>
              <a:ext uri="{FF2B5EF4-FFF2-40B4-BE49-F238E27FC236}">
                <a16:creationId xmlns:a16="http://schemas.microsoft.com/office/drawing/2014/main" id="{42329B62-C36F-4C95-40CB-8C5F67F8A8C0}"/>
              </a:ext>
            </a:extLst>
          </p:cNvPr>
          <p:cNvSpPr/>
          <p:nvPr/>
        </p:nvSpPr>
        <p:spPr>
          <a:xfrm>
            <a:off x="9581846" y="5223796"/>
            <a:ext cx="1849396" cy="266507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40;p3">
            <a:extLst>
              <a:ext uri="{FF2B5EF4-FFF2-40B4-BE49-F238E27FC236}">
                <a16:creationId xmlns:a16="http://schemas.microsoft.com/office/drawing/2014/main" id="{BBDB4E16-2B52-8D34-3120-6045B8589F16}"/>
              </a:ext>
            </a:extLst>
          </p:cNvPr>
          <p:cNvSpPr/>
          <p:nvPr/>
        </p:nvSpPr>
        <p:spPr>
          <a:xfrm>
            <a:off x="7829118" y="4768146"/>
            <a:ext cx="3556494" cy="287132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[1]. Louise M. </a:t>
            </a:r>
            <a:r>
              <a:rPr lang="en-IN" sz="2400" b="1" u="sng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LaFramboise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RN, PhD, Assistant Professor, University of Nebraska, College of Nursing, 985330 Nebraska Medical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Center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Omaha, NE 68198-5330 (e-mail: </a:t>
            </a:r>
            <a:r>
              <a:rPr lang="en-IN" sz="24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llaframb@unmc.edu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). </a:t>
            </a:r>
            <a:r>
              <a:rPr lang="en-IN" sz="24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Family &amp; Community Health </a:t>
            </a:r>
            <a:r>
              <a:rPr lang="en-IN" sz="24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26(4):p 275-288, October 2003.</a:t>
            </a:r>
            <a:br>
              <a:rPr lang="en-IN" sz="24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IN" sz="24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[https://journals.lww.com/familyandcommunityhealth/abstract/2003/10000/comparison_of_health_buddy__with_traditional.5.aspx]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da-DK" sz="280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[2].</a:t>
            </a:r>
            <a:r>
              <a:rPr lang="da-DK" sz="2800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a-DK" sz="2800" b="1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Sylvia Guendelman, PhD</a:t>
            </a:r>
            <a:r>
              <a:rPr lang="da-DK" sz="28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</a:rPr>
              <a:t>; </a:t>
            </a:r>
            <a:r>
              <a:rPr lang="da-DK" sz="2800" b="1" i="0" u="sng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Kelley Meade, MD</a:t>
            </a:r>
            <a:r>
              <a:rPr lang="da-DK" sz="28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</a:rPr>
              <a:t>; </a:t>
            </a:r>
            <a:r>
              <a:rPr lang="da-DK" sz="28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Mindy Benson, PNP</a:t>
            </a:r>
            <a:r>
              <a:rPr lang="da-DK" sz="2800" b="1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Guardian TextSans Web"/>
              </a:rPr>
              <a:t>:</a:t>
            </a:r>
            <a:br>
              <a:rPr lang="da-DK" sz="28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</a:rPr>
            </a:b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uardian TextSans Web"/>
              </a:rPr>
              <a:t>A Randomized Trial of the Health Buddy Interactive Device and an Asthma Diary. [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https://jamanetwork.com/journals/jamapediatrics/article-abstract/191535]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[3].  </a:t>
            </a:r>
            <a:r>
              <a:rPr lang="en-IN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/>
              </a:rPr>
              <a:t>World J Diabetes,</a:t>
            </a:r>
            <a:r>
              <a:rPr lang="en-IN" sz="28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 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2015 Dec 25; 6(18): 1355–1362.Published online 2015 Dec 25. </a:t>
            </a:r>
            <a:r>
              <a:rPr lang="en-IN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doi</a:t>
            </a:r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: </a:t>
            </a:r>
            <a:r>
              <a:rPr lang="en-IN" sz="28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10.4239/wjd.v6.i18.1355</a:t>
            </a:r>
            <a:r>
              <a:rPr lang="en-IN" sz="28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/>
              </a:rPr>
              <a:t>: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     Partners for better health in adolescents with type 2 diabetes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     [https://www.ncbi.nlm.nih.gov/pmc/articles/PMC4689780/]</a:t>
            </a: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701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Cambria</vt:lpstr>
      <vt:lpstr>Guardian TextSans Web</vt:lpstr>
      <vt:lpstr>Helvetica Neue</vt:lpstr>
      <vt:lpstr>Verdana</vt:lpstr>
      <vt:lpstr>Wingdings</vt:lpstr>
      <vt:lpstr>Bioinformatics</vt:lpstr>
      <vt:lpstr>HOSPITAL FINDER</vt:lpstr>
      <vt:lpstr>Content</vt:lpstr>
      <vt:lpstr>Problem Statement Number: PSCS211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SURESH GAAJULA</cp:lastModifiedBy>
  <cp:revision>45</cp:revision>
  <dcterms:created xsi:type="dcterms:W3CDTF">2024-09-13T15:04:00Z</dcterms:created>
  <dcterms:modified xsi:type="dcterms:W3CDTF">2024-10-22T04:54:38Z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524467E8BBCA43A887E5BF3D245A1C23_12</vt:lpwstr>
  </property>
  <property fmtid="{D5CDD505-2E9C-101B-9397-08002B2CF9AE}" pid="3" name="KSOProductBuildVer">
    <vt:lpwstr>1033-12.2.0.13472</vt:lpwstr>
  </property>
</Properties>
</file>