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57" r:id="rId9"/>
    <p:sldId id="267" r:id="rId10"/>
    <p:sldId id="268" r:id="rId11"/>
    <p:sldId id="269" r:id="rId12"/>
    <p:sldId id="270" r:id="rId13"/>
    <p:sldId id="264" r:id="rId14"/>
    <p:sldId id="271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20" y="-18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7F731-E620-7347-A148-664D2DF059F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A2F7D-5CB5-4C4A-8B9D-D40378F5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Lambda is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determining the strength of the </a:t>
            </a:r>
            <a:r>
              <a:rPr lang="en-US" baseline="0" dirty="0" err="1" smtClean="0"/>
              <a:t>regularlization</a:t>
            </a:r>
            <a:endParaRPr lang="en-US" baseline="0" dirty="0" smtClean="0"/>
          </a:p>
          <a:p>
            <a:r>
              <a:rPr lang="en-US" baseline="0" dirty="0" smtClean="0"/>
              <a:t>Higher lambda -&gt; smoother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Sigma is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determining the length scale on which the kernel operates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Extra slide on choosing of lambda and sigma for the regularization and the kernel?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scikit-learn.org/stable/tutorial/machine_learning_map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Williams</a:t>
            </a:r>
          </a:p>
          <a:p>
            <a:r>
              <a:rPr lang="en-US" dirty="0" smtClean="0"/>
              <a:t>SC2 seminar – Nov 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6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312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Linear regression is prone to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errors</a:t>
            </a:r>
          </a:p>
          <a:p>
            <a:pPr lvl="1"/>
            <a:r>
              <a:rPr lang="en-US" sz="2000" dirty="0" smtClean="0"/>
              <a:t>Large coefficients β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that cancel in the training set</a:t>
            </a:r>
          </a:p>
          <a:p>
            <a:pPr lvl="1"/>
            <a:r>
              <a:rPr lang="en-US" sz="2000" dirty="0" smtClean="0"/>
              <a:t>In the prediction of new inputs, these cause large errors</a:t>
            </a:r>
            <a:endParaRPr lang="en-US" sz="2000" dirty="0"/>
          </a:p>
          <a:p>
            <a:r>
              <a:rPr lang="en-US" sz="2400" dirty="0" smtClean="0"/>
              <a:t>Ridge regression adds regularization to prevent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lvl="1"/>
            <a:r>
              <a:rPr lang="en-US" sz="2000" dirty="0" smtClean="0"/>
              <a:t>Penalty term added to the optimization problem: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Solving the optimization problem gives: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00" y="3327187"/>
            <a:ext cx="3657600" cy="706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922" y="4405313"/>
            <a:ext cx="2667000" cy="4611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2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Kernel ridge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0"/>
            <a:ext cx="8229600" cy="311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Kernel ridge regression adds non-linearity</a:t>
            </a:r>
          </a:p>
          <a:p>
            <a:r>
              <a:rPr lang="en-US" sz="2400" dirty="0" smtClean="0"/>
              <a:t>Maps inputs into a higher dimensional space and applies the linear algorithm there</a:t>
            </a:r>
          </a:p>
          <a:p>
            <a:pPr lvl="1"/>
            <a:r>
              <a:rPr lang="en-US" sz="2000" dirty="0" smtClean="0"/>
              <a:t>Mapping into higher dimensional space correspondingly increases computational complexity – how to avoid?</a:t>
            </a:r>
          </a:p>
          <a:p>
            <a:r>
              <a:rPr lang="en-US" sz="2400" dirty="0" smtClean="0"/>
              <a:t>The kernel trick</a:t>
            </a:r>
          </a:p>
          <a:p>
            <a:pPr lvl="1"/>
            <a:r>
              <a:rPr lang="en-US" sz="2000" dirty="0" smtClean="0"/>
              <a:t>ML algorithms can be written to only use inner products between inputs</a:t>
            </a:r>
          </a:p>
          <a:p>
            <a:pPr lvl="1"/>
            <a:r>
              <a:rPr lang="en-US" sz="2000" dirty="0" smtClean="0"/>
              <a:t>Kernel functions operate on input space vectors, but yield the same results as inner product evaluations in feature space</a:t>
            </a:r>
          </a:p>
          <a:p>
            <a:r>
              <a:rPr lang="en-US" sz="2400" dirty="0" smtClean="0"/>
              <a:t>The Gaussian kernel is widely applicable: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6" y="4110922"/>
            <a:ext cx="2895600" cy="833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82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Kernel ridge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158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Fitting function is in the shape:</a:t>
            </a:r>
          </a:p>
          <a:p>
            <a:endParaRPr lang="en-US" sz="2400" dirty="0"/>
          </a:p>
          <a:p>
            <a:r>
              <a:rPr lang="en-US" sz="2400" dirty="0"/>
              <a:t>Fitting is done by minimizing the squared error in the training </a:t>
            </a:r>
            <a:r>
              <a:rPr lang="en-US" sz="2400" dirty="0" smtClean="0"/>
              <a:t>set plus the regularization penalty: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Optimization done by setting the gradient to zero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73" y="1145721"/>
            <a:ext cx="21717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672" y="2621060"/>
            <a:ext cx="4483100" cy="113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19" y="4091531"/>
            <a:ext cx="7311309" cy="6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kit_Learn_Cheat_Sheet_Pyth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1" y="0"/>
            <a:ext cx="72787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77" y="330423"/>
            <a:ext cx="162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err="1" smtClean="0"/>
              <a:t>DataCamp.com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44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/UM-SC2/HPC-DS-workshop-2018.git</a:t>
            </a:r>
          </a:p>
        </p:txBody>
      </p:sp>
    </p:spTree>
    <p:extLst>
      <p:ext uri="{BB962C8B-B14F-4D97-AF65-F5344CB8AC3E}">
        <p14:creationId xmlns:p14="http://schemas.microsoft.com/office/powerpoint/2010/main" val="420657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Scikit-</a:t>
            </a:r>
            <a:r>
              <a:rPr lang="en-US" sz="2800" dirty="0" err="1"/>
              <a:t>l</a:t>
            </a:r>
            <a:r>
              <a:rPr lang="en-US" sz="2800" dirty="0" err="1" smtClean="0"/>
              <a:t>earn’s</a:t>
            </a:r>
            <a:r>
              <a:rPr lang="en-US" sz="2800" dirty="0" smtClean="0"/>
              <a:t> website has great documentation with many examples!</a:t>
            </a:r>
          </a:p>
          <a:p>
            <a:r>
              <a:rPr lang="en-US" sz="2800" dirty="0" smtClean="0"/>
              <a:t>There are MANY more algorithms, data preprocessors, and other tools than were mentioned today.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2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35" y="0"/>
            <a:ext cx="4749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itself!</a:t>
            </a:r>
          </a:p>
          <a:p>
            <a:pPr lvl="1"/>
            <a:r>
              <a:rPr lang="en-US" dirty="0" smtClean="0"/>
              <a:t>http://scikit-learn.org/stable/tutorial/index.html</a:t>
            </a:r>
          </a:p>
          <a:p>
            <a:r>
              <a:rPr lang="en-US" dirty="0" err="1" smtClean="0"/>
              <a:t>Datacamp</a:t>
            </a:r>
            <a:endParaRPr lang="en-US" dirty="0" smtClean="0"/>
          </a:p>
          <a:p>
            <a:pPr lvl="1"/>
            <a:r>
              <a:rPr lang="en-US" dirty="0" smtClean="0"/>
              <a:t>https://www.datacamp.com/community/tutorials/machine-learning-python</a:t>
            </a:r>
          </a:p>
          <a:p>
            <a:r>
              <a:rPr lang="en-US" dirty="0" err="1" smtClean="0"/>
              <a:t>Coursera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Many more on Google!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grpSp>
        <p:nvGrpSpPr>
          <p:cNvPr id="4" name="Google Shape;159;p17"/>
          <p:cNvGrpSpPr/>
          <p:nvPr/>
        </p:nvGrpSpPr>
        <p:grpSpPr>
          <a:xfrm>
            <a:off x="1635662" y="1101269"/>
            <a:ext cx="6362589" cy="3690335"/>
            <a:chOff x="1242300" y="971875"/>
            <a:chExt cx="6760800" cy="3921300"/>
          </a:xfrm>
        </p:grpSpPr>
        <p:sp>
          <p:nvSpPr>
            <p:cNvPr id="5" name="Google Shape;160;p17"/>
            <p:cNvSpPr/>
            <p:nvPr/>
          </p:nvSpPr>
          <p:spPr>
            <a:xfrm>
              <a:off x="1242300" y="971875"/>
              <a:ext cx="6760800" cy="39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161;p17" descr="Machine-learning-workflow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68713" y="1060687"/>
              <a:ext cx="6507975" cy="3743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162;p17"/>
          <p:cNvSpPr txBox="1"/>
          <p:nvPr/>
        </p:nvSpPr>
        <p:spPr>
          <a:xfrm>
            <a:off x="1635650" y="4791600"/>
            <a:ext cx="63627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</a:rPr>
              <a:t>https://www.xenonstack.com/blog/static/public/uploads/media/Machine-learning-workflow.png</a:t>
            </a:r>
            <a:endParaRPr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4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29082" y="1049625"/>
            <a:ext cx="5990350" cy="3695393"/>
            <a:chOff x="490700" y="1187238"/>
            <a:chExt cx="8547100" cy="3695393"/>
          </a:xfrm>
        </p:grpSpPr>
        <p:sp>
          <p:nvSpPr>
            <p:cNvPr id="5" name="Google Shape;253;p19"/>
            <p:cNvSpPr/>
            <p:nvPr/>
          </p:nvSpPr>
          <p:spPr>
            <a:xfrm>
              <a:off x="7857849" y="2170295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;p19"/>
            <p:cNvSpPr/>
            <p:nvPr/>
          </p:nvSpPr>
          <p:spPr>
            <a:xfrm>
              <a:off x="7887836" y="4599683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;p19"/>
            <p:cNvSpPr/>
            <p:nvPr/>
          </p:nvSpPr>
          <p:spPr>
            <a:xfrm>
              <a:off x="7857834" y="3895211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7;p19"/>
            <p:cNvSpPr/>
            <p:nvPr/>
          </p:nvSpPr>
          <p:spPr>
            <a:xfrm>
              <a:off x="7857824" y="1864230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;p19"/>
            <p:cNvSpPr/>
            <p:nvPr/>
          </p:nvSpPr>
          <p:spPr>
            <a:xfrm>
              <a:off x="7857839" y="2833912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;p19"/>
            <p:cNvSpPr/>
            <p:nvPr/>
          </p:nvSpPr>
          <p:spPr>
            <a:xfrm>
              <a:off x="7857826" y="1506694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;p19"/>
            <p:cNvSpPr/>
            <p:nvPr/>
          </p:nvSpPr>
          <p:spPr>
            <a:xfrm>
              <a:off x="7887829" y="4249762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;p19"/>
            <p:cNvSpPr/>
            <p:nvPr/>
          </p:nvSpPr>
          <p:spPr>
            <a:xfrm>
              <a:off x="7857845" y="2523673"/>
              <a:ext cx="266922" cy="266922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2;p19"/>
            <p:cNvSpPr/>
            <p:nvPr/>
          </p:nvSpPr>
          <p:spPr>
            <a:xfrm>
              <a:off x="7857849" y="3186143"/>
              <a:ext cx="266922" cy="266922"/>
            </a:xfrm>
            <a:prstGeom prst="irregularSeal2">
              <a:avLst/>
            </a:prstGeom>
            <a:solidFill>
              <a:srgbClr val="E46C0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3;p19"/>
            <p:cNvSpPr/>
            <p:nvPr/>
          </p:nvSpPr>
          <p:spPr>
            <a:xfrm>
              <a:off x="7857830" y="3540678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65;p19"/>
            <p:cNvGrpSpPr/>
            <p:nvPr/>
          </p:nvGrpSpPr>
          <p:grpSpPr>
            <a:xfrm>
              <a:off x="490700" y="1187238"/>
              <a:ext cx="4028680" cy="3695393"/>
              <a:chOff x="4191500" y="1114463"/>
              <a:chExt cx="4028680" cy="3695393"/>
            </a:xfrm>
          </p:grpSpPr>
          <p:grpSp>
            <p:nvGrpSpPr>
              <p:cNvPr id="44" name="Google Shape;266;p19"/>
              <p:cNvGrpSpPr/>
              <p:nvPr/>
            </p:nvGrpSpPr>
            <p:grpSpPr>
              <a:xfrm>
                <a:off x="4191500" y="1462083"/>
                <a:ext cx="948600" cy="3347772"/>
                <a:chOff x="2651650" y="1636303"/>
                <a:chExt cx="948600" cy="3131100"/>
              </a:xfrm>
            </p:grpSpPr>
            <p:sp>
              <p:nvSpPr>
                <p:cNvPr id="59" name="Google Shape;267;p19"/>
                <p:cNvSpPr txBox="1"/>
                <p:nvPr/>
              </p:nvSpPr>
              <p:spPr>
                <a:xfrm>
                  <a:off x="2651650" y="2888203"/>
                  <a:ext cx="948600" cy="58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dirty="0">
                      <a:solidFill>
                        <a:srgbClr val="00000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N Data Points</a:t>
                  </a:r>
                  <a:endParaRPr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60" name="Google Shape;268;p19"/>
                <p:cNvCxnSpPr>
                  <a:stCxn id="59" idx="0"/>
                </p:cNvCxnSpPr>
                <p:nvPr/>
              </p:nvCxnSpPr>
              <p:spPr>
                <a:xfrm rot="10800000">
                  <a:off x="3125950" y="1636303"/>
                  <a:ext cx="0" cy="125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1" name="Google Shape;269;p19"/>
                <p:cNvCxnSpPr>
                  <a:stCxn id="59" idx="2"/>
                </p:cNvCxnSpPr>
                <p:nvPr/>
              </p:nvCxnSpPr>
              <p:spPr>
                <a:xfrm flipH="1">
                  <a:off x="3125050" y="3469003"/>
                  <a:ext cx="900" cy="129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oogle Shape;270;p19"/>
              <p:cNvGrpSpPr/>
              <p:nvPr/>
            </p:nvGrpSpPr>
            <p:grpSpPr>
              <a:xfrm>
                <a:off x="5032294" y="1114463"/>
                <a:ext cx="3187886" cy="267000"/>
                <a:chOff x="3228400" y="1144975"/>
                <a:chExt cx="3342300" cy="267000"/>
              </a:xfrm>
            </p:grpSpPr>
            <p:sp>
              <p:nvSpPr>
                <p:cNvPr id="56" name="Google Shape;271;p19"/>
                <p:cNvSpPr txBox="1"/>
                <p:nvPr/>
              </p:nvSpPr>
              <p:spPr>
                <a:xfrm>
                  <a:off x="3959675" y="1144975"/>
                  <a:ext cx="1899647" cy="26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dirty="0">
                      <a:solidFill>
                        <a:srgbClr val="00000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M Features</a:t>
                  </a:r>
                  <a:endParaRPr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57" name="Google Shape;272;p19"/>
                <p:cNvCxnSpPr/>
                <p:nvPr/>
              </p:nvCxnSpPr>
              <p:spPr>
                <a:xfrm rot="10800000">
                  <a:off x="3228400" y="1355225"/>
                  <a:ext cx="1020600" cy="5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Google Shape;273;p19"/>
                <p:cNvCxnSpPr/>
                <p:nvPr/>
              </p:nvCxnSpPr>
              <p:spPr>
                <a:xfrm rot="10800000" flipH="1">
                  <a:off x="5550100" y="1355225"/>
                  <a:ext cx="1020600" cy="5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6" name="Google Shape;274;p19"/>
              <p:cNvSpPr/>
              <p:nvPr/>
            </p:nvSpPr>
            <p:spPr>
              <a:xfrm>
                <a:off x="5034700" y="14574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5;p19"/>
              <p:cNvSpPr/>
              <p:nvPr/>
            </p:nvSpPr>
            <p:spPr>
              <a:xfrm>
                <a:off x="5034688" y="1800513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6;p19"/>
              <p:cNvSpPr/>
              <p:nvPr/>
            </p:nvSpPr>
            <p:spPr>
              <a:xfrm>
                <a:off x="5034563" y="2136750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7;p19"/>
              <p:cNvSpPr/>
              <p:nvPr/>
            </p:nvSpPr>
            <p:spPr>
              <a:xfrm>
                <a:off x="5034575" y="2483175"/>
                <a:ext cx="3161100" cy="2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8;p19"/>
              <p:cNvSpPr/>
              <p:nvPr/>
            </p:nvSpPr>
            <p:spPr>
              <a:xfrm>
                <a:off x="5034575" y="28261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9;p19"/>
              <p:cNvSpPr/>
              <p:nvPr/>
            </p:nvSpPr>
            <p:spPr>
              <a:xfrm>
                <a:off x="5034700" y="3512175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0;p19"/>
              <p:cNvSpPr/>
              <p:nvPr/>
            </p:nvSpPr>
            <p:spPr>
              <a:xfrm>
                <a:off x="5034700" y="3169188"/>
                <a:ext cx="3161100" cy="2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1;p19"/>
              <p:cNvSpPr/>
              <p:nvPr/>
            </p:nvSpPr>
            <p:spPr>
              <a:xfrm>
                <a:off x="5034575" y="3855188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2;p19"/>
              <p:cNvSpPr/>
              <p:nvPr/>
            </p:nvSpPr>
            <p:spPr>
              <a:xfrm>
                <a:off x="5034700" y="41981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3;p19"/>
              <p:cNvSpPr/>
              <p:nvPr/>
            </p:nvSpPr>
            <p:spPr>
              <a:xfrm>
                <a:off x="5034575" y="4541188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" name="Google Shape;304;p19"/>
            <p:cNvCxnSpPr>
              <a:stCxn id="36" idx="1"/>
              <a:endCxn id="46" idx="3"/>
            </p:cNvCxnSpPr>
            <p:nvPr/>
          </p:nvCxnSpPr>
          <p:spPr>
            <a:xfrm rot="10800000">
              <a:off x="4495050" y="1663875"/>
              <a:ext cx="555000" cy="1374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306;p19"/>
            <p:cNvCxnSpPr>
              <a:stCxn id="46" idx="3"/>
              <a:endCxn id="10" idx="1"/>
            </p:cNvCxnSpPr>
            <p:nvPr/>
          </p:nvCxnSpPr>
          <p:spPr>
            <a:xfrm>
              <a:off x="4495000" y="1663763"/>
              <a:ext cx="3362700" cy="2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307;p19"/>
            <p:cNvCxnSpPr>
              <a:stCxn id="36" idx="1"/>
              <a:endCxn id="47" idx="3"/>
            </p:cNvCxnSpPr>
            <p:nvPr/>
          </p:nvCxnSpPr>
          <p:spPr>
            <a:xfrm rot="10800000">
              <a:off x="4495050" y="2006775"/>
              <a:ext cx="555000" cy="10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08;p19"/>
            <p:cNvCxnSpPr>
              <a:stCxn id="47" idx="3"/>
              <a:endCxn id="8" idx="1"/>
            </p:cNvCxnSpPr>
            <p:nvPr/>
          </p:nvCxnSpPr>
          <p:spPr>
            <a:xfrm>
              <a:off x="4494988" y="2006788"/>
              <a:ext cx="3362700" cy="1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09;p19"/>
            <p:cNvCxnSpPr>
              <a:stCxn id="36" idx="1"/>
              <a:endCxn id="48" idx="3"/>
            </p:cNvCxnSpPr>
            <p:nvPr/>
          </p:nvCxnSpPr>
          <p:spPr>
            <a:xfrm rot="10800000">
              <a:off x="4494750" y="2343075"/>
              <a:ext cx="555300" cy="69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10;p19"/>
            <p:cNvCxnSpPr>
              <a:stCxn id="36" idx="1"/>
              <a:endCxn id="49" idx="3"/>
            </p:cNvCxnSpPr>
            <p:nvPr/>
          </p:nvCxnSpPr>
          <p:spPr>
            <a:xfrm rot="10800000">
              <a:off x="4494750" y="2689575"/>
              <a:ext cx="555300" cy="349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1;p19"/>
            <p:cNvCxnSpPr>
              <a:stCxn id="36" idx="1"/>
              <a:endCxn id="50" idx="3"/>
            </p:cNvCxnSpPr>
            <p:nvPr/>
          </p:nvCxnSpPr>
          <p:spPr>
            <a:xfrm rot="10800000">
              <a:off x="4494750" y="3032475"/>
              <a:ext cx="555300" cy="6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12;p19"/>
            <p:cNvCxnSpPr>
              <a:stCxn id="36" idx="1"/>
              <a:endCxn id="52" idx="3"/>
            </p:cNvCxnSpPr>
            <p:nvPr/>
          </p:nvCxnSpPr>
          <p:spPr>
            <a:xfrm flipH="1">
              <a:off x="4495050" y="3038775"/>
              <a:ext cx="555000" cy="33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13;p19"/>
            <p:cNvCxnSpPr>
              <a:stCxn id="51" idx="3"/>
              <a:endCxn id="36" idx="1"/>
            </p:cNvCxnSpPr>
            <p:nvPr/>
          </p:nvCxnSpPr>
          <p:spPr>
            <a:xfrm rot="10800000" flipH="1">
              <a:off x="4495000" y="3038650"/>
              <a:ext cx="555000" cy="67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14;p19"/>
            <p:cNvCxnSpPr>
              <a:stCxn id="53" idx="3"/>
              <a:endCxn id="36" idx="1"/>
            </p:cNvCxnSpPr>
            <p:nvPr/>
          </p:nvCxnSpPr>
          <p:spPr>
            <a:xfrm rot="10800000" flipH="1">
              <a:off x="4494875" y="3038763"/>
              <a:ext cx="555300" cy="1022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15;p19"/>
            <p:cNvCxnSpPr>
              <a:stCxn id="54" idx="3"/>
              <a:endCxn id="36" idx="1"/>
            </p:cNvCxnSpPr>
            <p:nvPr/>
          </p:nvCxnSpPr>
          <p:spPr>
            <a:xfrm rot="10800000" flipH="1">
              <a:off x="4495000" y="3038863"/>
              <a:ext cx="555000" cy="1365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16;p19"/>
            <p:cNvCxnSpPr>
              <a:stCxn id="55" idx="3"/>
              <a:endCxn id="36" idx="1"/>
            </p:cNvCxnSpPr>
            <p:nvPr/>
          </p:nvCxnSpPr>
          <p:spPr>
            <a:xfrm rot="10800000" flipH="1">
              <a:off x="4494875" y="3038663"/>
              <a:ext cx="555300" cy="1708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17;p19"/>
            <p:cNvCxnSpPr>
              <a:stCxn id="48" idx="3"/>
              <a:endCxn id="5" idx="1"/>
            </p:cNvCxnSpPr>
            <p:nvPr/>
          </p:nvCxnSpPr>
          <p:spPr>
            <a:xfrm rot="10800000" flipH="1">
              <a:off x="4494863" y="2329525"/>
              <a:ext cx="3363000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318;p19"/>
            <p:cNvCxnSpPr>
              <a:stCxn id="49" idx="3"/>
              <a:endCxn id="12" idx="1"/>
            </p:cNvCxnSpPr>
            <p:nvPr/>
          </p:nvCxnSpPr>
          <p:spPr>
            <a:xfrm rot="10800000" flipH="1">
              <a:off x="4494875" y="2682850"/>
              <a:ext cx="3363000" cy="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319;p19"/>
            <p:cNvCxnSpPr>
              <a:stCxn id="50" idx="3"/>
              <a:endCxn id="9" idx="1"/>
            </p:cNvCxnSpPr>
            <p:nvPr/>
          </p:nvCxnSpPr>
          <p:spPr>
            <a:xfrm rot="10800000" flipH="1">
              <a:off x="4494875" y="2993163"/>
              <a:ext cx="3363000" cy="39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320;p19"/>
            <p:cNvCxnSpPr>
              <a:stCxn id="52" idx="3"/>
              <a:endCxn id="13" idx="1"/>
            </p:cNvCxnSpPr>
            <p:nvPr/>
          </p:nvCxnSpPr>
          <p:spPr>
            <a:xfrm rot="10800000" flipH="1">
              <a:off x="4495000" y="3345163"/>
              <a:ext cx="3362700" cy="3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321;p19"/>
            <p:cNvCxnSpPr>
              <a:stCxn id="51" idx="3"/>
              <a:endCxn id="14" idx="1"/>
            </p:cNvCxnSpPr>
            <p:nvPr/>
          </p:nvCxnSpPr>
          <p:spPr>
            <a:xfrm rot="10800000" flipH="1">
              <a:off x="4495000" y="3699850"/>
              <a:ext cx="3362700" cy="18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322;p19"/>
            <p:cNvCxnSpPr>
              <a:stCxn id="53" idx="3"/>
              <a:endCxn id="7" idx="1"/>
            </p:cNvCxnSpPr>
            <p:nvPr/>
          </p:nvCxnSpPr>
          <p:spPr>
            <a:xfrm rot="10800000" flipH="1">
              <a:off x="4494875" y="4054263"/>
              <a:ext cx="3363000" cy="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323;p19"/>
            <p:cNvCxnSpPr>
              <a:stCxn id="54" idx="3"/>
              <a:endCxn id="11" idx="1"/>
            </p:cNvCxnSpPr>
            <p:nvPr/>
          </p:nvCxnSpPr>
          <p:spPr>
            <a:xfrm>
              <a:off x="4495000" y="4404463"/>
              <a:ext cx="33927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324;p19"/>
            <p:cNvCxnSpPr>
              <a:stCxn id="55" idx="3"/>
              <a:endCxn id="6" idx="1"/>
            </p:cNvCxnSpPr>
            <p:nvPr/>
          </p:nvCxnSpPr>
          <p:spPr>
            <a:xfrm>
              <a:off x="4494875" y="4747463"/>
              <a:ext cx="3393000" cy="11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305;p19"/>
            <p:cNvSpPr/>
            <p:nvPr/>
          </p:nvSpPr>
          <p:spPr>
            <a:xfrm>
              <a:off x="4861238" y="2283525"/>
              <a:ext cx="1526700" cy="1510500"/>
            </a:xfrm>
            <a:prstGeom prst="verticalScroll">
              <a:avLst>
                <a:gd name="adj" fmla="val 12500"/>
              </a:avLst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7" name="Google Shape;325;p19"/>
            <p:cNvSpPr/>
            <p:nvPr/>
          </p:nvSpPr>
          <p:spPr>
            <a:xfrm>
              <a:off x="2502899" y="2647188"/>
              <a:ext cx="775501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A</a:t>
              </a:r>
              <a:endParaRPr sz="400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326;p19"/>
            <p:cNvSpPr/>
            <p:nvPr/>
          </p:nvSpPr>
          <p:spPr>
            <a:xfrm>
              <a:off x="5236850" y="2633675"/>
              <a:ext cx="775501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x</a:t>
              </a:r>
              <a:endParaRPr sz="4000" dirty="0">
                <a:solidFill>
                  <a:schemeClr val="lt1"/>
                </a:solidFill>
              </a:endParaRPr>
            </a:p>
          </p:txBody>
        </p:sp>
        <p:grpSp>
          <p:nvGrpSpPr>
            <p:cNvPr id="39" name="Google Shape;327;p19"/>
            <p:cNvGrpSpPr/>
            <p:nvPr/>
          </p:nvGrpSpPr>
          <p:grpSpPr>
            <a:xfrm>
              <a:off x="8043601" y="1533181"/>
              <a:ext cx="994199" cy="3347772"/>
              <a:chOff x="10133301" y="1476707"/>
              <a:chExt cx="994199" cy="3131100"/>
            </a:xfrm>
          </p:grpSpPr>
          <p:sp>
            <p:nvSpPr>
              <p:cNvPr id="41" name="Google Shape;328;p19"/>
              <p:cNvSpPr txBox="1"/>
              <p:nvPr/>
            </p:nvSpPr>
            <p:spPr>
              <a:xfrm>
                <a:off x="10133301" y="2728607"/>
                <a:ext cx="994199" cy="58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 Labels or Values</a:t>
                </a:r>
                <a:endParaRPr sz="10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42" name="Google Shape;329;p19"/>
              <p:cNvCxnSpPr>
                <a:stCxn id="41" idx="0"/>
              </p:cNvCxnSpPr>
              <p:nvPr/>
            </p:nvCxnSpPr>
            <p:spPr>
              <a:xfrm rot="10800000">
                <a:off x="10630400" y="1476707"/>
                <a:ext cx="0" cy="125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30;p19"/>
              <p:cNvCxnSpPr>
                <a:stCxn id="41" idx="2"/>
              </p:cNvCxnSpPr>
              <p:nvPr/>
            </p:nvCxnSpPr>
            <p:spPr>
              <a:xfrm flipH="1">
                <a:off x="10629500" y="3309407"/>
                <a:ext cx="900" cy="1298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0" name="Google Shape;331;p19"/>
            <p:cNvSpPr/>
            <p:nvPr/>
          </p:nvSpPr>
          <p:spPr>
            <a:xfrm>
              <a:off x="6376267" y="2633688"/>
              <a:ext cx="1292100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= b</a:t>
              </a:r>
              <a:endParaRPr sz="40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82" name="Google Shape;337;p20" descr="machine_learnin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9968" y="1184342"/>
            <a:ext cx="3153650" cy="373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15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classification “works”</a:t>
            </a:r>
            <a:endParaRPr lang="en-US" dirty="0"/>
          </a:p>
        </p:txBody>
      </p:sp>
      <p:pic>
        <p:nvPicPr>
          <p:cNvPr id="4" name="Google Shape;167;p18" descr="file_23262_entlebucher-mountain-dog-300x189.jpg"/>
          <p:cNvPicPr preferRelativeResize="0"/>
          <p:nvPr/>
        </p:nvPicPr>
        <p:blipFill rotWithShape="1">
          <a:blip r:embed="rId2">
            <a:alphaModFix/>
          </a:blip>
          <a:srcRect l="12831" r="15800"/>
          <a:stretch/>
        </p:blipFill>
        <p:spPr>
          <a:xfrm>
            <a:off x="1527114" y="2888020"/>
            <a:ext cx="1314411" cy="87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0;p18" descr="Hero-CatInside-565px.jpg"/>
          <p:cNvPicPr preferRelativeResize="0"/>
          <p:nvPr/>
        </p:nvPicPr>
        <p:blipFill rotWithShape="1">
          <a:blip r:embed="rId3">
            <a:alphaModFix/>
          </a:blip>
          <a:srcRect l="12472" t="2162" r="12934"/>
          <a:stretch/>
        </p:blipFill>
        <p:spPr>
          <a:xfrm flipH="1">
            <a:off x="1371522" y="2888020"/>
            <a:ext cx="1470000" cy="870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1;p18"/>
          <p:cNvGrpSpPr/>
          <p:nvPr/>
        </p:nvGrpSpPr>
        <p:grpSpPr>
          <a:xfrm>
            <a:off x="4299587" y="1622811"/>
            <a:ext cx="1315838" cy="831398"/>
            <a:chOff x="7686487" y="2006743"/>
            <a:chExt cx="1315838" cy="1108531"/>
          </a:xfrm>
        </p:grpSpPr>
        <p:pic>
          <p:nvPicPr>
            <p:cNvPr id="19" name="Google Shape;182;p18" descr="aa5e3c5c-84e9-4818-a108-d0a0565ecf0f.jpg"/>
            <p:cNvPicPr preferRelativeResize="0"/>
            <p:nvPr/>
          </p:nvPicPr>
          <p:blipFill rotWithShape="1">
            <a:blip r:embed="rId4">
              <a:alphaModFix/>
            </a:blip>
            <a:srcRect l="5219" r="9076"/>
            <a:stretch/>
          </p:blipFill>
          <p:spPr>
            <a:xfrm flipH="1">
              <a:off x="7686487" y="2006743"/>
              <a:ext cx="1315800" cy="1024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183;p18"/>
            <p:cNvSpPr/>
            <p:nvPr/>
          </p:nvSpPr>
          <p:spPr>
            <a:xfrm rot="2479883">
              <a:off x="8183493" y="2574765"/>
              <a:ext cx="188973" cy="51437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84;p18"/>
            <p:cNvSpPr/>
            <p:nvPr/>
          </p:nvSpPr>
          <p:spPr>
            <a:xfrm rot="3028521">
              <a:off x="8613148" y="2630937"/>
              <a:ext cx="164517" cy="51417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85;p18"/>
            <p:cNvSpPr/>
            <p:nvPr/>
          </p:nvSpPr>
          <p:spPr>
            <a:xfrm>
              <a:off x="8588452" y="241520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86;p18"/>
            <p:cNvSpPr/>
            <p:nvPr/>
          </p:nvSpPr>
          <p:spPr>
            <a:xfrm>
              <a:off x="8588444" y="2275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87;p18"/>
            <p:cNvSpPr/>
            <p:nvPr/>
          </p:nvSpPr>
          <p:spPr>
            <a:xfrm>
              <a:off x="8454547" y="2103022"/>
              <a:ext cx="149400" cy="1953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88;p18"/>
            <p:cNvSpPr/>
            <p:nvPr/>
          </p:nvSpPr>
          <p:spPr>
            <a:xfrm>
              <a:off x="853647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89;p18"/>
            <p:cNvSpPr/>
            <p:nvPr/>
          </p:nvSpPr>
          <p:spPr>
            <a:xfrm>
              <a:off x="8852925" y="2103025"/>
              <a:ext cx="149400" cy="2391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90;p18"/>
            <p:cNvSpPr/>
            <p:nvPr/>
          </p:nvSpPr>
          <p:spPr>
            <a:xfrm>
              <a:off x="872402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" name="Google Shape;203;p18"/>
          <p:cNvSpPr txBox="1"/>
          <p:nvPr/>
        </p:nvSpPr>
        <p:spPr>
          <a:xfrm>
            <a:off x="6719450" y="1252693"/>
            <a:ext cx="1057500" cy="1384664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If: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- 4 legs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Mouth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Then: Dog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" name="Google Shape;204;p18" descr="aa5e3c5c-84e9-4818-a108-d0a0565ecf0f.jpg"/>
          <p:cNvPicPr preferRelativeResize="0"/>
          <p:nvPr/>
        </p:nvPicPr>
        <p:blipFill rotWithShape="1">
          <a:blip r:embed="rId4">
            <a:alphaModFix/>
          </a:blip>
          <a:srcRect l="5219" r="9076"/>
          <a:stretch/>
        </p:blipFill>
        <p:spPr>
          <a:xfrm flipH="1">
            <a:off x="2061912" y="1652916"/>
            <a:ext cx="1315800" cy="768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18"/>
          <p:cNvSpPr/>
          <p:nvPr/>
        </p:nvSpPr>
        <p:spPr>
          <a:xfrm>
            <a:off x="131610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Observe Known Thing</a:t>
            </a:r>
            <a:endParaRPr sz="1400" dirty="0"/>
          </a:p>
        </p:txBody>
      </p:sp>
      <p:sp>
        <p:nvSpPr>
          <p:cNvPr id="31" name="Google Shape;207;p18"/>
          <p:cNvSpPr/>
          <p:nvPr/>
        </p:nvSpPr>
        <p:spPr>
          <a:xfrm>
            <a:off x="3536125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32" name="Google Shape;208;p18"/>
          <p:cNvSpPr/>
          <p:nvPr/>
        </p:nvSpPr>
        <p:spPr>
          <a:xfrm>
            <a:off x="575615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a Mental Model</a:t>
            </a:r>
            <a:endParaRPr sz="1400"/>
          </a:p>
        </p:txBody>
      </p:sp>
      <p:cxnSp>
        <p:nvCxnSpPr>
          <p:cNvPr id="33" name="Google Shape;209;p18"/>
          <p:cNvCxnSpPr>
            <a:stCxn id="30" idx="3"/>
            <a:endCxn id="31" idx="1"/>
          </p:cNvCxnSpPr>
          <p:nvPr/>
        </p:nvCxnSpPr>
        <p:spPr>
          <a:xfrm>
            <a:off x="2279400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0;p18"/>
          <p:cNvCxnSpPr>
            <a:stCxn id="31" idx="3"/>
            <a:endCxn id="32" idx="1"/>
          </p:cNvCxnSpPr>
          <p:nvPr/>
        </p:nvCxnSpPr>
        <p:spPr>
          <a:xfrm>
            <a:off x="4499425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212;p18"/>
          <p:cNvSpPr txBox="1"/>
          <p:nvPr/>
        </p:nvSpPr>
        <p:spPr>
          <a:xfrm>
            <a:off x="506375" y="1351907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</a:t>
            </a:r>
            <a:endParaRPr b="1" dirty="0"/>
          </a:p>
        </p:txBody>
      </p:sp>
      <p:grpSp>
        <p:nvGrpSpPr>
          <p:cNvPr id="36" name="Google Shape;213;p18"/>
          <p:cNvGrpSpPr/>
          <p:nvPr/>
        </p:nvGrpSpPr>
        <p:grpSpPr>
          <a:xfrm>
            <a:off x="4081605" y="2868846"/>
            <a:ext cx="1497622" cy="901088"/>
            <a:chOff x="7128200" y="3562497"/>
            <a:chExt cx="1497622" cy="1201451"/>
          </a:xfrm>
        </p:grpSpPr>
        <p:pic>
          <p:nvPicPr>
            <p:cNvPr id="37" name="Google Shape;214;p18" descr="Hero-CatInside-565px.jpg"/>
            <p:cNvPicPr preferRelativeResize="0"/>
            <p:nvPr/>
          </p:nvPicPr>
          <p:blipFill rotWithShape="1">
            <a:blip r:embed="rId3">
              <a:alphaModFix/>
            </a:blip>
            <a:srcRect l="12472" t="2162" r="12934"/>
            <a:stretch/>
          </p:blipFill>
          <p:spPr>
            <a:xfrm flipH="1">
              <a:off x="7155822" y="3562500"/>
              <a:ext cx="1470000" cy="116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15;p18"/>
            <p:cNvSpPr/>
            <p:nvPr/>
          </p:nvSpPr>
          <p:spPr>
            <a:xfrm rot="-1148714">
              <a:off x="7153524" y="4436128"/>
              <a:ext cx="543353" cy="24554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16;p18"/>
            <p:cNvSpPr/>
            <p:nvPr/>
          </p:nvSpPr>
          <p:spPr>
            <a:xfrm rot="-359817">
              <a:off x="8400437" y="4134524"/>
              <a:ext cx="149317" cy="51428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17;p18"/>
            <p:cNvSpPr/>
            <p:nvPr/>
          </p:nvSpPr>
          <p:spPr>
            <a:xfrm rot="-723275">
              <a:off x="8178148" y="4232834"/>
              <a:ext cx="149394" cy="51420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18;p18"/>
            <p:cNvSpPr/>
            <p:nvPr/>
          </p:nvSpPr>
          <p:spPr>
            <a:xfrm>
              <a:off x="8201702" y="386705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19;p18"/>
            <p:cNvSpPr/>
            <p:nvPr/>
          </p:nvSpPr>
          <p:spPr>
            <a:xfrm>
              <a:off x="8233944" y="3793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20;p18"/>
            <p:cNvSpPr/>
            <p:nvPr/>
          </p:nvSpPr>
          <p:spPr>
            <a:xfrm>
              <a:off x="805282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21;p18"/>
            <p:cNvSpPr/>
            <p:nvPr/>
          </p:nvSpPr>
          <p:spPr>
            <a:xfrm>
              <a:off x="8178150" y="3734701"/>
              <a:ext cx="261000" cy="861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2;p18"/>
            <p:cNvSpPr/>
            <p:nvPr/>
          </p:nvSpPr>
          <p:spPr>
            <a:xfrm>
              <a:off x="833677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" name="Google Shape;223;p18"/>
          <p:cNvSpPr/>
          <p:nvPr/>
        </p:nvSpPr>
        <p:spPr>
          <a:xfrm>
            <a:off x="2572825" y="2038841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Dog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24;p18"/>
          <p:cNvSpPr/>
          <p:nvPr/>
        </p:nvSpPr>
        <p:spPr>
          <a:xfrm>
            <a:off x="575615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Apply Mental Model</a:t>
            </a:r>
            <a:endParaRPr sz="1400"/>
          </a:p>
        </p:txBody>
      </p:sp>
      <p:sp>
        <p:nvSpPr>
          <p:cNvPr id="48" name="Google Shape;225;p18"/>
          <p:cNvSpPr/>
          <p:nvPr/>
        </p:nvSpPr>
        <p:spPr>
          <a:xfrm>
            <a:off x="131610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Observe Unknown Thing</a:t>
            </a:r>
            <a:endParaRPr sz="1400"/>
          </a:p>
        </p:txBody>
      </p:sp>
      <p:cxnSp>
        <p:nvCxnSpPr>
          <p:cNvPr id="49" name="Google Shape;226;p18"/>
          <p:cNvCxnSpPr>
            <a:stCxn id="48" idx="3"/>
            <a:endCxn id="52" idx="1"/>
          </p:cNvCxnSpPr>
          <p:nvPr/>
        </p:nvCxnSpPr>
        <p:spPr>
          <a:xfrm>
            <a:off x="2279400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28;p18"/>
          <p:cNvCxnSpPr>
            <a:stCxn id="52" idx="3"/>
            <a:endCxn id="47" idx="1"/>
          </p:cNvCxnSpPr>
          <p:nvPr/>
        </p:nvCxnSpPr>
        <p:spPr>
          <a:xfrm>
            <a:off x="4499413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29;p18"/>
          <p:cNvSpPr txBox="1"/>
          <p:nvPr/>
        </p:nvSpPr>
        <p:spPr>
          <a:xfrm>
            <a:off x="506375" y="2575401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</a:t>
            </a:r>
            <a:endParaRPr b="1" dirty="0"/>
          </a:p>
        </p:txBody>
      </p:sp>
      <p:sp>
        <p:nvSpPr>
          <p:cNvPr id="52" name="Google Shape;227;p18"/>
          <p:cNvSpPr/>
          <p:nvPr/>
        </p:nvSpPr>
        <p:spPr>
          <a:xfrm>
            <a:off x="3536113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53" name="Google Shape;230;p18"/>
          <p:cNvSpPr/>
          <p:nvPr/>
        </p:nvSpPr>
        <p:spPr>
          <a:xfrm>
            <a:off x="7539550" y="2537779"/>
            <a:ext cx="1497636" cy="66545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" name="Google Shape;231;p18"/>
          <p:cNvCxnSpPr>
            <a:stCxn id="47" idx="3"/>
            <a:endCxn id="53" idx="1"/>
          </p:cNvCxnSpPr>
          <p:nvPr/>
        </p:nvCxnSpPr>
        <p:spPr>
          <a:xfrm>
            <a:off x="6719450" y="2799576"/>
            <a:ext cx="820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223;p18"/>
          <p:cNvSpPr/>
          <p:nvPr/>
        </p:nvSpPr>
        <p:spPr>
          <a:xfrm>
            <a:off x="1914172" y="3406046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050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203;p18"/>
          <p:cNvSpPr txBox="1"/>
          <p:nvPr/>
        </p:nvSpPr>
        <p:spPr>
          <a:xfrm>
            <a:off x="3065472" y="3103776"/>
            <a:ext cx="1234117" cy="1064310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4 leg</a:t>
            </a:r>
            <a:r>
              <a:rPr lang="en-US" sz="1000" dirty="0" smtClean="0"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Mouth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2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classification “works”</a:t>
            </a:r>
            <a:endParaRPr lang="en-US" dirty="0"/>
          </a:p>
        </p:txBody>
      </p:sp>
      <p:pic>
        <p:nvPicPr>
          <p:cNvPr id="4" name="Google Shape;167;p18" descr="file_23262_entlebucher-mountain-dog-300x189.jpg"/>
          <p:cNvPicPr preferRelativeResize="0"/>
          <p:nvPr/>
        </p:nvPicPr>
        <p:blipFill rotWithShape="1">
          <a:blip r:embed="rId2">
            <a:alphaModFix/>
          </a:blip>
          <a:srcRect l="12831" r="15800"/>
          <a:stretch/>
        </p:blipFill>
        <p:spPr>
          <a:xfrm>
            <a:off x="1527114" y="2888020"/>
            <a:ext cx="1314411" cy="87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0;p18" descr="Hero-CatInside-565px.jpg"/>
          <p:cNvPicPr preferRelativeResize="0"/>
          <p:nvPr/>
        </p:nvPicPr>
        <p:blipFill rotWithShape="1">
          <a:blip r:embed="rId3">
            <a:alphaModFix/>
          </a:blip>
          <a:srcRect l="12472" t="2162" r="12934"/>
          <a:stretch/>
        </p:blipFill>
        <p:spPr>
          <a:xfrm flipH="1">
            <a:off x="1371522" y="2888020"/>
            <a:ext cx="1470000" cy="870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1;p18"/>
          <p:cNvGrpSpPr/>
          <p:nvPr/>
        </p:nvGrpSpPr>
        <p:grpSpPr>
          <a:xfrm>
            <a:off x="4299587" y="1622811"/>
            <a:ext cx="1315838" cy="831398"/>
            <a:chOff x="7686487" y="2006743"/>
            <a:chExt cx="1315838" cy="1108531"/>
          </a:xfrm>
        </p:grpSpPr>
        <p:pic>
          <p:nvPicPr>
            <p:cNvPr id="19" name="Google Shape;182;p18" descr="aa5e3c5c-84e9-4818-a108-d0a0565ecf0f.jpg"/>
            <p:cNvPicPr preferRelativeResize="0"/>
            <p:nvPr/>
          </p:nvPicPr>
          <p:blipFill rotWithShape="1">
            <a:blip r:embed="rId4">
              <a:alphaModFix/>
            </a:blip>
            <a:srcRect l="5219" r="9076"/>
            <a:stretch/>
          </p:blipFill>
          <p:spPr>
            <a:xfrm flipH="1">
              <a:off x="7686487" y="2006743"/>
              <a:ext cx="1315800" cy="1024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183;p18"/>
            <p:cNvSpPr/>
            <p:nvPr/>
          </p:nvSpPr>
          <p:spPr>
            <a:xfrm rot="2479883">
              <a:off x="8183493" y="2574765"/>
              <a:ext cx="188973" cy="51437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84;p18"/>
            <p:cNvSpPr/>
            <p:nvPr/>
          </p:nvSpPr>
          <p:spPr>
            <a:xfrm rot="3028521">
              <a:off x="8613148" y="2630937"/>
              <a:ext cx="164517" cy="51417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85;p18"/>
            <p:cNvSpPr/>
            <p:nvPr/>
          </p:nvSpPr>
          <p:spPr>
            <a:xfrm>
              <a:off x="8588452" y="241520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86;p18"/>
            <p:cNvSpPr/>
            <p:nvPr/>
          </p:nvSpPr>
          <p:spPr>
            <a:xfrm>
              <a:off x="8588444" y="2275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87;p18"/>
            <p:cNvSpPr/>
            <p:nvPr/>
          </p:nvSpPr>
          <p:spPr>
            <a:xfrm>
              <a:off x="8454547" y="2103022"/>
              <a:ext cx="149400" cy="1953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88;p18"/>
            <p:cNvSpPr/>
            <p:nvPr/>
          </p:nvSpPr>
          <p:spPr>
            <a:xfrm>
              <a:off x="853647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89;p18"/>
            <p:cNvSpPr/>
            <p:nvPr/>
          </p:nvSpPr>
          <p:spPr>
            <a:xfrm>
              <a:off x="8852925" y="2103025"/>
              <a:ext cx="149400" cy="2391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90;p18"/>
            <p:cNvSpPr/>
            <p:nvPr/>
          </p:nvSpPr>
          <p:spPr>
            <a:xfrm>
              <a:off x="872402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" name="Google Shape;203;p18"/>
          <p:cNvSpPr txBox="1"/>
          <p:nvPr/>
        </p:nvSpPr>
        <p:spPr>
          <a:xfrm>
            <a:off x="6719450" y="1252693"/>
            <a:ext cx="1633404" cy="1384664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If: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- 4 legs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</a:t>
            </a:r>
            <a:r>
              <a:rPr lang="en-US" sz="1000" b="1" dirty="0" smtClean="0">
                <a:latin typeface="Montserrat"/>
                <a:ea typeface="Montserrat"/>
                <a:cs typeface="Montserrat"/>
                <a:sym typeface="Montserrat"/>
              </a:rPr>
              <a:t>Slobbery Snout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Then: Dog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" name="Google Shape;204;p18" descr="aa5e3c5c-84e9-4818-a108-d0a0565ecf0f.jpg"/>
          <p:cNvPicPr preferRelativeResize="0"/>
          <p:nvPr/>
        </p:nvPicPr>
        <p:blipFill rotWithShape="1">
          <a:blip r:embed="rId4">
            <a:alphaModFix/>
          </a:blip>
          <a:srcRect l="5219" r="9076"/>
          <a:stretch/>
        </p:blipFill>
        <p:spPr>
          <a:xfrm flipH="1">
            <a:off x="2061912" y="1652916"/>
            <a:ext cx="1315800" cy="768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18"/>
          <p:cNvSpPr/>
          <p:nvPr/>
        </p:nvSpPr>
        <p:spPr>
          <a:xfrm>
            <a:off x="131610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Observe Known Thing</a:t>
            </a:r>
            <a:endParaRPr sz="1400" dirty="0"/>
          </a:p>
        </p:txBody>
      </p:sp>
      <p:sp>
        <p:nvSpPr>
          <p:cNvPr id="31" name="Google Shape;207;p18"/>
          <p:cNvSpPr/>
          <p:nvPr/>
        </p:nvSpPr>
        <p:spPr>
          <a:xfrm>
            <a:off x="3536125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32" name="Google Shape;208;p18"/>
          <p:cNvSpPr/>
          <p:nvPr/>
        </p:nvSpPr>
        <p:spPr>
          <a:xfrm>
            <a:off x="575615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a Mental Model</a:t>
            </a:r>
            <a:endParaRPr sz="1400"/>
          </a:p>
        </p:txBody>
      </p:sp>
      <p:cxnSp>
        <p:nvCxnSpPr>
          <p:cNvPr id="33" name="Google Shape;209;p18"/>
          <p:cNvCxnSpPr>
            <a:stCxn id="30" idx="3"/>
            <a:endCxn id="31" idx="1"/>
          </p:cNvCxnSpPr>
          <p:nvPr/>
        </p:nvCxnSpPr>
        <p:spPr>
          <a:xfrm>
            <a:off x="2279400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0;p18"/>
          <p:cNvCxnSpPr>
            <a:stCxn id="31" idx="3"/>
            <a:endCxn id="32" idx="1"/>
          </p:cNvCxnSpPr>
          <p:nvPr/>
        </p:nvCxnSpPr>
        <p:spPr>
          <a:xfrm>
            <a:off x="4499425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212;p18"/>
          <p:cNvSpPr txBox="1"/>
          <p:nvPr/>
        </p:nvSpPr>
        <p:spPr>
          <a:xfrm>
            <a:off x="506375" y="1351907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</a:t>
            </a:r>
            <a:endParaRPr b="1" dirty="0"/>
          </a:p>
        </p:txBody>
      </p:sp>
      <p:grpSp>
        <p:nvGrpSpPr>
          <p:cNvPr id="36" name="Google Shape;213;p18"/>
          <p:cNvGrpSpPr/>
          <p:nvPr/>
        </p:nvGrpSpPr>
        <p:grpSpPr>
          <a:xfrm>
            <a:off x="4077179" y="2868039"/>
            <a:ext cx="1497622" cy="901088"/>
            <a:chOff x="7128200" y="3562497"/>
            <a:chExt cx="1497622" cy="1201451"/>
          </a:xfrm>
        </p:grpSpPr>
        <p:pic>
          <p:nvPicPr>
            <p:cNvPr id="37" name="Google Shape;214;p18" descr="Hero-CatInside-565px.jpg"/>
            <p:cNvPicPr preferRelativeResize="0"/>
            <p:nvPr/>
          </p:nvPicPr>
          <p:blipFill rotWithShape="1">
            <a:blip r:embed="rId3">
              <a:alphaModFix/>
            </a:blip>
            <a:srcRect l="12472" t="2162" r="12934"/>
            <a:stretch/>
          </p:blipFill>
          <p:spPr>
            <a:xfrm flipH="1">
              <a:off x="7155822" y="3562500"/>
              <a:ext cx="1470000" cy="116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15;p18"/>
            <p:cNvSpPr/>
            <p:nvPr/>
          </p:nvSpPr>
          <p:spPr>
            <a:xfrm rot="-1148714">
              <a:off x="7153524" y="4436128"/>
              <a:ext cx="543353" cy="24554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16;p18"/>
            <p:cNvSpPr/>
            <p:nvPr/>
          </p:nvSpPr>
          <p:spPr>
            <a:xfrm rot="-359817">
              <a:off x="8400437" y="4134524"/>
              <a:ext cx="149317" cy="51428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17;p18"/>
            <p:cNvSpPr/>
            <p:nvPr/>
          </p:nvSpPr>
          <p:spPr>
            <a:xfrm rot="-723275">
              <a:off x="8178148" y="4232834"/>
              <a:ext cx="149394" cy="51420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18;p18"/>
            <p:cNvSpPr/>
            <p:nvPr/>
          </p:nvSpPr>
          <p:spPr>
            <a:xfrm>
              <a:off x="8201702" y="386705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19;p18"/>
            <p:cNvSpPr/>
            <p:nvPr/>
          </p:nvSpPr>
          <p:spPr>
            <a:xfrm>
              <a:off x="8233944" y="3793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20;p18"/>
            <p:cNvSpPr/>
            <p:nvPr/>
          </p:nvSpPr>
          <p:spPr>
            <a:xfrm>
              <a:off x="805282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21;p18"/>
            <p:cNvSpPr/>
            <p:nvPr/>
          </p:nvSpPr>
          <p:spPr>
            <a:xfrm>
              <a:off x="8178150" y="3734701"/>
              <a:ext cx="261000" cy="861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2;p18"/>
            <p:cNvSpPr/>
            <p:nvPr/>
          </p:nvSpPr>
          <p:spPr>
            <a:xfrm>
              <a:off x="833677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" name="Google Shape;223;p18"/>
          <p:cNvSpPr/>
          <p:nvPr/>
        </p:nvSpPr>
        <p:spPr>
          <a:xfrm>
            <a:off x="2572825" y="2038841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Dog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24;p18"/>
          <p:cNvSpPr/>
          <p:nvPr/>
        </p:nvSpPr>
        <p:spPr>
          <a:xfrm>
            <a:off x="575615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Apply Mental Model</a:t>
            </a:r>
            <a:endParaRPr sz="1400"/>
          </a:p>
        </p:txBody>
      </p:sp>
      <p:sp>
        <p:nvSpPr>
          <p:cNvPr id="48" name="Google Shape;225;p18"/>
          <p:cNvSpPr/>
          <p:nvPr/>
        </p:nvSpPr>
        <p:spPr>
          <a:xfrm>
            <a:off x="131610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Observe Unknown Thing</a:t>
            </a:r>
            <a:endParaRPr sz="1400"/>
          </a:p>
        </p:txBody>
      </p:sp>
      <p:cxnSp>
        <p:nvCxnSpPr>
          <p:cNvPr id="49" name="Google Shape;226;p18"/>
          <p:cNvCxnSpPr>
            <a:stCxn id="48" idx="3"/>
            <a:endCxn id="52" idx="1"/>
          </p:cNvCxnSpPr>
          <p:nvPr/>
        </p:nvCxnSpPr>
        <p:spPr>
          <a:xfrm>
            <a:off x="2279400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28;p18"/>
          <p:cNvCxnSpPr>
            <a:stCxn id="52" idx="3"/>
            <a:endCxn id="47" idx="1"/>
          </p:cNvCxnSpPr>
          <p:nvPr/>
        </p:nvCxnSpPr>
        <p:spPr>
          <a:xfrm>
            <a:off x="4499413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29;p18"/>
          <p:cNvSpPr txBox="1"/>
          <p:nvPr/>
        </p:nvSpPr>
        <p:spPr>
          <a:xfrm>
            <a:off x="506375" y="2575401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</a:t>
            </a:r>
            <a:endParaRPr b="1" dirty="0"/>
          </a:p>
        </p:txBody>
      </p:sp>
      <p:sp>
        <p:nvSpPr>
          <p:cNvPr id="52" name="Google Shape;227;p18"/>
          <p:cNvSpPr/>
          <p:nvPr/>
        </p:nvSpPr>
        <p:spPr>
          <a:xfrm>
            <a:off x="3536113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53" name="Google Shape;230;p18"/>
          <p:cNvSpPr/>
          <p:nvPr/>
        </p:nvSpPr>
        <p:spPr>
          <a:xfrm>
            <a:off x="7539550" y="2537779"/>
            <a:ext cx="1497636" cy="66545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120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200" dirty="0" smtClean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" name="Google Shape;231;p18"/>
          <p:cNvCxnSpPr>
            <a:stCxn id="47" idx="3"/>
            <a:endCxn id="53" idx="1"/>
          </p:cNvCxnSpPr>
          <p:nvPr/>
        </p:nvCxnSpPr>
        <p:spPr>
          <a:xfrm>
            <a:off x="6719450" y="2799576"/>
            <a:ext cx="820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223;p18"/>
          <p:cNvSpPr/>
          <p:nvPr/>
        </p:nvSpPr>
        <p:spPr>
          <a:xfrm>
            <a:off x="1914172" y="3406046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050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203;p18"/>
          <p:cNvSpPr txBox="1"/>
          <p:nvPr/>
        </p:nvSpPr>
        <p:spPr>
          <a:xfrm>
            <a:off x="3065472" y="3103776"/>
            <a:ext cx="1234117" cy="1064310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4 leg</a:t>
            </a:r>
            <a:r>
              <a:rPr lang="en-US" sz="1000" dirty="0" smtClean="0"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b="1" dirty="0" smtClean="0">
                <a:latin typeface="Montserrat"/>
                <a:ea typeface="Montserrat"/>
                <a:cs typeface="Montserrat"/>
                <a:sym typeface="Montserrat"/>
              </a:rPr>
              <a:t>Hissing </a:t>
            </a:r>
            <a:r>
              <a:rPr lang="en" sz="1000" b="1" dirty="0" smtClean="0">
                <a:latin typeface="Montserrat"/>
                <a:ea typeface="Montserrat"/>
                <a:cs typeface="Montserrat"/>
                <a:sym typeface="Montserrat"/>
              </a:rPr>
              <a:t>Mouth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06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7" y="122244"/>
            <a:ext cx="8249606" cy="4443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4565906"/>
            <a:ext cx="8876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http://scikit-learn.org/stable/tutorial/machine_learning_map/index.html</a:t>
            </a:r>
            <a:r>
              <a:rPr lang="en-US" dirty="0" smtClean="0"/>
              <a:t> - clickable 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Linear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0"/>
            <a:ext cx="8229600" cy="374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Simplest form of regression</a:t>
            </a:r>
          </a:p>
          <a:p>
            <a:r>
              <a:rPr lang="en-US" sz="2400" dirty="0" smtClean="0"/>
              <a:t>Fitting function is in the shape:</a:t>
            </a:r>
          </a:p>
          <a:p>
            <a:endParaRPr lang="en-US" sz="2400" dirty="0"/>
          </a:p>
          <a:p>
            <a:r>
              <a:rPr lang="en-US" sz="2400" dirty="0" smtClean="0"/>
              <a:t>Fitting is done by minimizing the squared error in the training set: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Optimization is done by setting the gradient to zero: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8143" y="1487231"/>
            <a:ext cx="2492829" cy="800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14" y="2985896"/>
            <a:ext cx="2844800" cy="766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14" y="4188486"/>
            <a:ext cx="2616200" cy="66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628" y="4377397"/>
            <a:ext cx="2641600" cy="3224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623</Words>
  <Application>Microsoft Macintosh PowerPoint</Application>
  <PresentationFormat>On-screen Show (16:9)</PresentationFormat>
  <Paragraphs>125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SKLearn</vt:lpstr>
      <vt:lpstr>PowerPoint Presentation</vt:lpstr>
      <vt:lpstr>Tutorials</vt:lpstr>
      <vt:lpstr>What is Machine Learning?</vt:lpstr>
      <vt:lpstr>What is Machine Learning?</vt:lpstr>
      <vt:lpstr>How classification “works”</vt:lpstr>
      <vt:lpstr>How classification “works”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 Practice</vt:lpstr>
      <vt:lpstr>Final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SKLearn</dc:title>
  <dc:creator>Logan Williams</dc:creator>
  <cp:lastModifiedBy>Ben Swerdlow</cp:lastModifiedBy>
  <cp:revision>14</cp:revision>
  <dcterms:created xsi:type="dcterms:W3CDTF">2018-10-29T14:55:32Z</dcterms:created>
  <dcterms:modified xsi:type="dcterms:W3CDTF">2018-10-30T21:21:10Z</dcterms:modified>
</cp:coreProperties>
</file>