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8" r:id="rId4"/>
    <p:sldId id="262" r:id="rId5"/>
    <p:sldId id="263" r:id="rId6"/>
    <p:sldId id="260" r:id="rId7"/>
    <p:sldId id="261" r:id="rId8"/>
    <p:sldId id="257" r:id="rId9"/>
    <p:sldId id="267" r:id="rId10"/>
    <p:sldId id="268" r:id="rId11"/>
    <p:sldId id="269" r:id="rId12"/>
    <p:sldId id="270" r:id="rId13"/>
    <p:sldId id="264" r:id="rId14"/>
    <p:sldId id="265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64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7F731-E620-7347-A148-664D2DF059F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A2F7D-5CB5-4C4A-8B9D-D40378F5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82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D91B7-5F4F-9443-8C37-71E91E3F86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1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Lambda is a </a:t>
            </a:r>
            <a:r>
              <a:rPr lang="en-US" baseline="0" dirty="0" err="1" smtClean="0"/>
              <a:t>hyperparameter</a:t>
            </a:r>
            <a:r>
              <a:rPr lang="en-US" baseline="0" dirty="0" smtClean="0"/>
              <a:t> determining the strength of the </a:t>
            </a:r>
            <a:r>
              <a:rPr lang="en-US" baseline="0" dirty="0" err="1" smtClean="0"/>
              <a:t>regularlization</a:t>
            </a:r>
            <a:endParaRPr lang="en-US" baseline="0" dirty="0" smtClean="0"/>
          </a:p>
          <a:p>
            <a:r>
              <a:rPr lang="en-US" baseline="0" dirty="0" smtClean="0"/>
              <a:t>Higher lambda -&gt; smoother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D91B7-5F4F-9443-8C37-71E91E3F86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1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Sigma is a </a:t>
            </a:r>
            <a:r>
              <a:rPr lang="en-US" baseline="0" dirty="0" err="1" smtClean="0"/>
              <a:t>hyperparameter</a:t>
            </a:r>
            <a:r>
              <a:rPr lang="en-US" baseline="0" dirty="0" smtClean="0"/>
              <a:t> determining the length scale on which the kernel operates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D91B7-5F4F-9443-8C37-71E91E3F86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1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 smtClean="0"/>
              <a:t>Extra slide on choosing of lambda and sigma for the regularization and the kernel?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D91B7-5F4F-9443-8C37-71E91E3F86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D8E2-1780-5B4D-98D0-733A76F57E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A16-6E2B-EC4F-B7BF-5AB8C4A4B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3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D8E2-1780-5B4D-98D0-733A76F57E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A16-6E2B-EC4F-B7BF-5AB8C4A4B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4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D8E2-1780-5B4D-98D0-733A76F57E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A16-6E2B-EC4F-B7BF-5AB8C4A4B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1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D8E2-1780-5B4D-98D0-733A76F57E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A16-6E2B-EC4F-B7BF-5AB8C4A4B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9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D8E2-1780-5B4D-98D0-733A76F57E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A16-6E2B-EC4F-B7BF-5AB8C4A4B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9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D8E2-1780-5B4D-98D0-733A76F57E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A16-6E2B-EC4F-B7BF-5AB8C4A4B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4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D8E2-1780-5B4D-98D0-733A76F57E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A16-6E2B-EC4F-B7BF-5AB8C4A4B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8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D8E2-1780-5B4D-98D0-733A76F57E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A16-6E2B-EC4F-B7BF-5AB8C4A4B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7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D8E2-1780-5B4D-98D0-733A76F57E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A16-6E2B-EC4F-B7BF-5AB8C4A4B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0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D8E2-1780-5B4D-98D0-733A76F57E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A16-6E2B-EC4F-B7BF-5AB8C4A4B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2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D8E2-1780-5B4D-98D0-733A76F57E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A16-6E2B-EC4F-B7BF-5AB8C4A4B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0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3D8E2-1780-5B4D-98D0-733A76F57E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B9A16-6E2B-EC4F-B7BF-5AB8C4A4B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1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://scikit-learn.org/stable/tutorial/machine_learning_map/index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SKLearn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Logan Williams</a:t>
            </a:r>
          </a:p>
          <a:p>
            <a:r>
              <a:rPr lang="en-US" dirty="0" smtClean="0"/>
              <a:t>SC2 seminar – Nov 1,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862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0701"/>
            <a:ext cx="9158272" cy="9524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US" sz="3200" dirty="0" smtClean="0">
                <a:solidFill>
                  <a:srgbClr val="000000"/>
                </a:solidFill>
                <a:latin typeface="Arial"/>
                <a:cs typeface="Arial"/>
              </a:rPr>
              <a:t>idge regression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200151"/>
            <a:ext cx="8229600" cy="3312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Linear regression is prone to </a:t>
            </a:r>
            <a:r>
              <a:rPr lang="en-US" sz="2400" dirty="0" err="1" smtClean="0"/>
              <a:t>overfitting</a:t>
            </a:r>
            <a:r>
              <a:rPr lang="en-US" sz="2400" dirty="0" smtClean="0"/>
              <a:t> errors</a:t>
            </a:r>
          </a:p>
          <a:p>
            <a:pPr lvl="1"/>
            <a:r>
              <a:rPr lang="en-US" sz="2000" dirty="0" smtClean="0"/>
              <a:t>Large coefficients β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that cancel in the training set</a:t>
            </a:r>
          </a:p>
          <a:p>
            <a:pPr lvl="1"/>
            <a:r>
              <a:rPr lang="en-US" sz="2000" dirty="0" smtClean="0"/>
              <a:t>In the prediction of new inputs, these cause large errors</a:t>
            </a:r>
            <a:endParaRPr lang="en-US" sz="2000" dirty="0"/>
          </a:p>
          <a:p>
            <a:r>
              <a:rPr lang="en-US" sz="2400" dirty="0" smtClean="0"/>
              <a:t>Ridge regression adds regularization to prevent </a:t>
            </a:r>
            <a:r>
              <a:rPr lang="en-US" sz="2400" dirty="0" err="1" smtClean="0"/>
              <a:t>overfitting</a:t>
            </a:r>
            <a:endParaRPr lang="en-US" sz="2400" dirty="0" smtClean="0"/>
          </a:p>
          <a:p>
            <a:pPr lvl="1"/>
            <a:r>
              <a:rPr lang="en-US" sz="2000" dirty="0" smtClean="0"/>
              <a:t>Penalty term added to the optimization problem: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 smtClean="0"/>
              <a:t>Solving the optimization problem gives:</a:t>
            </a:r>
          </a:p>
          <a:p>
            <a:endParaRPr 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40731" y="4788045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i-FI" sz="1600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900" y="3327188"/>
            <a:ext cx="3657600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5922" y="4405314"/>
            <a:ext cx="2667000" cy="361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4866501"/>
            <a:ext cx="4816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Equations taken from </a:t>
            </a:r>
            <a:r>
              <a:rPr lang="en-US" sz="1200" dirty="0"/>
              <a:t>M. Rupp, Int. J. Quantum Chem. </a:t>
            </a:r>
            <a:r>
              <a:rPr lang="en-US" sz="1200" b="1" dirty="0"/>
              <a:t>115</a:t>
            </a:r>
            <a:r>
              <a:rPr lang="en-US" sz="1200" dirty="0"/>
              <a:t>, 1058 (2015</a:t>
            </a:r>
            <a:r>
              <a:rPr lang="en-US" sz="1200" dirty="0" smtClean="0"/>
              <a:t>).</a:t>
            </a:r>
            <a:endParaRPr lang="is-I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2256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0701"/>
            <a:ext cx="9158272" cy="9524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latin typeface="Arial"/>
                <a:cs typeface="Arial"/>
              </a:rPr>
              <a:t>Kernel ridge regression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200150"/>
            <a:ext cx="8229600" cy="3115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Kernel ridge regression adds non-linearity</a:t>
            </a:r>
          </a:p>
          <a:p>
            <a:r>
              <a:rPr lang="en-US" sz="2400" dirty="0" smtClean="0"/>
              <a:t>Maps inputs into a higher dimensional space and applies the linear algorithm there</a:t>
            </a:r>
          </a:p>
          <a:p>
            <a:pPr lvl="1"/>
            <a:r>
              <a:rPr lang="en-US" sz="2000" dirty="0" smtClean="0"/>
              <a:t>Mapping into higher dimensional space correspondingly increases computational complexity – how to avoid?</a:t>
            </a:r>
          </a:p>
          <a:p>
            <a:r>
              <a:rPr lang="en-US" sz="2400" dirty="0" smtClean="0"/>
              <a:t>The kernel trick</a:t>
            </a:r>
          </a:p>
          <a:p>
            <a:pPr lvl="1"/>
            <a:r>
              <a:rPr lang="en-US" sz="2000" dirty="0" smtClean="0"/>
              <a:t>ML algorithms can be written to only use inner products between inputs</a:t>
            </a:r>
          </a:p>
          <a:p>
            <a:pPr lvl="1"/>
            <a:r>
              <a:rPr lang="en-US" sz="2000" dirty="0" smtClean="0"/>
              <a:t>Kernel functions operate on input space vectors, but yield the same results as inner product evaluations in feature space</a:t>
            </a:r>
          </a:p>
          <a:p>
            <a:r>
              <a:rPr lang="en-US" sz="2400" dirty="0" smtClean="0"/>
              <a:t>The Gaussian kernel is widely applicable:</a:t>
            </a:r>
          </a:p>
          <a:p>
            <a:endParaRPr 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40731" y="4788045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i-FI" sz="1600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486" y="4315531"/>
            <a:ext cx="2895600" cy="628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866501"/>
            <a:ext cx="4816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Equations taken from </a:t>
            </a:r>
            <a:r>
              <a:rPr lang="en-US" sz="1200" dirty="0"/>
              <a:t>M. Rupp, Int. J. Quantum Chem. </a:t>
            </a:r>
            <a:r>
              <a:rPr lang="en-US" sz="1200" b="1" dirty="0"/>
              <a:t>115</a:t>
            </a:r>
            <a:r>
              <a:rPr lang="en-US" sz="1200" dirty="0"/>
              <a:t>, 1058 (2015</a:t>
            </a:r>
            <a:r>
              <a:rPr lang="en-US" sz="1200" dirty="0" smtClean="0"/>
              <a:t>).</a:t>
            </a:r>
            <a:endParaRPr lang="is-I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2821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0701"/>
            <a:ext cx="9158272" cy="9524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  <a:latin typeface="Arial"/>
                <a:cs typeface="Arial"/>
              </a:rPr>
              <a:t>Kernel ridge regression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200151"/>
            <a:ext cx="8229600" cy="31585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Fitting function is in the shape:</a:t>
            </a:r>
          </a:p>
          <a:p>
            <a:endParaRPr lang="en-US" sz="2400" dirty="0"/>
          </a:p>
          <a:p>
            <a:r>
              <a:rPr lang="en-US" sz="2400" dirty="0"/>
              <a:t>Fitting is done by minimizing the squared error in the training </a:t>
            </a:r>
            <a:r>
              <a:rPr lang="en-US" sz="2400" dirty="0" smtClean="0"/>
              <a:t>set plus the regularization penalty:</a:t>
            </a:r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Optimization done by setting the gradient to zero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40731" y="4788045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i-FI" sz="16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866501"/>
            <a:ext cx="4816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Equations taken from </a:t>
            </a:r>
            <a:r>
              <a:rPr lang="en-US" sz="1200" dirty="0"/>
              <a:t>M. Rupp, Int. J. Quantum Chem. </a:t>
            </a:r>
            <a:r>
              <a:rPr lang="en-US" sz="1200" b="1" dirty="0"/>
              <a:t>115</a:t>
            </a:r>
            <a:r>
              <a:rPr lang="en-US" sz="1200" dirty="0"/>
              <a:t>, 1058 (2015</a:t>
            </a:r>
            <a:r>
              <a:rPr lang="en-US" sz="1200" dirty="0" smtClean="0"/>
              <a:t>).</a:t>
            </a:r>
            <a:endParaRPr lang="is-IS" sz="1200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473" y="1145721"/>
            <a:ext cx="2171700" cy="53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672" y="2621061"/>
            <a:ext cx="4483100" cy="933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629" y="4197495"/>
            <a:ext cx="75946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25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ikit_Learn_Cheat_Sheet_Pyth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01" y="0"/>
            <a:ext cx="7278701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277" y="330423"/>
            <a:ext cx="1626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</a:t>
            </a:r>
          </a:p>
          <a:p>
            <a:r>
              <a:rPr lang="en-US" dirty="0" err="1" smtClean="0"/>
              <a:t>DataCamp.com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2448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Scikit-</a:t>
            </a:r>
            <a:r>
              <a:rPr lang="en-US" sz="2800" dirty="0" err="1"/>
              <a:t>l</a:t>
            </a:r>
            <a:r>
              <a:rPr lang="en-US" sz="2800" dirty="0" err="1" smtClean="0"/>
              <a:t>earn’s</a:t>
            </a:r>
            <a:r>
              <a:rPr lang="en-US" sz="2800" dirty="0" smtClean="0"/>
              <a:t> website has great documentation with many examples!</a:t>
            </a:r>
          </a:p>
          <a:p>
            <a:r>
              <a:rPr lang="en-US" sz="2800" dirty="0" smtClean="0"/>
              <a:t>There are MANY more algorithms, data preprocessors, and other tools than were mentioned today.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828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335" y="0"/>
            <a:ext cx="47494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8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 itself!</a:t>
            </a:r>
          </a:p>
          <a:p>
            <a:pPr lvl="1"/>
            <a:r>
              <a:rPr lang="en-US" dirty="0" smtClean="0"/>
              <a:t>http://scikit-learn.org/stable/tutorial/index.html</a:t>
            </a:r>
          </a:p>
          <a:p>
            <a:r>
              <a:rPr lang="en-US" dirty="0" err="1" smtClean="0"/>
              <a:t>Datacamp</a:t>
            </a:r>
            <a:endParaRPr lang="en-US" dirty="0" smtClean="0"/>
          </a:p>
          <a:p>
            <a:pPr lvl="1"/>
            <a:r>
              <a:rPr lang="en-US" dirty="0" smtClean="0"/>
              <a:t>https://www.datacamp.com/community/tutorials/machine-learning-python</a:t>
            </a:r>
          </a:p>
          <a:p>
            <a:r>
              <a:rPr lang="en-US" dirty="0" err="1" smtClean="0"/>
              <a:t>Coursera</a:t>
            </a:r>
            <a:r>
              <a:rPr lang="en-US" dirty="0" smtClean="0"/>
              <a:t> classes</a:t>
            </a:r>
          </a:p>
          <a:p>
            <a:r>
              <a:rPr lang="en-US" dirty="0" smtClean="0"/>
              <a:t>Many more on Google!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1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grpSp>
        <p:nvGrpSpPr>
          <p:cNvPr id="4" name="Google Shape;159;p17"/>
          <p:cNvGrpSpPr/>
          <p:nvPr/>
        </p:nvGrpSpPr>
        <p:grpSpPr>
          <a:xfrm>
            <a:off x="1635662" y="1101269"/>
            <a:ext cx="6362589" cy="3690335"/>
            <a:chOff x="1242300" y="971875"/>
            <a:chExt cx="6760800" cy="3921300"/>
          </a:xfrm>
        </p:grpSpPr>
        <p:sp>
          <p:nvSpPr>
            <p:cNvPr id="5" name="Google Shape;160;p17"/>
            <p:cNvSpPr/>
            <p:nvPr/>
          </p:nvSpPr>
          <p:spPr>
            <a:xfrm>
              <a:off x="1242300" y="971875"/>
              <a:ext cx="6760800" cy="392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" name="Google Shape;161;p17" descr="Machine-learning-workflow.png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368713" y="1060687"/>
              <a:ext cx="6507975" cy="3743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Google Shape;162;p17"/>
          <p:cNvSpPr txBox="1"/>
          <p:nvPr/>
        </p:nvSpPr>
        <p:spPr>
          <a:xfrm>
            <a:off x="1635650" y="4791600"/>
            <a:ext cx="6362700" cy="1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000000"/>
                </a:solidFill>
              </a:rPr>
              <a:t>https://www.xenonstack.com/blog/static/public/uploads/media/Machine-learning-workflow.png</a:t>
            </a:r>
            <a:endParaRPr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74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1049625"/>
            <a:ext cx="5990350" cy="3695393"/>
            <a:chOff x="490700" y="1187238"/>
            <a:chExt cx="8547100" cy="3695393"/>
          </a:xfrm>
        </p:grpSpPr>
        <p:sp>
          <p:nvSpPr>
            <p:cNvPr id="5" name="Google Shape;253;p19"/>
            <p:cNvSpPr/>
            <p:nvPr/>
          </p:nvSpPr>
          <p:spPr>
            <a:xfrm>
              <a:off x="7857849" y="2170295"/>
              <a:ext cx="266922" cy="266922"/>
            </a:xfrm>
            <a:prstGeom prst="irregularSeal2">
              <a:avLst/>
            </a:prstGeom>
            <a:solidFill>
              <a:srgbClr val="A64D7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4;p19"/>
            <p:cNvSpPr/>
            <p:nvPr/>
          </p:nvSpPr>
          <p:spPr>
            <a:xfrm>
              <a:off x="7887836" y="4599683"/>
              <a:ext cx="266922" cy="266922"/>
            </a:xfrm>
            <a:prstGeom prst="irregularSeal2">
              <a:avLst/>
            </a:prstGeom>
            <a:solidFill>
              <a:srgbClr val="A64D7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6;p19"/>
            <p:cNvSpPr/>
            <p:nvPr/>
          </p:nvSpPr>
          <p:spPr>
            <a:xfrm>
              <a:off x="7857834" y="3895211"/>
              <a:ext cx="266922" cy="266922"/>
            </a:xfrm>
            <a:prstGeom prst="irregularSeal2">
              <a:avLst/>
            </a:prstGeom>
            <a:solidFill>
              <a:srgbClr val="A64D7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7;p19"/>
            <p:cNvSpPr/>
            <p:nvPr/>
          </p:nvSpPr>
          <p:spPr>
            <a:xfrm>
              <a:off x="7857824" y="1864230"/>
              <a:ext cx="266922" cy="266922"/>
            </a:xfrm>
            <a:prstGeom prst="irregularSeal2">
              <a:avLst/>
            </a:prstGeom>
            <a:solidFill>
              <a:srgbClr val="1155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8;p19"/>
            <p:cNvSpPr/>
            <p:nvPr/>
          </p:nvSpPr>
          <p:spPr>
            <a:xfrm>
              <a:off x="7857839" y="2833912"/>
              <a:ext cx="266922" cy="266922"/>
            </a:xfrm>
            <a:prstGeom prst="irregularSeal2">
              <a:avLst/>
            </a:prstGeom>
            <a:solidFill>
              <a:srgbClr val="1155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9;p19"/>
            <p:cNvSpPr/>
            <p:nvPr/>
          </p:nvSpPr>
          <p:spPr>
            <a:xfrm>
              <a:off x="7857826" y="1506694"/>
              <a:ext cx="266922" cy="266922"/>
            </a:xfrm>
            <a:prstGeom prst="irregularSeal2">
              <a:avLst/>
            </a:prstGeom>
            <a:solidFill>
              <a:srgbClr val="1155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0;p19"/>
            <p:cNvSpPr/>
            <p:nvPr/>
          </p:nvSpPr>
          <p:spPr>
            <a:xfrm>
              <a:off x="7887829" y="4249762"/>
              <a:ext cx="266922" cy="266922"/>
            </a:xfrm>
            <a:prstGeom prst="irregularSeal2">
              <a:avLst/>
            </a:prstGeom>
            <a:solidFill>
              <a:srgbClr val="1155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1;p19"/>
            <p:cNvSpPr/>
            <p:nvPr/>
          </p:nvSpPr>
          <p:spPr>
            <a:xfrm>
              <a:off x="7857845" y="2523673"/>
              <a:ext cx="266922" cy="266922"/>
            </a:xfrm>
            <a:prstGeom prst="irregularSeal2">
              <a:avLst/>
            </a:prstGeom>
            <a:solidFill>
              <a:schemeClr val="accent6">
                <a:lumMod val="7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2;p19"/>
            <p:cNvSpPr/>
            <p:nvPr/>
          </p:nvSpPr>
          <p:spPr>
            <a:xfrm>
              <a:off x="7857849" y="3186143"/>
              <a:ext cx="266922" cy="266922"/>
            </a:xfrm>
            <a:prstGeom prst="irregularSeal2">
              <a:avLst/>
            </a:prstGeom>
            <a:solidFill>
              <a:srgbClr val="E46C0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3;p19"/>
            <p:cNvSpPr/>
            <p:nvPr/>
          </p:nvSpPr>
          <p:spPr>
            <a:xfrm>
              <a:off x="7857830" y="3540678"/>
              <a:ext cx="266922" cy="266922"/>
            </a:xfrm>
            <a:prstGeom prst="irregularSeal2">
              <a:avLst/>
            </a:prstGeom>
            <a:solidFill>
              <a:srgbClr val="1155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265;p19"/>
            <p:cNvGrpSpPr/>
            <p:nvPr/>
          </p:nvGrpSpPr>
          <p:grpSpPr>
            <a:xfrm>
              <a:off x="490700" y="1187238"/>
              <a:ext cx="4028680" cy="3695393"/>
              <a:chOff x="4191500" y="1114463"/>
              <a:chExt cx="4028680" cy="3695393"/>
            </a:xfrm>
          </p:grpSpPr>
          <p:grpSp>
            <p:nvGrpSpPr>
              <p:cNvPr id="44" name="Google Shape;266;p19"/>
              <p:cNvGrpSpPr/>
              <p:nvPr/>
            </p:nvGrpSpPr>
            <p:grpSpPr>
              <a:xfrm>
                <a:off x="4191500" y="1462083"/>
                <a:ext cx="948600" cy="3347772"/>
                <a:chOff x="2651650" y="1636303"/>
                <a:chExt cx="948600" cy="3131100"/>
              </a:xfrm>
            </p:grpSpPr>
            <p:sp>
              <p:nvSpPr>
                <p:cNvPr id="59" name="Google Shape;267;p19"/>
                <p:cNvSpPr txBox="1"/>
                <p:nvPr/>
              </p:nvSpPr>
              <p:spPr>
                <a:xfrm>
                  <a:off x="2651650" y="2888203"/>
                  <a:ext cx="948600" cy="580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dirty="0">
                      <a:solidFill>
                        <a:srgbClr val="000000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N Data Points</a:t>
                  </a:r>
                  <a:endParaRPr sz="1000" dirty="0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60" name="Google Shape;268;p19"/>
                <p:cNvCxnSpPr>
                  <a:stCxn id="59" idx="0"/>
                </p:cNvCxnSpPr>
                <p:nvPr/>
              </p:nvCxnSpPr>
              <p:spPr>
                <a:xfrm rot="10800000">
                  <a:off x="3125950" y="1636303"/>
                  <a:ext cx="0" cy="1251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61" name="Google Shape;269;p19"/>
                <p:cNvCxnSpPr>
                  <a:stCxn id="59" idx="2"/>
                </p:cNvCxnSpPr>
                <p:nvPr/>
              </p:nvCxnSpPr>
              <p:spPr>
                <a:xfrm flipH="1">
                  <a:off x="3125050" y="3469003"/>
                  <a:ext cx="900" cy="12984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grpSp>
            <p:nvGrpSpPr>
              <p:cNvPr id="45" name="Google Shape;270;p19"/>
              <p:cNvGrpSpPr/>
              <p:nvPr/>
            </p:nvGrpSpPr>
            <p:grpSpPr>
              <a:xfrm>
                <a:off x="5032294" y="1114463"/>
                <a:ext cx="3187886" cy="267000"/>
                <a:chOff x="3228400" y="1144975"/>
                <a:chExt cx="3342300" cy="267000"/>
              </a:xfrm>
            </p:grpSpPr>
            <p:sp>
              <p:nvSpPr>
                <p:cNvPr id="56" name="Google Shape;271;p19"/>
                <p:cNvSpPr txBox="1"/>
                <p:nvPr/>
              </p:nvSpPr>
              <p:spPr>
                <a:xfrm>
                  <a:off x="3959675" y="1144975"/>
                  <a:ext cx="1899647" cy="26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dirty="0">
                      <a:solidFill>
                        <a:srgbClr val="000000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M Features</a:t>
                  </a:r>
                  <a:endParaRPr sz="1000" dirty="0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57" name="Google Shape;272;p19"/>
                <p:cNvCxnSpPr/>
                <p:nvPr/>
              </p:nvCxnSpPr>
              <p:spPr>
                <a:xfrm rot="10800000">
                  <a:off x="3228400" y="1355225"/>
                  <a:ext cx="1020600" cy="54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8" name="Google Shape;273;p19"/>
                <p:cNvCxnSpPr/>
                <p:nvPr/>
              </p:nvCxnSpPr>
              <p:spPr>
                <a:xfrm rot="10800000" flipH="1">
                  <a:off x="5550100" y="1355225"/>
                  <a:ext cx="1020600" cy="54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46" name="Google Shape;274;p19"/>
              <p:cNvSpPr/>
              <p:nvPr/>
            </p:nvSpPr>
            <p:spPr>
              <a:xfrm>
                <a:off x="5034700" y="1457488"/>
                <a:ext cx="3161100" cy="267000"/>
              </a:xfrm>
              <a:prstGeom prst="rect">
                <a:avLst/>
              </a:prstGeom>
              <a:solidFill>
                <a:srgbClr val="1155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75;p19"/>
              <p:cNvSpPr/>
              <p:nvPr/>
            </p:nvSpPr>
            <p:spPr>
              <a:xfrm>
                <a:off x="5034688" y="1800513"/>
                <a:ext cx="3161100" cy="267000"/>
              </a:xfrm>
              <a:prstGeom prst="rect">
                <a:avLst/>
              </a:prstGeom>
              <a:solidFill>
                <a:srgbClr val="1155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76;p19"/>
              <p:cNvSpPr/>
              <p:nvPr/>
            </p:nvSpPr>
            <p:spPr>
              <a:xfrm>
                <a:off x="5034563" y="2136750"/>
                <a:ext cx="3161100" cy="267000"/>
              </a:xfrm>
              <a:prstGeom prst="rect">
                <a:avLst/>
              </a:prstGeom>
              <a:solidFill>
                <a:srgbClr val="A64D7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77;p19"/>
              <p:cNvSpPr/>
              <p:nvPr/>
            </p:nvSpPr>
            <p:spPr>
              <a:xfrm>
                <a:off x="5034575" y="2483175"/>
                <a:ext cx="3161100" cy="2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78;p19"/>
              <p:cNvSpPr/>
              <p:nvPr/>
            </p:nvSpPr>
            <p:spPr>
              <a:xfrm>
                <a:off x="5034575" y="2826188"/>
                <a:ext cx="3161100" cy="267000"/>
              </a:xfrm>
              <a:prstGeom prst="rect">
                <a:avLst/>
              </a:prstGeom>
              <a:solidFill>
                <a:srgbClr val="1155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79;p19"/>
              <p:cNvSpPr/>
              <p:nvPr/>
            </p:nvSpPr>
            <p:spPr>
              <a:xfrm>
                <a:off x="5034700" y="3512175"/>
                <a:ext cx="3161100" cy="267000"/>
              </a:xfrm>
              <a:prstGeom prst="rect">
                <a:avLst/>
              </a:prstGeom>
              <a:solidFill>
                <a:srgbClr val="1155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80;p19"/>
              <p:cNvSpPr/>
              <p:nvPr/>
            </p:nvSpPr>
            <p:spPr>
              <a:xfrm>
                <a:off x="5034700" y="3169188"/>
                <a:ext cx="3161100" cy="2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81;p19"/>
              <p:cNvSpPr/>
              <p:nvPr/>
            </p:nvSpPr>
            <p:spPr>
              <a:xfrm>
                <a:off x="5034575" y="3855188"/>
                <a:ext cx="3161100" cy="267000"/>
              </a:xfrm>
              <a:prstGeom prst="rect">
                <a:avLst/>
              </a:prstGeom>
              <a:solidFill>
                <a:srgbClr val="A64D7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82;p19"/>
              <p:cNvSpPr/>
              <p:nvPr/>
            </p:nvSpPr>
            <p:spPr>
              <a:xfrm>
                <a:off x="5034700" y="4198188"/>
                <a:ext cx="3161100" cy="267000"/>
              </a:xfrm>
              <a:prstGeom prst="rect">
                <a:avLst/>
              </a:prstGeom>
              <a:solidFill>
                <a:srgbClr val="1155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83;p19"/>
              <p:cNvSpPr/>
              <p:nvPr/>
            </p:nvSpPr>
            <p:spPr>
              <a:xfrm>
                <a:off x="5034575" y="4541188"/>
                <a:ext cx="3161100" cy="267000"/>
              </a:xfrm>
              <a:prstGeom prst="rect">
                <a:avLst/>
              </a:prstGeom>
              <a:solidFill>
                <a:srgbClr val="A64D7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" name="Google Shape;304;p19"/>
            <p:cNvCxnSpPr>
              <a:stCxn id="36" idx="1"/>
              <a:endCxn id="46" idx="3"/>
            </p:cNvCxnSpPr>
            <p:nvPr/>
          </p:nvCxnSpPr>
          <p:spPr>
            <a:xfrm rot="10800000">
              <a:off x="4495050" y="1663875"/>
              <a:ext cx="555000" cy="13749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306;p19"/>
            <p:cNvCxnSpPr>
              <a:stCxn id="46" idx="3"/>
              <a:endCxn id="10" idx="1"/>
            </p:cNvCxnSpPr>
            <p:nvPr/>
          </p:nvCxnSpPr>
          <p:spPr>
            <a:xfrm>
              <a:off x="4495000" y="1663763"/>
              <a:ext cx="3362700" cy="2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8" name="Google Shape;307;p19"/>
            <p:cNvCxnSpPr>
              <a:stCxn id="36" idx="1"/>
              <a:endCxn id="47" idx="3"/>
            </p:cNvCxnSpPr>
            <p:nvPr/>
          </p:nvCxnSpPr>
          <p:spPr>
            <a:xfrm rot="10800000">
              <a:off x="4495050" y="2006775"/>
              <a:ext cx="555000" cy="1032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308;p19"/>
            <p:cNvCxnSpPr>
              <a:stCxn id="47" idx="3"/>
              <a:endCxn id="8" idx="1"/>
            </p:cNvCxnSpPr>
            <p:nvPr/>
          </p:nvCxnSpPr>
          <p:spPr>
            <a:xfrm>
              <a:off x="4494988" y="2006788"/>
              <a:ext cx="3362700" cy="16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0" name="Google Shape;309;p19"/>
            <p:cNvCxnSpPr>
              <a:stCxn id="36" idx="1"/>
              <a:endCxn id="48" idx="3"/>
            </p:cNvCxnSpPr>
            <p:nvPr/>
          </p:nvCxnSpPr>
          <p:spPr>
            <a:xfrm rot="10800000">
              <a:off x="4494750" y="2343075"/>
              <a:ext cx="555300" cy="695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310;p19"/>
            <p:cNvCxnSpPr>
              <a:stCxn id="36" idx="1"/>
              <a:endCxn id="49" idx="3"/>
            </p:cNvCxnSpPr>
            <p:nvPr/>
          </p:nvCxnSpPr>
          <p:spPr>
            <a:xfrm rot="10800000">
              <a:off x="4494750" y="2689575"/>
              <a:ext cx="555300" cy="349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311;p19"/>
            <p:cNvCxnSpPr>
              <a:stCxn id="36" idx="1"/>
              <a:endCxn id="50" idx="3"/>
            </p:cNvCxnSpPr>
            <p:nvPr/>
          </p:nvCxnSpPr>
          <p:spPr>
            <a:xfrm rot="10800000">
              <a:off x="4494750" y="3032475"/>
              <a:ext cx="555300" cy="6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312;p19"/>
            <p:cNvCxnSpPr>
              <a:stCxn id="36" idx="1"/>
              <a:endCxn id="52" idx="3"/>
            </p:cNvCxnSpPr>
            <p:nvPr/>
          </p:nvCxnSpPr>
          <p:spPr>
            <a:xfrm flipH="1">
              <a:off x="4495050" y="3038775"/>
              <a:ext cx="555000" cy="336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313;p19"/>
            <p:cNvCxnSpPr>
              <a:stCxn id="51" idx="3"/>
              <a:endCxn id="36" idx="1"/>
            </p:cNvCxnSpPr>
            <p:nvPr/>
          </p:nvCxnSpPr>
          <p:spPr>
            <a:xfrm rot="10800000" flipH="1">
              <a:off x="4495000" y="3038650"/>
              <a:ext cx="555000" cy="679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314;p19"/>
            <p:cNvCxnSpPr>
              <a:stCxn id="53" idx="3"/>
              <a:endCxn id="36" idx="1"/>
            </p:cNvCxnSpPr>
            <p:nvPr/>
          </p:nvCxnSpPr>
          <p:spPr>
            <a:xfrm rot="10800000" flipH="1">
              <a:off x="4494875" y="3038763"/>
              <a:ext cx="555300" cy="1022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315;p19"/>
            <p:cNvCxnSpPr>
              <a:stCxn id="54" idx="3"/>
              <a:endCxn id="36" idx="1"/>
            </p:cNvCxnSpPr>
            <p:nvPr/>
          </p:nvCxnSpPr>
          <p:spPr>
            <a:xfrm rot="10800000" flipH="1">
              <a:off x="4495000" y="3038863"/>
              <a:ext cx="555000" cy="1365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316;p19"/>
            <p:cNvCxnSpPr>
              <a:stCxn id="55" idx="3"/>
              <a:endCxn id="36" idx="1"/>
            </p:cNvCxnSpPr>
            <p:nvPr/>
          </p:nvCxnSpPr>
          <p:spPr>
            <a:xfrm rot="10800000" flipH="1">
              <a:off x="4494875" y="3038663"/>
              <a:ext cx="555300" cy="1708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317;p19"/>
            <p:cNvCxnSpPr>
              <a:stCxn id="48" idx="3"/>
              <a:endCxn id="5" idx="1"/>
            </p:cNvCxnSpPr>
            <p:nvPr/>
          </p:nvCxnSpPr>
          <p:spPr>
            <a:xfrm rot="10800000" flipH="1">
              <a:off x="4494863" y="2329525"/>
              <a:ext cx="3363000" cy="13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9" name="Google Shape;318;p19"/>
            <p:cNvCxnSpPr>
              <a:stCxn id="49" idx="3"/>
              <a:endCxn id="12" idx="1"/>
            </p:cNvCxnSpPr>
            <p:nvPr/>
          </p:nvCxnSpPr>
          <p:spPr>
            <a:xfrm rot="10800000" flipH="1">
              <a:off x="4494875" y="2682850"/>
              <a:ext cx="3363000" cy="6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0" name="Google Shape;319;p19"/>
            <p:cNvCxnSpPr>
              <a:stCxn id="50" idx="3"/>
              <a:endCxn id="9" idx="1"/>
            </p:cNvCxnSpPr>
            <p:nvPr/>
          </p:nvCxnSpPr>
          <p:spPr>
            <a:xfrm rot="10800000" flipH="1">
              <a:off x="4494875" y="2993163"/>
              <a:ext cx="3363000" cy="39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1" name="Google Shape;320;p19"/>
            <p:cNvCxnSpPr>
              <a:stCxn id="52" idx="3"/>
              <a:endCxn id="13" idx="1"/>
            </p:cNvCxnSpPr>
            <p:nvPr/>
          </p:nvCxnSpPr>
          <p:spPr>
            <a:xfrm rot="10800000" flipH="1">
              <a:off x="4495000" y="3345163"/>
              <a:ext cx="3362700" cy="30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2" name="Google Shape;321;p19"/>
            <p:cNvCxnSpPr>
              <a:stCxn id="51" idx="3"/>
              <a:endCxn id="14" idx="1"/>
            </p:cNvCxnSpPr>
            <p:nvPr/>
          </p:nvCxnSpPr>
          <p:spPr>
            <a:xfrm rot="10800000" flipH="1">
              <a:off x="4495000" y="3699850"/>
              <a:ext cx="3362700" cy="18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3" name="Google Shape;322;p19"/>
            <p:cNvCxnSpPr>
              <a:stCxn id="53" idx="3"/>
              <a:endCxn id="7" idx="1"/>
            </p:cNvCxnSpPr>
            <p:nvPr/>
          </p:nvCxnSpPr>
          <p:spPr>
            <a:xfrm rot="10800000" flipH="1">
              <a:off x="4494875" y="4054263"/>
              <a:ext cx="3363000" cy="7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4" name="Google Shape;323;p19"/>
            <p:cNvCxnSpPr>
              <a:stCxn id="54" idx="3"/>
              <a:endCxn id="11" idx="1"/>
            </p:cNvCxnSpPr>
            <p:nvPr/>
          </p:nvCxnSpPr>
          <p:spPr>
            <a:xfrm>
              <a:off x="4495000" y="4404463"/>
              <a:ext cx="3392700" cy="4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5" name="Google Shape;324;p19"/>
            <p:cNvCxnSpPr>
              <a:stCxn id="55" idx="3"/>
              <a:endCxn id="6" idx="1"/>
            </p:cNvCxnSpPr>
            <p:nvPr/>
          </p:nvCxnSpPr>
          <p:spPr>
            <a:xfrm>
              <a:off x="4494875" y="4747463"/>
              <a:ext cx="3393000" cy="11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6" name="Google Shape;305;p19"/>
            <p:cNvSpPr/>
            <p:nvPr/>
          </p:nvSpPr>
          <p:spPr>
            <a:xfrm>
              <a:off x="4861238" y="2283525"/>
              <a:ext cx="1526700" cy="1510500"/>
            </a:xfrm>
            <a:prstGeom prst="verticalScroll">
              <a:avLst>
                <a:gd name="adj" fmla="val 12500"/>
              </a:avLst>
            </a:prstGeom>
            <a:solidFill>
              <a:srgbClr val="38761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FFFF"/>
                </a:solidFill>
                <a:latin typeface="Permanent Marker"/>
                <a:ea typeface="Permanent Marker"/>
                <a:cs typeface="Permanent Marker"/>
                <a:sym typeface="Permanent Marker"/>
              </a:endParaRPr>
            </a:p>
          </p:txBody>
        </p:sp>
        <p:sp>
          <p:nvSpPr>
            <p:cNvPr id="37" name="Google Shape;325;p19"/>
            <p:cNvSpPr/>
            <p:nvPr/>
          </p:nvSpPr>
          <p:spPr>
            <a:xfrm>
              <a:off x="2502900" y="2647188"/>
              <a:ext cx="775500" cy="7755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dirty="0">
                  <a:solidFill>
                    <a:schemeClr val="lt1"/>
                  </a:solidFill>
                </a:rPr>
                <a:t>A</a:t>
              </a:r>
              <a:endParaRPr sz="4000" dirty="0">
                <a:solidFill>
                  <a:schemeClr val="lt1"/>
                </a:solidFill>
              </a:endParaRPr>
            </a:p>
          </p:txBody>
        </p:sp>
        <p:sp>
          <p:nvSpPr>
            <p:cNvPr id="38" name="Google Shape;326;p19"/>
            <p:cNvSpPr/>
            <p:nvPr/>
          </p:nvSpPr>
          <p:spPr>
            <a:xfrm>
              <a:off x="5236850" y="2633675"/>
              <a:ext cx="775500" cy="7755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dirty="0">
                  <a:solidFill>
                    <a:schemeClr val="lt1"/>
                  </a:solidFill>
                </a:rPr>
                <a:t>x</a:t>
              </a:r>
              <a:endParaRPr sz="4000" dirty="0">
                <a:solidFill>
                  <a:schemeClr val="lt1"/>
                </a:solidFill>
              </a:endParaRPr>
            </a:p>
          </p:txBody>
        </p:sp>
        <p:grpSp>
          <p:nvGrpSpPr>
            <p:cNvPr id="39" name="Google Shape;327;p19"/>
            <p:cNvGrpSpPr/>
            <p:nvPr/>
          </p:nvGrpSpPr>
          <p:grpSpPr>
            <a:xfrm>
              <a:off x="8043601" y="1533181"/>
              <a:ext cx="994199" cy="3347772"/>
              <a:chOff x="10133301" y="1476707"/>
              <a:chExt cx="994199" cy="3131100"/>
            </a:xfrm>
          </p:grpSpPr>
          <p:sp>
            <p:nvSpPr>
              <p:cNvPr id="41" name="Google Shape;328;p19"/>
              <p:cNvSpPr txBox="1"/>
              <p:nvPr/>
            </p:nvSpPr>
            <p:spPr>
              <a:xfrm>
                <a:off x="10133301" y="2728607"/>
                <a:ext cx="994199" cy="58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dirty="0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N Labels or Values</a:t>
                </a:r>
                <a:endParaRPr sz="1000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cxnSp>
            <p:nvCxnSpPr>
              <p:cNvPr id="42" name="Google Shape;329;p19"/>
              <p:cNvCxnSpPr>
                <a:stCxn id="41" idx="0"/>
              </p:cNvCxnSpPr>
              <p:nvPr/>
            </p:nvCxnSpPr>
            <p:spPr>
              <a:xfrm rot="10800000">
                <a:off x="10630400" y="1476707"/>
                <a:ext cx="0" cy="12519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3" name="Google Shape;330;p19"/>
              <p:cNvCxnSpPr>
                <a:stCxn id="41" idx="2"/>
              </p:cNvCxnSpPr>
              <p:nvPr/>
            </p:nvCxnSpPr>
            <p:spPr>
              <a:xfrm flipH="1">
                <a:off x="10629500" y="3309407"/>
                <a:ext cx="900" cy="12984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40" name="Google Shape;331;p19"/>
            <p:cNvSpPr/>
            <p:nvPr/>
          </p:nvSpPr>
          <p:spPr>
            <a:xfrm>
              <a:off x="6376267" y="2633688"/>
              <a:ext cx="1292100" cy="7755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dirty="0">
                  <a:solidFill>
                    <a:schemeClr val="lt1"/>
                  </a:solidFill>
                </a:rPr>
                <a:t>= b</a:t>
              </a:r>
              <a:endParaRPr sz="4000" dirty="0">
                <a:solidFill>
                  <a:schemeClr val="lt1"/>
                </a:solidFill>
              </a:endParaRPr>
            </a:p>
          </p:txBody>
        </p:sp>
      </p:grpSp>
      <p:pic>
        <p:nvPicPr>
          <p:cNvPr id="82" name="Google Shape;337;p20" descr="machine_learning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49050" y="1184342"/>
            <a:ext cx="3153650" cy="3731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154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classification “works”</a:t>
            </a:r>
            <a:endParaRPr lang="en-US" dirty="0"/>
          </a:p>
        </p:txBody>
      </p:sp>
      <p:pic>
        <p:nvPicPr>
          <p:cNvPr id="4" name="Google Shape;167;p18" descr="file_23262_entlebucher-mountain-dog-300x189.jpg"/>
          <p:cNvPicPr preferRelativeResize="0"/>
          <p:nvPr/>
        </p:nvPicPr>
        <p:blipFill rotWithShape="1">
          <a:blip r:embed="rId2">
            <a:alphaModFix/>
          </a:blip>
          <a:srcRect l="12831" r="15800"/>
          <a:stretch/>
        </p:blipFill>
        <p:spPr>
          <a:xfrm>
            <a:off x="1527114" y="2888020"/>
            <a:ext cx="1314411" cy="870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80;p18" descr="Hero-CatInside-565px.jpg"/>
          <p:cNvPicPr preferRelativeResize="0"/>
          <p:nvPr/>
        </p:nvPicPr>
        <p:blipFill rotWithShape="1">
          <a:blip r:embed="rId3">
            <a:alphaModFix/>
          </a:blip>
          <a:srcRect l="12472" t="2162" r="12934"/>
          <a:stretch/>
        </p:blipFill>
        <p:spPr>
          <a:xfrm flipH="1">
            <a:off x="1371522" y="2888020"/>
            <a:ext cx="1470000" cy="8702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1;p18"/>
          <p:cNvGrpSpPr/>
          <p:nvPr/>
        </p:nvGrpSpPr>
        <p:grpSpPr>
          <a:xfrm>
            <a:off x="4299587" y="1622811"/>
            <a:ext cx="1315838" cy="831398"/>
            <a:chOff x="7686487" y="2006743"/>
            <a:chExt cx="1315838" cy="1108531"/>
          </a:xfrm>
        </p:grpSpPr>
        <p:pic>
          <p:nvPicPr>
            <p:cNvPr id="19" name="Google Shape;182;p18" descr="aa5e3c5c-84e9-4818-a108-d0a0565ecf0f.jpg"/>
            <p:cNvPicPr preferRelativeResize="0"/>
            <p:nvPr/>
          </p:nvPicPr>
          <p:blipFill rotWithShape="1">
            <a:blip r:embed="rId4">
              <a:alphaModFix/>
            </a:blip>
            <a:srcRect l="5219" r="9076"/>
            <a:stretch/>
          </p:blipFill>
          <p:spPr>
            <a:xfrm flipH="1">
              <a:off x="7686487" y="2006743"/>
              <a:ext cx="1315800" cy="10243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183;p18"/>
            <p:cNvSpPr/>
            <p:nvPr/>
          </p:nvSpPr>
          <p:spPr>
            <a:xfrm rot="2479883">
              <a:off x="8183493" y="2574765"/>
              <a:ext cx="188973" cy="514371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184;p18"/>
            <p:cNvSpPr/>
            <p:nvPr/>
          </p:nvSpPr>
          <p:spPr>
            <a:xfrm rot="3028521">
              <a:off x="8613148" y="2630937"/>
              <a:ext cx="164517" cy="514175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" name="Google Shape;185;p18"/>
            <p:cNvSpPr/>
            <p:nvPr/>
          </p:nvSpPr>
          <p:spPr>
            <a:xfrm>
              <a:off x="8588452" y="2415204"/>
              <a:ext cx="213900" cy="128700"/>
            </a:xfrm>
            <a:prstGeom prst="ellipse">
              <a:avLst/>
            </a:prstGeom>
            <a:noFill/>
            <a:ln w="28575" cap="flat" cmpd="sng">
              <a:solidFill>
                <a:srgbClr val="98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" name="Google Shape;186;p18"/>
            <p:cNvSpPr/>
            <p:nvPr/>
          </p:nvSpPr>
          <p:spPr>
            <a:xfrm>
              <a:off x="8588444" y="2275763"/>
              <a:ext cx="149400" cy="128700"/>
            </a:xfrm>
            <a:prstGeom prst="ellipse">
              <a:avLst/>
            </a:prstGeom>
            <a:noFill/>
            <a:ln w="2857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" name="Google Shape;187;p18"/>
            <p:cNvSpPr/>
            <p:nvPr/>
          </p:nvSpPr>
          <p:spPr>
            <a:xfrm>
              <a:off x="8454547" y="2103022"/>
              <a:ext cx="149400" cy="195300"/>
            </a:xfrm>
            <a:prstGeom prst="ellipse">
              <a:avLst/>
            </a:prstGeom>
            <a:noFill/>
            <a:ln w="28575" cap="flat" cmpd="sng">
              <a:solidFill>
                <a:srgbClr val="00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" name="Google Shape;188;p18"/>
            <p:cNvSpPr/>
            <p:nvPr/>
          </p:nvSpPr>
          <p:spPr>
            <a:xfrm>
              <a:off x="8536476" y="2136325"/>
              <a:ext cx="149400" cy="128700"/>
            </a:xfrm>
            <a:prstGeom prst="ellipse">
              <a:avLst/>
            </a:prstGeom>
            <a:noFill/>
            <a:ln w="28575" cap="flat" cmpd="sng">
              <a:solidFill>
                <a:srgbClr val="99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189;p18"/>
            <p:cNvSpPr/>
            <p:nvPr/>
          </p:nvSpPr>
          <p:spPr>
            <a:xfrm>
              <a:off x="8852925" y="2103025"/>
              <a:ext cx="149400" cy="239100"/>
            </a:xfrm>
            <a:prstGeom prst="ellipse">
              <a:avLst/>
            </a:prstGeom>
            <a:noFill/>
            <a:ln w="28575" cap="flat" cmpd="sng">
              <a:solidFill>
                <a:srgbClr val="00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190;p18"/>
            <p:cNvSpPr/>
            <p:nvPr/>
          </p:nvSpPr>
          <p:spPr>
            <a:xfrm>
              <a:off x="8724026" y="2136325"/>
              <a:ext cx="149400" cy="128700"/>
            </a:xfrm>
            <a:prstGeom prst="ellipse">
              <a:avLst/>
            </a:prstGeom>
            <a:noFill/>
            <a:ln w="28575" cap="flat" cmpd="sng">
              <a:solidFill>
                <a:srgbClr val="99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8" name="Google Shape;203;p18"/>
          <p:cNvSpPr txBox="1"/>
          <p:nvPr/>
        </p:nvSpPr>
        <p:spPr>
          <a:xfrm>
            <a:off x="6719450" y="1252693"/>
            <a:ext cx="1057500" cy="1384664"/>
          </a:xfrm>
          <a:prstGeom prst="rect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      If: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         - 4 legs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         - Tail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         - Eyes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         - Ears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         - Nose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         - Mouth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      Then: Dog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" name="Google Shape;204;p18" descr="aa5e3c5c-84e9-4818-a108-d0a0565ecf0f.jpg"/>
          <p:cNvPicPr preferRelativeResize="0"/>
          <p:nvPr/>
        </p:nvPicPr>
        <p:blipFill rotWithShape="1">
          <a:blip r:embed="rId4">
            <a:alphaModFix/>
          </a:blip>
          <a:srcRect l="5219" r="9076"/>
          <a:stretch/>
        </p:blipFill>
        <p:spPr>
          <a:xfrm flipH="1">
            <a:off x="2061912" y="1652916"/>
            <a:ext cx="1315800" cy="76824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206;p18"/>
          <p:cNvSpPr/>
          <p:nvPr/>
        </p:nvSpPr>
        <p:spPr>
          <a:xfrm>
            <a:off x="1316100" y="1245501"/>
            <a:ext cx="963300" cy="60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Observe Known Thing</a:t>
            </a:r>
            <a:endParaRPr sz="1400" dirty="0"/>
          </a:p>
        </p:txBody>
      </p:sp>
      <p:sp>
        <p:nvSpPr>
          <p:cNvPr id="31" name="Google Shape;207;p18"/>
          <p:cNvSpPr/>
          <p:nvPr/>
        </p:nvSpPr>
        <p:spPr>
          <a:xfrm>
            <a:off x="3536125" y="1245501"/>
            <a:ext cx="963300" cy="60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Extract Useful Evidence</a:t>
            </a:r>
            <a:endParaRPr sz="1400"/>
          </a:p>
        </p:txBody>
      </p:sp>
      <p:sp>
        <p:nvSpPr>
          <p:cNvPr id="32" name="Google Shape;208;p18"/>
          <p:cNvSpPr/>
          <p:nvPr/>
        </p:nvSpPr>
        <p:spPr>
          <a:xfrm>
            <a:off x="5756150" y="1245501"/>
            <a:ext cx="963300" cy="60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Make a Mental Model</a:t>
            </a:r>
            <a:endParaRPr sz="1400"/>
          </a:p>
        </p:txBody>
      </p:sp>
      <p:cxnSp>
        <p:nvCxnSpPr>
          <p:cNvPr id="33" name="Google Shape;209;p18"/>
          <p:cNvCxnSpPr>
            <a:stCxn id="30" idx="3"/>
            <a:endCxn id="31" idx="1"/>
          </p:cNvCxnSpPr>
          <p:nvPr/>
        </p:nvCxnSpPr>
        <p:spPr>
          <a:xfrm>
            <a:off x="2279400" y="1549701"/>
            <a:ext cx="12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Google Shape;210;p18"/>
          <p:cNvCxnSpPr>
            <a:stCxn id="31" idx="3"/>
            <a:endCxn id="32" idx="1"/>
          </p:cNvCxnSpPr>
          <p:nvPr/>
        </p:nvCxnSpPr>
        <p:spPr>
          <a:xfrm>
            <a:off x="4499425" y="1549701"/>
            <a:ext cx="12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" name="Google Shape;212;p18"/>
          <p:cNvSpPr txBox="1"/>
          <p:nvPr/>
        </p:nvSpPr>
        <p:spPr>
          <a:xfrm>
            <a:off x="506375" y="1351907"/>
            <a:ext cx="8097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Train</a:t>
            </a:r>
            <a:endParaRPr b="1" dirty="0"/>
          </a:p>
        </p:txBody>
      </p:sp>
      <p:grpSp>
        <p:nvGrpSpPr>
          <p:cNvPr id="36" name="Google Shape;213;p18"/>
          <p:cNvGrpSpPr/>
          <p:nvPr/>
        </p:nvGrpSpPr>
        <p:grpSpPr>
          <a:xfrm>
            <a:off x="4081605" y="2868846"/>
            <a:ext cx="1497622" cy="901088"/>
            <a:chOff x="7128200" y="3562497"/>
            <a:chExt cx="1497622" cy="1201451"/>
          </a:xfrm>
        </p:grpSpPr>
        <p:pic>
          <p:nvPicPr>
            <p:cNvPr id="37" name="Google Shape;214;p18" descr="Hero-CatInside-565px.jpg"/>
            <p:cNvPicPr preferRelativeResize="0"/>
            <p:nvPr/>
          </p:nvPicPr>
          <p:blipFill rotWithShape="1">
            <a:blip r:embed="rId3">
              <a:alphaModFix/>
            </a:blip>
            <a:srcRect l="12472" t="2162" r="12934"/>
            <a:stretch/>
          </p:blipFill>
          <p:spPr>
            <a:xfrm flipH="1">
              <a:off x="7155822" y="3562500"/>
              <a:ext cx="1470000" cy="1160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Google Shape;215;p18"/>
            <p:cNvSpPr/>
            <p:nvPr/>
          </p:nvSpPr>
          <p:spPr>
            <a:xfrm rot="-1148714">
              <a:off x="7153524" y="4436128"/>
              <a:ext cx="543353" cy="245540"/>
            </a:xfrm>
            <a:prstGeom prst="ellipse">
              <a:avLst/>
            </a:prstGeom>
            <a:noFill/>
            <a:ln w="28575" cap="flat" cmpd="sng">
              <a:solidFill>
                <a:srgbClr val="00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" name="Google Shape;216;p18"/>
            <p:cNvSpPr/>
            <p:nvPr/>
          </p:nvSpPr>
          <p:spPr>
            <a:xfrm rot="-359817">
              <a:off x="8400437" y="4134524"/>
              <a:ext cx="149317" cy="514280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" name="Google Shape;217;p18"/>
            <p:cNvSpPr/>
            <p:nvPr/>
          </p:nvSpPr>
          <p:spPr>
            <a:xfrm rot="-723275">
              <a:off x="8178148" y="4232834"/>
              <a:ext cx="149394" cy="514205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" name="Google Shape;218;p18"/>
            <p:cNvSpPr/>
            <p:nvPr/>
          </p:nvSpPr>
          <p:spPr>
            <a:xfrm>
              <a:off x="8201702" y="3867054"/>
              <a:ext cx="213900" cy="128700"/>
            </a:xfrm>
            <a:prstGeom prst="ellipse">
              <a:avLst/>
            </a:prstGeom>
            <a:noFill/>
            <a:ln w="28575" cap="flat" cmpd="sng">
              <a:solidFill>
                <a:srgbClr val="98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" name="Google Shape;219;p18"/>
            <p:cNvSpPr/>
            <p:nvPr/>
          </p:nvSpPr>
          <p:spPr>
            <a:xfrm>
              <a:off x="8233944" y="3793763"/>
              <a:ext cx="149400" cy="128700"/>
            </a:xfrm>
            <a:prstGeom prst="ellipse">
              <a:avLst/>
            </a:prstGeom>
            <a:noFill/>
            <a:ln w="2857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220;p18"/>
            <p:cNvSpPr/>
            <p:nvPr/>
          </p:nvSpPr>
          <p:spPr>
            <a:xfrm>
              <a:off x="8052823" y="3562497"/>
              <a:ext cx="201900" cy="172200"/>
            </a:xfrm>
            <a:prstGeom prst="ellipse">
              <a:avLst/>
            </a:prstGeom>
            <a:noFill/>
            <a:ln w="28575" cap="flat" cmpd="sng">
              <a:solidFill>
                <a:srgbClr val="00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221;p18"/>
            <p:cNvSpPr/>
            <p:nvPr/>
          </p:nvSpPr>
          <p:spPr>
            <a:xfrm>
              <a:off x="8178150" y="3734701"/>
              <a:ext cx="261000" cy="86100"/>
            </a:xfrm>
            <a:prstGeom prst="ellipse">
              <a:avLst/>
            </a:prstGeom>
            <a:noFill/>
            <a:ln w="28575" cap="flat" cmpd="sng">
              <a:solidFill>
                <a:srgbClr val="99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222;p18"/>
            <p:cNvSpPr/>
            <p:nvPr/>
          </p:nvSpPr>
          <p:spPr>
            <a:xfrm>
              <a:off x="8336773" y="3562497"/>
              <a:ext cx="201900" cy="172200"/>
            </a:xfrm>
            <a:prstGeom prst="ellipse">
              <a:avLst/>
            </a:prstGeom>
            <a:noFill/>
            <a:ln w="28575" cap="flat" cmpd="sng">
              <a:solidFill>
                <a:srgbClr val="00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46" name="Google Shape;223;p18"/>
          <p:cNvSpPr/>
          <p:nvPr/>
        </p:nvSpPr>
        <p:spPr>
          <a:xfrm>
            <a:off x="2572825" y="2038841"/>
            <a:ext cx="963306" cy="360045"/>
          </a:xfrm>
          <a:prstGeom prst="irregularSeal1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Montserrat"/>
                <a:ea typeface="Montserrat"/>
                <a:cs typeface="Montserrat"/>
                <a:sym typeface="Montserrat"/>
              </a:rPr>
              <a:t>Dog</a:t>
            </a:r>
            <a:endParaRPr sz="105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" name="Google Shape;224;p18"/>
          <p:cNvSpPr/>
          <p:nvPr/>
        </p:nvSpPr>
        <p:spPr>
          <a:xfrm>
            <a:off x="5756150" y="2495376"/>
            <a:ext cx="963300" cy="60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Apply Mental Model</a:t>
            </a:r>
            <a:endParaRPr sz="1400"/>
          </a:p>
        </p:txBody>
      </p:sp>
      <p:sp>
        <p:nvSpPr>
          <p:cNvPr id="48" name="Google Shape;225;p18"/>
          <p:cNvSpPr/>
          <p:nvPr/>
        </p:nvSpPr>
        <p:spPr>
          <a:xfrm>
            <a:off x="1316100" y="2495376"/>
            <a:ext cx="963300" cy="60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Observe Unknown Thing</a:t>
            </a:r>
            <a:endParaRPr sz="1400"/>
          </a:p>
        </p:txBody>
      </p:sp>
      <p:cxnSp>
        <p:nvCxnSpPr>
          <p:cNvPr id="49" name="Google Shape;226;p18"/>
          <p:cNvCxnSpPr>
            <a:stCxn id="48" idx="3"/>
            <a:endCxn id="52" idx="1"/>
          </p:cNvCxnSpPr>
          <p:nvPr/>
        </p:nvCxnSpPr>
        <p:spPr>
          <a:xfrm>
            <a:off x="2279400" y="2799576"/>
            <a:ext cx="12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Google Shape;228;p18"/>
          <p:cNvCxnSpPr>
            <a:stCxn id="52" idx="3"/>
            <a:endCxn id="47" idx="1"/>
          </p:cNvCxnSpPr>
          <p:nvPr/>
        </p:nvCxnSpPr>
        <p:spPr>
          <a:xfrm>
            <a:off x="4499413" y="2799576"/>
            <a:ext cx="12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" name="Google Shape;229;p18"/>
          <p:cNvSpPr txBox="1"/>
          <p:nvPr/>
        </p:nvSpPr>
        <p:spPr>
          <a:xfrm>
            <a:off x="506375" y="2575401"/>
            <a:ext cx="8097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Test</a:t>
            </a:r>
            <a:endParaRPr b="1" dirty="0"/>
          </a:p>
        </p:txBody>
      </p:sp>
      <p:sp>
        <p:nvSpPr>
          <p:cNvPr id="52" name="Google Shape;227;p18"/>
          <p:cNvSpPr/>
          <p:nvPr/>
        </p:nvSpPr>
        <p:spPr>
          <a:xfrm>
            <a:off x="3536113" y="2495376"/>
            <a:ext cx="963300" cy="60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Extract Useful Evidence</a:t>
            </a:r>
            <a:endParaRPr sz="1400"/>
          </a:p>
        </p:txBody>
      </p:sp>
      <p:sp>
        <p:nvSpPr>
          <p:cNvPr id="53" name="Google Shape;230;p18"/>
          <p:cNvSpPr/>
          <p:nvPr/>
        </p:nvSpPr>
        <p:spPr>
          <a:xfrm>
            <a:off x="7539550" y="2537779"/>
            <a:ext cx="1497636" cy="665456"/>
          </a:xfrm>
          <a:prstGeom prst="irregularSeal1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4" name="Google Shape;231;p18"/>
          <p:cNvCxnSpPr>
            <a:stCxn id="47" idx="3"/>
            <a:endCxn id="53" idx="1"/>
          </p:cNvCxnSpPr>
          <p:nvPr/>
        </p:nvCxnSpPr>
        <p:spPr>
          <a:xfrm>
            <a:off x="6719450" y="2799576"/>
            <a:ext cx="820200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" name="Google Shape;223;p18"/>
          <p:cNvSpPr/>
          <p:nvPr/>
        </p:nvSpPr>
        <p:spPr>
          <a:xfrm>
            <a:off x="1914172" y="3406046"/>
            <a:ext cx="963306" cy="360045"/>
          </a:xfrm>
          <a:prstGeom prst="irregularSeal1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 smtClean="0"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-US" sz="1050" dirty="0" smtClean="0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05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203;p18"/>
          <p:cNvSpPr txBox="1"/>
          <p:nvPr/>
        </p:nvSpPr>
        <p:spPr>
          <a:xfrm>
            <a:off x="3065472" y="3103776"/>
            <a:ext cx="1234117" cy="1064310"/>
          </a:xfrm>
          <a:prstGeom prst="rect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000" dirty="0" smtClean="0">
                <a:latin typeface="Montserrat"/>
                <a:ea typeface="Montserrat"/>
                <a:cs typeface="Montserrat"/>
                <a:sym typeface="Montserrat"/>
              </a:rPr>
              <a:t>4 leg</a:t>
            </a:r>
            <a:r>
              <a:rPr lang="en-US" sz="1000" dirty="0" smtClean="0">
                <a:latin typeface="Montserrat"/>
                <a:ea typeface="Montserrat"/>
                <a:cs typeface="Montserrat"/>
                <a:sym typeface="Montserrat"/>
              </a:rPr>
              <a:t>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000" dirty="0" smtClean="0">
                <a:latin typeface="Montserrat"/>
                <a:ea typeface="Montserrat"/>
                <a:cs typeface="Montserrat"/>
                <a:sym typeface="Montserrat"/>
              </a:rPr>
              <a:t>Tail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000" dirty="0" smtClean="0">
                <a:latin typeface="Montserrat"/>
                <a:ea typeface="Montserrat"/>
                <a:cs typeface="Montserrat"/>
                <a:sym typeface="Montserrat"/>
              </a:rPr>
              <a:t>Eyes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000" dirty="0" smtClean="0">
                <a:latin typeface="Montserrat"/>
                <a:ea typeface="Montserrat"/>
                <a:cs typeface="Montserrat"/>
                <a:sym typeface="Montserrat"/>
              </a:rPr>
              <a:t>Ears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000" dirty="0" smtClean="0">
                <a:latin typeface="Montserrat"/>
                <a:ea typeface="Montserrat"/>
                <a:cs typeface="Montserrat"/>
                <a:sym typeface="Montserrat"/>
              </a:rPr>
              <a:t>Nose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000" dirty="0" smtClean="0">
                <a:latin typeface="Montserrat"/>
                <a:ea typeface="Montserrat"/>
                <a:cs typeface="Montserrat"/>
                <a:sym typeface="Montserrat"/>
              </a:rPr>
              <a:t>Mouth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04234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classification “works”</a:t>
            </a:r>
            <a:endParaRPr lang="en-US" dirty="0"/>
          </a:p>
        </p:txBody>
      </p:sp>
      <p:pic>
        <p:nvPicPr>
          <p:cNvPr id="4" name="Google Shape;167;p18" descr="file_23262_entlebucher-mountain-dog-300x189.jpg"/>
          <p:cNvPicPr preferRelativeResize="0"/>
          <p:nvPr/>
        </p:nvPicPr>
        <p:blipFill rotWithShape="1">
          <a:blip r:embed="rId2">
            <a:alphaModFix/>
          </a:blip>
          <a:srcRect l="12831" r="15800"/>
          <a:stretch/>
        </p:blipFill>
        <p:spPr>
          <a:xfrm>
            <a:off x="1527114" y="2888020"/>
            <a:ext cx="1314411" cy="870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80;p18" descr="Hero-CatInside-565px.jpg"/>
          <p:cNvPicPr preferRelativeResize="0"/>
          <p:nvPr/>
        </p:nvPicPr>
        <p:blipFill rotWithShape="1">
          <a:blip r:embed="rId3">
            <a:alphaModFix/>
          </a:blip>
          <a:srcRect l="12472" t="2162" r="12934"/>
          <a:stretch/>
        </p:blipFill>
        <p:spPr>
          <a:xfrm flipH="1">
            <a:off x="1371522" y="2888020"/>
            <a:ext cx="1470000" cy="8702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1;p18"/>
          <p:cNvGrpSpPr/>
          <p:nvPr/>
        </p:nvGrpSpPr>
        <p:grpSpPr>
          <a:xfrm>
            <a:off x="4299587" y="1622811"/>
            <a:ext cx="1315838" cy="831398"/>
            <a:chOff x="7686487" y="2006743"/>
            <a:chExt cx="1315838" cy="1108531"/>
          </a:xfrm>
        </p:grpSpPr>
        <p:pic>
          <p:nvPicPr>
            <p:cNvPr id="19" name="Google Shape;182;p18" descr="aa5e3c5c-84e9-4818-a108-d0a0565ecf0f.jpg"/>
            <p:cNvPicPr preferRelativeResize="0"/>
            <p:nvPr/>
          </p:nvPicPr>
          <p:blipFill rotWithShape="1">
            <a:blip r:embed="rId4">
              <a:alphaModFix/>
            </a:blip>
            <a:srcRect l="5219" r="9076"/>
            <a:stretch/>
          </p:blipFill>
          <p:spPr>
            <a:xfrm flipH="1">
              <a:off x="7686487" y="2006743"/>
              <a:ext cx="1315800" cy="10243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183;p18"/>
            <p:cNvSpPr/>
            <p:nvPr/>
          </p:nvSpPr>
          <p:spPr>
            <a:xfrm rot="2479883">
              <a:off x="8183493" y="2574765"/>
              <a:ext cx="188973" cy="514371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184;p18"/>
            <p:cNvSpPr/>
            <p:nvPr/>
          </p:nvSpPr>
          <p:spPr>
            <a:xfrm rot="3028521">
              <a:off x="8613148" y="2630937"/>
              <a:ext cx="164517" cy="514175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" name="Google Shape;185;p18"/>
            <p:cNvSpPr/>
            <p:nvPr/>
          </p:nvSpPr>
          <p:spPr>
            <a:xfrm>
              <a:off x="8588452" y="2415204"/>
              <a:ext cx="213900" cy="128700"/>
            </a:xfrm>
            <a:prstGeom prst="ellipse">
              <a:avLst/>
            </a:prstGeom>
            <a:noFill/>
            <a:ln w="28575" cap="flat" cmpd="sng">
              <a:solidFill>
                <a:srgbClr val="98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" name="Google Shape;186;p18"/>
            <p:cNvSpPr/>
            <p:nvPr/>
          </p:nvSpPr>
          <p:spPr>
            <a:xfrm>
              <a:off x="8588444" y="2275763"/>
              <a:ext cx="149400" cy="128700"/>
            </a:xfrm>
            <a:prstGeom prst="ellipse">
              <a:avLst/>
            </a:prstGeom>
            <a:noFill/>
            <a:ln w="2857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" name="Google Shape;187;p18"/>
            <p:cNvSpPr/>
            <p:nvPr/>
          </p:nvSpPr>
          <p:spPr>
            <a:xfrm>
              <a:off x="8454547" y="2103022"/>
              <a:ext cx="149400" cy="195300"/>
            </a:xfrm>
            <a:prstGeom prst="ellipse">
              <a:avLst/>
            </a:prstGeom>
            <a:noFill/>
            <a:ln w="28575" cap="flat" cmpd="sng">
              <a:solidFill>
                <a:srgbClr val="00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" name="Google Shape;188;p18"/>
            <p:cNvSpPr/>
            <p:nvPr/>
          </p:nvSpPr>
          <p:spPr>
            <a:xfrm>
              <a:off x="8536476" y="2136325"/>
              <a:ext cx="149400" cy="128700"/>
            </a:xfrm>
            <a:prstGeom prst="ellipse">
              <a:avLst/>
            </a:prstGeom>
            <a:noFill/>
            <a:ln w="28575" cap="flat" cmpd="sng">
              <a:solidFill>
                <a:srgbClr val="99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189;p18"/>
            <p:cNvSpPr/>
            <p:nvPr/>
          </p:nvSpPr>
          <p:spPr>
            <a:xfrm>
              <a:off x="8852925" y="2103025"/>
              <a:ext cx="149400" cy="239100"/>
            </a:xfrm>
            <a:prstGeom prst="ellipse">
              <a:avLst/>
            </a:prstGeom>
            <a:noFill/>
            <a:ln w="28575" cap="flat" cmpd="sng">
              <a:solidFill>
                <a:srgbClr val="00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190;p18"/>
            <p:cNvSpPr/>
            <p:nvPr/>
          </p:nvSpPr>
          <p:spPr>
            <a:xfrm>
              <a:off x="8724026" y="2136325"/>
              <a:ext cx="149400" cy="128700"/>
            </a:xfrm>
            <a:prstGeom prst="ellipse">
              <a:avLst/>
            </a:prstGeom>
            <a:noFill/>
            <a:ln w="28575" cap="flat" cmpd="sng">
              <a:solidFill>
                <a:srgbClr val="99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8" name="Google Shape;203;p18"/>
          <p:cNvSpPr txBox="1"/>
          <p:nvPr/>
        </p:nvSpPr>
        <p:spPr>
          <a:xfrm>
            <a:off x="6719450" y="1252693"/>
            <a:ext cx="1633404" cy="1384664"/>
          </a:xfrm>
          <a:prstGeom prst="rect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      If: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         - 4 legs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         - Tail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         - Eyes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         - Ears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         - Nose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         - </a:t>
            </a:r>
            <a:r>
              <a:rPr lang="en-US" sz="1000" b="1" dirty="0" smtClean="0">
                <a:latin typeface="Montserrat"/>
                <a:ea typeface="Montserrat"/>
                <a:cs typeface="Montserrat"/>
                <a:sym typeface="Montserrat"/>
              </a:rPr>
              <a:t>Slobbery Snout</a:t>
            </a:r>
            <a:endParaRPr sz="10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      Then: Dog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" name="Google Shape;204;p18" descr="aa5e3c5c-84e9-4818-a108-d0a0565ecf0f.jpg"/>
          <p:cNvPicPr preferRelativeResize="0"/>
          <p:nvPr/>
        </p:nvPicPr>
        <p:blipFill rotWithShape="1">
          <a:blip r:embed="rId4">
            <a:alphaModFix/>
          </a:blip>
          <a:srcRect l="5219" r="9076"/>
          <a:stretch/>
        </p:blipFill>
        <p:spPr>
          <a:xfrm flipH="1">
            <a:off x="2061912" y="1652916"/>
            <a:ext cx="1315800" cy="76824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206;p18"/>
          <p:cNvSpPr/>
          <p:nvPr/>
        </p:nvSpPr>
        <p:spPr>
          <a:xfrm>
            <a:off x="1316100" y="1245501"/>
            <a:ext cx="963300" cy="60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Observe Known Thing</a:t>
            </a:r>
            <a:endParaRPr sz="1400" dirty="0"/>
          </a:p>
        </p:txBody>
      </p:sp>
      <p:sp>
        <p:nvSpPr>
          <p:cNvPr id="31" name="Google Shape;207;p18"/>
          <p:cNvSpPr/>
          <p:nvPr/>
        </p:nvSpPr>
        <p:spPr>
          <a:xfrm>
            <a:off x="3536125" y="1245501"/>
            <a:ext cx="963300" cy="60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Extract Useful Evidence</a:t>
            </a:r>
            <a:endParaRPr sz="1400"/>
          </a:p>
        </p:txBody>
      </p:sp>
      <p:sp>
        <p:nvSpPr>
          <p:cNvPr id="32" name="Google Shape;208;p18"/>
          <p:cNvSpPr/>
          <p:nvPr/>
        </p:nvSpPr>
        <p:spPr>
          <a:xfrm>
            <a:off x="5756150" y="1245501"/>
            <a:ext cx="963300" cy="60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Make a Mental Model</a:t>
            </a:r>
            <a:endParaRPr sz="1400"/>
          </a:p>
        </p:txBody>
      </p:sp>
      <p:cxnSp>
        <p:nvCxnSpPr>
          <p:cNvPr id="33" name="Google Shape;209;p18"/>
          <p:cNvCxnSpPr>
            <a:stCxn id="30" idx="3"/>
            <a:endCxn id="31" idx="1"/>
          </p:cNvCxnSpPr>
          <p:nvPr/>
        </p:nvCxnSpPr>
        <p:spPr>
          <a:xfrm>
            <a:off x="2279400" y="1549701"/>
            <a:ext cx="12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Google Shape;210;p18"/>
          <p:cNvCxnSpPr>
            <a:stCxn id="31" idx="3"/>
            <a:endCxn id="32" idx="1"/>
          </p:cNvCxnSpPr>
          <p:nvPr/>
        </p:nvCxnSpPr>
        <p:spPr>
          <a:xfrm>
            <a:off x="4499425" y="1549701"/>
            <a:ext cx="12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" name="Google Shape;212;p18"/>
          <p:cNvSpPr txBox="1"/>
          <p:nvPr/>
        </p:nvSpPr>
        <p:spPr>
          <a:xfrm>
            <a:off x="506375" y="1351907"/>
            <a:ext cx="8097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Train</a:t>
            </a:r>
            <a:endParaRPr b="1" dirty="0"/>
          </a:p>
        </p:txBody>
      </p:sp>
      <p:grpSp>
        <p:nvGrpSpPr>
          <p:cNvPr id="36" name="Google Shape;213;p18"/>
          <p:cNvGrpSpPr/>
          <p:nvPr/>
        </p:nvGrpSpPr>
        <p:grpSpPr>
          <a:xfrm>
            <a:off x="4077179" y="2868039"/>
            <a:ext cx="1497622" cy="901088"/>
            <a:chOff x="7128200" y="3562497"/>
            <a:chExt cx="1497622" cy="1201451"/>
          </a:xfrm>
        </p:grpSpPr>
        <p:pic>
          <p:nvPicPr>
            <p:cNvPr id="37" name="Google Shape;214;p18" descr="Hero-CatInside-565px.jpg"/>
            <p:cNvPicPr preferRelativeResize="0"/>
            <p:nvPr/>
          </p:nvPicPr>
          <p:blipFill rotWithShape="1">
            <a:blip r:embed="rId3">
              <a:alphaModFix/>
            </a:blip>
            <a:srcRect l="12472" t="2162" r="12934"/>
            <a:stretch/>
          </p:blipFill>
          <p:spPr>
            <a:xfrm flipH="1">
              <a:off x="7155822" y="3562500"/>
              <a:ext cx="1470000" cy="1160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Google Shape;215;p18"/>
            <p:cNvSpPr/>
            <p:nvPr/>
          </p:nvSpPr>
          <p:spPr>
            <a:xfrm rot="-1148714">
              <a:off x="7153524" y="4436128"/>
              <a:ext cx="543353" cy="245540"/>
            </a:xfrm>
            <a:prstGeom prst="ellipse">
              <a:avLst/>
            </a:prstGeom>
            <a:noFill/>
            <a:ln w="28575" cap="flat" cmpd="sng">
              <a:solidFill>
                <a:srgbClr val="00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" name="Google Shape;216;p18"/>
            <p:cNvSpPr/>
            <p:nvPr/>
          </p:nvSpPr>
          <p:spPr>
            <a:xfrm rot="-359817">
              <a:off x="8400437" y="4134524"/>
              <a:ext cx="149317" cy="514280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0" name="Google Shape;217;p18"/>
            <p:cNvSpPr/>
            <p:nvPr/>
          </p:nvSpPr>
          <p:spPr>
            <a:xfrm rot="-723275">
              <a:off x="8178148" y="4232834"/>
              <a:ext cx="149394" cy="514205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" name="Google Shape;218;p18"/>
            <p:cNvSpPr/>
            <p:nvPr/>
          </p:nvSpPr>
          <p:spPr>
            <a:xfrm>
              <a:off x="8201702" y="3867054"/>
              <a:ext cx="213900" cy="128700"/>
            </a:xfrm>
            <a:prstGeom prst="ellipse">
              <a:avLst/>
            </a:prstGeom>
            <a:noFill/>
            <a:ln w="28575" cap="flat" cmpd="sng">
              <a:solidFill>
                <a:srgbClr val="98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" name="Google Shape;219;p18"/>
            <p:cNvSpPr/>
            <p:nvPr/>
          </p:nvSpPr>
          <p:spPr>
            <a:xfrm>
              <a:off x="8233944" y="3793763"/>
              <a:ext cx="149400" cy="128700"/>
            </a:xfrm>
            <a:prstGeom prst="ellipse">
              <a:avLst/>
            </a:prstGeom>
            <a:noFill/>
            <a:ln w="2857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220;p18"/>
            <p:cNvSpPr/>
            <p:nvPr/>
          </p:nvSpPr>
          <p:spPr>
            <a:xfrm>
              <a:off x="8052823" y="3562497"/>
              <a:ext cx="201900" cy="172200"/>
            </a:xfrm>
            <a:prstGeom prst="ellipse">
              <a:avLst/>
            </a:prstGeom>
            <a:noFill/>
            <a:ln w="28575" cap="flat" cmpd="sng">
              <a:solidFill>
                <a:srgbClr val="00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221;p18"/>
            <p:cNvSpPr/>
            <p:nvPr/>
          </p:nvSpPr>
          <p:spPr>
            <a:xfrm>
              <a:off x="8178150" y="3734701"/>
              <a:ext cx="261000" cy="86100"/>
            </a:xfrm>
            <a:prstGeom prst="ellipse">
              <a:avLst/>
            </a:prstGeom>
            <a:noFill/>
            <a:ln w="28575" cap="flat" cmpd="sng">
              <a:solidFill>
                <a:srgbClr val="99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222;p18"/>
            <p:cNvSpPr/>
            <p:nvPr/>
          </p:nvSpPr>
          <p:spPr>
            <a:xfrm>
              <a:off x="8336773" y="3562497"/>
              <a:ext cx="201900" cy="172200"/>
            </a:xfrm>
            <a:prstGeom prst="ellipse">
              <a:avLst/>
            </a:prstGeom>
            <a:noFill/>
            <a:ln w="28575" cap="flat" cmpd="sng">
              <a:solidFill>
                <a:srgbClr val="00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46" name="Google Shape;223;p18"/>
          <p:cNvSpPr/>
          <p:nvPr/>
        </p:nvSpPr>
        <p:spPr>
          <a:xfrm>
            <a:off x="2572825" y="2038841"/>
            <a:ext cx="963306" cy="360045"/>
          </a:xfrm>
          <a:prstGeom prst="irregularSeal1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Montserrat"/>
                <a:ea typeface="Montserrat"/>
                <a:cs typeface="Montserrat"/>
                <a:sym typeface="Montserrat"/>
              </a:rPr>
              <a:t>Dog</a:t>
            </a:r>
            <a:endParaRPr sz="105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" name="Google Shape;224;p18"/>
          <p:cNvSpPr/>
          <p:nvPr/>
        </p:nvSpPr>
        <p:spPr>
          <a:xfrm>
            <a:off x="5756150" y="2495376"/>
            <a:ext cx="963300" cy="60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Apply Mental Model</a:t>
            </a:r>
            <a:endParaRPr sz="1400"/>
          </a:p>
        </p:txBody>
      </p:sp>
      <p:sp>
        <p:nvSpPr>
          <p:cNvPr id="48" name="Google Shape;225;p18"/>
          <p:cNvSpPr/>
          <p:nvPr/>
        </p:nvSpPr>
        <p:spPr>
          <a:xfrm>
            <a:off x="1316100" y="2495376"/>
            <a:ext cx="963300" cy="60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Observe Unknown Thing</a:t>
            </a:r>
            <a:endParaRPr sz="1400"/>
          </a:p>
        </p:txBody>
      </p:sp>
      <p:cxnSp>
        <p:nvCxnSpPr>
          <p:cNvPr id="49" name="Google Shape;226;p18"/>
          <p:cNvCxnSpPr>
            <a:stCxn id="48" idx="3"/>
            <a:endCxn id="52" idx="1"/>
          </p:cNvCxnSpPr>
          <p:nvPr/>
        </p:nvCxnSpPr>
        <p:spPr>
          <a:xfrm>
            <a:off x="2279400" y="2799576"/>
            <a:ext cx="12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Google Shape;228;p18"/>
          <p:cNvCxnSpPr>
            <a:stCxn id="52" idx="3"/>
            <a:endCxn id="47" idx="1"/>
          </p:cNvCxnSpPr>
          <p:nvPr/>
        </p:nvCxnSpPr>
        <p:spPr>
          <a:xfrm>
            <a:off x="4499413" y="2799576"/>
            <a:ext cx="12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" name="Google Shape;229;p18"/>
          <p:cNvSpPr txBox="1"/>
          <p:nvPr/>
        </p:nvSpPr>
        <p:spPr>
          <a:xfrm>
            <a:off x="506375" y="2575401"/>
            <a:ext cx="8097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Test</a:t>
            </a:r>
            <a:endParaRPr b="1" dirty="0"/>
          </a:p>
        </p:txBody>
      </p:sp>
      <p:sp>
        <p:nvSpPr>
          <p:cNvPr id="52" name="Google Shape;227;p18"/>
          <p:cNvSpPr/>
          <p:nvPr/>
        </p:nvSpPr>
        <p:spPr>
          <a:xfrm>
            <a:off x="3536113" y="2495376"/>
            <a:ext cx="963300" cy="60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Extract Useful Evidence</a:t>
            </a:r>
            <a:endParaRPr sz="1400"/>
          </a:p>
        </p:txBody>
      </p:sp>
      <p:sp>
        <p:nvSpPr>
          <p:cNvPr id="53" name="Google Shape;230;p18"/>
          <p:cNvSpPr/>
          <p:nvPr/>
        </p:nvSpPr>
        <p:spPr>
          <a:xfrm>
            <a:off x="7539550" y="2537779"/>
            <a:ext cx="1497636" cy="665456"/>
          </a:xfrm>
          <a:prstGeom prst="irregularSeal1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Montserrat"/>
                <a:ea typeface="Montserrat"/>
                <a:cs typeface="Montserrat"/>
                <a:sym typeface="Montserrat"/>
              </a:rPr>
              <a:t>Not </a:t>
            </a:r>
            <a:r>
              <a:rPr lang="en" sz="1200" dirty="0" smtClean="0"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-US" sz="1200" dirty="0" smtClean="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4" name="Google Shape;231;p18"/>
          <p:cNvCxnSpPr>
            <a:stCxn id="47" idx="3"/>
            <a:endCxn id="53" idx="1"/>
          </p:cNvCxnSpPr>
          <p:nvPr/>
        </p:nvCxnSpPr>
        <p:spPr>
          <a:xfrm>
            <a:off x="6719450" y="2799576"/>
            <a:ext cx="820200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" name="Google Shape;223;p18"/>
          <p:cNvSpPr/>
          <p:nvPr/>
        </p:nvSpPr>
        <p:spPr>
          <a:xfrm>
            <a:off x="1914172" y="3406046"/>
            <a:ext cx="963306" cy="360045"/>
          </a:xfrm>
          <a:prstGeom prst="irregularSeal1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 smtClean="0"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-US" sz="1050" dirty="0" smtClean="0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05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203;p18"/>
          <p:cNvSpPr txBox="1"/>
          <p:nvPr/>
        </p:nvSpPr>
        <p:spPr>
          <a:xfrm>
            <a:off x="3065472" y="3103776"/>
            <a:ext cx="1234117" cy="1064310"/>
          </a:xfrm>
          <a:prstGeom prst="rect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000" dirty="0" smtClean="0">
                <a:latin typeface="Montserrat"/>
                <a:ea typeface="Montserrat"/>
                <a:cs typeface="Montserrat"/>
                <a:sym typeface="Montserrat"/>
              </a:rPr>
              <a:t>4 leg</a:t>
            </a:r>
            <a:r>
              <a:rPr lang="en-US" sz="1000" dirty="0" smtClean="0">
                <a:latin typeface="Montserrat"/>
                <a:ea typeface="Montserrat"/>
                <a:cs typeface="Montserrat"/>
                <a:sym typeface="Montserrat"/>
              </a:rPr>
              <a:t>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000" dirty="0" smtClean="0">
                <a:latin typeface="Montserrat"/>
                <a:ea typeface="Montserrat"/>
                <a:cs typeface="Montserrat"/>
                <a:sym typeface="Montserrat"/>
              </a:rPr>
              <a:t>Tail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000" dirty="0" smtClean="0">
                <a:latin typeface="Montserrat"/>
                <a:ea typeface="Montserrat"/>
                <a:cs typeface="Montserrat"/>
                <a:sym typeface="Montserrat"/>
              </a:rPr>
              <a:t>Eyes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000" dirty="0" smtClean="0">
                <a:latin typeface="Montserrat"/>
                <a:ea typeface="Montserrat"/>
                <a:cs typeface="Montserrat"/>
                <a:sym typeface="Montserrat"/>
              </a:rPr>
              <a:t>Ears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000" dirty="0" smtClean="0">
                <a:latin typeface="Montserrat"/>
                <a:ea typeface="Montserrat"/>
                <a:cs typeface="Montserrat"/>
                <a:sym typeface="Montserrat"/>
              </a:rPr>
              <a:t>Nose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 b="1" dirty="0" smtClean="0">
                <a:latin typeface="Montserrat"/>
                <a:ea typeface="Montserrat"/>
                <a:cs typeface="Montserrat"/>
                <a:sym typeface="Montserrat"/>
              </a:rPr>
              <a:t>Hissing </a:t>
            </a:r>
            <a:r>
              <a:rPr lang="en" sz="1000" b="1" dirty="0" smtClean="0">
                <a:latin typeface="Montserrat"/>
                <a:ea typeface="Montserrat"/>
                <a:cs typeface="Montserrat"/>
                <a:sym typeface="Montserrat"/>
              </a:rPr>
              <a:t>Mouth</a:t>
            </a:r>
            <a:endParaRPr sz="10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40688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47" y="122244"/>
            <a:ext cx="8249606" cy="42757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" y="4565906"/>
            <a:ext cx="8876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http://scikit-learn.org/stable/tutorial/machine_learning_map/index.html</a:t>
            </a:r>
            <a:r>
              <a:rPr lang="en-US" dirty="0" smtClean="0"/>
              <a:t> - clickable links!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332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0701"/>
            <a:ext cx="9158272" cy="952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latin typeface="Arial"/>
                <a:cs typeface="Arial"/>
              </a:rPr>
              <a:t>Linear Regression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200150"/>
            <a:ext cx="8229600" cy="3744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Simplest form of regression</a:t>
            </a:r>
          </a:p>
          <a:p>
            <a:r>
              <a:rPr lang="en-US" sz="2400" dirty="0" smtClean="0"/>
              <a:t>Fitting function is in the shape:</a:t>
            </a:r>
          </a:p>
          <a:p>
            <a:endParaRPr lang="en-US" sz="2400" dirty="0"/>
          </a:p>
          <a:p>
            <a:r>
              <a:rPr lang="en-US" sz="2400" dirty="0" smtClean="0"/>
              <a:t>Fitting is done by minimizing the squared error in the training set: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Optimization is done by setting the gradient to zero:</a:t>
            </a:r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40731" y="4788045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i-FI" sz="1600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8143" y="1593882"/>
            <a:ext cx="2492829" cy="647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814" y="2985897"/>
            <a:ext cx="28448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714" y="4303940"/>
            <a:ext cx="2616200" cy="552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1628" y="4433133"/>
            <a:ext cx="2641600" cy="2667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4866501"/>
            <a:ext cx="4816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Equations taken from </a:t>
            </a:r>
            <a:r>
              <a:rPr lang="en-US" sz="1200" dirty="0"/>
              <a:t>M. Rupp, Int. J. Quantum Chem. </a:t>
            </a:r>
            <a:r>
              <a:rPr lang="en-US" sz="1200" b="1" dirty="0"/>
              <a:t>115</a:t>
            </a:r>
            <a:r>
              <a:rPr lang="en-US" sz="1200" dirty="0"/>
              <a:t>, 1058 (2015</a:t>
            </a:r>
            <a:r>
              <a:rPr lang="en-US" sz="1200" dirty="0" smtClean="0"/>
              <a:t>).</a:t>
            </a:r>
            <a:endParaRPr lang="is-I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342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599</Words>
  <Application>Microsoft Macintosh PowerPoint</Application>
  <PresentationFormat>On-screen Show (16:9)</PresentationFormat>
  <Paragraphs>127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Introduction to SKLearn</vt:lpstr>
      <vt:lpstr>PowerPoint Presentation</vt:lpstr>
      <vt:lpstr>Tutorials</vt:lpstr>
      <vt:lpstr>What is Machine Learning?</vt:lpstr>
      <vt:lpstr>What is Machine Learning?</vt:lpstr>
      <vt:lpstr>How classification “works”</vt:lpstr>
      <vt:lpstr>How classification “works”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Remarks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SKLearn</dc:title>
  <dc:creator>Logan Williams</dc:creator>
  <cp:lastModifiedBy>Logan Williams</cp:lastModifiedBy>
  <cp:revision>13</cp:revision>
  <dcterms:created xsi:type="dcterms:W3CDTF">2018-10-29T14:55:32Z</dcterms:created>
  <dcterms:modified xsi:type="dcterms:W3CDTF">2018-10-30T19:05:17Z</dcterms:modified>
</cp:coreProperties>
</file>