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F2342A2-7255-432F-8950-93CE75CB5A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7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2744" autoAdjust="0"/>
  </p:normalViewPr>
  <p:slideViewPr>
    <p:cSldViewPr snapToGrid="0">
      <p:cViewPr>
        <p:scale>
          <a:sx n="50" d="100"/>
          <a:sy n="50" d="100"/>
        </p:scale>
        <p:origin x="3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E0D9-4DE1-4ECC-AF02-D1701EEFF3E9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C425-AAB6-44BB-A881-FA45B3311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5C425-AAB6-44BB-A881-FA45B3311C19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698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95C425-AAB6-44BB-A881-FA45B3311C19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7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5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1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DA3A-6D12-4826-BB31-3C7D97F782AF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957" y="308344"/>
            <a:ext cx="7453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タスクと工数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5586" y="14333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0135" y="235665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敵１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41400" y="293362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 smtClean="0"/>
              <a:t>敵２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1400" y="351059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敵３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203450" y="254132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03950" y="1802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03950" y="27259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・全身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主人公に剣で攻撃</a:t>
            </a:r>
            <a:endParaRPr lang="en-US" altLang="ja-JP" dirty="0" smtClean="0"/>
          </a:p>
          <a:p>
            <a:r>
              <a:rPr kumimoji="1" lang="ja-JP" altLang="en-US" dirty="0"/>
              <a:t>・ダメ０時を受ける</a:t>
            </a:r>
            <a:r>
              <a:rPr kumimoji="1" lang="ja-JP" altLang="en-US" dirty="0" smtClean="0"/>
              <a:t>とし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17185" y="1802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工数（７ｈ）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17185" y="272599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１時間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４時間</a:t>
            </a:r>
            <a:endParaRPr kumimoji="1" lang="en-US" altLang="ja-JP" dirty="0" smtClean="0"/>
          </a:p>
          <a:p>
            <a:r>
              <a:rPr lang="ja-JP" altLang="en-US" dirty="0"/>
              <a:t>２時間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017000" y="2933624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9017000" y="318761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021883" y="345248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76300" y="44100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大まかなアクターと考えてよい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300" y="4834495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敵２・敵３も同じ工数としたとき、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1042</a:t>
            </a:r>
            <a:r>
              <a:rPr kumimoji="1" lang="ja-JP" altLang="en-US" dirty="0" smtClean="0"/>
              <a:t>円で相手に請求する金額は？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6300" y="52589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工数から締め切りが自動的に決まる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47085" y="5683335"/>
            <a:ext cx="1005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72460" y="61403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(7h)	</a:t>
            </a:r>
            <a:r>
              <a:rPr kumimoji="1" lang="ja-JP" altLang="en-US" dirty="0" smtClean="0"/>
              <a:t>　締切日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kumimoji="1" lang="en-US" altLang="ja-JP" dirty="0" smtClean="0"/>
              <a:t>4/18		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4/19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517185" y="50191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月単位</a:t>
            </a:r>
            <a:r>
              <a:rPr lang="ja-JP" altLang="en-US" dirty="0" smtClean="0"/>
              <a:t>で計算＝人月</a:t>
            </a:r>
            <a:endParaRPr lang="en-US" altLang="ja-JP" dirty="0" smtClean="0"/>
          </a:p>
          <a:p>
            <a:r>
              <a:rPr kumimoji="1" lang="ja-JP" altLang="en-US" dirty="0"/>
              <a:t>日</a:t>
            </a:r>
            <a:r>
              <a:rPr kumimoji="1" lang="ja-JP" altLang="en-US" dirty="0" smtClean="0"/>
              <a:t>単位で計算＝人日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7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45720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・右シフトと左シフト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100" y="1866900"/>
            <a:ext cx="11524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掛け算</a:t>
            </a:r>
            <a:r>
              <a:rPr lang="ja-JP" altLang="en-US" sz="3600" dirty="0" smtClean="0"/>
              <a:t>は、「繰り返しの足し算」によって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2×</a:t>
            </a:r>
            <a:r>
              <a:rPr lang="ja-JP" altLang="en-US" sz="3600" dirty="0" smtClean="0"/>
              <a:t>３　＝　２＋２＋２となる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/>
              <a:t>2</a:t>
            </a:r>
            <a:r>
              <a:rPr lang="en-US" altLang="ja-JP" sz="3600" dirty="0" smtClean="0"/>
              <a:t>&lt;&lt;</a:t>
            </a:r>
            <a:r>
              <a:rPr lang="en-US" altLang="ja-JP" sz="3600" dirty="0"/>
              <a:t>2</a:t>
            </a:r>
            <a:r>
              <a:rPr lang="ja-JP" altLang="en-US" sz="3600" dirty="0" smtClean="0"/>
              <a:t>ビットを「ずらす」を掛け算をしなくてよくなる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時がある。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5700" y="5769590"/>
            <a:ext cx="3591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0010 &lt;&lt; 1 = 0100</a:t>
            </a:r>
          </a:p>
          <a:p>
            <a:r>
              <a:rPr lang="en-US" altLang="ja-JP" sz="3200" dirty="0" smtClean="0"/>
              <a:t>      2		4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691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933450"/>
            <a:ext cx="750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r>
              <a:rPr lang="ja-JP" altLang="en-US" sz="2400" dirty="0" smtClean="0"/>
              <a:t>で、下記の式の答えを導け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2×4 +1</a:t>
            </a:r>
            <a:r>
              <a:rPr lang="ja-JP" altLang="en-US" sz="2400" dirty="0" smtClean="0"/>
              <a:t>　＝ </a:t>
            </a:r>
            <a:r>
              <a:rPr lang="en-US" altLang="ja-JP" sz="2400" dirty="0" smtClean="0"/>
              <a:t>2&lt;&lt;2+1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1 – 4÷2</a:t>
            </a:r>
            <a:r>
              <a:rPr kumimoji="1" lang="ja-JP" altLang="en-US" sz="2400" dirty="0" smtClean="0"/>
              <a:t>　＝</a:t>
            </a:r>
            <a:r>
              <a:rPr kumimoji="1" lang="en-US" altLang="ja-JP" sz="2400" dirty="0" smtClean="0"/>
              <a:t>1-4&gt;&gt;1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  と書くと計算優先順位で変になる</a:t>
            </a:r>
            <a:endParaRPr lang="en-US" altLang="ja-JP" sz="2400" dirty="0" smtClean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	      </a:t>
            </a:r>
            <a:r>
              <a:rPr kumimoji="1" lang="ja-JP" altLang="en-US" sz="2400" dirty="0" smtClean="0"/>
              <a:t>論理関係は計算順位が低いので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		      (2&lt;&lt;2)+1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      1-(4&gt;&gt;1)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で計</a:t>
            </a:r>
            <a:r>
              <a:rPr lang="ja-JP" altLang="en-US" sz="2400" dirty="0" smtClean="0"/>
              <a:t>算優先順位を上げよう</a:t>
            </a:r>
            <a:endParaRPr lang="en-US" altLang="ja-JP" sz="2400" dirty="0" smtClean="0"/>
          </a:p>
          <a:p>
            <a:r>
              <a:rPr lang="ja-JP" altLang="en-US" sz="2400" dirty="0" smtClean="0"/>
              <a:t>昔、忘れてアドレスがぶっ飛んだ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ポインタにシフト使うな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1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800" y="438150"/>
            <a:ext cx="107147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変数１＝</a:t>
            </a:r>
            <a:r>
              <a:rPr lang="en-US" altLang="ja-JP" sz="2800" dirty="0" smtClean="0"/>
              <a:t>0A</a:t>
            </a:r>
            <a:r>
              <a:rPr lang="ja-JP" altLang="en-US" sz="2800" dirty="0" smtClean="0"/>
              <a:t>と変数２＝</a:t>
            </a:r>
            <a:r>
              <a:rPr lang="en-US" altLang="ja-JP" sz="2800" dirty="0" smtClean="0"/>
              <a:t>0B</a:t>
            </a:r>
            <a:r>
              <a:rPr lang="ja-JP" altLang="en-US" sz="2800" dirty="0" smtClean="0"/>
              <a:t>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変数３に変数１と変数２の情報を元に　変数３＝</a:t>
            </a:r>
            <a:r>
              <a:rPr lang="en-US" altLang="ja-JP" sz="2800" dirty="0" smtClean="0"/>
              <a:t>AB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また、変数３から変数４＝</a:t>
            </a:r>
            <a:r>
              <a:rPr lang="en-US" altLang="ja-JP" sz="2800" dirty="0" smtClean="0"/>
              <a:t>BA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一時変数は使ってよい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バイトオーダーってやつ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1.0a 2.0b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0a &lt;&lt;4   a0 | 0b =  3.ab</a:t>
            </a:r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67721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9100" y="160020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このような論理演算・シフト関係は速度が止められるときに使用する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その代表が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の１</a:t>
            </a:r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を操作する画像処理関係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0800" y="35052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1pixel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47718" y="3874532"/>
            <a:ext cx="1296000" cy="1295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4924" y="5612524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R=1 </a:t>
            </a:r>
            <a:r>
              <a:rPr kumimoji="1" lang="en-US" altLang="ja-JP" dirty="0" err="1" smtClean="0"/>
              <a:t>Byte,G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Byte,B</a:t>
            </a:r>
            <a:r>
              <a:rPr kumimoji="1" lang="en-US" altLang="ja-JP" dirty="0" smtClean="0"/>
              <a:t>=1Byte</a:t>
            </a:r>
          </a:p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24bit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7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1000" y="5905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・ベクトル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38250" y="2609850"/>
            <a:ext cx="98892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 </a:t>
            </a:r>
            <a:r>
              <a:rPr kumimoji="1" lang="ja-JP" altLang="en-US" dirty="0" smtClean="0"/>
              <a:t>・３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において、「動く」を表現するときに使用されるベクトル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ベクトルとは、「力であり向き」です。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ビジュアル的に矢印で表現されることがおおい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数学的</a:t>
            </a:r>
            <a:r>
              <a:rPr lang="ja-JP" altLang="en-US" dirty="0"/>
              <a:t>に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成分、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成分）と書くのが普通かな（２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の場合）（３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Z</a:t>
            </a:r>
            <a:r>
              <a:rPr lang="ja-JP" altLang="en-US" dirty="0" smtClean="0"/>
              <a:t>成分がある）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8343900" y="3408580"/>
            <a:ext cx="933450" cy="987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6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5800" y="1009650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位置と</a:t>
            </a:r>
            <a:r>
              <a:rPr kumimoji="1" lang="en-US" altLang="ja-JP" dirty="0" smtClean="0"/>
              <a:t>B</a:t>
            </a:r>
            <a:r>
              <a:rPr lang="ja-JP" altLang="en-US" dirty="0"/>
              <a:t>位置</a:t>
            </a:r>
            <a:r>
              <a:rPr kumimoji="1" lang="ja-JP" altLang="en-US" dirty="0" smtClean="0"/>
              <a:t>に移動するベクトルを求める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endCxn id="5" idx="2"/>
          </p:cNvCxnSpPr>
          <p:nvPr/>
        </p:nvCxnSpPr>
        <p:spPr>
          <a:xfrm flipV="1">
            <a:off x="2580087" y="2932512"/>
            <a:ext cx="3257550" cy="1038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5837637" y="2752725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155026" y="3831659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066800" y="2752725"/>
            <a:ext cx="0" cy="357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685800" y="5924550"/>
            <a:ext cx="1023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3"/>
          </p:cNvCxnSpPr>
          <p:nvPr/>
        </p:nvCxnSpPr>
        <p:spPr>
          <a:xfrm flipV="1">
            <a:off x="1066800" y="41385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5" idx="4"/>
          </p:cNvCxnSpPr>
          <p:nvPr/>
        </p:nvCxnSpPr>
        <p:spPr>
          <a:xfrm flipV="1">
            <a:off x="1040472" y="3112299"/>
            <a:ext cx="4976952" cy="2864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7684" y="34517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26303" y="29979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37637" y="24684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37137" y="188637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位置　＝　</a:t>
            </a:r>
            <a:r>
              <a:rPr lang="en-US" altLang="ja-JP" dirty="0" smtClean="0"/>
              <a:t>V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83853" y="2709035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仮に位置を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en-US" altLang="ja-JP" dirty="0"/>
              <a:t>,</a:t>
            </a:r>
            <a:r>
              <a:rPr lang="en-US" altLang="ja-JP" dirty="0" smtClean="0"/>
              <a:t>3)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B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4,7</a:t>
            </a:r>
            <a:r>
              <a:rPr lang="ja-JP" altLang="en-US" dirty="0" smtClean="0"/>
              <a:t>）としたとき</a:t>
            </a:r>
            <a:endParaRPr lang="en-US" altLang="ja-JP" dirty="0" smtClean="0"/>
          </a:p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の成分は？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6975" y="4301429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成分を加算すると位置</a:t>
            </a:r>
            <a:r>
              <a:rPr lang="en-US" altLang="ja-JP" dirty="0" smtClean="0"/>
              <a:t>B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同じ値になる？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03758" y="611095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を加算すると位置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と同じ値になる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2209323" y="2107142"/>
            <a:ext cx="3682611" cy="1078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068439" y="31860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042111" y="2159799"/>
            <a:ext cx="4976952" cy="2864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068439" y="36521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9869" y="37360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6763" y="20542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85950" y="876300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ベクトルを加算すると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54780" y="4241885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ベクトル三角形の公正なカタチになる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成分を加算するこ</a:t>
            </a:r>
            <a:r>
              <a:rPr lang="ja-JP" altLang="en-US" dirty="0"/>
              <a:t>と</a:t>
            </a:r>
            <a:r>
              <a:rPr lang="ja-JP" altLang="en-US" dirty="0" smtClean="0"/>
              <a:t>で、力・向きが変化する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85950" y="554114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ゲームだと、位置・移動ベクトルと分けたほうがいい</a:t>
            </a:r>
            <a:endParaRPr lang="en-US" altLang="ja-JP" dirty="0" smtClean="0"/>
          </a:p>
          <a:p>
            <a:r>
              <a:rPr kumimoji="1" lang="ja-JP" altLang="en-US" dirty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だと、キャラクタの向きベクトル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734" y="28252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沈黙</a:t>
            </a:r>
          </a:p>
        </p:txBody>
      </p:sp>
    </p:spTree>
    <p:extLst>
      <p:ext uri="{BB962C8B-B14F-4D97-AF65-F5344CB8AC3E}">
        <p14:creationId xmlns:p14="http://schemas.microsoft.com/office/powerpoint/2010/main" val="2188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4350" y="8572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・ベクトルのスカラー積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5400" y="169545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・ベクトルには、積が複数あります。（内積・外積・スカラー積）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295400" y="37528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371850" y="40158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３　</a:t>
            </a:r>
            <a:r>
              <a:rPr lang="en-US" altLang="ja-JP" dirty="0"/>
              <a:t>=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7101776" y="21145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6187376" y="300990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272976" y="39052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5749341" y="2131306"/>
            <a:ext cx="2708974" cy="2652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47399" y="371220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ベクトル成分を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倍した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311" y="55245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向きは変わらないが、力は変化する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82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2000" y="6286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・ベクトルの大きさ・力（長さ）を求める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2000" y="123825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</a:t>
            </a:r>
            <a:r>
              <a:rPr lang="ja-JP" altLang="en-US" dirty="0"/>
              <a:t>に</a:t>
            </a:r>
            <a:r>
              <a:rPr lang="ja-JP" altLang="en-US" dirty="0" smtClean="0"/>
              <a:t>は力と向きが存在する。力を求めるにはどうしたらいいか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543050" y="2876550"/>
            <a:ext cx="2019300" cy="194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191000" y="25146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2,2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L</a:t>
                </a:r>
                <a:r>
                  <a:rPr kumimoji="1" lang="ja-JP" altLang="en-US" sz="2400" dirty="0" smtClean="0"/>
                  <a:t>＝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blipFill>
                <a:blip r:embed="rId2"/>
                <a:stretch>
                  <a:fillRect l="-381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1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04850" y="8572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・ベクトルの正規化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・ベクトルの大きさ１は、</a:t>
                </a:r>
                <a:r>
                  <a:rPr lang="en-US" altLang="ja-JP" dirty="0" smtClean="0"/>
                  <a:t>V</a:t>
                </a:r>
                <a:r>
                  <a:rPr lang="ja-JP" altLang="en-US" dirty="0" smtClean="0"/>
                  <a:t>（</a:t>
                </a:r>
                <a:r>
                  <a:rPr lang="en-US" altLang="ja-JP" dirty="0" smtClean="0"/>
                  <a:t>1,1</a:t>
                </a:r>
                <a:r>
                  <a:rPr lang="ja-JP" altLang="en-US" dirty="0" smtClean="0"/>
                  <a:t>）では無い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正規化とは、ベクトルを大きさ１にすることができる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１とは単位です。これがないと基準が作れない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大きさ１のベクトルの成分は、</a:t>
                </a:r>
                <a:r>
                  <a:rPr kumimoji="1" lang="en-US" altLang="ja-JP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です</a:t>
                </a:r>
                <a:endParaRPr kumimoji="1" lang="en-US" altLang="ja-JP" dirty="0" smtClean="0"/>
              </a:p>
              <a:p>
                <a:r>
                  <a:rPr lang="en-US" altLang="ja-JP" dirty="0"/>
                  <a:t>	</a:t>
                </a:r>
                <a:r>
                  <a:rPr lang="ja-JP" altLang="en-US" dirty="0" smtClean="0"/>
                  <a:t>大きさ１のベクトルを「単位ベクトル」と呼ぶ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endParaRPr lang="en-US" altLang="ja-JP" dirty="0" smtClean="0"/>
              </a:p>
              <a:p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単位ベクトル＝（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blipFill>
                <a:blip r:embed="rId2"/>
                <a:stretch>
                  <a:fillRect l="-657" t="-1064" b="-25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4107" y="468351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ここから本番</a:t>
            </a:r>
            <a:endParaRPr lang="en-US" altLang="ja-JP" dirty="0"/>
          </a:p>
          <a:p>
            <a:r>
              <a:rPr kumimoji="1" lang="ja-JP" altLang="en-US" dirty="0" smtClean="0"/>
              <a:t>まずは簡単なことから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における値の表現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073" y="1773044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メモリの最小単位は？</a:t>
            </a:r>
            <a:endParaRPr kumimoji="1" lang="en-US" altLang="ja-JP" dirty="0" smtClean="0"/>
          </a:p>
          <a:p>
            <a:r>
              <a:rPr lang="en-US" altLang="ja-JP" dirty="0" smtClean="0"/>
              <a:t> 1Byte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1Byte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8bit</a:t>
            </a:r>
            <a:r>
              <a:rPr lang="ja-JP" altLang="en-US" dirty="0" err="1" smtClean="0"/>
              <a:t>で構</a:t>
            </a:r>
            <a:r>
              <a:rPr lang="ja-JP" altLang="en-US" dirty="0" smtClean="0"/>
              <a:t>成されている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4029" y="252017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で表現できる数値は「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」の</a:t>
            </a:r>
            <a:r>
              <a:rPr lang="en-US" altLang="ja-JP" dirty="0" smtClean="0"/>
              <a:t>256</a:t>
            </a:r>
            <a:r>
              <a:rPr lang="ja-JP" altLang="en-US" dirty="0" smtClean="0"/>
              <a:t>段階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9073" y="3765111"/>
            <a:ext cx="50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65536</a:t>
            </a:r>
            <a:r>
              <a:rPr lang="ja-JP" altLang="en-US" dirty="0" smtClean="0"/>
              <a:t>段階を数値で表現できる</a:t>
            </a:r>
            <a:endParaRPr lang="en-US" altLang="ja-JP" dirty="0" smtClean="0"/>
          </a:p>
          <a:p>
            <a:r>
              <a:rPr lang="en-US" altLang="ja-JP" dirty="0" smtClean="0"/>
              <a:t>4Byte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4,294,967,296</a:t>
            </a:r>
            <a:r>
              <a:rPr lang="ja-JP" altLang="en-US" dirty="0" smtClean="0"/>
              <a:t>段階を数値で表現できる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辺形 19"/>
          <p:cNvSpPr/>
          <p:nvPr/>
        </p:nvSpPr>
        <p:spPr>
          <a:xfrm>
            <a:off x="1749739" y="5065812"/>
            <a:ext cx="3681861" cy="839688"/>
          </a:xfrm>
          <a:prstGeom prst="parallelogram">
            <a:avLst>
              <a:gd name="adj" fmla="val 20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193" y="495300"/>
            <a:ext cx="114698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・外積（クロス積）</a:t>
            </a:r>
            <a:endParaRPr kumimoji="1"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２つのベクトルから、平行四辺形の面積を</a:t>
            </a:r>
            <a:endParaRPr lang="en-US" altLang="ja-JP" sz="4400" dirty="0" smtClean="0"/>
          </a:p>
          <a:p>
            <a:r>
              <a:rPr lang="ja-JP" altLang="en-US" sz="4400" dirty="0" smtClean="0"/>
              <a:t>求める</a:t>
            </a:r>
            <a:endParaRPr lang="en-US" altLang="ja-JP" sz="4400" dirty="0" smtClean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1581150" y="35433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400550" y="337030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×</a:t>
            </a:r>
            <a:endParaRPr kumimoji="1" lang="ja-JP" altLang="en-US" sz="66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31676" y="38862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4795" y="2955786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vA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57096" y="2955786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vB</a:t>
            </a:r>
            <a:endParaRPr kumimoji="1" lang="ja-JP" altLang="en-US" sz="4000" dirty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1775237" y="51435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733550" y="59055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83523" y="51705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＝</a:t>
            </a:r>
            <a:endParaRPr kumimoji="1" lang="ja-JP" altLang="en-US" sz="4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00189" y="5131713"/>
            <a:ext cx="551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err="1" smtClean="0"/>
              <a:t>vA.x</a:t>
            </a:r>
            <a:r>
              <a:rPr lang="en-US" altLang="ja-JP" sz="4000" dirty="0" smtClean="0"/>
              <a:t>*</a:t>
            </a:r>
            <a:r>
              <a:rPr lang="en-US" altLang="ja-JP" sz="4000" dirty="0" err="1" smtClean="0"/>
              <a:t>vB.y-vA.y</a:t>
            </a:r>
            <a:r>
              <a:rPr lang="en-US" altLang="ja-JP" sz="4000" dirty="0" smtClean="0"/>
              <a:t>*</a:t>
            </a:r>
            <a:r>
              <a:rPr lang="en-US" altLang="ja-JP" sz="4000" dirty="0" err="1" smtClean="0"/>
              <a:t>vB.x</a:t>
            </a:r>
            <a:r>
              <a:rPr lang="en-US" altLang="ja-JP" sz="4000" dirty="0" smtClean="0"/>
              <a:t>=C</a:t>
            </a:r>
            <a:endParaRPr kumimoji="1" lang="ja-JP" altLang="en-US" sz="4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39200" y="266339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正規化</a:t>
            </a:r>
            <a:r>
              <a:rPr lang="ja-JP" altLang="en-US" dirty="0" smtClean="0"/>
              <a:t>したベクトルなら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は</a:t>
            </a:r>
            <a:r>
              <a:rPr lang="en-US" altLang="ja-JP" dirty="0" err="1" smtClean="0"/>
              <a:t>sinθ</a:t>
            </a:r>
            <a:r>
              <a:rPr lang="ja-JP" altLang="en-US" dirty="0" smtClean="0"/>
              <a:t>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44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1050" y="47625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外積で</a:t>
            </a:r>
            <a:r>
              <a:rPr lang="ja-JP" altLang="en-US" dirty="0" smtClean="0"/>
              <a:t>は、平行四辺形の面積が集まる、平行四辺形の面積は「底辺</a:t>
            </a:r>
            <a:r>
              <a:rPr lang="en-US" altLang="ja-JP" dirty="0" smtClean="0"/>
              <a:t>×</a:t>
            </a:r>
            <a:r>
              <a:rPr lang="ja-JP" altLang="en-US" dirty="0" smtClean="0"/>
              <a:t>高さ」なので、</a:t>
            </a:r>
            <a:endParaRPr lang="en-US" altLang="ja-JP" dirty="0" smtClean="0"/>
          </a:p>
          <a:p>
            <a:r>
              <a:rPr kumimoji="1" lang="ja-JP" altLang="en-US" dirty="0" smtClean="0"/>
              <a:t>面積に底辺を割ると「高さ」が求まる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3067050" y="2216232"/>
            <a:ext cx="1752600" cy="147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067050" y="3695700"/>
            <a:ext cx="20002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4819650" y="2216232"/>
            <a:ext cx="0" cy="1479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81050" y="387509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これを使うことで、ベクトルに対してどれだけ離れているか距離が出せる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81050" y="4303455"/>
            <a:ext cx="1004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外積で気を付ける事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・同一線上のベクトルは計算不可</a:t>
            </a:r>
            <a:endParaRPr lang="en-US" altLang="ja-JP" sz="3200" dirty="0"/>
          </a:p>
          <a:p>
            <a:r>
              <a:rPr lang="ja-JP" altLang="en-US" sz="3200" dirty="0"/>
              <a:t>・ゼロベクトルは計算不可（ゼロベクトルとは成分が両方０のベクトル）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936033" y="27713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高さ</a:t>
            </a:r>
          </a:p>
        </p:txBody>
      </p:sp>
    </p:spTree>
    <p:extLst>
      <p:ext uri="{BB962C8B-B14F-4D97-AF65-F5344CB8AC3E}">
        <p14:creationId xmlns:p14="http://schemas.microsoft.com/office/powerpoint/2010/main" val="13774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1050" y="1104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内積（ドット積）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581150" y="35433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400550" y="337030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/>
              <a:t>・</a:t>
            </a:r>
            <a:endParaRPr kumimoji="1" lang="ja-JP" altLang="en-US" sz="6600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031676" y="38862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044795" y="2955786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vA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7096" y="2955786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vB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72550" y="169545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r>
              <a:rPr kumimoji="1" lang="ja-JP" altLang="en-US" baseline="30000" dirty="0" smtClean="0"/>
              <a:t>→</a:t>
            </a:r>
            <a:r>
              <a:rPr lang="en-US" altLang="ja-JP" dirty="0" smtClean="0"/>
              <a:t>=(a1,a2),b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=(b1,b2)</a:t>
            </a:r>
            <a:r>
              <a:rPr lang="ja-JP" altLang="en-US" dirty="0" smtClean="0"/>
              <a:t>のとき</a:t>
            </a:r>
            <a:endParaRPr kumimoji="1" lang="ja-JP" altLang="en-US" baseline="300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964650" y="497074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964650" y="573274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2600" y="539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13400" y="53975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ベクトルから見て、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ベクトルの力の貢献度がわかる</a:t>
            </a:r>
            <a:endParaRPr kumimoji="1"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8972550" y="248233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/>
              <a:t> </a:t>
            </a:r>
            <a:r>
              <a:rPr lang="ja-JP" altLang="en-US" dirty="0"/>
              <a:t>・</a:t>
            </a:r>
            <a:r>
              <a:rPr lang="en-US" altLang="ja-JP" dirty="0" smtClean="0"/>
              <a:t>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=a1b1+a2b2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79" y="3525213"/>
            <a:ext cx="2172003" cy="495369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1964650" y="5732740"/>
            <a:ext cx="1217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306869" y="6005036"/>
            <a:ext cx="1011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貢献度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0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6400" y="493486"/>
            <a:ext cx="319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覚えて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こうアーク関数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acos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asin</a:t>
            </a:r>
            <a:r>
              <a:rPr lang="ja-JP" altLang="en-US" dirty="0" smtClean="0"/>
              <a:t>など逆関数がある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6400" y="1973942"/>
            <a:ext cx="7689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Cosθ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θ</a:t>
            </a:r>
            <a:r>
              <a:rPr lang="ja-JP" altLang="en-US" sz="2800" dirty="0" smtClean="0"/>
              <a:t>を得るには</a:t>
            </a:r>
            <a:r>
              <a:rPr lang="en-US" altLang="ja-JP" sz="2800" dirty="0" err="1" smtClean="0"/>
              <a:t>acos</a:t>
            </a:r>
            <a:r>
              <a:rPr lang="ja-JP" altLang="en-US" sz="2800" dirty="0" smtClean="0"/>
              <a:t>を使う必要がある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プログラムでは</a:t>
            </a:r>
            <a:r>
              <a:rPr kumimoji="1" lang="en-US" altLang="ja-JP" sz="2800" dirty="0" err="1" smtClean="0"/>
              <a:t>acos</a:t>
            </a:r>
            <a:r>
              <a:rPr kumimoji="1" lang="ja-JP" altLang="en-US" sz="2800" dirty="0" smtClean="0"/>
              <a:t>関数を使う</a:t>
            </a:r>
            <a:endParaRPr lang="en-US" altLang="ja-JP" sz="2800" dirty="0" smtClean="0"/>
          </a:p>
          <a:p>
            <a:r>
              <a:rPr lang="en-US" altLang="ja-JP" sz="2800" dirty="0"/>
              <a:t>	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※</a:t>
            </a:r>
            <a:r>
              <a:rPr kumimoji="1" lang="ja-JP" altLang="en-US" sz="2800" dirty="0" smtClean="0"/>
              <a:t>ラジアン角だよ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33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0914" y="435429"/>
            <a:ext cx="243368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ベクトルにおいて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sz="3200" dirty="0" smtClean="0"/>
              <a:t>V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X,Y,Z</a:t>
            </a:r>
            <a:r>
              <a:rPr kumimoji="1"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0171" y="213815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ベクトルで外積</a:t>
            </a:r>
            <a:r>
              <a:rPr lang="ja-JP" altLang="en-US" dirty="0"/>
              <a:t>を</a:t>
            </a:r>
            <a:r>
              <a:rPr lang="ja-JP" altLang="en-US" dirty="0" smtClean="0"/>
              <a:t>求めると</a:t>
            </a:r>
            <a:endParaRPr lang="en-US" altLang="ja-JP" dirty="0" smtClean="0"/>
          </a:p>
          <a:p>
            <a:r>
              <a:rPr kumimoji="1" lang="ja-JP" altLang="en-US" dirty="0" smtClean="0"/>
              <a:t>２つのベクトルの法線（面の向き）が求まる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69346" y="3206152"/>
            <a:ext cx="55146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=(a1,a2,a3),b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=(b1,b2,b3)</a:t>
            </a:r>
          </a:p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/>
              <a:t> ×</a:t>
            </a:r>
            <a:r>
              <a:rPr lang="en-US" altLang="ja-JP" dirty="0" smtClean="0"/>
              <a:t>b</a:t>
            </a:r>
            <a:r>
              <a:rPr lang="ja-JP" altLang="en-US" baseline="30000" dirty="0" smtClean="0"/>
              <a:t>→ </a:t>
            </a:r>
            <a:r>
              <a:rPr lang="en-US" altLang="ja-JP" dirty="0" smtClean="0"/>
              <a:t>=|(a2b3-a3b2),(a3b1-a1b3),(a1b2-a2b1)|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N( X =a2b3-a3b2 , Y =a3b1-a1b3 , Z=a1b2-a2b1)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972870" y="4474224"/>
            <a:ext cx="1146629" cy="16614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936278" y="5699258"/>
            <a:ext cx="1545359" cy="42434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38134" y="4474224"/>
            <a:ext cx="343090" cy="12547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835338" y="5525961"/>
            <a:ext cx="864319" cy="93289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416263" y="64886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法線</a:t>
            </a:r>
            <a:r>
              <a:rPr lang="en-US" altLang="ja-JP" dirty="0" smtClean="0"/>
              <a:t>N</a:t>
            </a:r>
            <a:r>
              <a:rPr lang="ja-JP" altLang="en-US" dirty="0" smtClean="0"/>
              <a:t>（面の向き）</a:t>
            </a:r>
            <a:endParaRPr kumimoji="1" lang="ja-JP" altLang="en-US" dirty="0"/>
          </a:p>
        </p:txBody>
      </p:sp>
      <p:sp>
        <p:nvSpPr>
          <p:cNvPr id="21" name="L 字 20"/>
          <p:cNvSpPr/>
          <p:nvPr/>
        </p:nvSpPr>
        <p:spPr>
          <a:xfrm rot="19663612">
            <a:off x="1557271" y="5526266"/>
            <a:ext cx="315884" cy="265742"/>
          </a:xfrm>
          <a:prstGeom prst="corner">
            <a:avLst>
              <a:gd name="adj1" fmla="val 13492"/>
              <a:gd name="adj2" fmla="val 119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405767" y="1557436"/>
            <a:ext cx="1870048" cy="3062595"/>
            <a:chOff x="1405767" y="1557436"/>
            <a:chExt cx="1870048" cy="3062595"/>
          </a:xfrm>
        </p:grpSpPr>
        <p:sp>
          <p:nvSpPr>
            <p:cNvPr id="4" name="円柱 3"/>
            <p:cNvSpPr/>
            <p:nvPr/>
          </p:nvSpPr>
          <p:spPr>
            <a:xfrm rot="1973059">
              <a:off x="1405767" y="2089250"/>
              <a:ext cx="472136" cy="2530781"/>
            </a:xfrm>
            <a:prstGeom prst="can">
              <a:avLst>
                <a:gd name="adj" fmla="val 29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 rot="1829124">
              <a:off x="1686633" y="1557436"/>
              <a:ext cx="1589182" cy="98673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 rot="1883027">
              <a:off x="1432407" y="2198836"/>
              <a:ext cx="1581450" cy="615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8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" y="254428"/>
            <a:ext cx="11550876" cy="64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500" y="609600"/>
            <a:ext cx="466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３</a:t>
            </a:r>
            <a:r>
              <a:rPr kumimoji="1" lang="en-US" altLang="ja-JP" sz="4000" dirty="0" smtClean="0"/>
              <a:t>D</a:t>
            </a:r>
            <a:r>
              <a:rPr kumimoji="1" lang="ja-JP" altLang="en-US" sz="4000" dirty="0" smtClean="0"/>
              <a:t>ベクトルの内積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72200" y="1000091"/>
                <a:ext cx="4605043" cy="213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の成分</m:t>
                    </m:r>
                  </m:oMath>
                </a14:m>
                <a:r>
                  <a:rPr kumimoji="1" lang="ja-JP" altLang="en-US" dirty="0" smtClean="0"/>
                  <a:t>を（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）</a:t>
                </a:r>
                <a:r>
                  <a:rPr lang="en-US" altLang="ja-JP" dirty="0" smtClean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の成分</m:t>
                    </m:r>
                  </m:oMath>
                </a14:m>
                <a:r>
                  <a:rPr lang="ja-JP" altLang="en-US" dirty="0"/>
                  <a:t>を（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/>
                  <a:t>）と表現すると、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endParaRPr lang="en-US" altLang="ja-JP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ja-JP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という計算で内積</a:t>
                </a:r>
                <a:r>
                  <a:rPr lang="ja-JP" altLang="en-US" dirty="0" smtClean="0"/>
                  <a:t>を求めることができる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000091"/>
                <a:ext cx="4605043" cy="2137701"/>
              </a:xfrm>
              <a:prstGeom prst="rect">
                <a:avLst/>
              </a:prstGeom>
              <a:blipFill>
                <a:blip r:embed="rId2"/>
                <a:stretch>
                  <a:fillRect l="-1192" r="-53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6172200" y="3461642"/>
            <a:ext cx="1581150" cy="2786758"/>
          </a:xfrm>
          <a:prstGeom prst="straightConnector1">
            <a:avLst/>
          </a:prstGeom>
          <a:ln w="76200">
            <a:solidFill>
              <a:srgbClr val="0000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172200" y="5834063"/>
            <a:ext cx="2914650" cy="4143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753350" y="3462320"/>
            <a:ext cx="180975" cy="2509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878825" y="325878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5,17,6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8056" y="289321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2292" y="55866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08842" y="522473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23675" y="629621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3,10,4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126224" y="560284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7,12,5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20" name="円弧 19"/>
          <p:cNvSpPr/>
          <p:nvPr/>
        </p:nvSpPr>
        <p:spPr>
          <a:xfrm>
            <a:off x="6094089" y="5809982"/>
            <a:ext cx="710054" cy="738187"/>
          </a:xfrm>
          <a:prstGeom prst="arc">
            <a:avLst>
              <a:gd name="adj1" fmla="val 16200000"/>
              <a:gd name="adj2" fmla="val 6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694007" y="562531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46</a:t>
            </a:r>
            <a:r>
              <a:rPr lang="ja-JP" altLang="en-US" b="1" dirty="0" smtClean="0"/>
              <a:t>度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6235124" y="6156841"/>
            <a:ext cx="1699201" cy="260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85875" y="495300"/>
            <a:ext cx="70070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内積</a:t>
            </a:r>
            <a:endParaRPr kumimoji="1" lang="en-US" altLang="ja-JP" dirty="0" smtClean="0"/>
          </a:p>
          <a:p>
            <a:r>
              <a:rPr lang="en-US" altLang="ja-JP" dirty="0" smtClean="0"/>
              <a:t>Float Dot(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{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return((</a:t>
            </a:r>
            <a:r>
              <a:rPr kumimoji="1" lang="en-US" altLang="ja-JP" dirty="0" err="1" smtClean="0"/>
              <a:t>m_x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vec.m_x</a:t>
            </a:r>
            <a:r>
              <a:rPr kumimoji="1" lang="en-US" altLang="ja-JP" dirty="0" smtClean="0"/>
              <a:t>)+(</a:t>
            </a:r>
            <a:r>
              <a:rPr kumimoji="1" lang="en-US" altLang="ja-JP" dirty="0" err="1" smtClean="0"/>
              <a:t>m_y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vec.m_y</a:t>
            </a:r>
            <a:r>
              <a:rPr kumimoji="1" lang="en-US" altLang="ja-JP" dirty="0" smtClean="0"/>
              <a:t>)+(</a:t>
            </a:r>
            <a:r>
              <a:rPr kumimoji="1" lang="en-US" altLang="ja-JP" dirty="0" err="1" smtClean="0"/>
              <a:t>m_z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vec.m_z</a:t>
            </a:r>
            <a:r>
              <a:rPr kumimoji="1" lang="en-US" altLang="ja-JP" dirty="0" smtClean="0"/>
              <a:t>));</a:t>
            </a:r>
          </a:p>
          <a:p>
            <a:r>
              <a:rPr lang="en-US" altLang="ja-JP" dirty="0" smtClean="0"/>
              <a:t>}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//</a:t>
            </a:r>
            <a:r>
              <a:rPr lang="ja-JP" altLang="en-US" dirty="0" smtClean="0"/>
              <a:t>外積</a:t>
            </a:r>
            <a:r>
              <a:rPr lang="en-US" altLang="ja-JP" dirty="0" smtClean="0"/>
              <a:t>2D</a:t>
            </a:r>
          </a:p>
          <a:p>
            <a:r>
              <a:rPr kumimoji="1" lang="en-US" altLang="ja-JP" dirty="0" smtClean="0"/>
              <a:t>Float Cross2D(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{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retur</a:t>
            </a:r>
            <a:r>
              <a:rPr lang="en-US" altLang="ja-JP" dirty="0" smtClean="0"/>
              <a:t>n 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*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m_y-m_y</a:t>
            </a:r>
            <a:r>
              <a:rPr lang="en-US" altLang="ja-JP" dirty="0" smtClean="0"/>
              <a:t>*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外積</a:t>
            </a:r>
            <a:r>
              <a:rPr lang="en-US" altLang="ja-JP" dirty="0" smtClean="0"/>
              <a:t>3D</a:t>
            </a:r>
          </a:p>
          <a:p>
            <a:r>
              <a:rPr kumimoji="1" lang="en-US" altLang="ja-JP" dirty="0" smtClean="0"/>
              <a:t>Void Cross3D(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float x = 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, y = </a:t>
            </a:r>
            <a:r>
              <a:rPr lang="en-US" altLang="ja-JP" dirty="0" err="1" smtClean="0"/>
              <a:t>m_y</a:t>
            </a:r>
            <a:r>
              <a:rPr lang="en-US" altLang="ja-JP" dirty="0"/>
              <a:t> </a:t>
            </a:r>
            <a:r>
              <a:rPr lang="en-US" altLang="ja-JP" dirty="0" smtClean="0"/>
              <a:t>,z=</a:t>
            </a:r>
            <a:r>
              <a:rPr lang="en-US" altLang="ja-JP" dirty="0" err="1" smtClean="0"/>
              <a:t>m_z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 = (y*</a:t>
            </a:r>
            <a:r>
              <a:rPr lang="en-US" altLang="ja-JP" dirty="0" err="1" smtClean="0"/>
              <a:t>vec.m_z</a:t>
            </a:r>
            <a:r>
              <a:rPr lang="en-US" altLang="ja-JP" dirty="0" smtClean="0"/>
              <a:t>) – (z*</a:t>
            </a:r>
            <a:r>
              <a:rPr lang="en-US" altLang="ja-JP" dirty="0" err="1" smtClean="0"/>
              <a:t>vec.m_y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m_y</a:t>
            </a:r>
            <a:r>
              <a:rPr lang="en-US" altLang="ja-JP" dirty="0" smtClean="0"/>
              <a:t> = (z*</a:t>
            </a:r>
            <a:r>
              <a:rPr lang="en-US" altLang="ja-JP" dirty="0" err="1" smtClean="0"/>
              <a:t>vec.m_x</a:t>
            </a:r>
            <a:r>
              <a:rPr lang="en-US" altLang="ja-JP" dirty="0" smtClean="0"/>
              <a:t>) – (x*</a:t>
            </a:r>
            <a:r>
              <a:rPr lang="en-US" altLang="ja-JP" dirty="0" err="1" smtClean="0"/>
              <a:t>vec.m_z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m_z</a:t>
            </a:r>
            <a:r>
              <a:rPr lang="en-US" altLang="ja-JP" dirty="0" smtClean="0"/>
              <a:t> = (x*</a:t>
            </a:r>
            <a:r>
              <a:rPr lang="en-US" altLang="ja-JP" dirty="0" err="1" smtClean="0"/>
              <a:t>vec.m_y</a:t>
            </a:r>
            <a:r>
              <a:rPr lang="en-US" altLang="ja-JP" dirty="0" smtClean="0"/>
              <a:t>) – (y*</a:t>
            </a:r>
            <a:r>
              <a:rPr lang="en-US" altLang="ja-JP" dirty="0" err="1" smtClean="0"/>
              <a:t>vec.m_x</a:t>
            </a:r>
            <a:r>
              <a:rPr lang="en-US" altLang="ja-JP" dirty="0" smtClean="0"/>
              <a:t>);</a:t>
            </a:r>
            <a:endParaRPr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5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/>
          <p:cNvCxnSpPr/>
          <p:nvPr/>
        </p:nvCxnSpPr>
        <p:spPr>
          <a:xfrm flipV="1">
            <a:off x="8043862" y="2845592"/>
            <a:ext cx="1433513" cy="24574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57250" y="1208721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主人</a:t>
            </a:r>
            <a:r>
              <a:rPr lang="ja-JP" altLang="en-US" dirty="0" smtClean="0"/>
              <a:t>公</a:t>
            </a:r>
            <a:r>
              <a:rPr kumimoji="1" lang="ja-JP" altLang="en-US" dirty="0" smtClean="0"/>
              <a:t>の姿勢方向に対して、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の長さのレーザーを放出</a:t>
            </a:r>
            <a:endParaRPr kumimoji="1" lang="en-US" altLang="ja-JP" dirty="0" smtClean="0"/>
          </a:p>
          <a:p>
            <a:r>
              <a:rPr lang="ja-JP" altLang="en-US" dirty="0" smtClean="0"/>
              <a:t>敵１と敵２の位置を見て、レーザーに近いほうの敵に「近い」レーザーから離れてる敵に「遠い」と</a:t>
            </a:r>
            <a:endParaRPr lang="en-US" altLang="ja-JP" dirty="0" smtClean="0"/>
          </a:p>
          <a:p>
            <a:r>
              <a:rPr kumimoji="1" lang="ja-JP" altLang="en-US" dirty="0" smtClean="0"/>
              <a:t>判断するプログラムを作りなさい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8853812" y="2833684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877176" y="5143500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9484517" y="4371975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2723708">
            <a:off x="8161233" y="4685106"/>
            <a:ext cx="153400" cy="611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690189" y="2414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近い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37933" y="3095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敵１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09583" y="477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敵２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12964" y="4062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遠い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5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1371" y="1146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　式を作りなさい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2800" y="2119086"/>
            <a:ext cx="1096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カメラの位置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とカメラが見ている位置（注目点</a:t>
            </a:r>
            <a:r>
              <a:rPr lang="ja-JP" altLang="en-US" dirty="0" smtClean="0"/>
              <a:t>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がある。</a:t>
            </a:r>
            <a:endParaRPr lang="en-US" altLang="ja-JP" dirty="0" smtClean="0"/>
          </a:p>
          <a:p>
            <a:r>
              <a:rPr lang="en-US" altLang="ja-JP" dirty="0" smtClean="0"/>
              <a:t>B</a:t>
            </a:r>
            <a:r>
              <a:rPr lang="ja-JP" altLang="en-US" dirty="0" smtClean="0"/>
              <a:t>は、主人公を見ているとしたとき、カメラから見て主人公が前進・後進・右・左をする各移動ベクトル</a:t>
            </a:r>
            <a:endParaRPr lang="en-US" altLang="ja-JP" dirty="0" smtClean="0"/>
          </a:p>
          <a:p>
            <a:r>
              <a:rPr lang="ja-JP" altLang="en-US" dirty="0" smtClean="0"/>
              <a:t>を求めなさい。</a:t>
            </a:r>
            <a:r>
              <a:rPr lang="en-US" altLang="ja-JP" dirty="0" smtClean="0"/>
              <a:t>※</a:t>
            </a:r>
            <a:r>
              <a:rPr lang="ja-JP" altLang="en-US" dirty="0" smtClean="0"/>
              <a:t>主人公は地面に立っており、地面は平面で傾いていないとする</a:t>
            </a:r>
            <a:endParaRPr lang="en-US" altLang="ja-JP" dirty="0" smtClean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0" y="4486761"/>
            <a:ext cx="7060593" cy="2134287"/>
            <a:chOff x="663875" y="3305030"/>
            <a:chExt cx="9000615" cy="2134287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663875" y="3305030"/>
              <a:ext cx="9000615" cy="1904999"/>
              <a:chOff x="1286388" y="4072280"/>
              <a:chExt cx="9000613" cy="2328467"/>
            </a:xfrm>
          </p:grpSpPr>
          <p:sp>
            <p:nvSpPr>
              <p:cNvPr id="4" name="正方形/長方形 3"/>
              <p:cNvSpPr/>
              <p:nvPr/>
            </p:nvSpPr>
            <p:spPr>
              <a:xfrm rot="679673">
                <a:off x="1286388" y="4072280"/>
                <a:ext cx="914400" cy="822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rgbClr val="FFFF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" name="二等辺三角形 4"/>
              <p:cNvSpPr/>
              <p:nvPr/>
            </p:nvSpPr>
            <p:spPr>
              <a:xfrm rot="16962005">
                <a:off x="1742327" y="4151174"/>
                <a:ext cx="1060695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5378426" y="4608376"/>
                <a:ext cx="914400" cy="172693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 flipV="1">
                <a:off x="2096780" y="6335307"/>
                <a:ext cx="8190221" cy="654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H="1" flipV="1">
                <a:off x="3771900" y="5450569"/>
                <a:ext cx="1136603" cy="21318"/>
              </a:xfrm>
              <a:prstGeom prst="straightConnector1">
                <a:avLst/>
              </a:prstGeom>
              <a:ln w="1270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線矢印コネクタ 14"/>
            <p:cNvCxnSpPr/>
            <p:nvPr/>
          </p:nvCxnSpPr>
          <p:spPr>
            <a:xfrm>
              <a:off x="6013983" y="5439317"/>
              <a:ext cx="1212318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/>
          <p:cNvSpPr txBox="1"/>
          <p:nvPr/>
        </p:nvSpPr>
        <p:spPr>
          <a:xfrm>
            <a:off x="6292826" y="3530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3157" y="3853765"/>
            <a:ext cx="6373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A-B=C			</a:t>
            </a:r>
            <a:r>
              <a:rPr kumimoji="1" lang="ja-JP" altLang="en-US" dirty="0" smtClean="0"/>
              <a:t>右と左</a:t>
            </a:r>
            <a:endParaRPr kumimoji="1" lang="en-US" altLang="ja-JP" dirty="0" smtClean="0"/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成分を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にする</a:t>
            </a:r>
            <a:r>
              <a:rPr lang="en-US" altLang="ja-JP" dirty="0" smtClean="0"/>
              <a:t>	1,</a:t>
            </a:r>
            <a:r>
              <a:rPr lang="ja-JP" altLang="en-US" dirty="0" smtClean="0"/>
              <a:t>前進ベクトルと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軸ベクトル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を正規化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　外積で宝石を求める</a:t>
            </a:r>
            <a:endParaRPr kumimoji="1" lang="en-US" altLang="ja-JP" dirty="0" smtClean="0"/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を前進ベクトルとする</a:t>
            </a:r>
            <a:r>
              <a:rPr lang="en-US" altLang="ja-JP" dirty="0" smtClean="0"/>
              <a:t>	2,</a:t>
            </a:r>
            <a:r>
              <a:rPr lang="ja-JP" altLang="en-US" dirty="0" smtClean="0"/>
              <a:t>求めた法線を正規化し右とする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後進</a:t>
            </a:r>
            <a:r>
              <a:rPr lang="en-US" altLang="ja-JP" dirty="0" smtClean="0"/>
              <a:t>			3,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したら左</a:t>
            </a:r>
            <a:endParaRPr lang="en-US" altLang="ja-JP" dirty="0"/>
          </a:p>
          <a:p>
            <a:r>
              <a:rPr kumimoji="1" lang="ja-JP" altLang="en-US" dirty="0" smtClean="0"/>
              <a:t>前進を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に入れる</a:t>
            </a:r>
            <a:endParaRPr kumimoji="1" lang="en-US" altLang="ja-JP" dirty="0" smtClean="0"/>
          </a:p>
          <a:p>
            <a:r>
              <a:rPr lang="ja-JP" altLang="en-US" dirty="0" smtClean="0"/>
              <a:t>後進は</a:t>
            </a:r>
            <a:r>
              <a:rPr lang="en-US" altLang="ja-JP" dirty="0" smtClean="0"/>
              <a:t>-D</a:t>
            </a:r>
            <a:r>
              <a:rPr lang="ja-JP" altLang="en-US" dirty="0" smtClean="0"/>
              <a:t>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46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2956" y="34568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数字</a:t>
            </a:r>
            <a:r>
              <a:rPr lang="ja-JP" altLang="en-US" dirty="0" smtClean="0"/>
              <a:t>表現（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10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2888" y="1438507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００００　　　０　　　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０００１　　　１　　　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００１０　　　２　　　２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００１１　　　３　　　３</a:t>
            </a:r>
            <a:endParaRPr lang="en-US" altLang="ja-JP" dirty="0" smtClean="0"/>
          </a:p>
          <a:p>
            <a:pPr marL="342900" indent="-342900">
              <a:buAutoNum type="arabicDbPlain" startAt="11"/>
            </a:pPr>
            <a:endParaRPr kumimoji="1" lang="en-US" altLang="ja-JP" dirty="0"/>
          </a:p>
          <a:p>
            <a:r>
              <a:rPr kumimoji="1" lang="ja-JP" altLang="en-US" dirty="0" smtClean="0"/>
              <a:t>０１００　　　４　　　４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/>
          </a:p>
          <a:p>
            <a:r>
              <a:rPr kumimoji="1" lang="ja-JP" altLang="en-US" dirty="0" smtClean="0"/>
              <a:t>０１０１　　　５　　　５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０１１０　　　６　　　６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 smtClean="0"/>
          </a:p>
          <a:p>
            <a:r>
              <a:rPr lang="ja-JP" altLang="en-US" dirty="0" smtClean="0"/>
              <a:t>０１１１　　　７　　　７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/>
          </a:p>
          <a:p>
            <a:r>
              <a:rPr lang="ja-JP" altLang="en-US" dirty="0" smtClean="0"/>
              <a:t>１０００　　　８　　　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１００１　　　９　　　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795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90310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416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64358" y="1438507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１０１０</a:t>
            </a:r>
            <a:r>
              <a:rPr kumimoji="1" lang="ja-JP" altLang="en-US" dirty="0" smtClean="0"/>
              <a:t>　　　１０　　</a:t>
            </a:r>
            <a:r>
              <a:rPr lang="en-US" altLang="ja-JP" dirty="0"/>
              <a:t>A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</a:t>
            </a:r>
            <a:r>
              <a:rPr lang="ja-JP" altLang="en-US" dirty="0"/>
              <a:t>１１</a:t>
            </a:r>
            <a:r>
              <a:rPr kumimoji="1" lang="ja-JP" altLang="en-US" dirty="0" smtClean="0"/>
              <a:t>　　　１１　　</a:t>
            </a:r>
            <a:r>
              <a:rPr lang="en-US" altLang="ja-JP" dirty="0" smtClean="0"/>
              <a:t>B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１１００　　　１２　　</a:t>
            </a:r>
            <a:r>
              <a:rPr lang="en-US" altLang="ja-JP" dirty="0"/>
              <a:t>C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１１０１　　</a:t>
            </a:r>
            <a:r>
              <a:rPr lang="ja-JP" altLang="en-US" dirty="0"/>
              <a:t>　</a:t>
            </a:r>
            <a:r>
              <a:rPr lang="ja-JP" altLang="en-US" dirty="0" smtClean="0"/>
              <a:t>１３　　</a:t>
            </a:r>
            <a:r>
              <a:rPr lang="en-US" altLang="ja-JP" dirty="0" smtClean="0"/>
              <a:t>D</a:t>
            </a:r>
          </a:p>
          <a:p>
            <a:pPr marL="342900" indent="-342900">
              <a:buAutoNum type="arabicDbPlain" startAt="11"/>
            </a:pPr>
            <a:endParaRPr kumimoji="1" lang="en-US" altLang="ja-JP" dirty="0" smtClean="0"/>
          </a:p>
          <a:p>
            <a:r>
              <a:rPr lang="ja-JP" altLang="en-US" dirty="0" smtClean="0"/>
              <a:t>１１１０</a:t>
            </a:r>
            <a:r>
              <a:rPr kumimoji="1" lang="ja-JP" altLang="en-US" dirty="0" smtClean="0"/>
              <a:t>　　　１４　　</a:t>
            </a:r>
            <a:r>
              <a:rPr lang="en-US" altLang="ja-JP" dirty="0"/>
              <a:t>E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 smtClean="0"/>
          </a:p>
          <a:p>
            <a:r>
              <a:rPr lang="ja-JP" altLang="en-US" dirty="0"/>
              <a:t>１１１１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１</a:t>
            </a:r>
            <a:r>
              <a:rPr kumimoji="1" lang="ja-JP" altLang="en-US" dirty="0" smtClean="0"/>
              <a:t>５　　</a:t>
            </a:r>
            <a:r>
              <a:rPr kumimoji="1" lang="en-US" altLang="ja-JP" dirty="0" smtClean="0"/>
              <a:t>F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83457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3972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19078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3457" y="530798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の最大数値表現を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進数で</a:t>
            </a:r>
            <a:r>
              <a:rPr lang="en-US" altLang="ja-JP" dirty="0" smtClean="0"/>
              <a:t>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477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楕円 19"/>
          <p:cNvSpPr/>
          <p:nvPr/>
        </p:nvSpPr>
        <p:spPr>
          <a:xfrm>
            <a:off x="2838882" y="49332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2800" y="774700"/>
            <a:ext cx="9252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　次の式を作りなさい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 smtClean="0"/>
              <a:t>　壁ベクトルがある。移動方向進むキャラクターが壁（壁ベクトル）に衝突したとき、</a:t>
            </a:r>
            <a:endParaRPr lang="en-US" altLang="ja-JP" dirty="0" smtClean="0"/>
          </a:p>
          <a:p>
            <a:r>
              <a:rPr lang="ja-JP" altLang="en-US" dirty="0" smtClean="0"/>
              <a:t>　壁</a:t>
            </a:r>
            <a:r>
              <a:rPr lang="ja-JP" altLang="en-US" dirty="0" err="1" smtClean="0"/>
              <a:t>ぞりを</a:t>
            </a:r>
            <a:r>
              <a:rPr lang="ja-JP" altLang="en-US" dirty="0" smtClean="0"/>
              <a:t>するように壁ベクトル方向に進むベクトルを求めなさい。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壁</a:t>
            </a:r>
            <a:r>
              <a:rPr lang="ja-JP" altLang="en-US" dirty="0" err="1" smtClean="0"/>
              <a:t>ぞりは</a:t>
            </a:r>
            <a:r>
              <a:rPr lang="ja-JP" altLang="en-US" dirty="0" smtClean="0"/>
              <a:t>キャラクタの移動方向を指針とし、壁ベクトル方向に移動する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2076450" y="3242628"/>
            <a:ext cx="2476500" cy="27390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3295650" y="2935248"/>
            <a:ext cx="0" cy="2533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66800" y="6229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壁ベクトル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45286" y="2565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移動方向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03314" y="3271192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この場合壁</a:t>
            </a:r>
            <a:r>
              <a:rPr kumimoji="1" lang="ja-JP" altLang="en-US" dirty="0" err="1" smtClean="0"/>
              <a:t>ぞり</a:t>
            </a:r>
            <a:r>
              <a:rPr kumimoji="1" lang="ja-JP" altLang="en-US" dirty="0" smtClean="0"/>
              <a:t>するのは壁ベクトル方向？</a:t>
            </a:r>
            <a:endParaRPr kumimoji="1" lang="en-US" altLang="ja-JP" dirty="0" smtClean="0"/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とも、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壁ベクトル方向？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移動方向と壁ベクトルで内積を求める</a:t>
            </a:r>
            <a:endParaRPr lang="en-US" altLang="ja-JP" dirty="0" smtClean="0"/>
          </a:p>
          <a:p>
            <a:r>
              <a:rPr kumimoji="1" lang="ja-JP" altLang="en-US" dirty="0"/>
              <a:t>＋</a:t>
            </a:r>
            <a:r>
              <a:rPr kumimoji="1" lang="ja-JP" altLang="en-US" dirty="0" smtClean="0"/>
              <a:t>であれば壁ベクトル</a:t>
            </a:r>
            <a:endParaRPr kumimoji="1" lang="en-US" altLang="ja-JP" dirty="0" smtClean="0"/>
          </a:p>
          <a:p>
            <a:r>
              <a:rPr lang="ja-JP" altLang="en-US" dirty="0"/>
              <a:t>ー</a:t>
            </a:r>
            <a:r>
              <a:rPr lang="ja-JP" altLang="en-US" dirty="0" smtClean="0"/>
              <a:t>であればー壁ベクトル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66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0050" y="5905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行列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1500" y="2019300"/>
            <a:ext cx="843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において、座標変換（頂点の移動みたいなモノ）はすべて行列で行われてる</a:t>
            </a:r>
            <a:endParaRPr kumimoji="1" lang="en-US" altLang="ja-JP" dirty="0" smtClean="0"/>
          </a:p>
          <a:p>
            <a:r>
              <a:rPr lang="ja-JP" altLang="en-US" dirty="0" smtClean="0"/>
              <a:t>ベクトルは方向や移動力のイメージです。実際動かすのは行列です。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056640" y="33249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332494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8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514340" y="3324940"/>
                <a:ext cx="829310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0" y="3324940"/>
                <a:ext cx="829310" cy="1022459"/>
              </a:xfrm>
              <a:prstGeom prst="rect">
                <a:avLst/>
              </a:prstGeom>
              <a:blipFill>
                <a:blip r:embed="rId3"/>
                <a:stretch>
                  <a:fillRect r="-1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056640" y="579120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ゲームで</a:t>
            </a:r>
            <a:r>
              <a:rPr lang="ja-JP" altLang="en-US" dirty="0" smtClean="0"/>
              <a:t>用いる行列</a:t>
            </a:r>
            <a:endParaRPr lang="en-US" altLang="ja-JP" dirty="0" smtClean="0"/>
          </a:p>
          <a:p>
            <a:r>
              <a:rPr lang="en-US" altLang="ja-JP" dirty="0" smtClean="0"/>
              <a:t>4×4</a:t>
            </a:r>
            <a:r>
              <a:rPr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4340" y="46835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高校の数学でよく出る行列</a:t>
            </a:r>
            <a:endParaRPr lang="en-US" altLang="ja-JP" dirty="0" smtClean="0"/>
          </a:p>
          <a:p>
            <a:r>
              <a:rPr kumimoji="1" lang="en-US" altLang="ja-JP" dirty="0" smtClean="0"/>
              <a:t>2×2</a:t>
            </a:r>
            <a:r>
              <a:rPr kumimoji="1"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91667" y="5329873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横を「行」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縦を「列」と呼ぶよ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834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94259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90" y="231529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77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1910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315290"/>
                <a:ext cx="829310" cy="2279278"/>
              </a:xfrm>
              <a:prstGeom prst="rect">
                <a:avLst/>
              </a:prstGeom>
              <a:blipFill>
                <a:blip r:embed="rId3"/>
                <a:stretch>
                  <a:fillRect r="-492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05866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60" y="2315290"/>
                <a:ext cx="829310" cy="2279278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460229" y="2010490"/>
            <a:ext cx="423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‘</a:t>
            </a:r>
            <a:endParaRPr kumimoji="1" lang="ja-JP" altLang="en-US" sz="7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32795" y="32108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＝</a:t>
            </a:r>
            <a:endParaRPr kumimoji="1" lang="ja-JP" altLang="en-US" sz="4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10250" y="313387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/>
              <a:t>×</a:t>
            </a:r>
            <a:endParaRPr kumimoji="1" lang="ja-JP" altLang="en-US" sz="5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6930" y="5353050"/>
            <a:ext cx="10206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位置を変える。突き詰めると</a:t>
            </a:r>
            <a:r>
              <a:rPr kumimoji="1" lang="en-US" altLang="ja-JP" sz="2800" dirty="0" smtClean="0"/>
              <a:t>XYZ</a:t>
            </a:r>
            <a:r>
              <a:rPr kumimoji="1" lang="ja-JP" altLang="en-US" sz="2800" dirty="0" smtClean="0"/>
              <a:t>の値を変化させることです。</a:t>
            </a:r>
            <a:endParaRPr kumimoji="1" lang="en-US" altLang="ja-JP" sz="2800" dirty="0" smtClean="0"/>
          </a:p>
          <a:p>
            <a:r>
              <a:rPr lang="ja-JP" altLang="en-US" sz="2800" dirty="0"/>
              <a:t>あく</a:t>
            </a:r>
            <a:r>
              <a:rPr lang="ja-JP" altLang="en-US" sz="2800" dirty="0" smtClean="0"/>
              <a:t>まで、位置の</a:t>
            </a:r>
            <a:r>
              <a:rPr lang="en-US" altLang="ja-JP" sz="2800" dirty="0" smtClean="0"/>
              <a:t>XYZ</a:t>
            </a:r>
            <a:r>
              <a:rPr lang="ja-JP" altLang="en-US" sz="2800" dirty="0" smtClean="0"/>
              <a:t>の値を変更させる目的のモノです。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9100" y="419100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行列による位置の変形（トランスフォーム）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7745" y="12595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座標変換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839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95224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240" y="111514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8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42875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1115140"/>
                <a:ext cx="829310" cy="2279278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06831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10" y="1115140"/>
                <a:ext cx="829310" cy="2279278"/>
              </a:xfrm>
              <a:prstGeom prst="rect">
                <a:avLst/>
              </a:prstGeom>
              <a:blipFill>
                <a:blip r:embed="rId4"/>
                <a:stretch>
                  <a:fillRect r="-492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2469879" y="810340"/>
            <a:ext cx="423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‘</a:t>
            </a:r>
            <a:endParaRPr kumimoji="1" lang="ja-JP" altLang="en-US" sz="7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42445" y="201066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＝</a:t>
            </a:r>
            <a:endParaRPr kumimoji="1" lang="ja-JP" altLang="en-US" sz="4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19900" y="193372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/>
              <a:t>×</a:t>
            </a:r>
            <a:endParaRPr kumimoji="1" lang="ja-JP" altLang="en-US" sz="5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9600" y="4552950"/>
            <a:ext cx="3264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＝ </a:t>
            </a:r>
            <a:r>
              <a:rPr kumimoji="1" lang="en-US" altLang="ja-JP" dirty="0" smtClean="0"/>
              <a:t>X*A  + Y*B +Z*C + W*D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Y=  X*E  + Y*F +Z*G + W*H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Z=  X*I   + Y*J  +Z*K + W*L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W= X*M + Y*N +Z*O + W*P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85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0550" y="7239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単位</a:t>
            </a:r>
            <a:r>
              <a:rPr lang="ja-JP" altLang="en-US" dirty="0" smtClean="0"/>
              <a:t>行列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行列の「１」を表現したもの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634090" y="1885950"/>
                <a:ext cx="2049985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90" y="1885950"/>
                <a:ext cx="2049985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78116" y="2557704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E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06103" y="2557704"/>
            <a:ext cx="566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=</a:t>
            </a:r>
            <a:endParaRPr kumimoji="1" lang="ja-JP" alt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639280" y="4919904"/>
                <a:ext cx="1133579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80" y="4919904"/>
                <a:ext cx="1133579" cy="920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778116" y="4919904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E</a:t>
            </a:r>
            <a:endParaRPr kumimoji="1" lang="ja-JP" altLang="en-US" sz="4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06103" y="4919904"/>
            <a:ext cx="566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=</a:t>
            </a:r>
            <a:endParaRPr kumimoji="1" lang="ja-JP" altLang="en-US" sz="40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45881" y="255770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乗算</a:t>
            </a:r>
            <a:r>
              <a:rPr lang="ja-JP" altLang="en-US" sz="3600" dirty="0" smtClean="0"/>
              <a:t>しても変化しない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84075" y="477983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高校の数学でよく出る行列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２</a:t>
            </a:r>
            <a:r>
              <a:rPr kumimoji="1" lang="en-US" altLang="ja-JP" sz="3600" dirty="0" smtClean="0"/>
              <a:t>×</a:t>
            </a:r>
            <a:r>
              <a:rPr kumimoji="1" lang="ja-JP" altLang="en-US" sz="3600" dirty="0" smtClean="0"/>
              <a:t>２行列の単位行列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053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704347" y="1012650"/>
                <a:ext cx="2328971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𝑆𝑦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𝑆𝑧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0 0  0  1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7" y="1012650"/>
                <a:ext cx="2328971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04347" y="4089744"/>
                <a:ext cx="4229876" cy="2171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0       1 0      0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36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0  0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7" y="4089744"/>
                <a:ext cx="4229876" cy="2171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981197" y="4089743"/>
                <a:ext cx="3930115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97" y="4089743"/>
                <a:ext cx="3930115" cy="2051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981196" y="1012651"/>
                <a:ext cx="3714607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96" y="1012651"/>
                <a:ext cx="3714607" cy="2051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90550" y="24320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拡縮</a:t>
            </a:r>
            <a:endParaRPr kumimoji="1" lang="ja-JP" altLang="en-US" sz="4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86550" y="243209"/>
            <a:ext cx="1678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 smtClean="0"/>
              <a:t>X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6550" y="3149633"/>
            <a:ext cx="1661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 smtClean="0"/>
              <a:t>Z</a:t>
            </a:r>
            <a:endParaRPr kumimoji="1" lang="ja-JP" altLang="en-US" sz="4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550" y="3192174"/>
            <a:ext cx="1678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/>
              <a:t>Y</a:t>
            </a:r>
            <a:endParaRPr kumimoji="1" lang="ja-JP" altLang="en-US" sz="4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60675" y="306404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この回転は、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加法定理を行列で</a:t>
            </a:r>
            <a:endParaRPr kumimoji="1" lang="en-US" altLang="ja-JP" dirty="0" smtClean="0"/>
          </a:p>
          <a:p>
            <a:r>
              <a:rPr lang="ja-JP" altLang="en-US" dirty="0"/>
              <a:t>表現されてる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7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76890" y="1562100"/>
                <a:ext cx="2104550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90" y="1562100"/>
                <a:ext cx="2104550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577440" y="1562100"/>
                <a:ext cx="2170402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40" y="1562100"/>
                <a:ext cx="2170402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080626" y="223385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か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4350" y="5524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smtClean="0"/>
              <a:t>平行移動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47044" y="4035419"/>
            <a:ext cx="836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</a:t>
            </a:r>
            <a:r>
              <a:rPr lang="ja-JP" altLang="en-US" dirty="0" smtClean="0"/>
              <a:t>はこっち、下記の計算でへいこう</a:t>
            </a:r>
            <a:r>
              <a:rPr lang="ja-JP" altLang="en-US" dirty="0" err="1" smtClean="0"/>
              <a:t>い</a:t>
            </a:r>
            <a:r>
              <a:rPr lang="ja-JP" altLang="en-US" dirty="0" smtClean="0"/>
              <a:t>どうするぞ</a:t>
            </a:r>
            <a:r>
              <a:rPr lang="en-US" altLang="ja-JP" dirty="0" smtClean="0"/>
              <a:t>		DirectX</a:t>
            </a:r>
            <a:r>
              <a:rPr lang="ja-JP" altLang="en-US" dirty="0" smtClean="0"/>
              <a:t>はこっち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7044" y="4826675"/>
            <a:ext cx="3264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＝ </a:t>
            </a:r>
            <a:r>
              <a:rPr kumimoji="1" lang="en-US" altLang="ja-JP" dirty="0" smtClean="0"/>
              <a:t>X*A  + Y*B +Z*C + W*D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Y=  X*E  + Y*F +Z*G + W*H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Z=  X*I   + Y*J  +Z*K + W*L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W= X*M + Y*N +Z*O + W*P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7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0" y="619126"/>
            <a:ext cx="1885950" cy="1514475"/>
            <a:chOff x="400050" y="723900"/>
            <a:chExt cx="1885950" cy="15144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正方形/長方形 1"/>
                <p:cNvSpPr/>
                <p:nvPr/>
              </p:nvSpPr>
              <p:spPr>
                <a:xfrm>
                  <a:off x="400050" y="723900"/>
                  <a:ext cx="1885950" cy="15049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2" name="正方形/長方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" y="723900"/>
                  <a:ext cx="1885950" cy="15049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/>
            <p:nvPr/>
          </p:nvCxnSpPr>
          <p:spPr>
            <a:xfrm>
              <a:off x="952500" y="7239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619250" y="733425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400050" y="123825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00050" y="158115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552699" y="628651"/>
            <a:ext cx="1905000" cy="1504950"/>
            <a:chOff x="3257550" y="685800"/>
            <a:chExt cx="1905000" cy="1504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3257550" y="685800"/>
                  <a:ext cx="1885950" cy="15049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550" y="685800"/>
                  <a:ext cx="1885950" cy="150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コネクタ 10"/>
            <p:cNvCxnSpPr/>
            <p:nvPr/>
          </p:nvCxnSpPr>
          <p:spPr>
            <a:xfrm>
              <a:off x="3867150" y="6858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4514850" y="6858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3276600" y="118110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3276600" y="148590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4507"/>
              </p:ext>
            </p:extLst>
          </p:nvPr>
        </p:nvGraphicFramePr>
        <p:xfrm>
          <a:off x="0" y="3472921"/>
          <a:ext cx="1885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371042302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96484903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2798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9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4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70224"/>
                  </a:ext>
                </a:extLst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24184"/>
              </p:ext>
            </p:extLst>
          </p:nvPr>
        </p:nvGraphicFramePr>
        <p:xfrm>
          <a:off x="2605315" y="3472920"/>
          <a:ext cx="1885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16075895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3280368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7892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2358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806763" y="104879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×</a:t>
            </a:r>
            <a:endParaRPr kumimoji="1" lang="ja-JP" altLang="en-US" sz="4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56392" y="364446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×</a:t>
            </a:r>
            <a:endParaRPr kumimoji="1" lang="ja-JP" altLang="en-US" sz="4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91265" y="98688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＝</a:t>
            </a:r>
            <a:endParaRPr kumimoji="1" lang="ja-JP" altLang="en-US" sz="4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22824" y="364445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＝</a:t>
            </a:r>
            <a:endParaRPr kumimoji="1" lang="ja-JP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24090"/>
                  </p:ext>
                </p:extLst>
              </p:nvPr>
            </p:nvGraphicFramePr>
            <p:xfrm>
              <a:off x="5292804" y="0"/>
              <a:ext cx="2971797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>
                      <a:extLst>
                        <a:ext uri="{9D8B030D-6E8A-4147-A177-3AD203B41FA5}">
                          <a16:colId xmlns:a16="http://schemas.microsoft.com/office/drawing/2014/main" val="917262533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196400548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247290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650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709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24090"/>
                  </p:ext>
                </p:extLst>
              </p:nvPr>
            </p:nvGraphicFramePr>
            <p:xfrm>
              <a:off x="5292804" y="0"/>
              <a:ext cx="2971797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>
                      <a:extLst>
                        <a:ext uri="{9D8B030D-6E8A-4147-A177-3AD203B41FA5}">
                          <a16:colId xmlns:a16="http://schemas.microsoft.com/office/drawing/2014/main" val="917262533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196400548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2472906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333" r="-20184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333" r="-10308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333" r="-2454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6504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01333" r="-20184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01333" r="-10308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333" r="-2454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7229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201333" r="-20184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201333" r="-10308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333" r="-245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709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0192"/>
              </p:ext>
            </p:extLst>
          </p:nvPr>
        </p:nvGraphicFramePr>
        <p:xfrm>
          <a:off x="5271747" y="3069059"/>
          <a:ext cx="38351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91">
                  <a:extLst>
                    <a:ext uri="{9D8B030D-6E8A-4147-A177-3AD203B41FA5}">
                      <a16:colId xmlns:a16="http://schemas.microsoft.com/office/drawing/2014/main" val="1160758954"/>
                    </a:ext>
                  </a:extLst>
                </a:gridCol>
                <a:gridCol w="1278391">
                  <a:extLst>
                    <a:ext uri="{9D8B030D-6E8A-4147-A177-3AD203B41FA5}">
                      <a16:colId xmlns:a16="http://schemas.microsoft.com/office/drawing/2014/main" val="332803682"/>
                    </a:ext>
                  </a:extLst>
                </a:gridCol>
                <a:gridCol w="1278391">
                  <a:extLst>
                    <a:ext uri="{9D8B030D-6E8A-4147-A177-3AD203B41FA5}">
                      <a16:colId xmlns:a16="http://schemas.microsoft.com/office/drawing/2014/main" val="97892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9+16+21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=46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6+10+12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3+4+3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36+25+42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24+25+24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=73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12+10+6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63+64+63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=190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42+40+36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=118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21+16+9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2358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52450" y="5338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37338" y="5117072"/>
                <a:ext cx="4353927" cy="1698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" y="5117072"/>
                <a:ext cx="4353927" cy="1698451"/>
              </a:xfrm>
              <a:prstGeom prst="rect">
                <a:avLst/>
              </a:prstGeom>
              <a:blipFill>
                <a:blip r:embed="rId5"/>
                <a:stretch>
                  <a:fillRect r="-74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664940" y="5569748"/>
                <a:ext cx="5024773" cy="934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1   2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3   4</m:t>
                              </m:r>
                            </m:e>
                          </m:eqAr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×5+2×7     1×6+2×8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3×5+4×7     3×6+4×8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i="1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19    22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43    50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dirty="0" smtClean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40" y="5569748"/>
                <a:ext cx="5024773" cy="934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94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905" y="109872"/>
            <a:ext cx="1091757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/>
              <a:t>ビューイングパイプライン</a:t>
            </a:r>
            <a:endParaRPr lang="en-US" altLang="ja-JP" sz="4400" b="1" dirty="0"/>
          </a:p>
          <a:p>
            <a:r>
              <a:rPr lang="en-US" altLang="ja-JP" sz="3600" dirty="0"/>
              <a:t>※</a:t>
            </a:r>
            <a:r>
              <a:rPr lang="ja-JP" altLang="en-US" sz="3600" dirty="0"/>
              <a:t>パイプラインとはアルゴリズムが固定されている</a:t>
            </a:r>
            <a:endParaRPr lang="en-US" altLang="ja-JP" sz="3600" dirty="0"/>
          </a:p>
          <a:p>
            <a:r>
              <a:rPr lang="ja-JP" altLang="en-US" sz="3600" dirty="0" smtClean="0"/>
              <a:t>　変わる</a:t>
            </a:r>
            <a:r>
              <a:rPr lang="ja-JP" altLang="en-US" sz="3600" dirty="0"/>
              <a:t>ことがないという意味</a:t>
            </a:r>
            <a:endParaRPr lang="en-US" altLang="ja-JP" sz="3600" dirty="0"/>
          </a:p>
        </p:txBody>
      </p:sp>
      <p:grpSp>
        <p:nvGrpSpPr>
          <p:cNvPr id="49" name="グループ化 48"/>
          <p:cNvGrpSpPr/>
          <p:nvPr/>
        </p:nvGrpSpPr>
        <p:grpSpPr>
          <a:xfrm>
            <a:off x="1110612" y="1987309"/>
            <a:ext cx="2481667" cy="2169582"/>
            <a:chOff x="714375" y="2599587"/>
            <a:chExt cx="2481667" cy="216958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1870075" y="3095625"/>
              <a:ext cx="682625" cy="4810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1511300" y="3581400"/>
              <a:ext cx="1031875" cy="1905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V="1">
              <a:off x="1504950" y="3098800"/>
              <a:ext cx="387350" cy="6731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/>
            <p:cNvCxnSpPr/>
            <p:nvPr/>
          </p:nvCxnSpPr>
          <p:spPr>
            <a:xfrm>
              <a:off x="1924050" y="2599587"/>
              <a:ext cx="0" cy="1816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楕円 3"/>
            <p:cNvSpPr/>
            <p:nvPr/>
          </p:nvSpPr>
          <p:spPr>
            <a:xfrm>
              <a:off x="1777332" y="3014621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2450432" y="3507637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1401010" y="3703874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/>
            <p:cNvCxnSpPr/>
            <p:nvPr/>
          </p:nvCxnSpPr>
          <p:spPr>
            <a:xfrm flipH="1">
              <a:off x="714375" y="4125382"/>
              <a:ext cx="2355850" cy="6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/>
            <p:cNvCxnSpPr/>
            <p:nvPr/>
          </p:nvCxnSpPr>
          <p:spPr>
            <a:xfrm>
              <a:off x="718622" y="4179219"/>
              <a:ext cx="2477420" cy="5155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/>
          <p:cNvCxnSpPr/>
          <p:nvPr/>
        </p:nvCxnSpPr>
        <p:spPr>
          <a:xfrm>
            <a:off x="9940231" y="2564351"/>
            <a:ext cx="682625" cy="481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9581456" y="3050126"/>
            <a:ext cx="1031875" cy="190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9575106" y="2567526"/>
            <a:ext cx="387350" cy="67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>
            <a:off x="8622606" y="1990568"/>
            <a:ext cx="0" cy="181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/>
          <p:cNvSpPr/>
          <p:nvPr/>
        </p:nvSpPr>
        <p:spPr>
          <a:xfrm>
            <a:off x="9847488" y="248334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/>
          <p:cNvSpPr/>
          <p:nvPr/>
        </p:nvSpPr>
        <p:spPr>
          <a:xfrm>
            <a:off x="10520588" y="297636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/>
          <p:cNvSpPr/>
          <p:nvPr/>
        </p:nvSpPr>
        <p:spPr>
          <a:xfrm>
            <a:off x="9471166" y="317260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/>
          <p:cNvCxnSpPr/>
          <p:nvPr/>
        </p:nvCxnSpPr>
        <p:spPr>
          <a:xfrm flipH="1">
            <a:off x="7412931" y="3516363"/>
            <a:ext cx="2355850" cy="64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417178" y="3570200"/>
            <a:ext cx="2477420" cy="51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7871058" y="413624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ワールド座標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1594707" y="40001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ローカル座標</a:t>
            </a:r>
            <a:endParaRPr kumimoji="1" lang="ja-JP" altLang="en-US" dirty="0"/>
          </a:p>
        </p:txBody>
      </p:sp>
      <p:cxnSp>
        <p:nvCxnSpPr>
          <p:cNvPr id="64" name="直線矢印コネクタ 63"/>
          <p:cNvCxnSpPr/>
          <p:nvPr/>
        </p:nvCxnSpPr>
        <p:spPr>
          <a:xfrm>
            <a:off x="4105429" y="2960857"/>
            <a:ext cx="2668533" cy="49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4490371" y="24833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移動・回転・拡大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765347" y="3803409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行列を使って</a:t>
            </a:r>
            <a:endParaRPr lang="en-US" altLang="ja-JP" dirty="0" smtClean="0"/>
          </a:p>
          <a:p>
            <a:r>
              <a:rPr kumimoji="1" lang="en-US" altLang="ja-JP" dirty="0" err="1" smtClean="0"/>
              <a:t>Pos</a:t>
            </a:r>
            <a:r>
              <a:rPr kumimoji="1" lang="ja-JP" altLang="en-US" dirty="0" smtClean="0"/>
              <a:t>を変化させる</a:t>
            </a:r>
            <a:endParaRPr kumimoji="1" lang="en-US" altLang="ja-JP" dirty="0" smtClean="0"/>
          </a:p>
          <a:p>
            <a:r>
              <a:rPr lang="ja-JP" altLang="en-US" dirty="0"/>
              <a:t>（トランスフォーム）</a:t>
            </a:r>
            <a:endParaRPr kumimoji="1" lang="ja-JP" altLang="en-US" dirty="0"/>
          </a:p>
        </p:txBody>
      </p:sp>
      <p:sp>
        <p:nvSpPr>
          <p:cNvPr id="69" name="正方形/長方形 68"/>
          <p:cNvSpPr/>
          <p:nvPr/>
        </p:nvSpPr>
        <p:spPr>
          <a:xfrm>
            <a:off x="2952100" y="2272948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Pos</a:t>
            </a:r>
            <a:r>
              <a:rPr lang="en-US" altLang="ja-JP" dirty="0"/>
              <a:t>(</a:t>
            </a:r>
            <a:r>
              <a:rPr lang="en-US" altLang="ja-JP" dirty="0" err="1"/>
              <a:t>x,y,z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70" name="正方形/長方形 69"/>
          <p:cNvSpPr/>
          <p:nvPr/>
        </p:nvSpPr>
        <p:spPr>
          <a:xfrm>
            <a:off x="10327581" y="235122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Pos</a:t>
            </a:r>
            <a:r>
              <a:rPr lang="en-US" altLang="ja-JP" dirty="0"/>
              <a:t>(</a:t>
            </a:r>
            <a:r>
              <a:rPr lang="en-US" altLang="ja-JP" dirty="0" err="1"/>
              <a:t>x,y,z</a:t>
            </a:r>
            <a:r>
              <a:rPr lang="en-US" altLang="ja-JP" dirty="0"/>
              <a:t>)</a:t>
            </a:r>
            <a:endParaRPr lang="ja-JP" altLang="en-US" dirty="0"/>
          </a:p>
        </p:txBody>
      </p:sp>
      <p:cxnSp>
        <p:nvCxnSpPr>
          <p:cNvPr id="78" name="直線コネクタ 77"/>
          <p:cNvCxnSpPr/>
          <p:nvPr/>
        </p:nvCxnSpPr>
        <p:spPr>
          <a:xfrm>
            <a:off x="3448091" y="4861331"/>
            <a:ext cx="682625" cy="481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V="1">
            <a:off x="3089316" y="5347106"/>
            <a:ext cx="1031875" cy="190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/>
          <p:nvPr/>
        </p:nvCxnSpPr>
        <p:spPr>
          <a:xfrm flipV="1">
            <a:off x="3082966" y="4864506"/>
            <a:ext cx="387350" cy="67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/>
          <p:cNvCxnSpPr/>
          <p:nvPr/>
        </p:nvCxnSpPr>
        <p:spPr>
          <a:xfrm>
            <a:off x="2098716" y="4648200"/>
            <a:ext cx="31750" cy="145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楕円 81"/>
          <p:cNvSpPr/>
          <p:nvPr/>
        </p:nvSpPr>
        <p:spPr>
          <a:xfrm>
            <a:off x="3355348" y="4780327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/>
          <p:cNvSpPr/>
          <p:nvPr/>
        </p:nvSpPr>
        <p:spPr>
          <a:xfrm>
            <a:off x="4028448" y="5273343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/>
          <p:cNvSpPr/>
          <p:nvPr/>
        </p:nvSpPr>
        <p:spPr>
          <a:xfrm>
            <a:off x="2979026" y="546958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5" name="直線コネクタ 84"/>
          <p:cNvCxnSpPr/>
          <p:nvPr/>
        </p:nvCxnSpPr>
        <p:spPr>
          <a:xfrm flipH="1">
            <a:off x="920791" y="5813343"/>
            <a:ext cx="2355850" cy="64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/>
          <p:cNvCxnSpPr/>
          <p:nvPr/>
        </p:nvCxnSpPr>
        <p:spPr>
          <a:xfrm>
            <a:off x="925038" y="5867180"/>
            <a:ext cx="2477420" cy="515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1461052" y="6433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カメラ</a:t>
            </a:r>
            <a:r>
              <a:rPr lang="ja-JP" altLang="en-US" dirty="0" smtClean="0"/>
              <a:t>座標</a:t>
            </a:r>
            <a:endParaRPr kumimoji="1" lang="ja-JP" altLang="en-US" dirty="0"/>
          </a:p>
        </p:txBody>
      </p:sp>
      <p:sp>
        <p:nvSpPr>
          <p:cNvPr id="88" name="正方形/長方形 87"/>
          <p:cNvSpPr/>
          <p:nvPr/>
        </p:nvSpPr>
        <p:spPr>
          <a:xfrm>
            <a:off x="3835441" y="4648200"/>
            <a:ext cx="1213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Pos</a:t>
            </a:r>
            <a:r>
              <a:rPr lang="en-US" altLang="ja-JP" dirty="0"/>
              <a:t>(</a:t>
            </a:r>
            <a:r>
              <a:rPr lang="en-US" altLang="ja-JP" dirty="0" err="1"/>
              <a:t>x,y,z</a:t>
            </a:r>
            <a:r>
              <a:rPr lang="en-US" altLang="ja-JP" dirty="0"/>
              <a:t>)</a:t>
            </a:r>
            <a:endParaRPr lang="ja-JP" altLang="en-US" dirty="0"/>
          </a:p>
        </p:txBody>
      </p:sp>
      <p:grpSp>
        <p:nvGrpSpPr>
          <p:cNvPr id="92" name="グループ化 91"/>
          <p:cNvGrpSpPr/>
          <p:nvPr/>
        </p:nvGrpSpPr>
        <p:grpSpPr>
          <a:xfrm rot="19755192">
            <a:off x="1463484" y="5351467"/>
            <a:ext cx="1135073" cy="898349"/>
            <a:chOff x="0" y="4486761"/>
            <a:chExt cx="1135073" cy="898349"/>
          </a:xfrm>
        </p:grpSpPr>
        <p:sp>
          <p:nvSpPr>
            <p:cNvPr id="90" name="正方形/長方形 89"/>
            <p:cNvSpPr/>
            <p:nvPr/>
          </p:nvSpPr>
          <p:spPr>
            <a:xfrm rot="679673">
              <a:off x="0" y="4486761"/>
              <a:ext cx="717307" cy="673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91" name="二等辺三角形 90"/>
            <p:cNvSpPr/>
            <p:nvPr/>
          </p:nvSpPr>
          <p:spPr>
            <a:xfrm rot="16962005">
              <a:off x="342524" y="4592560"/>
              <a:ext cx="867792" cy="7173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3" name="テキスト ボックス 92"/>
          <p:cNvSpPr txBox="1"/>
          <p:nvPr/>
        </p:nvSpPr>
        <p:spPr>
          <a:xfrm>
            <a:off x="5658096" y="5164276"/>
            <a:ext cx="65678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カメラ座標は、カメラは原点で</a:t>
            </a:r>
            <a:r>
              <a:rPr lang="en-US" altLang="ja-JP" dirty="0" smtClean="0"/>
              <a:t>Z</a:t>
            </a:r>
            <a:r>
              <a:rPr lang="ja-JP" altLang="en-US" dirty="0" smtClean="0"/>
              <a:t>方向に見ているとしたとき</a:t>
            </a:r>
            <a:endParaRPr lang="en-US" altLang="ja-JP" dirty="0" smtClean="0"/>
          </a:p>
          <a:p>
            <a:r>
              <a:rPr kumimoji="1" lang="en-US" altLang="ja-JP" dirty="0" err="1" smtClean="0"/>
              <a:t>Pos</a:t>
            </a:r>
            <a:r>
              <a:rPr kumimoji="1" lang="ja-JP" altLang="en-US" dirty="0" smtClean="0"/>
              <a:t>がどのような位置にいればよいかという座標系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※</a:t>
            </a:r>
            <a:r>
              <a:rPr lang="ja-JP" altLang="en-US" dirty="0" smtClean="0"/>
              <a:t>カメラが動かずに、カメラから見た</a:t>
            </a:r>
            <a:r>
              <a:rPr lang="en-US" altLang="ja-JP" dirty="0" err="1" smtClean="0"/>
              <a:t>pos</a:t>
            </a:r>
            <a:r>
              <a:rPr lang="ja-JP" altLang="en-US" dirty="0" smtClean="0"/>
              <a:t>の位置を求めるのが</a:t>
            </a:r>
            <a:endParaRPr lang="en-US" altLang="ja-JP" dirty="0" smtClean="0"/>
          </a:p>
          <a:p>
            <a:r>
              <a:rPr kumimoji="1" lang="ja-JP" altLang="en-US" dirty="0" smtClean="0"/>
              <a:t>カメラ行列</a:t>
            </a:r>
            <a:endParaRPr kumimoji="1" lang="en-US" altLang="ja-JP" dirty="0" smtClean="0"/>
          </a:p>
          <a:p>
            <a:r>
              <a:rPr kumimoji="1" lang="ja-JP" altLang="en-US" dirty="0" smtClean="0"/>
              <a:t>（カメラ行列は数学的には逆の道が入る）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6354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/>
          <p:cNvCxnSpPr/>
          <p:nvPr/>
        </p:nvCxnSpPr>
        <p:spPr>
          <a:xfrm>
            <a:off x="197922" y="1423493"/>
            <a:ext cx="1054100" cy="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397000" y="2374900"/>
            <a:ext cx="5325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パース座標</a:t>
            </a:r>
            <a:r>
              <a:rPr kumimoji="1" lang="en-US" altLang="ja-JP" dirty="0" smtClean="0"/>
              <a:t>	</a:t>
            </a:r>
          </a:p>
          <a:p>
            <a:r>
              <a:rPr lang="en-US" altLang="ja-JP" dirty="0" smtClean="0"/>
              <a:t>XYZ</a:t>
            </a:r>
            <a:r>
              <a:rPr lang="ja-JP" altLang="en-US" dirty="0" smtClean="0"/>
              <a:t>の見える範囲を</a:t>
            </a:r>
            <a:r>
              <a:rPr lang="en-US" altLang="ja-JP" dirty="0" smtClean="0"/>
              <a:t>-1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とした座標</a:t>
            </a:r>
            <a:endParaRPr lang="en-US" altLang="ja-JP" dirty="0" smtClean="0"/>
          </a:p>
          <a:p>
            <a:r>
              <a:rPr lang="ja-JP" altLang="en-US" dirty="0" smtClean="0"/>
              <a:t>大きさの単位はわからないと大変！</a:t>
            </a:r>
            <a:endParaRPr lang="en-US" altLang="ja-JP" dirty="0" smtClean="0"/>
          </a:p>
          <a:p>
            <a:r>
              <a:rPr lang="ja-JP" altLang="en-US" dirty="0" err="1" smtClean="0"/>
              <a:t>なので</a:t>
            </a:r>
            <a:r>
              <a:rPr lang="ja-JP" altLang="en-US" dirty="0" smtClean="0"/>
              <a:t>見える範囲</a:t>
            </a:r>
            <a:r>
              <a:rPr lang="en-US" altLang="ja-JP" dirty="0" smtClean="0"/>
              <a:t>-1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+1</a:t>
            </a:r>
            <a:r>
              <a:rPr lang="ja-JP" altLang="en-US" dirty="0" smtClean="0"/>
              <a:t>としそれを基準にしよう</a:t>
            </a:r>
            <a:endParaRPr lang="en-US" altLang="ja-JP" dirty="0" smtClean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1609031" y="0"/>
            <a:ext cx="3529528" cy="2305566"/>
            <a:chOff x="1609031" y="0"/>
            <a:chExt cx="3529528" cy="2305566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2786956" y="0"/>
              <a:ext cx="0" cy="23055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1609031" y="1199453"/>
              <a:ext cx="2355850" cy="643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1613278" y="1253290"/>
              <a:ext cx="3149222" cy="7312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グループ化 33"/>
            <p:cNvGrpSpPr/>
            <p:nvPr/>
          </p:nvGrpSpPr>
          <p:grpSpPr>
            <a:xfrm>
              <a:off x="3068350" y="1020656"/>
              <a:ext cx="2070209" cy="1001380"/>
              <a:chOff x="3068350" y="1020656"/>
              <a:chExt cx="2070209" cy="1001380"/>
            </a:xfrm>
          </p:grpSpPr>
          <p:grpSp>
            <p:nvGrpSpPr>
              <p:cNvPr id="33" name="グループ化 32"/>
              <p:cNvGrpSpPr/>
              <p:nvPr/>
            </p:nvGrpSpPr>
            <p:grpSpPr>
              <a:xfrm>
                <a:off x="3068350" y="1152783"/>
                <a:ext cx="1229422" cy="869253"/>
                <a:chOff x="3068350" y="1152783"/>
                <a:chExt cx="1229422" cy="869253"/>
              </a:xfrm>
            </p:grpSpPr>
            <p:cxnSp>
              <p:nvCxnSpPr>
                <p:cNvPr id="7" name="直線コネクタ 6"/>
                <p:cNvCxnSpPr/>
                <p:nvPr/>
              </p:nvCxnSpPr>
              <p:spPr>
                <a:xfrm>
                  <a:off x="3537415" y="1233787"/>
                  <a:ext cx="682625" cy="48101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コネクタ 7"/>
                <p:cNvCxnSpPr/>
                <p:nvPr/>
              </p:nvCxnSpPr>
              <p:spPr>
                <a:xfrm flipV="1">
                  <a:off x="3178640" y="1719562"/>
                  <a:ext cx="1031875" cy="1905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コネクタ 8"/>
                <p:cNvCxnSpPr/>
                <p:nvPr/>
              </p:nvCxnSpPr>
              <p:spPr>
                <a:xfrm flipV="1">
                  <a:off x="3172290" y="1236962"/>
                  <a:ext cx="387350" cy="67310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楕円 10"/>
                <p:cNvSpPr/>
                <p:nvPr/>
              </p:nvSpPr>
              <p:spPr>
                <a:xfrm>
                  <a:off x="3444672" y="1152783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楕円 11"/>
                <p:cNvSpPr/>
                <p:nvPr/>
              </p:nvSpPr>
              <p:spPr>
                <a:xfrm>
                  <a:off x="4117772" y="1645799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楕円 12"/>
                <p:cNvSpPr/>
                <p:nvPr/>
              </p:nvSpPr>
              <p:spPr>
                <a:xfrm>
                  <a:off x="3068350" y="1842036"/>
                  <a:ext cx="180000" cy="180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" name="正方形/長方形 15"/>
              <p:cNvSpPr/>
              <p:nvPr/>
            </p:nvSpPr>
            <p:spPr>
              <a:xfrm>
                <a:off x="3924765" y="1020656"/>
                <a:ext cx="12137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 err="1"/>
                  <a:t>Pos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x,y,z</a:t>
                </a:r>
                <a:r>
                  <a:rPr lang="en-US" altLang="ja-JP" dirty="0"/>
                  <a:t>)</a:t>
                </a:r>
                <a:endParaRPr lang="ja-JP" altLang="en-US" dirty="0"/>
              </a:p>
            </p:txBody>
          </p:sp>
        </p:grpSp>
      </p:grpSp>
      <p:cxnSp>
        <p:nvCxnSpPr>
          <p:cNvPr id="23" name="直線矢印コネクタ 22"/>
          <p:cNvCxnSpPr/>
          <p:nvPr/>
        </p:nvCxnSpPr>
        <p:spPr>
          <a:xfrm>
            <a:off x="5936178" y="1521346"/>
            <a:ext cx="1054100" cy="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7712126" y="138892"/>
            <a:ext cx="3975100" cy="2502191"/>
            <a:chOff x="7277100" y="200235"/>
            <a:chExt cx="4965700" cy="3029129"/>
          </a:xfrm>
        </p:grpSpPr>
        <p:sp>
          <p:nvSpPr>
            <p:cNvPr id="24" name="正方形/長方形 23"/>
            <p:cNvSpPr/>
            <p:nvPr/>
          </p:nvSpPr>
          <p:spPr>
            <a:xfrm>
              <a:off x="8267700" y="200235"/>
              <a:ext cx="3365500" cy="302912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コネクタ 25"/>
            <p:cNvCxnSpPr/>
            <p:nvPr/>
          </p:nvCxnSpPr>
          <p:spPr>
            <a:xfrm>
              <a:off x="7277100" y="1714799"/>
              <a:ext cx="4965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>
              <a:stCxn id="24" idx="2"/>
              <a:endCxn id="24" idx="0"/>
            </p:cNvCxnSpPr>
            <p:nvPr/>
          </p:nvCxnSpPr>
          <p:spPr>
            <a:xfrm flipV="1">
              <a:off x="9950450" y="200235"/>
              <a:ext cx="0" cy="30291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テキスト ボックス 31"/>
          <p:cNvSpPr txBox="1"/>
          <p:nvPr/>
        </p:nvSpPr>
        <p:spPr>
          <a:xfrm>
            <a:off x="8142410" y="2978399"/>
            <a:ext cx="3419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ここから２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ビューポート座標</a:t>
            </a:r>
            <a:endParaRPr kumimoji="1" lang="en-US" altLang="ja-JP" dirty="0" smtClean="0"/>
          </a:p>
          <a:p>
            <a:r>
              <a:rPr lang="en-US" altLang="ja-JP" dirty="0" smtClean="0"/>
              <a:t>	</a:t>
            </a:r>
            <a:r>
              <a:rPr lang="ja-JP" altLang="en-US" dirty="0" smtClean="0"/>
              <a:t>（正規デバイス座標）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/>
              <a:t>　　</a:t>
            </a:r>
            <a:r>
              <a:rPr lang="ja-JP" altLang="en-US" dirty="0" smtClean="0"/>
              <a:t>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上の見える範囲</a:t>
            </a:r>
            <a:r>
              <a:rPr lang="en-US" altLang="ja-JP" dirty="0" smtClean="0"/>
              <a:t>-1</a:t>
            </a:r>
            <a:r>
              <a:rPr lang="ja-JP" altLang="en-US" dirty="0" smtClean="0"/>
              <a:t>～</a:t>
            </a:r>
            <a:r>
              <a:rPr lang="en-US" altLang="ja-JP" dirty="0" smtClean="0"/>
              <a:t>+1</a:t>
            </a:r>
            <a:endParaRPr kumimoji="1" lang="ja-JP" altLang="en-US" dirty="0"/>
          </a:p>
        </p:txBody>
      </p:sp>
      <p:grpSp>
        <p:nvGrpSpPr>
          <p:cNvPr id="36" name="グループ化 35"/>
          <p:cNvGrpSpPr/>
          <p:nvPr/>
        </p:nvGrpSpPr>
        <p:grpSpPr>
          <a:xfrm>
            <a:off x="9910993" y="373530"/>
            <a:ext cx="1229422" cy="869253"/>
            <a:chOff x="3068350" y="1152783"/>
            <a:chExt cx="1229422" cy="869253"/>
          </a:xfrm>
        </p:grpSpPr>
        <p:cxnSp>
          <p:nvCxnSpPr>
            <p:cNvPr id="37" name="直線コネクタ 36"/>
            <p:cNvCxnSpPr/>
            <p:nvPr/>
          </p:nvCxnSpPr>
          <p:spPr>
            <a:xfrm>
              <a:off x="3537415" y="1233787"/>
              <a:ext cx="682625" cy="4810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/>
            <p:cNvCxnSpPr/>
            <p:nvPr/>
          </p:nvCxnSpPr>
          <p:spPr>
            <a:xfrm flipV="1">
              <a:off x="3178640" y="1719562"/>
              <a:ext cx="1031875" cy="1905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 flipV="1">
              <a:off x="3172290" y="1236962"/>
              <a:ext cx="387350" cy="6731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/>
            <p:cNvSpPr/>
            <p:nvPr/>
          </p:nvSpPr>
          <p:spPr>
            <a:xfrm>
              <a:off x="3444672" y="1152783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/>
            <p:cNvSpPr/>
            <p:nvPr/>
          </p:nvSpPr>
          <p:spPr>
            <a:xfrm>
              <a:off x="4117772" y="16457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/>
            <p:cNvSpPr/>
            <p:nvPr/>
          </p:nvSpPr>
          <p:spPr>
            <a:xfrm>
              <a:off x="3068350" y="1842036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" name="直線矢印コネクタ 44"/>
          <p:cNvCxnSpPr/>
          <p:nvPr/>
        </p:nvCxnSpPr>
        <p:spPr>
          <a:xfrm>
            <a:off x="1155700" y="4178728"/>
            <a:ext cx="1912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>
            <a:off x="1155700" y="4178728"/>
            <a:ext cx="0" cy="18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2776227" y="4165451"/>
            <a:ext cx="0" cy="158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/>
          <p:nvPr/>
        </p:nvCxnSpPr>
        <p:spPr>
          <a:xfrm>
            <a:off x="1144971" y="5753528"/>
            <a:ext cx="1631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16139" y="5099478"/>
            <a:ext cx="1054100" cy="127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1252022" y="594239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ウィンドウ座標（整数）</a:t>
            </a:r>
            <a:endParaRPr kumimoji="1" lang="ja-JP" altLang="en-US" dirty="0"/>
          </a:p>
        </p:txBody>
      </p:sp>
      <p:cxnSp>
        <p:nvCxnSpPr>
          <p:cNvPr id="65" name="直線コネクタ 64"/>
          <p:cNvCxnSpPr/>
          <p:nvPr/>
        </p:nvCxnSpPr>
        <p:spPr>
          <a:xfrm>
            <a:off x="2104331" y="4288266"/>
            <a:ext cx="682625" cy="4810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V="1">
            <a:off x="1745556" y="4774041"/>
            <a:ext cx="1031875" cy="190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V="1">
            <a:off x="1739206" y="4291441"/>
            <a:ext cx="387350" cy="673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/>
          <p:cNvSpPr/>
          <p:nvPr/>
        </p:nvSpPr>
        <p:spPr>
          <a:xfrm>
            <a:off x="1275105" y="375304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ウィンドウ</a:t>
            </a:r>
          </a:p>
        </p:txBody>
      </p:sp>
    </p:spTree>
    <p:extLst>
      <p:ext uri="{BB962C8B-B14F-4D97-AF65-F5344CB8AC3E}">
        <p14:creationId xmlns:p14="http://schemas.microsoft.com/office/powerpoint/2010/main" val="194501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1445" y="434898"/>
            <a:ext cx="181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正と負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712" y="2062976"/>
            <a:ext cx="48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では、どのように＋とーを表現するのか？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＋やーは符号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48615" y="23628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符号ビット</a:t>
            </a:r>
            <a:endParaRPr lang="en-US" altLang="ja-JP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248615" y="2687444"/>
            <a:ext cx="107454" cy="27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1Byte = </a:t>
            </a:r>
            <a:r>
              <a:rPr lang="ja-JP" altLang="en-US" dirty="0">
                <a:solidFill>
                  <a:srgbClr val="FF0000"/>
                </a:solidFill>
              </a:rPr>
              <a:t>０</a:t>
            </a:r>
            <a:r>
              <a:rPr lang="ja-JP" altLang="en-US" dirty="0"/>
              <a:t>１１１</a:t>
            </a:r>
            <a:r>
              <a:rPr lang="en-US" altLang="ja-JP" dirty="0"/>
              <a:t> </a:t>
            </a:r>
            <a:r>
              <a:rPr lang="ja-JP" altLang="en-US" dirty="0"/>
              <a:t>１１１１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-</a:t>
            </a:r>
            <a:r>
              <a:rPr lang="en-US" altLang="ja-JP" dirty="0" smtClean="0"/>
              <a:t>128~127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702" y="5218770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-128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０１１１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+127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69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判断 5"/>
          <p:cNvSpPr/>
          <p:nvPr/>
        </p:nvSpPr>
        <p:spPr>
          <a:xfrm rot="13893160">
            <a:off x="1981374" y="2770410"/>
            <a:ext cx="2784157" cy="2082688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>
            <a:stCxn id="6" idx="3"/>
          </p:cNvCxnSpPr>
          <p:nvPr/>
        </p:nvCxnSpPr>
        <p:spPr>
          <a:xfrm flipV="1">
            <a:off x="2507865" y="571499"/>
            <a:ext cx="2546735" cy="2150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>
            <a:stCxn id="6" idx="2"/>
          </p:cNvCxnSpPr>
          <p:nvPr/>
        </p:nvCxnSpPr>
        <p:spPr>
          <a:xfrm flipV="1">
            <a:off x="4189012" y="1117600"/>
            <a:ext cx="4612088" cy="204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6" idx="1"/>
          </p:cNvCxnSpPr>
          <p:nvPr/>
        </p:nvCxnSpPr>
        <p:spPr>
          <a:xfrm>
            <a:off x="4239040" y="4902002"/>
            <a:ext cx="4306762" cy="78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stCxn id="6" idx="0"/>
          </p:cNvCxnSpPr>
          <p:nvPr/>
        </p:nvCxnSpPr>
        <p:spPr>
          <a:xfrm>
            <a:off x="2557892" y="4459256"/>
            <a:ext cx="2655208" cy="14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H="1" flipV="1">
            <a:off x="5110031" y="571501"/>
            <a:ext cx="103069" cy="4047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 flipV="1">
            <a:off x="5213101" y="4600850"/>
            <a:ext cx="3332701" cy="108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V="1">
            <a:off x="8545802" y="1117600"/>
            <a:ext cx="255298" cy="4565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>
            <a:off x="5110031" y="571502"/>
            <a:ext cx="3691069" cy="54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/>
          <p:cNvSpPr txBox="1"/>
          <p:nvPr/>
        </p:nvSpPr>
        <p:spPr>
          <a:xfrm>
            <a:off x="3197729" y="2207849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画角</a:t>
            </a:r>
            <a:endParaRPr kumimoji="1" lang="en-US" altLang="ja-JP" dirty="0" smtClean="0"/>
          </a:p>
          <a:p>
            <a:r>
              <a:rPr lang="ja-JP" altLang="en-US" dirty="0" smtClean="0"/>
              <a:t>一般的に</a:t>
            </a:r>
            <a:r>
              <a:rPr lang="en-US" altLang="ja-JP" dirty="0" smtClean="0"/>
              <a:t>30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60</a:t>
            </a:r>
            <a:r>
              <a:rPr lang="ja-JP" altLang="en-US" dirty="0" smtClean="0"/>
              <a:t>度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636874" y="36779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見える最小範囲</a:t>
            </a:r>
            <a:endParaRPr kumimoji="1" lang="ja-JP" altLang="en-US" dirty="0"/>
          </a:p>
        </p:txBody>
      </p:sp>
      <p:grpSp>
        <p:nvGrpSpPr>
          <p:cNvPr id="61" name="グループ化 60"/>
          <p:cNvGrpSpPr/>
          <p:nvPr/>
        </p:nvGrpSpPr>
        <p:grpSpPr>
          <a:xfrm rot="19755192">
            <a:off x="1935843" y="4159823"/>
            <a:ext cx="1135073" cy="898349"/>
            <a:chOff x="0" y="4486761"/>
            <a:chExt cx="1135073" cy="898349"/>
          </a:xfrm>
        </p:grpSpPr>
        <p:sp>
          <p:nvSpPr>
            <p:cNvPr id="62" name="正方形/長方形 61"/>
            <p:cNvSpPr/>
            <p:nvPr/>
          </p:nvSpPr>
          <p:spPr>
            <a:xfrm rot="679673">
              <a:off x="0" y="4486761"/>
              <a:ext cx="717307" cy="6730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3" name="二等辺三角形 62"/>
            <p:cNvSpPr/>
            <p:nvPr/>
          </p:nvSpPr>
          <p:spPr>
            <a:xfrm rot="16962005">
              <a:off x="342524" y="4592560"/>
              <a:ext cx="867792" cy="71730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534649" y="5793911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人間</a:t>
            </a:r>
            <a:r>
              <a:rPr lang="ja-JP" altLang="en-US" dirty="0" smtClean="0"/>
              <a:t>の視野角を画角として扱うと表現がよくなる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9655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362200" y="2794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行列の計算には注意がある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298700" y="1358900"/>
            <a:ext cx="41088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A×B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C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B×A</a:t>
            </a:r>
            <a:r>
              <a:rPr kumimoji="1" lang="ja-JP" altLang="en-US" dirty="0" smtClean="0"/>
              <a:t>＝</a:t>
            </a:r>
            <a:r>
              <a:rPr lang="en-US" altLang="ja-JP" dirty="0" smtClean="0"/>
              <a:t>D</a:t>
            </a:r>
          </a:p>
          <a:p>
            <a:endParaRPr kumimoji="1" lang="en-US" altLang="ja-JP" dirty="0"/>
          </a:p>
          <a:p>
            <a:r>
              <a:rPr lang="ja-JP" altLang="en-US" dirty="0" smtClean="0"/>
              <a:t>行列は計算順序によって答えが変わる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408555" y="3683000"/>
            <a:ext cx="554831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en-US" altLang="ja-JP" dirty="0" smtClean="0"/>
              <a:t>TM</a:t>
            </a:r>
            <a:r>
              <a:rPr lang="ja-JP" altLang="en-US" dirty="0" smtClean="0"/>
              <a:t>＝回転行列</a:t>
            </a:r>
            <a:r>
              <a:rPr lang="en-US" altLang="ja-JP" dirty="0" smtClean="0"/>
              <a:t>×</a:t>
            </a:r>
            <a:r>
              <a:rPr lang="ja-JP" altLang="en-US" dirty="0" smtClean="0"/>
              <a:t>拡大行列</a:t>
            </a:r>
            <a:r>
              <a:rPr lang="en-US" altLang="ja-JP" dirty="0" smtClean="0"/>
              <a:t>×</a:t>
            </a:r>
            <a:r>
              <a:rPr lang="ja-JP" altLang="en-US" dirty="0" smtClean="0"/>
              <a:t>平行移動行列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CM</a:t>
            </a:r>
            <a:r>
              <a:rPr lang="ja-JP" altLang="en-US" dirty="0" smtClean="0"/>
              <a:t>＝カメラ行列</a:t>
            </a:r>
            <a:endParaRPr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PM</a:t>
            </a:r>
            <a:r>
              <a:rPr kumimoji="1" lang="ja-JP" altLang="en-US" dirty="0" smtClean="0"/>
              <a:t>＝パース行列</a:t>
            </a:r>
            <a:endParaRPr kumimoji="1" lang="en-US" altLang="ja-JP" dirty="0" smtClean="0"/>
          </a:p>
          <a:p>
            <a:r>
              <a:rPr lang="en-US" altLang="ja-JP" sz="2800" dirty="0" smtClean="0"/>
              <a:t> M</a:t>
            </a:r>
            <a:r>
              <a:rPr lang="ja-JP" altLang="en-US" sz="2800" dirty="0" smtClean="0"/>
              <a:t>　＝　</a:t>
            </a:r>
            <a:r>
              <a:rPr lang="en-US" altLang="ja-JP" sz="2800" dirty="0" smtClean="0"/>
              <a:t>TM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CM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×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PM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360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38400" y="5461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・モデルとスキンモデル</a:t>
            </a:r>
            <a:endParaRPr kumimoji="1" lang="ja-JP" altLang="en-US" dirty="0"/>
          </a:p>
        </p:txBody>
      </p:sp>
      <p:sp>
        <p:nvSpPr>
          <p:cNvPr id="3" name="直方体 2"/>
          <p:cNvSpPr/>
          <p:nvPr/>
        </p:nvSpPr>
        <p:spPr>
          <a:xfrm>
            <a:off x="2438400" y="1371600"/>
            <a:ext cx="1536700" cy="180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03500" y="3759200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剛体</a:t>
            </a:r>
            <a:r>
              <a:rPr lang="ja-JP" altLang="en-US" dirty="0" smtClean="0"/>
              <a:t>モデルと言う、</a:t>
            </a:r>
            <a:endParaRPr lang="en-US" altLang="ja-JP" dirty="0" smtClean="0"/>
          </a:p>
          <a:p>
            <a:r>
              <a:rPr lang="ja-JP" altLang="en-US" dirty="0"/>
              <a:t>平行</a:t>
            </a:r>
            <a:r>
              <a:rPr lang="ja-JP" altLang="en-US" dirty="0" smtClean="0"/>
              <a:t>移動・拡大・縮小しか変化しない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3500" y="4728121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 smtClean="0"/>
              <a:t>ローカルからワールドに返還させることで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変化する</a:t>
            </a:r>
            <a:endParaRPr kumimoji="1" lang="ja-JP" altLang="en-US" sz="1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85000" y="3804791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スキンモデル</a:t>
            </a:r>
            <a:endParaRPr kumimoji="1" lang="en-US" altLang="ja-JP" dirty="0" smtClean="0"/>
          </a:p>
          <a:p>
            <a:r>
              <a:rPr lang="ja-JP" altLang="en-US" dirty="0"/>
              <a:t>ジョイントと</a:t>
            </a:r>
            <a:r>
              <a:rPr lang="ja-JP" altLang="en-US" dirty="0" smtClean="0"/>
              <a:t>言われる骨という概念がある</a:t>
            </a:r>
            <a:endParaRPr lang="en-US" altLang="ja-JP" dirty="0" smtClean="0"/>
          </a:p>
          <a:p>
            <a:r>
              <a:rPr kumimoji="1" lang="ja-JP" altLang="en-US" dirty="0"/>
              <a:t>モデル</a:t>
            </a:r>
            <a:r>
              <a:rPr kumimoji="1" lang="ja-JP" altLang="en-US" dirty="0" smtClean="0"/>
              <a:t>をいろいろな場所を動かすことができる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985000" y="4943564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ローカル内で頂点の位置を変える</a:t>
            </a:r>
            <a:endParaRPr kumimoji="1" lang="ja-JP" altLang="en-US" sz="1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 rotWithShape="1">
          <a:blip r:embed="rId2"/>
          <a:srcRect l="31334" t="771" r="32919" b="-771"/>
          <a:stretch/>
        </p:blipFill>
        <p:spPr>
          <a:xfrm>
            <a:off x="8834010" y="2273300"/>
            <a:ext cx="1028701" cy="16478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603500" y="5962650"/>
            <a:ext cx="38779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UE</a:t>
            </a:r>
            <a:r>
              <a:rPr lang="ja-JP" altLang="en-US" dirty="0" smtClean="0"/>
              <a:t>的に</a:t>
            </a:r>
            <a:endParaRPr lang="en-US" altLang="ja-JP" dirty="0" smtClean="0"/>
          </a:p>
          <a:p>
            <a:r>
              <a:rPr kumimoji="1" lang="ja-JP" altLang="en-US" dirty="0"/>
              <a:t>剛体</a:t>
            </a:r>
            <a:r>
              <a:rPr kumimoji="1" lang="ja-JP" altLang="en-US" dirty="0" smtClean="0"/>
              <a:t>モデル＝スタティックメッシュ</a:t>
            </a:r>
            <a:endParaRPr kumimoji="1" lang="en-US" altLang="ja-JP" dirty="0" smtClean="0"/>
          </a:p>
          <a:p>
            <a:r>
              <a:rPr lang="ja-JP" altLang="en-US" dirty="0" smtClean="0"/>
              <a:t>スキンモデル＝スケルタルメッシュ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2287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方体 1"/>
          <p:cNvSpPr/>
          <p:nvPr/>
        </p:nvSpPr>
        <p:spPr>
          <a:xfrm>
            <a:off x="2166442" y="1885950"/>
            <a:ext cx="1536700" cy="18034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/>
          <p:cNvGrpSpPr/>
          <p:nvPr/>
        </p:nvGrpSpPr>
        <p:grpSpPr>
          <a:xfrm>
            <a:off x="6877050" y="438150"/>
            <a:ext cx="1536700" cy="3251200"/>
            <a:chOff x="7886700" y="438150"/>
            <a:chExt cx="1536700" cy="3251200"/>
          </a:xfrm>
        </p:grpSpPr>
        <p:sp>
          <p:nvSpPr>
            <p:cNvPr id="4" name="直方体 3"/>
            <p:cNvSpPr/>
            <p:nvPr/>
          </p:nvSpPr>
          <p:spPr>
            <a:xfrm>
              <a:off x="7886700" y="1885950"/>
              <a:ext cx="1536700" cy="1803400"/>
            </a:xfrm>
            <a:prstGeom prst="cub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直方体 2"/>
            <p:cNvSpPr/>
            <p:nvPr/>
          </p:nvSpPr>
          <p:spPr>
            <a:xfrm>
              <a:off x="7886700" y="438150"/>
              <a:ext cx="1536700" cy="1803400"/>
            </a:xfrm>
            <a:prstGeom prst="cub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テキスト ボックス 4"/>
          <p:cNvSpPr txBox="1"/>
          <p:nvPr/>
        </p:nvSpPr>
        <p:spPr>
          <a:xfrm>
            <a:off x="556200" y="439848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剛体モデルはモデルを動かす行列は１つ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3747661" y="1339850"/>
            <a:ext cx="64770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375903" y="845919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endParaRPr kumimoji="1" lang="ja-JP" altLang="en-US" sz="36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39572" y="30531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剛体モデルとスキンモデルの違い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51803" y="3982988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スキンモデルは複数の行列で１つのモデル</a:t>
            </a:r>
            <a:r>
              <a:rPr lang="ja-JP" altLang="en-US" sz="2400" dirty="0" smtClean="0"/>
              <a:t>を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動かす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操り人形のように複数の糸で動かすように</a:t>
            </a:r>
            <a:endParaRPr kumimoji="1" lang="en-US" altLang="ja-JP" sz="2400" dirty="0" smtClean="0"/>
          </a:p>
        </p:txBody>
      </p:sp>
      <p:cxnSp>
        <p:nvCxnSpPr>
          <p:cNvPr id="14" name="直線矢印コネクタ 13"/>
          <p:cNvCxnSpPr/>
          <p:nvPr/>
        </p:nvCxnSpPr>
        <p:spPr>
          <a:xfrm flipH="1">
            <a:off x="8605411" y="426819"/>
            <a:ext cx="64770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9233653" y="-67112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r>
              <a:rPr kumimoji="1" lang="ja-JP" altLang="en-US" sz="3600" dirty="0" smtClean="0"/>
              <a:t>１</a:t>
            </a:r>
            <a:endParaRPr kumimoji="1" lang="ja-JP" altLang="en-US" sz="3600" dirty="0"/>
          </a:p>
        </p:txBody>
      </p:sp>
      <p:cxnSp>
        <p:nvCxnSpPr>
          <p:cNvPr id="16" name="直線矢印コネクタ 15"/>
          <p:cNvCxnSpPr/>
          <p:nvPr/>
        </p:nvCxnSpPr>
        <p:spPr>
          <a:xfrm flipH="1">
            <a:off x="8605411" y="1852831"/>
            <a:ext cx="647700" cy="571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9233653" y="1358900"/>
            <a:ext cx="107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r>
              <a:rPr kumimoji="1" lang="ja-JP" altLang="en-US" sz="3600" dirty="0" smtClean="0"/>
              <a:t>２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4139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/>
          <p:cNvCxnSpPr/>
          <p:nvPr/>
        </p:nvCxnSpPr>
        <p:spPr>
          <a:xfrm flipH="1">
            <a:off x="2057400" y="4210050"/>
            <a:ext cx="1828800" cy="952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367200" y="4210050"/>
            <a:ext cx="1828800" cy="952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685800" y="514350"/>
            <a:ext cx="1714500" cy="28384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/>
          <p:cNvCxnSpPr>
            <a:stCxn id="2" idx="1"/>
            <a:endCxn id="2" idx="3"/>
          </p:cNvCxnSpPr>
          <p:nvPr/>
        </p:nvCxnSpPr>
        <p:spPr>
          <a:xfrm>
            <a:off x="685800" y="1933575"/>
            <a:ext cx="17145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/>
          <p:cNvSpPr/>
          <p:nvPr/>
        </p:nvSpPr>
        <p:spPr>
          <a:xfrm>
            <a:off x="505800" y="33435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2220300" y="33435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505800" y="1753575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2220300" y="1753575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505800" y="3172800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2220300" y="3172800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25800" y="5181599"/>
            <a:ext cx="1714500" cy="141922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>
            <a:off x="145800" y="5001600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/>
          <p:cNvSpPr/>
          <p:nvPr/>
        </p:nvSpPr>
        <p:spPr>
          <a:xfrm>
            <a:off x="1860300" y="5001600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145800" y="6420825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/>
          <p:cNvSpPr/>
          <p:nvPr/>
        </p:nvSpPr>
        <p:spPr>
          <a:xfrm>
            <a:off x="1860300" y="6420825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/>
          <p:cNvCxnSpPr/>
          <p:nvPr/>
        </p:nvCxnSpPr>
        <p:spPr>
          <a:xfrm flipH="1">
            <a:off x="2220300" y="4210050"/>
            <a:ext cx="16659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1981200" y="403005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/>
          <p:cNvSpPr/>
          <p:nvPr/>
        </p:nvSpPr>
        <p:spPr>
          <a:xfrm>
            <a:off x="3695700" y="4030050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二等辺三角形 34"/>
          <p:cNvSpPr/>
          <p:nvPr/>
        </p:nvSpPr>
        <p:spPr>
          <a:xfrm>
            <a:off x="6058309" y="3032269"/>
            <a:ext cx="766916" cy="247426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/>
          <p:cNvSpPr/>
          <p:nvPr/>
        </p:nvSpPr>
        <p:spPr>
          <a:xfrm>
            <a:off x="5999315" y="5506538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右大かっこ 36"/>
          <p:cNvSpPr/>
          <p:nvPr/>
        </p:nvSpPr>
        <p:spPr>
          <a:xfrm>
            <a:off x="7179187" y="3212269"/>
            <a:ext cx="147484" cy="2294269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大かっこ 37"/>
          <p:cNvSpPr/>
          <p:nvPr/>
        </p:nvSpPr>
        <p:spPr>
          <a:xfrm>
            <a:off x="7198625" y="5545893"/>
            <a:ext cx="128046" cy="914400"/>
          </a:xfrm>
          <a:prstGeom prst="rightBracke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/>
          <p:cNvCxnSpPr>
            <a:stCxn id="37" idx="2"/>
          </p:cNvCxnSpPr>
          <p:nvPr/>
        </p:nvCxnSpPr>
        <p:spPr>
          <a:xfrm flipV="1">
            <a:off x="7326671" y="4355269"/>
            <a:ext cx="276638" cy="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 flipV="1">
            <a:off x="7334943" y="6003093"/>
            <a:ext cx="276638" cy="41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7750793" y="406688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骨の部分：動かす頂点がわかりやすく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表現されたもの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750792" y="567992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関節</a:t>
            </a:r>
            <a:r>
              <a:rPr kumimoji="1" lang="ja-JP" altLang="en-US" dirty="0" smtClean="0"/>
              <a:t>の部分：行列による動きを</a:t>
            </a:r>
            <a:endParaRPr kumimoji="1" lang="en-US" altLang="ja-JP" dirty="0" smtClean="0"/>
          </a:p>
          <a:p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　表現したもの</a:t>
            </a:r>
            <a:endParaRPr kumimoji="1" lang="ja-JP" altLang="en-US" dirty="0"/>
          </a:p>
        </p:txBody>
      </p:sp>
      <p:cxnSp>
        <p:nvCxnSpPr>
          <p:cNvPr id="47" name="直線矢印コネクタ 46"/>
          <p:cNvCxnSpPr/>
          <p:nvPr/>
        </p:nvCxnSpPr>
        <p:spPr>
          <a:xfrm>
            <a:off x="325800" y="4269403"/>
            <a:ext cx="108000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381296" y="3607939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仮に</a:t>
            </a:r>
            <a:r>
              <a:rPr lang="en-US" altLang="ja-JP" dirty="0" smtClean="0"/>
              <a:t>M1</a:t>
            </a:r>
            <a:r>
              <a:rPr lang="ja-JP" altLang="en-US" dirty="0" smtClean="0"/>
              <a:t>で</a:t>
            </a:r>
            <a:r>
              <a:rPr lang="en-US" altLang="ja-JP" dirty="0" smtClean="0"/>
              <a:t>X</a:t>
            </a:r>
            <a:r>
              <a:rPr lang="ja-JP" altLang="en-US" dirty="0" smtClean="0"/>
              <a:t>方向に少し移動させる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292600" y="694350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</a:t>
            </a:r>
            <a:r>
              <a:rPr kumimoji="1" lang="ja-JP" altLang="en-US" dirty="0" smtClean="0"/>
              <a:t>は　　を動かす</a:t>
            </a:r>
            <a:endParaRPr kumimoji="1" lang="ja-JP" altLang="en-US" dirty="0"/>
          </a:p>
        </p:txBody>
      </p:sp>
      <p:sp>
        <p:nvSpPr>
          <p:cNvPr id="51" name="楕円 50"/>
          <p:cNvSpPr/>
          <p:nvPr/>
        </p:nvSpPr>
        <p:spPr>
          <a:xfrm>
            <a:off x="4997135" y="685925"/>
            <a:ext cx="360000" cy="36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286970" y="1147337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M2</a:t>
            </a:r>
            <a:r>
              <a:rPr kumimoji="1" lang="ja-JP" altLang="en-US" dirty="0" smtClean="0"/>
              <a:t>は　　を動かす</a:t>
            </a:r>
            <a:endParaRPr kumimoji="1" lang="ja-JP" altLang="en-US" dirty="0"/>
          </a:p>
        </p:txBody>
      </p:sp>
      <p:sp>
        <p:nvSpPr>
          <p:cNvPr id="53" name="楕円 52"/>
          <p:cNvSpPr/>
          <p:nvPr/>
        </p:nvSpPr>
        <p:spPr>
          <a:xfrm>
            <a:off x="4991505" y="1138912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695700" y="1781138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/>
              <a:t>各行列で、任意の頂点を動かす</a:t>
            </a:r>
            <a:endParaRPr kumimoji="1"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5351505" y="258961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ジョイント（ボーン）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4047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/>
          <p:cNvGrpSpPr/>
          <p:nvPr/>
        </p:nvGrpSpPr>
        <p:grpSpPr>
          <a:xfrm>
            <a:off x="8050547" y="2262516"/>
            <a:ext cx="2074500" cy="1779225"/>
            <a:chOff x="145800" y="5001600"/>
            <a:chExt cx="2074500" cy="1779225"/>
          </a:xfrm>
        </p:grpSpPr>
        <p:sp>
          <p:nvSpPr>
            <p:cNvPr id="31" name="正方形/長方形 30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/>
          <p:cNvGrpSpPr/>
          <p:nvPr/>
        </p:nvGrpSpPr>
        <p:grpSpPr>
          <a:xfrm>
            <a:off x="676616" y="2964652"/>
            <a:ext cx="2074500" cy="1779225"/>
            <a:chOff x="145800" y="5001600"/>
            <a:chExt cx="2074500" cy="1779225"/>
          </a:xfrm>
        </p:grpSpPr>
        <p:sp>
          <p:nvSpPr>
            <p:cNvPr id="19" name="正方形/長方形 18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/>
        </p:nvGrpSpPr>
        <p:grpSpPr>
          <a:xfrm rot="2700000">
            <a:off x="8753024" y="1231229"/>
            <a:ext cx="2051220" cy="1779298"/>
            <a:chOff x="-2399367" y="5804048"/>
            <a:chExt cx="2051220" cy="1779298"/>
          </a:xfrm>
        </p:grpSpPr>
        <p:sp>
          <p:nvSpPr>
            <p:cNvPr id="25" name="正方形/長方形 24"/>
            <p:cNvSpPr/>
            <p:nvPr/>
          </p:nvSpPr>
          <p:spPr>
            <a:xfrm>
              <a:off x="-2277150" y="6010484"/>
              <a:ext cx="1714500" cy="14192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/>
            <p:cNvSpPr/>
            <p:nvPr/>
          </p:nvSpPr>
          <p:spPr>
            <a:xfrm>
              <a:off x="-708147" y="5804048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/>
            <p:cNvSpPr/>
            <p:nvPr/>
          </p:nvSpPr>
          <p:spPr>
            <a:xfrm>
              <a:off x="-776208" y="7223346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-2399367" y="588991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楕円 66"/>
            <p:cNvSpPr/>
            <p:nvPr/>
          </p:nvSpPr>
          <p:spPr>
            <a:xfrm>
              <a:off x="-2398799" y="7205951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2" name="グループ化 41"/>
          <p:cNvGrpSpPr/>
          <p:nvPr/>
        </p:nvGrpSpPr>
        <p:grpSpPr>
          <a:xfrm>
            <a:off x="3584297" y="4674542"/>
            <a:ext cx="2074500" cy="1779225"/>
            <a:chOff x="145800" y="5001600"/>
            <a:chExt cx="2074500" cy="1779225"/>
          </a:xfrm>
        </p:grpSpPr>
        <p:sp>
          <p:nvSpPr>
            <p:cNvPr id="43" name="正方形/長方形 42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1" name="グループ化 50"/>
          <p:cNvGrpSpPr/>
          <p:nvPr/>
        </p:nvGrpSpPr>
        <p:grpSpPr>
          <a:xfrm>
            <a:off x="1438527" y="2964652"/>
            <a:ext cx="654941" cy="2149171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52" name="二等辺三角形 5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楕円 5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4" name="グループ化 53"/>
          <p:cNvGrpSpPr/>
          <p:nvPr/>
        </p:nvGrpSpPr>
        <p:grpSpPr>
          <a:xfrm>
            <a:off x="4296570" y="4571038"/>
            <a:ext cx="646285" cy="204828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55" name="二等辺三角形 54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 rot="2700000">
            <a:off x="9514297" y="1374502"/>
            <a:ext cx="459841" cy="1518905"/>
            <a:chOff x="5999315" y="3032269"/>
            <a:chExt cx="914400" cy="3388669"/>
          </a:xfrm>
        </p:grpSpPr>
        <p:sp>
          <p:nvSpPr>
            <p:cNvPr id="69" name="二等辺三角形 6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8824950" y="2491342"/>
            <a:ext cx="459841" cy="1518905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72" name="二等辺三角形 7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テキスト ボックス 73"/>
          <p:cNvSpPr txBox="1"/>
          <p:nvPr/>
        </p:nvSpPr>
        <p:spPr>
          <a:xfrm>
            <a:off x="915821" y="288758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・複数のジョイントで見る</a:t>
            </a:r>
            <a:endParaRPr lang="en-US" altLang="ja-JP" dirty="0" smtClean="0"/>
          </a:p>
          <a:p>
            <a:r>
              <a:rPr kumimoji="1" lang="ja-JP" altLang="en-US" dirty="0" smtClean="0"/>
              <a:t>どのジョイントでどの頂点が動くかがわかりやすい</a:t>
            </a:r>
            <a:endParaRPr kumimoji="1" lang="ja-JP" altLang="en-US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2932378" y="235623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たとえば・・・赤いジョイントを動かすと</a:t>
            </a:r>
            <a:endParaRPr kumimoji="1" lang="ja-JP" altLang="en-US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235074" y="4070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実際は</a:t>
            </a:r>
            <a:endParaRPr kumimoji="1" lang="ja-JP" altLang="en-US" dirty="0"/>
          </a:p>
        </p:txBody>
      </p:sp>
      <p:grpSp>
        <p:nvGrpSpPr>
          <p:cNvPr id="77" name="グループ化 76"/>
          <p:cNvGrpSpPr/>
          <p:nvPr/>
        </p:nvGrpSpPr>
        <p:grpSpPr>
          <a:xfrm rot="2700000">
            <a:off x="5443529" y="3368583"/>
            <a:ext cx="2051220" cy="1779298"/>
            <a:chOff x="-2399367" y="5804048"/>
            <a:chExt cx="2051220" cy="1779298"/>
          </a:xfrm>
        </p:grpSpPr>
        <p:sp>
          <p:nvSpPr>
            <p:cNvPr id="78" name="正方形/長方形 77"/>
            <p:cNvSpPr/>
            <p:nvPr/>
          </p:nvSpPr>
          <p:spPr>
            <a:xfrm>
              <a:off x="-2277150" y="6010484"/>
              <a:ext cx="1714500" cy="141922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/>
            <p:cNvSpPr/>
            <p:nvPr/>
          </p:nvSpPr>
          <p:spPr>
            <a:xfrm>
              <a:off x="-708147" y="5804048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/>
            <p:cNvSpPr/>
            <p:nvPr/>
          </p:nvSpPr>
          <p:spPr>
            <a:xfrm>
              <a:off x="-776208" y="7223346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/>
            <p:cNvSpPr/>
            <p:nvPr/>
          </p:nvSpPr>
          <p:spPr>
            <a:xfrm>
              <a:off x="-2399367" y="588991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/>
            <p:cNvSpPr/>
            <p:nvPr/>
          </p:nvSpPr>
          <p:spPr>
            <a:xfrm>
              <a:off x="-2398799" y="7205951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3" name="グループ化 82"/>
          <p:cNvGrpSpPr/>
          <p:nvPr/>
        </p:nvGrpSpPr>
        <p:grpSpPr>
          <a:xfrm rot="2700000">
            <a:off x="6204802" y="3511856"/>
            <a:ext cx="459841" cy="1518905"/>
            <a:chOff x="5999315" y="3032269"/>
            <a:chExt cx="914400" cy="3388669"/>
          </a:xfrm>
        </p:grpSpPr>
        <p:sp>
          <p:nvSpPr>
            <p:cNvPr id="84" name="二等辺三角形 83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楕円 84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6" name="下カーブ矢印 85"/>
          <p:cNvSpPr/>
          <p:nvPr/>
        </p:nvSpPr>
        <p:spPr>
          <a:xfrm rot="19987606">
            <a:off x="4213369" y="3586821"/>
            <a:ext cx="1526890" cy="24916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6229538" y="609376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原点を中心に回転するので</a:t>
            </a:r>
            <a:endParaRPr kumimoji="1" lang="en-US" altLang="ja-JP" dirty="0" smtClean="0"/>
          </a:p>
          <a:p>
            <a:r>
              <a:rPr lang="ja-JP" altLang="en-US" dirty="0" smtClean="0"/>
              <a:t>交点する。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8230547" y="4390683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なんとなくこうなるような気がするが</a:t>
            </a:r>
            <a:endParaRPr kumimoji="1" lang="en-US" altLang="ja-JP" dirty="0" smtClean="0"/>
          </a:p>
          <a:p>
            <a:r>
              <a:rPr lang="ja-JP" altLang="en-US" dirty="0" smtClean="0"/>
              <a:t>ちゃんと計算しないと</a:t>
            </a:r>
            <a:endParaRPr kumimoji="1" lang="ja-JP" altLang="en-US" dirty="0"/>
          </a:p>
        </p:txBody>
      </p:sp>
      <p:cxnSp>
        <p:nvCxnSpPr>
          <p:cNvPr id="90" name="直線矢印コネクタ 89"/>
          <p:cNvCxnSpPr/>
          <p:nvPr/>
        </p:nvCxnSpPr>
        <p:spPr>
          <a:xfrm flipH="1" flipV="1">
            <a:off x="10143568" y="5096592"/>
            <a:ext cx="418696" cy="997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10208954" y="62128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これは自転</a:t>
            </a:r>
            <a:endParaRPr kumimoji="1" lang="ja-JP" altLang="en-US" dirty="0"/>
          </a:p>
        </p:txBody>
      </p:sp>
      <p:cxnSp>
        <p:nvCxnSpPr>
          <p:cNvPr id="95" name="直線コネクタ 94"/>
          <p:cNvCxnSpPr>
            <a:stCxn id="43" idx="2"/>
          </p:cNvCxnSpPr>
          <p:nvPr/>
        </p:nvCxnSpPr>
        <p:spPr>
          <a:xfrm flipH="1">
            <a:off x="4621546" y="6273766"/>
            <a:ext cx="1" cy="584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/>
          <p:cNvCxnSpPr/>
          <p:nvPr/>
        </p:nvCxnSpPr>
        <p:spPr>
          <a:xfrm flipV="1">
            <a:off x="3673655" y="6647543"/>
            <a:ext cx="1856288" cy="5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/>
          <p:cNvGrpSpPr/>
          <p:nvPr/>
        </p:nvGrpSpPr>
        <p:grpSpPr>
          <a:xfrm>
            <a:off x="676616" y="1365428"/>
            <a:ext cx="2074500" cy="1779225"/>
            <a:chOff x="145800" y="5001600"/>
            <a:chExt cx="2074500" cy="1779225"/>
          </a:xfrm>
        </p:grpSpPr>
        <p:sp>
          <p:nvSpPr>
            <p:cNvPr id="12" name="正方形/長方形 11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>
            <a:off x="1483945" y="1574832"/>
            <a:ext cx="459841" cy="1518905"/>
            <a:chOff x="5999315" y="3032269"/>
            <a:chExt cx="914400" cy="3388669"/>
          </a:xfrm>
        </p:grpSpPr>
        <p:sp>
          <p:nvSpPr>
            <p:cNvPr id="48" name="二等辺三角形 47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15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676616" y="2964652"/>
            <a:ext cx="2074500" cy="1779225"/>
            <a:chOff x="145800" y="5001600"/>
            <a:chExt cx="2074500" cy="1779225"/>
          </a:xfrm>
        </p:grpSpPr>
        <p:sp>
          <p:nvSpPr>
            <p:cNvPr id="3" name="正方形/長方形 2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438527" y="2964652"/>
            <a:ext cx="654941" cy="2149171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9" name="二等辺三角形 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676616" y="1365428"/>
            <a:ext cx="2074500" cy="1779225"/>
            <a:chOff x="145800" y="5001600"/>
            <a:chExt cx="2074500" cy="1779225"/>
          </a:xfrm>
        </p:grpSpPr>
        <p:sp>
          <p:nvSpPr>
            <p:cNvPr id="12" name="正方形/長方形 11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楕円 14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1483945" y="1574832"/>
            <a:ext cx="459841" cy="1518905"/>
            <a:chOff x="5999315" y="3032269"/>
            <a:chExt cx="914400" cy="3388669"/>
          </a:xfrm>
        </p:grpSpPr>
        <p:sp>
          <p:nvSpPr>
            <p:cNvPr id="18" name="二等辺三角形 17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/>
          <p:cNvCxnSpPr/>
          <p:nvPr/>
        </p:nvCxnSpPr>
        <p:spPr>
          <a:xfrm flipH="1">
            <a:off x="1757969" y="4474862"/>
            <a:ext cx="1" cy="584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 flipV="1">
            <a:off x="810078" y="4848639"/>
            <a:ext cx="1856288" cy="5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H="1">
            <a:off x="4282907" y="4469010"/>
            <a:ext cx="1" cy="584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V="1">
            <a:off x="3335016" y="4842787"/>
            <a:ext cx="1856288" cy="5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4033239" y="3304951"/>
            <a:ext cx="459841" cy="1518905"/>
            <a:chOff x="5999315" y="3032269"/>
            <a:chExt cx="914400" cy="3388669"/>
          </a:xfrm>
        </p:grpSpPr>
        <p:sp>
          <p:nvSpPr>
            <p:cNvPr id="28" name="二等辺三角形 27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直線コネクタ 29"/>
          <p:cNvCxnSpPr/>
          <p:nvPr/>
        </p:nvCxnSpPr>
        <p:spPr>
          <a:xfrm flipH="1">
            <a:off x="6682518" y="4469010"/>
            <a:ext cx="1" cy="5842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V="1">
            <a:off x="5734627" y="4842787"/>
            <a:ext cx="1856288" cy="5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グループ化 31"/>
          <p:cNvGrpSpPr/>
          <p:nvPr/>
        </p:nvGrpSpPr>
        <p:grpSpPr>
          <a:xfrm rot="2700000">
            <a:off x="6901154" y="3392521"/>
            <a:ext cx="459841" cy="1518905"/>
            <a:chOff x="5999315" y="3032269"/>
            <a:chExt cx="914400" cy="3388669"/>
          </a:xfrm>
        </p:grpSpPr>
        <p:sp>
          <p:nvSpPr>
            <p:cNvPr id="33" name="二等辺三角形 32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134238" y="2904073"/>
            <a:ext cx="2074500" cy="1779225"/>
            <a:chOff x="145800" y="5001600"/>
            <a:chExt cx="2074500" cy="1779225"/>
          </a:xfrm>
        </p:grpSpPr>
        <p:sp>
          <p:nvSpPr>
            <p:cNvPr id="36" name="正方形/長方形 35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楕円 37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楕円 38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8896149" y="2904073"/>
            <a:ext cx="654941" cy="2149171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42" name="二等辺三角形 4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/>
          <p:cNvGrpSpPr/>
          <p:nvPr/>
        </p:nvGrpSpPr>
        <p:grpSpPr>
          <a:xfrm rot="2700000">
            <a:off x="8478730" y="1370383"/>
            <a:ext cx="2074500" cy="1779225"/>
            <a:chOff x="145800" y="5001600"/>
            <a:chExt cx="2074500" cy="1779225"/>
          </a:xfrm>
        </p:grpSpPr>
        <p:sp>
          <p:nvSpPr>
            <p:cNvPr id="45" name="正方形/長方形 44"/>
            <p:cNvSpPr/>
            <p:nvPr/>
          </p:nvSpPr>
          <p:spPr>
            <a:xfrm>
              <a:off x="325800" y="5181599"/>
              <a:ext cx="1714500" cy="1419225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/>
            <p:cNvSpPr/>
            <p:nvPr/>
          </p:nvSpPr>
          <p:spPr>
            <a:xfrm>
              <a:off x="1458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/>
            <p:cNvSpPr/>
            <p:nvPr/>
          </p:nvSpPr>
          <p:spPr>
            <a:xfrm>
              <a:off x="1860300" y="5001600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/>
            <p:cNvSpPr/>
            <p:nvPr/>
          </p:nvSpPr>
          <p:spPr>
            <a:xfrm>
              <a:off x="1458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/>
            <p:cNvSpPr/>
            <p:nvPr/>
          </p:nvSpPr>
          <p:spPr>
            <a:xfrm>
              <a:off x="1860300" y="6420825"/>
              <a:ext cx="360000" cy="36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/>
          <p:cNvGrpSpPr/>
          <p:nvPr/>
        </p:nvGrpSpPr>
        <p:grpSpPr>
          <a:xfrm rot="2700000">
            <a:off x="9286059" y="1579787"/>
            <a:ext cx="459841" cy="1518905"/>
            <a:chOff x="5999315" y="3032269"/>
            <a:chExt cx="914400" cy="3388669"/>
          </a:xfrm>
        </p:grpSpPr>
        <p:sp>
          <p:nvSpPr>
            <p:cNvPr id="51" name="二等辺三角形 50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楕円 51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6" name="直線矢印コネクタ 55"/>
          <p:cNvCxnSpPr/>
          <p:nvPr/>
        </p:nvCxnSpPr>
        <p:spPr>
          <a:xfrm>
            <a:off x="2974182" y="3039496"/>
            <a:ext cx="1179429" cy="18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5017243" y="3048505"/>
            <a:ext cx="1179429" cy="18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/>
          <p:nvPr/>
        </p:nvCxnSpPr>
        <p:spPr>
          <a:xfrm>
            <a:off x="7060304" y="3057514"/>
            <a:ext cx="1179429" cy="180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2710983" y="2395382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OM</a:t>
            </a:r>
            <a:r>
              <a:rPr kumimoji="1" lang="ja-JP" altLang="en-US" dirty="0" smtClean="0"/>
              <a:t>＝原点に移動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954024" y="2394491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RM</a:t>
            </a:r>
            <a:r>
              <a:rPr kumimoji="1" lang="ja-JP" altLang="en-US" dirty="0" smtClean="0"/>
              <a:t>＝回転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7060304" y="261895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OM</a:t>
            </a:r>
            <a:r>
              <a:rPr kumimoji="1" lang="en-US" altLang="ja-JP" baseline="30000" dirty="0" smtClean="0"/>
              <a:t>-1</a:t>
            </a:r>
            <a:endParaRPr kumimoji="1" lang="ja-JP" altLang="en-US" baseline="3000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2343868" y="5669253"/>
            <a:ext cx="6869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M</a:t>
            </a:r>
            <a:r>
              <a:rPr kumimoji="1" lang="ja-JP" altLang="en-US" sz="3600" dirty="0" smtClean="0"/>
              <a:t>＝　</a:t>
            </a:r>
            <a:r>
              <a:rPr kumimoji="1" lang="en-US" altLang="ja-JP" sz="3600" dirty="0" smtClean="0"/>
              <a:t>OM</a:t>
            </a:r>
            <a:r>
              <a:rPr lang="ja-JP" altLang="en-US" sz="3600" dirty="0"/>
              <a:t>　</a:t>
            </a:r>
            <a:r>
              <a:rPr lang="en-US" altLang="ja-JP" sz="3600" dirty="0" smtClean="0"/>
              <a:t>×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RM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×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OM</a:t>
            </a:r>
            <a:r>
              <a:rPr lang="en-US" altLang="ja-JP" sz="3600" baseline="30000" dirty="0" smtClean="0"/>
              <a:t>-1</a:t>
            </a:r>
            <a:endParaRPr kumimoji="1" lang="ja-JP" altLang="en-US" sz="3600" baseline="30000" dirty="0"/>
          </a:p>
        </p:txBody>
      </p:sp>
    </p:spTree>
    <p:extLst>
      <p:ext uri="{BB962C8B-B14F-4D97-AF65-F5344CB8AC3E}">
        <p14:creationId xmlns:p14="http://schemas.microsoft.com/office/powerpoint/2010/main" val="23588407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/>
          <p:nvPr/>
        </p:nvGrpSpPr>
        <p:grpSpPr>
          <a:xfrm>
            <a:off x="1546111" y="414798"/>
            <a:ext cx="379832" cy="1412325"/>
            <a:chOff x="5999315" y="3032269"/>
            <a:chExt cx="914400" cy="3388669"/>
          </a:xfrm>
        </p:grpSpPr>
        <p:sp>
          <p:nvSpPr>
            <p:cNvPr id="6" name="二等辺三角形 5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>
            <a:off x="1509550" y="1973537"/>
            <a:ext cx="396297" cy="1538319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9" name="二等辺三角形 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>
            <a:off x="1523993" y="3713920"/>
            <a:ext cx="379832" cy="1412325"/>
            <a:chOff x="5999315" y="3032269"/>
            <a:chExt cx="914400" cy="3388669"/>
          </a:xfrm>
        </p:grpSpPr>
        <p:sp>
          <p:nvSpPr>
            <p:cNvPr id="12" name="二等辺三角形 1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477862" y="5314584"/>
            <a:ext cx="400732" cy="1543416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15" name="二等辺三角形 14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右矢印 16"/>
          <p:cNvSpPr/>
          <p:nvPr/>
        </p:nvSpPr>
        <p:spPr>
          <a:xfrm>
            <a:off x="2362200" y="1585395"/>
            <a:ext cx="552450" cy="444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90800" y="25717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親が動く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 rot="2700000">
            <a:off x="5335482" y="935816"/>
            <a:ext cx="379832" cy="1412325"/>
            <a:chOff x="5999315" y="3032269"/>
            <a:chExt cx="914400" cy="3388669"/>
          </a:xfrm>
        </p:grpSpPr>
        <p:sp>
          <p:nvSpPr>
            <p:cNvPr id="20" name="二等辺三角形 19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 rot="2700000">
            <a:off x="4275626" y="1981082"/>
            <a:ext cx="422611" cy="1362488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23" name="二等辺三角形 22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ボックス 24"/>
          <p:cNvSpPr txBox="1"/>
          <p:nvPr/>
        </p:nvSpPr>
        <p:spPr>
          <a:xfrm>
            <a:off x="5845863" y="182190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</a:t>
            </a:r>
            <a:r>
              <a:rPr lang="ja-JP" altLang="en-US" dirty="0" smtClean="0"/>
              <a:t>は親の回転の影響を受けた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638425" y="4869615"/>
            <a:ext cx="552450" cy="4449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38425" y="57340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</a:t>
            </a:r>
            <a:r>
              <a:rPr lang="ja-JP" altLang="en-US" dirty="0" smtClean="0"/>
              <a:t>が動く</a:t>
            </a:r>
            <a:endParaRPr kumimoji="1" lang="ja-JP" altLang="en-US" dirty="0"/>
          </a:p>
        </p:txBody>
      </p:sp>
      <p:grpSp>
        <p:nvGrpSpPr>
          <p:cNvPr id="28" name="グループ化 27"/>
          <p:cNvGrpSpPr/>
          <p:nvPr/>
        </p:nvGrpSpPr>
        <p:grpSpPr>
          <a:xfrm rot="2700000">
            <a:off x="4509388" y="3956822"/>
            <a:ext cx="379832" cy="1412325"/>
            <a:chOff x="5999315" y="3032269"/>
            <a:chExt cx="914400" cy="3388669"/>
          </a:xfrm>
        </p:grpSpPr>
        <p:sp>
          <p:nvSpPr>
            <p:cNvPr id="29" name="二等辺三角形 2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4065681" y="5296608"/>
            <a:ext cx="409773" cy="156139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32" name="二等辺三角形 3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テキスト ボックス 33"/>
          <p:cNvSpPr txBox="1"/>
          <p:nvPr/>
        </p:nvSpPr>
        <p:spPr>
          <a:xfrm>
            <a:off x="5240853" y="5734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親</a:t>
            </a:r>
            <a:r>
              <a:rPr lang="ja-JP" altLang="en-US" dirty="0" smtClean="0"/>
              <a:t>は動かない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20964" y="3421564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子供</a:t>
            </a:r>
            <a:r>
              <a:rPr lang="ja-JP" altLang="en-US" dirty="0" smtClean="0"/>
              <a:t>の状態で親を動かす、逆運動力学</a:t>
            </a:r>
            <a:endParaRPr lang="en-US" altLang="ja-JP" dirty="0" smtClean="0"/>
          </a:p>
          <a:p>
            <a:r>
              <a:rPr kumimoji="1" lang="ja-JP" altLang="en-US" dirty="0" smtClean="0"/>
              <a:t>インバースキネマティック（</a:t>
            </a:r>
            <a:r>
              <a:rPr kumimoji="1" lang="en-US" altLang="ja-JP" dirty="0" smtClean="0"/>
              <a:t>IK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90800" y="228600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親子関係を知る</a:t>
            </a:r>
            <a:endParaRPr kumimoji="1" lang="en-US" altLang="ja-JP" dirty="0" smtClean="0"/>
          </a:p>
          <a:p>
            <a:r>
              <a:rPr lang="ja-JP" altLang="en-US" dirty="0" smtClean="0"/>
              <a:t>　ジョイントの親子関係とは、親が動けば子供は動く。子供は動いても親は動かない</a:t>
            </a:r>
            <a:endParaRPr kumimoji="1" lang="ja-JP" altLang="en-US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90087" y="1041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102926" y="265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994647" y="42632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07486" y="587422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91428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546111" y="414798"/>
            <a:ext cx="379832" cy="1412325"/>
            <a:chOff x="5999315" y="3032269"/>
            <a:chExt cx="914400" cy="3388669"/>
          </a:xfrm>
        </p:grpSpPr>
        <p:sp>
          <p:nvSpPr>
            <p:cNvPr id="3" name="二等辺三角形 2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1509550" y="1973537"/>
            <a:ext cx="396297" cy="1538319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6" name="二等辺三角形 5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/>
          <p:cNvGrpSpPr/>
          <p:nvPr/>
        </p:nvGrpSpPr>
        <p:grpSpPr>
          <a:xfrm rot="2700000">
            <a:off x="4556011" y="414798"/>
            <a:ext cx="379832" cy="1412325"/>
            <a:chOff x="5999315" y="3032269"/>
            <a:chExt cx="914400" cy="3388669"/>
          </a:xfrm>
        </p:grpSpPr>
        <p:sp>
          <p:nvSpPr>
            <p:cNvPr id="9" name="二等辺三角形 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/>
          <p:cNvGrpSpPr/>
          <p:nvPr/>
        </p:nvGrpSpPr>
        <p:grpSpPr>
          <a:xfrm rot="2700000">
            <a:off x="4519450" y="1973537"/>
            <a:ext cx="396297" cy="1538319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12" name="二等辺三角形 11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 rot="2700000">
            <a:off x="8519838" y="1048422"/>
            <a:ext cx="379832" cy="1412325"/>
            <a:chOff x="5999315" y="3032269"/>
            <a:chExt cx="914400" cy="3388669"/>
          </a:xfrm>
        </p:grpSpPr>
        <p:sp>
          <p:nvSpPr>
            <p:cNvPr id="15" name="二等辺三角形 14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 rot="2700000">
            <a:off x="7359327" y="2034450"/>
            <a:ext cx="396297" cy="1538319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18" name="二等辺三角形 17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 rot="2700000">
            <a:off x="1978826" y="3928911"/>
            <a:ext cx="379832" cy="1412325"/>
            <a:chOff x="5999315" y="3032269"/>
            <a:chExt cx="914400" cy="3388669"/>
          </a:xfrm>
        </p:grpSpPr>
        <p:sp>
          <p:nvSpPr>
            <p:cNvPr id="21" name="二等辺三角形 20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1535119" y="5196683"/>
            <a:ext cx="396297" cy="1538319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24" name="二等辺三角形 23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/>
          <p:cNvGrpSpPr/>
          <p:nvPr/>
        </p:nvGrpSpPr>
        <p:grpSpPr>
          <a:xfrm rot="19800000">
            <a:off x="1345203" y="3823241"/>
            <a:ext cx="379832" cy="1412325"/>
            <a:chOff x="5999315" y="3032269"/>
            <a:chExt cx="914400" cy="3388669"/>
          </a:xfrm>
        </p:grpSpPr>
        <p:sp>
          <p:nvSpPr>
            <p:cNvPr id="27" name="二等辺三角形 26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楕円 27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4688977" y="5734050"/>
            <a:ext cx="466780" cy="100095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30" name="二等辺三角形 29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4688977" y="4733098"/>
            <a:ext cx="466780" cy="100095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33" name="二等辺三角形 32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 rot="5400000">
            <a:off x="5062448" y="3897736"/>
            <a:ext cx="466780" cy="100095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36" name="二等辺三角形 35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楕円 36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 rot="5400000">
            <a:off x="6063400" y="3882679"/>
            <a:ext cx="466780" cy="1000952"/>
            <a:chOff x="5999315" y="3032269"/>
            <a:chExt cx="914400" cy="3388669"/>
          </a:xfrm>
          <a:solidFill>
            <a:srgbClr val="FFFF00"/>
          </a:solidFill>
        </p:grpSpPr>
        <p:sp>
          <p:nvSpPr>
            <p:cNvPr id="39" name="二等辺三角形 38"/>
            <p:cNvSpPr/>
            <p:nvPr/>
          </p:nvSpPr>
          <p:spPr>
            <a:xfrm>
              <a:off x="6058309" y="3032269"/>
              <a:ext cx="766916" cy="2474269"/>
            </a:xfrm>
            <a:prstGeom prst="triangl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/>
            <p:cNvSpPr/>
            <p:nvPr/>
          </p:nvSpPr>
          <p:spPr>
            <a:xfrm>
              <a:off x="5999315" y="5506538"/>
              <a:ext cx="914400" cy="91440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2253364" y="1079868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初めに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各ジョイントが</a:t>
            </a:r>
            <a:endParaRPr lang="en-US" altLang="ja-JP" dirty="0" smtClean="0"/>
          </a:p>
          <a:p>
            <a:pPr algn="ctr"/>
            <a:r>
              <a:rPr kumimoji="1" lang="ja-JP" altLang="en-US" dirty="0"/>
              <a:t>回転</a:t>
            </a:r>
          </a:p>
        </p:txBody>
      </p:sp>
      <p:sp>
        <p:nvSpPr>
          <p:cNvPr id="43" name="右矢印 42"/>
          <p:cNvSpPr/>
          <p:nvPr/>
        </p:nvSpPr>
        <p:spPr>
          <a:xfrm>
            <a:off x="2714247" y="2204720"/>
            <a:ext cx="878725" cy="52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右矢印 43"/>
          <p:cNvSpPr/>
          <p:nvPr/>
        </p:nvSpPr>
        <p:spPr>
          <a:xfrm>
            <a:off x="5974386" y="2204720"/>
            <a:ext cx="878725" cy="5256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721357" y="134483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親の行列を子供に合成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399111" y="317803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M2</a:t>
            </a:r>
            <a:r>
              <a:rPr kumimoji="1" lang="ja-JP" altLang="en-US" dirty="0" smtClean="0"/>
              <a:t>＝回転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86682" y="667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親子関係の行列の動き</a:t>
            </a:r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8546321" y="244535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M2×</a:t>
            </a:r>
            <a:r>
              <a:rPr kumimoji="1" lang="ja-JP" altLang="en-US" dirty="0" smtClean="0"/>
              <a:t>＝</a:t>
            </a:r>
            <a:r>
              <a:rPr kumimoji="1" lang="en-US" altLang="ja-JP" dirty="0" smtClean="0"/>
              <a:t>M1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818527" y="347686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M1</a:t>
            </a:r>
            <a:r>
              <a:rPr kumimoji="1" lang="ja-JP" altLang="en-US" dirty="0" smtClean="0"/>
              <a:t>＝回転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011018" y="3476860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M1</a:t>
            </a:r>
            <a:r>
              <a:rPr kumimoji="1" lang="ja-JP" altLang="en-US" dirty="0" smtClean="0"/>
              <a:t>＝回転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62486" y="382872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・親、子、孫、玄孫関係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090087" y="367099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・兄弟関係</a:t>
            </a:r>
            <a:endParaRPr kumimoji="1" lang="ja-JP" altLang="en-US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090087" y="10413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子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02926" y="26523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855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781" y="33453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２の補数を使って負の値に変換する</a:t>
            </a:r>
            <a:endParaRPr kumimoji="1" lang="en-US" altLang="ja-JP" sz="4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898" y="1393903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128</a:t>
            </a:r>
            <a:r>
              <a:rPr kumimoji="1" lang="ja-JP" altLang="en-US" dirty="0" smtClean="0"/>
              <a:t>という数値を</a:t>
            </a:r>
            <a:r>
              <a:rPr kumimoji="1" lang="en-US" altLang="ja-JP" dirty="0" smtClean="0"/>
              <a:t>-128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128</a:t>
            </a:r>
            <a:r>
              <a:rPr lang="ja-JP" altLang="en-US" dirty="0" smtClean="0"/>
              <a:t>＝１０００　００００　→　</a:t>
            </a:r>
            <a:r>
              <a:rPr lang="en-US" altLang="ja-JP" dirty="0" smtClean="0"/>
              <a:t>NOT</a:t>
            </a:r>
            <a:r>
              <a:rPr lang="ja-JP" altLang="en-US" dirty="0" smtClean="0"/>
              <a:t>→　０１１１　１１１１　→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　→１０００　００００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9259" y="3311912"/>
            <a:ext cx="1992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+127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0111</a:t>
            </a:r>
            <a:r>
              <a:rPr lang="ja-JP" altLang="en-US" dirty="0" smtClean="0"/>
              <a:t> </a:t>
            </a:r>
            <a:r>
              <a:rPr lang="en-US" altLang="ja-JP" dirty="0" smtClean="0"/>
              <a:t>1111</a:t>
            </a:r>
          </a:p>
          <a:p>
            <a:endParaRPr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  </a:t>
            </a:r>
            <a:r>
              <a:rPr lang="en-US" altLang="ja-JP" dirty="0" smtClean="0"/>
              <a:t>1 </a:t>
            </a:r>
            <a:r>
              <a:rPr lang="ja-JP" altLang="en-US" dirty="0" smtClean="0"/>
              <a:t> </a:t>
            </a:r>
            <a:r>
              <a:rPr lang="en-US" altLang="ja-JP" dirty="0" smtClean="0"/>
              <a:t>0000 0010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   </a:t>
            </a:r>
            <a:r>
              <a:rPr lang="en-US" altLang="ja-JP" dirty="0" smtClean="0"/>
              <a:t>2  </a:t>
            </a:r>
            <a:r>
              <a:rPr kumimoji="1" lang="en-US" altLang="ja-JP" dirty="0" smtClean="0"/>
              <a:t>0000 0001</a:t>
            </a:r>
          </a:p>
          <a:p>
            <a:r>
              <a:rPr lang="ja-JP" altLang="en-US" dirty="0" smtClean="0"/>
              <a:t>　   </a:t>
            </a:r>
            <a:r>
              <a:rPr lang="en-US" altLang="ja-JP" dirty="0" smtClean="0"/>
              <a:t>0</a:t>
            </a:r>
            <a:r>
              <a:rPr lang="ja-JP" altLang="en-US" dirty="0" smtClean="0"/>
              <a:t>  </a:t>
            </a:r>
            <a:r>
              <a:rPr lang="en-US" altLang="ja-JP" dirty="0" smtClean="0"/>
              <a:t>0000 0000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-1  1111 1111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-2  1111 1110</a:t>
            </a:r>
          </a:p>
          <a:p>
            <a:endParaRPr lang="en-US" altLang="ja-JP" dirty="0"/>
          </a:p>
          <a:p>
            <a:r>
              <a:rPr lang="en-US" altLang="ja-JP" dirty="0" smtClean="0"/>
              <a:t>-127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1000 0001</a:t>
            </a:r>
          </a:p>
          <a:p>
            <a:r>
              <a:rPr lang="en-US" altLang="ja-JP" dirty="0" smtClean="0"/>
              <a:t>-128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9883" y="47392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1101 1011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8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7410" y="1547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小数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1408" y="14608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浮動小数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9795" y="2810107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　</a:t>
            </a:r>
            <a:r>
              <a:rPr kumimoji="1" lang="en-US" altLang="ja-JP" dirty="0" smtClean="0"/>
              <a:t>0000,  0000 0000 0000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整数部　　小数部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76653" y="2810106"/>
            <a:ext cx="1711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40312" y="2810107"/>
            <a:ext cx="836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83834" y="936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小数の原理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2849" y="19365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小数のビット構成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1864" y="2936488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符号ビット 　指数ビット</a:t>
            </a:r>
            <a:r>
              <a:rPr lang="en-US" altLang="ja-JP" dirty="0" smtClean="0"/>
              <a:t>8bit</a:t>
            </a:r>
            <a:r>
              <a:rPr lang="ja-JP" altLang="en-US" dirty="0" smtClean="0"/>
              <a:t>　　　　　　　　　仮数部ビット（</a:t>
            </a:r>
            <a:r>
              <a:rPr lang="en-US" altLang="ja-JP" dirty="0" smtClean="0"/>
              <a:t>23bit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9327" y="24748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 smtClean="0"/>
              <a:t>00000000 00000000000000000000000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8936" y="416565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指数</a:t>
            </a:r>
            <a:r>
              <a:rPr lang="ja-JP" altLang="en-US" dirty="0" smtClean="0"/>
              <a:t>で、２のべき乗を決定するあたい</a:t>
            </a:r>
            <a:endParaRPr lang="en-US" altLang="ja-JP" dirty="0" smtClean="0"/>
          </a:p>
          <a:p>
            <a:r>
              <a:rPr kumimoji="1" lang="ja-JP" altLang="en-US" dirty="0" smtClean="0"/>
              <a:t>この値をベースとする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指数そのものにーがあるので</a:t>
            </a:r>
            <a:endParaRPr kumimoji="1" lang="en-US" altLang="ja-JP" dirty="0" smtClean="0"/>
          </a:p>
          <a:p>
            <a:r>
              <a:rPr lang="en-US" altLang="ja-JP" dirty="0" smtClean="0"/>
              <a:t>-126~127</a:t>
            </a:r>
          </a:p>
          <a:p>
            <a:r>
              <a:rPr kumimoji="1" lang="ja-JP" altLang="en-US" dirty="0" smtClean="0"/>
              <a:t>よって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127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713356" y="3305820"/>
            <a:ext cx="0" cy="820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858215" y="3002361"/>
            <a:ext cx="1403688" cy="2340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168392" y="2982588"/>
            <a:ext cx="2357513" cy="199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036420" y="497344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05347" y="5393627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lang="en-US" altLang="ja-JP" dirty="0"/>
              <a:t>2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8392" y="61831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ベース値＋①＋②＝値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9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6010" y="1359701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/>
              <a:t>1</a:t>
            </a:r>
            <a:r>
              <a:rPr lang="en-US" altLang="ja-JP" sz="3600" dirty="0" smtClean="0"/>
              <a:t>0000000 00000000000000000000000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405" y="1784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13.75</a:t>
            </a:r>
            <a:endParaRPr kumimoji="1" lang="ja-JP" altLang="en-US" sz="3600" dirty="0"/>
          </a:p>
        </p:txBody>
      </p: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1156010" y="824751"/>
            <a:ext cx="906966" cy="446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18010" y="191757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乗（指数</a:t>
            </a:r>
            <a:r>
              <a:rPr lang="en-US" altLang="ja-JP" dirty="0" smtClean="0"/>
              <a:t>130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487948" y="1885064"/>
            <a:ext cx="564765" cy="865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255252" y="1885064"/>
            <a:ext cx="15665" cy="678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748825" y="1885063"/>
            <a:ext cx="1343009" cy="865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49314" y="283241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8÷2=4  8÷8=1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8÷16=0.5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71103" y="204008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8÷32=0.25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endCxn id="21" idx="1"/>
          </p:cNvCxnSpPr>
          <p:nvPr/>
        </p:nvCxnSpPr>
        <p:spPr>
          <a:xfrm>
            <a:off x="5052713" y="1833374"/>
            <a:ext cx="1118390" cy="391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18010" y="42709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10000000 0001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4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350" y="4381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・論理演算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082" y="136148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457450"/>
            <a:ext cx="1898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AA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BB =  AA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AA </a:t>
            </a:r>
            <a:r>
              <a:rPr lang="ja-JP" altLang="en-US" dirty="0" smtClean="0"/>
              <a:t>｜</a:t>
            </a:r>
            <a:r>
              <a:rPr lang="en-US" altLang="ja-JP" dirty="0" smtClean="0"/>
              <a:t>BB =  BB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  3  ^    2 =  1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!CC 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   =  3 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29300" y="1730812"/>
            <a:ext cx="5160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kumimoji="1" lang="ja-JP" altLang="en-US" dirty="0" smtClean="0"/>
              <a:t>ソートプログラムの交換部分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行必要になるが、論理演算を使えば２行になる</a:t>
            </a:r>
            <a:endParaRPr kumimoji="1" lang="en-US" altLang="ja-JP" dirty="0" smtClean="0"/>
          </a:p>
          <a:p>
            <a:r>
              <a:rPr lang="ja-JP" altLang="en-US" dirty="0"/>
              <a:t>さあ</a:t>
            </a:r>
            <a:r>
              <a:rPr lang="ja-JP" altLang="en-US" dirty="0" smtClean="0"/>
              <a:t>、どのような交換アルゴリズムが必要か</a:t>
            </a:r>
            <a:endParaRPr lang="en-US" altLang="ja-JP" dirty="0" smtClean="0"/>
          </a:p>
          <a:p>
            <a:r>
              <a:rPr kumimoji="1" lang="ja-JP" altLang="en-US" dirty="0" smtClean="0"/>
              <a:t>答えなさい（整数のみ！）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5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1998</Words>
  <Application>Microsoft Office PowerPoint</Application>
  <PresentationFormat>ワイド画面</PresentationFormat>
  <Paragraphs>591</Paragraphs>
  <Slides>48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53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103</cp:revision>
  <dcterms:created xsi:type="dcterms:W3CDTF">2025-04-18T04:39:31Z</dcterms:created>
  <dcterms:modified xsi:type="dcterms:W3CDTF">2025-06-13T07:24:54Z</dcterms:modified>
</cp:coreProperties>
</file>