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3F2342A2-7255-432F-8950-93CE75CB5AAA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2B" initials="G" lastIdx="5" clrIdx="0">
    <p:extLst>
      <p:ext uri="{19B8F6BF-5375-455C-9EA6-DF929625EA0E}">
        <p15:presenceInfo xmlns:p15="http://schemas.microsoft.com/office/powerpoint/2012/main" userId="GA2B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25" d="100"/>
          <a:sy n="125" d="100"/>
        </p:scale>
        <p:origin x="-4314" y="-15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9E0D9-4DE1-4ECC-AF02-D1701EEFF3E9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95C425-AAB6-44BB-A881-FA45B3311C1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523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34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559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29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2090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777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751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82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828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29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217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A3A-6D12-4826-BB31-3C7D97F782AF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5199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ADA3A-6D12-4826-BB31-3C7D97F782AF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AAF1D-5631-4660-9DD8-09CE5193DC6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596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6957" y="308344"/>
            <a:ext cx="74534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タスクと工数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75586" y="143332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タスク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20135" y="2356658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敵１</a:t>
            </a:r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1041400" y="2933624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 smtClean="0"/>
              <a:t>敵２</a:t>
            </a:r>
            <a:endParaRPr lang="en-US" altLang="ja-JP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1041400" y="3510590"/>
            <a:ext cx="64633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ja-JP" altLang="en-US" dirty="0"/>
              <a:t>敵３</a:t>
            </a:r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2203450" y="2541324"/>
            <a:ext cx="3048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6203950" y="180266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作業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203950" y="2725990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・全身</a:t>
            </a:r>
            <a:endParaRPr kumimoji="1" lang="en-US" altLang="ja-JP" dirty="0" smtClean="0"/>
          </a:p>
          <a:p>
            <a:r>
              <a:rPr lang="ja-JP" altLang="en-US" dirty="0"/>
              <a:t>・</a:t>
            </a:r>
            <a:r>
              <a:rPr lang="ja-JP" altLang="en-US" dirty="0" smtClean="0"/>
              <a:t>主人公に剣で攻撃</a:t>
            </a:r>
            <a:endParaRPr lang="en-US" altLang="ja-JP" dirty="0" smtClean="0"/>
          </a:p>
          <a:p>
            <a:r>
              <a:rPr kumimoji="1" lang="ja-JP" altLang="en-US" dirty="0"/>
              <a:t>・ダメ０時を受ける</a:t>
            </a:r>
            <a:r>
              <a:rPr kumimoji="1" lang="ja-JP" altLang="en-US" dirty="0" smtClean="0"/>
              <a:t>とし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9517185" y="18026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工数（７ｈ）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9517185" y="2725990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１時間</a:t>
            </a:r>
            <a:endParaRPr kumimoji="1" lang="en-US" altLang="ja-JP" dirty="0" smtClean="0"/>
          </a:p>
          <a:p>
            <a:r>
              <a:rPr kumimoji="1" lang="ja-JP" altLang="en-US" dirty="0" smtClean="0"/>
              <a:t>４時間</a:t>
            </a:r>
            <a:endParaRPr kumimoji="1" lang="en-US" altLang="ja-JP" dirty="0" smtClean="0"/>
          </a:p>
          <a:p>
            <a:r>
              <a:rPr lang="ja-JP" altLang="en-US" dirty="0"/>
              <a:t>２時間</a:t>
            </a:r>
            <a:endParaRPr kumimoji="1" lang="ja-JP" altLang="en-US" dirty="0"/>
          </a:p>
        </p:txBody>
      </p:sp>
      <p:cxnSp>
        <p:nvCxnSpPr>
          <p:cNvPr id="16" name="直線矢印コネクタ 15"/>
          <p:cNvCxnSpPr/>
          <p:nvPr/>
        </p:nvCxnSpPr>
        <p:spPr>
          <a:xfrm>
            <a:off x="9017000" y="2933624"/>
            <a:ext cx="5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9017000" y="3187610"/>
            <a:ext cx="5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9021883" y="3452480"/>
            <a:ext cx="5001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876300" y="441007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大まかなアクターと考えてよい</a:t>
            </a:r>
            <a:endParaRPr kumimoji="1" lang="en-US" altLang="ja-JP" dirty="0" smtClean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76300" y="4834495"/>
            <a:ext cx="798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敵２・敵３も同じ工数としたとき、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時間</a:t>
            </a:r>
            <a:r>
              <a:rPr kumimoji="1" lang="en-US" altLang="ja-JP" dirty="0" smtClean="0"/>
              <a:t>1042</a:t>
            </a:r>
            <a:r>
              <a:rPr kumimoji="1" lang="ja-JP" altLang="en-US" dirty="0" smtClean="0"/>
              <a:t>円で相手に請求する金額は？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876300" y="525891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工数から締め切りが自動的に決まる</a:t>
            </a:r>
            <a:endParaRPr kumimoji="1"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47085" y="5683335"/>
            <a:ext cx="100540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</a:t>
            </a:r>
            <a:r>
              <a:rPr kumimoji="1" lang="en-US" altLang="ja-JP" dirty="0" smtClean="0"/>
              <a:t>1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572460" y="614032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制作日</a:t>
            </a:r>
            <a:r>
              <a:rPr kumimoji="1" lang="en-US" altLang="ja-JP" dirty="0" smtClean="0"/>
              <a:t>	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(7h)	</a:t>
            </a:r>
            <a:r>
              <a:rPr kumimoji="1" lang="ja-JP" altLang="en-US" dirty="0" smtClean="0"/>
              <a:t>　締切日</a:t>
            </a:r>
            <a:endParaRPr kumimoji="1" lang="en-US" altLang="ja-JP" dirty="0" smtClean="0"/>
          </a:p>
          <a:p>
            <a:r>
              <a:rPr lang="ja-JP" altLang="en-US" dirty="0"/>
              <a:t> </a:t>
            </a:r>
            <a:r>
              <a:rPr kumimoji="1" lang="en-US" altLang="ja-JP" dirty="0" smtClean="0"/>
              <a:t>4/18		</a:t>
            </a:r>
            <a:r>
              <a:rPr lang="ja-JP" altLang="en-US" dirty="0"/>
              <a:t>　</a:t>
            </a:r>
            <a:r>
              <a:rPr lang="ja-JP" altLang="en-US" dirty="0" smtClean="0"/>
              <a:t> </a:t>
            </a:r>
            <a:r>
              <a:rPr lang="en-US" altLang="ja-JP" dirty="0" smtClean="0"/>
              <a:t>4/19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517185" y="5019161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月単位</a:t>
            </a:r>
            <a:r>
              <a:rPr lang="ja-JP" altLang="en-US" dirty="0" smtClean="0"/>
              <a:t>で計算＝人月</a:t>
            </a:r>
            <a:endParaRPr lang="en-US" altLang="ja-JP" dirty="0" smtClean="0"/>
          </a:p>
          <a:p>
            <a:r>
              <a:rPr kumimoji="1" lang="ja-JP" altLang="en-US" dirty="0"/>
              <a:t>日</a:t>
            </a:r>
            <a:r>
              <a:rPr kumimoji="1" lang="ja-JP" altLang="en-US" dirty="0" smtClean="0"/>
              <a:t>単位で計算＝人日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747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0" y="457200"/>
            <a:ext cx="71096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5400" dirty="0" smtClean="0"/>
              <a:t>・右シフトと左シフト</a:t>
            </a:r>
            <a:endParaRPr kumimoji="1" lang="ja-JP" altLang="en-US" sz="5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19100" y="1866900"/>
            <a:ext cx="1152430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掛け算</a:t>
            </a:r>
            <a:r>
              <a:rPr lang="ja-JP" altLang="en-US" sz="3600" dirty="0" smtClean="0"/>
              <a:t>は、「繰り返しの足し算」によって</a:t>
            </a:r>
            <a:endParaRPr lang="en-US" altLang="ja-JP" sz="3600" dirty="0" smtClean="0"/>
          </a:p>
          <a:p>
            <a:endParaRPr kumimoji="1" lang="en-US" altLang="ja-JP" sz="3600" dirty="0"/>
          </a:p>
          <a:p>
            <a:r>
              <a:rPr lang="en-US" altLang="ja-JP" sz="3600" dirty="0" smtClean="0"/>
              <a:t>2×</a:t>
            </a:r>
            <a:r>
              <a:rPr lang="ja-JP" altLang="en-US" sz="3600" dirty="0" smtClean="0"/>
              <a:t>３　＝　２＋２＋２となる</a:t>
            </a:r>
            <a:endParaRPr lang="en-US" altLang="ja-JP" sz="3600" dirty="0" smtClean="0"/>
          </a:p>
          <a:p>
            <a:endParaRPr kumimoji="1" lang="en-US" altLang="ja-JP" sz="3600" dirty="0"/>
          </a:p>
          <a:p>
            <a:r>
              <a:rPr lang="en-US" altLang="ja-JP" sz="3600" dirty="0"/>
              <a:t>2</a:t>
            </a:r>
            <a:r>
              <a:rPr lang="en-US" altLang="ja-JP" sz="3600" dirty="0" smtClean="0"/>
              <a:t>&lt;&lt;</a:t>
            </a:r>
            <a:r>
              <a:rPr lang="en-US" altLang="ja-JP" sz="3600" dirty="0"/>
              <a:t>2</a:t>
            </a:r>
            <a:r>
              <a:rPr lang="ja-JP" altLang="en-US" sz="3600" dirty="0" smtClean="0"/>
              <a:t>ビットを「ずらす」を掛け算をしなくてよくなる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時がある。</a:t>
            </a:r>
            <a:endParaRPr kumimoji="1" lang="ja-JP" altLang="en-US" sz="3600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695700" y="5769590"/>
            <a:ext cx="359104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 smtClean="0"/>
              <a:t>0010 &lt;&lt; 1 = 0100</a:t>
            </a:r>
          </a:p>
          <a:p>
            <a:r>
              <a:rPr lang="en-US" altLang="ja-JP" sz="3200" dirty="0" smtClean="0"/>
              <a:t>      2		4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86918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7200" y="933450"/>
            <a:ext cx="75057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プログラム</a:t>
            </a:r>
            <a:r>
              <a:rPr lang="ja-JP" altLang="en-US" sz="2400" dirty="0" smtClean="0"/>
              <a:t>で、下記の式の答えを導け</a:t>
            </a:r>
            <a:endParaRPr lang="en-US" altLang="ja-JP" sz="2400" dirty="0" smtClean="0"/>
          </a:p>
          <a:p>
            <a:endParaRPr kumimoji="1" lang="en-US" altLang="ja-JP" sz="2400" dirty="0"/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2×4 +1</a:t>
            </a:r>
            <a:r>
              <a:rPr lang="ja-JP" altLang="en-US" sz="2400" dirty="0" smtClean="0"/>
              <a:t>　＝ </a:t>
            </a:r>
            <a:r>
              <a:rPr lang="en-US" altLang="ja-JP" sz="2400" dirty="0" smtClean="0"/>
              <a:t>2&lt;&lt;2+1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smtClean="0"/>
              <a:t>1 – 4÷2</a:t>
            </a:r>
            <a:r>
              <a:rPr kumimoji="1" lang="ja-JP" altLang="en-US" sz="2400" dirty="0" smtClean="0"/>
              <a:t>　＝</a:t>
            </a:r>
            <a:r>
              <a:rPr kumimoji="1" lang="en-US" altLang="ja-JP" sz="2400" dirty="0" smtClean="0"/>
              <a:t>1-4&gt;&gt;1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	</a:t>
            </a:r>
            <a:r>
              <a:rPr lang="ja-JP" altLang="en-US" sz="2400" dirty="0" smtClean="0"/>
              <a:t>　  と書くと計算優先順位で変になる</a:t>
            </a:r>
            <a:endParaRPr lang="en-US" altLang="ja-JP" sz="2400" dirty="0" smtClean="0"/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smtClean="0"/>
              <a:t>	      </a:t>
            </a:r>
            <a:r>
              <a:rPr kumimoji="1" lang="ja-JP" altLang="en-US" sz="2400" dirty="0" smtClean="0"/>
              <a:t>論理関係は計算順位が低いので</a:t>
            </a:r>
            <a:endParaRPr kumimoji="1" lang="en-US" altLang="ja-JP" sz="2400" dirty="0" smtClean="0"/>
          </a:p>
          <a:p>
            <a:endParaRPr lang="en-US" altLang="ja-JP" sz="2400" dirty="0"/>
          </a:p>
          <a:p>
            <a:r>
              <a:rPr kumimoji="1" lang="en-US" altLang="ja-JP" sz="2400" dirty="0" smtClean="0"/>
              <a:t>		      (2&lt;&lt;2)+1</a:t>
            </a:r>
          </a:p>
          <a:p>
            <a:r>
              <a:rPr lang="en-US" altLang="ja-JP" sz="2400" dirty="0"/>
              <a:t>	</a:t>
            </a:r>
            <a:r>
              <a:rPr lang="en-US" altLang="ja-JP" sz="2400" dirty="0" smtClean="0"/>
              <a:t>	      1-(4&gt;&gt;1)</a:t>
            </a:r>
          </a:p>
          <a:p>
            <a:endParaRPr lang="en-US" altLang="ja-JP" sz="2400" dirty="0"/>
          </a:p>
          <a:p>
            <a:endParaRPr lang="en-US" altLang="ja-JP" sz="2400" dirty="0" smtClean="0"/>
          </a:p>
          <a:p>
            <a:r>
              <a:rPr lang="en-US" altLang="ja-JP" sz="2400" dirty="0" smtClean="0"/>
              <a:t>(</a:t>
            </a:r>
            <a:r>
              <a:rPr lang="ja-JP" altLang="en-US" sz="2400" dirty="0" smtClean="0"/>
              <a:t>　</a:t>
            </a:r>
            <a:r>
              <a:rPr lang="en-US" altLang="ja-JP" sz="2400" dirty="0" smtClean="0"/>
              <a:t>)</a:t>
            </a:r>
            <a:r>
              <a:rPr lang="ja-JP" altLang="en-US" sz="2400" dirty="0" err="1" smtClean="0"/>
              <a:t>で計</a:t>
            </a:r>
            <a:r>
              <a:rPr lang="ja-JP" altLang="en-US" sz="2400" dirty="0" smtClean="0"/>
              <a:t>算優先順位を上げよう</a:t>
            </a:r>
            <a:endParaRPr lang="en-US" altLang="ja-JP" sz="2400" dirty="0" smtClean="0"/>
          </a:p>
          <a:p>
            <a:r>
              <a:rPr lang="ja-JP" altLang="en-US" sz="2400" dirty="0" smtClean="0"/>
              <a:t>昔、忘れてアドレスがぶっ飛んだ</a:t>
            </a:r>
            <a:endParaRPr lang="en-US" altLang="ja-JP" sz="2400" dirty="0" smtClean="0"/>
          </a:p>
          <a:p>
            <a:r>
              <a:rPr kumimoji="1" lang="ja-JP" altLang="en-US" sz="2400" dirty="0" smtClean="0"/>
              <a:t>ポインタにシフト使うな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4818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04800" y="438150"/>
            <a:ext cx="10714793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変数１＝</a:t>
            </a:r>
            <a:r>
              <a:rPr lang="en-US" altLang="ja-JP" sz="2800" dirty="0" smtClean="0"/>
              <a:t>0A</a:t>
            </a:r>
            <a:r>
              <a:rPr lang="ja-JP" altLang="en-US" sz="2800" dirty="0" smtClean="0"/>
              <a:t>と変数２＝</a:t>
            </a:r>
            <a:r>
              <a:rPr lang="en-US" altLang="ja-JP" sz="2800" dirty="0" smtClean="0"/>
              <a:t>0B</a:t>
            </a:r>
            <a:r>
              <a:rPr lang="ja-JP" altLang="en-US" sz="2800" dirty="0" smtClean="0"/>
              <a:t>がある。</a:t>
            </a:r>
            <a:endParaRPr lang="en-US" altLang="ja-JP" sz="2800" dirty="0" smtClean="0"/>
          </a:p>
          <a:p>
            <a:r>
              <a:rPr lang="ja-JP" altLang="en-US" sz="2800" dirty="0" smtClean="0"/>
              <a:t>変数３に変数１と変数２の情報を元に　変数３＝</a:t>
            </a:r>
            <a:r>
              <a:rPr lang="en-US" altLang="ja-JP" sz="2800" dirty="0" smtClean="0"/>
              <a:t>AB</a:t>
            </a:r>
            <a:r>
              <a:rPr lang="ja-JP" altLang="en-US" sz="2800" dirty="0" smtClean="0"/>
              <a:t>を作りなさい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また、変数３から変数４＝</a:t>
            </a:r>
            <a:r>
              <a:rPr lang="en-US" altLang="ja-JP" sz="2800" dirty="0" smtClean="0"/>
              <a:t>BA</a:t>
            </a:r>
            <a:r>
              <a:rPr lang="ja-JP" altLang="en-US" sz="2800" dirty="0" smtClean="0"/>
              <a:t>を作りなさい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一時変数は使ってよい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バイトオーダーってやつ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en-US" altLang="ja-JP" sz="2800" dirty="0" smtClean="0"/>
              <a:t>1.0a 2.0b </a:t>
            </a:r>
            <a:r>
              <a:rPr lang="ja-JP" altLang="en-US" sz="2800" dirty="0" smtClean="0"/>
              <a:t>　</a:t>
            </a:r>
            <a:r>
              <a:rPr lang="en-US" altLang="ja-JP" sz="2800" dirty="0" smtClean="0"/>
              <a:t>0a &lt;&lt;4   a0 | 0b =  3.ab</a:t>
            </a:r>
          </a:p>
          <a:p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677219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19100" y="1600200"/>
            <a:ext cx="7340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このような論理演算・シフト関係は速度が止められるときに使用する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その代表が</a:t>
            </a:r>
            <a:r>
              <a:rPr kumimoji="1" lang="en-US" altLang="ja-JP" dirty="0" smtClean="0"/>
              <a:t>RGB</a:t>
            </a:r>
            <a:r>
              <a:rPr kumimoji="1" lang="ja-JP" altLang="en-US" dirty="0" smtClean="0"/>
              <a:t>の１</a:t>
            </a:r>
            <a:r>
              <a:rPr kumimoji="1" lang="en-US" altLang="ja-JP" dirty="0" smtClean="0"/>
              <a:t>pixel</a:t>
            </a:r>
            <a:r>
              <a:rPr kumimoji="1" lang="ja-JP" altLang="en-US" dirty="0" smtClean="0"/>
              <a:t>を操作する画像処理関係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590800" y="3505200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1pixel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2347718" y="3874532"/>
            <a:ext cx="1296000" cy="12954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54924" y="5612524"/>
            <a:ext cx="3047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R=1 </a:t>
            </a:r>
            <a:r>
              <a:rPr kumimoji="1" lang="en-US" altLang="ja-JP" dirty="0" err="1" smtClean="0"/>
              <a:t>Byte,G</a:t>
            </a:r>
            <a:r>
              <a:rPr kumimoji="1" lang="en-US" altLang="ja-JP" dirty="0" smtClean="0"/>
              <a:t>=</a:t>
            </a:r>
            <a:r>
              <a:rPr kumimoji="1" lang="en-US" altLang="ja-JP" dirty="0" err="1" smtClean="0"/>
              <a:t>Byte,B</a:t>
            </a:r>
            <a:r>
              <a:rPr kumimoji="1" lang="en-US" altLang="ja-JP" dirty="0" smtClean="0"/>
              <a:t>=1Byte</a:t>
            </a:r>
          </a:p>
          <a:p>
            <a:r>
              <a:rPr kumimoji="1" lang="ja-JP" altLang="en-US" dirty="0" smtClean="0"/>
              <a:t>の</a:t>
            </a:r>
            <a:r>
              <a:rPr kumimoji="1" lang="en-US" altLang="ja-JP" dirty="0" smtClean="0"/>
              <a:t>24bit</a:t>
            </a:r>
            <a:r>
              <a:rPr kumimoji="1" lang="ja-JP" altLang="en-US" dirty="0" smtClean="0"/>
              <a:t>構成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457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381000" y="59055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/>
              <a:t>・ベクトル</a:t>
            </a:r>
            <a:endParaRPr kumimoji="1" lang="ja-JP" altLang="en-US" sz="5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38250" y="2609850"/>
            <a:ext cx="98892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２</a:t>
            </a:r>
            <a:r>
              <a:rPr kumimoji="1" lang="en-US" altLang="ja-JP" dirty="0" smtClean="0"/>
              <a:t>D </a:t>
            </a:r>
            <a:r>
              <a:rPr kumimoji="1" lang="ja-JP" altLang="en-US" dirty="0" smtClean="0"/>
              <a:t>・３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において、「動く」を表現するときに使用されるベクトル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　ベクトルとは、「力であり向き」です。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ビジュアル的に矢印で表現されることがおおい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数学的</a:t>
            </a:r>
            <a:r>
              <a:rPr lang="ja-JP" altLang="en-US" dirty="0"/>
              <a:t>に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V</a:t>
            </a:r>
            <a:r>
              <a:rPr lang="ja-JP" altLang="en-US" dirty="0" smtClean="0"/>
              <a:t>（</a:t>
            </a:r>
            <a:r>
              <a:rPr lang="en-US" altLang="ja-JP" dirty="0" smtClean="0"/>
              <a:t>X</a:t>
            </a:r>
            <a:r>
              <a:rPr lang="ja-JP" altLang="en-US" dirty="0" smtClean="0"/>
              <a:t>成分、</a:t>
            </a:r>
            <a:r>
              <a:rPr lang="en-US" altLang="ja-JP" dirty="0" smtClean="0"/>
              <a:t>Y</a:t>
            </a:r>
            <a:r>
              <a:rPr lang="ja-JP" altLang="en-US" dirty="0" smtClean="0"/>
              <a:t>成分）と書くのが普通かな（２</a:t>
            </a:r>
            <a:r>
              <a:rPr lang="en-US" altLang="ja-JP" dirty="0" smtClean="0"/>
              <a:t>D</a:t>
            </a:r>
            <a:r>
              <a:rPr lang="ja-JP" altLang="en-US" dirty="0" smtClean="0"/>
              <a:t>の場合）（３</a:t>
            </a:r>
            <a:r>
              <a:rPr lang="en-US" altLang="ja-JP" dirty="0" smtClean="0"/>
              <a:t>D</a:t>
            </a:r>
            <a:r>
              <a:rPr lang="ja-JP" altLang="en-US" dirty="0" smtClean="0"/>
              <a:t>では</a:t>
            </a:r>
            <a:r>
              <a:rPr lang="en-US" altLang="ja-JP" dirty="0" smtClean="0"/>
              <a:t>Z</a:t>
            </a:r>
            <a:r>
              <a:rPr lang="ja-JP" altLang="en-US" dirty="0" smtClean="0"/>
              <a:t>成分がある）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8343900" y="3408580"/>
            <a:ext cx="933450" cy="98786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63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685800" y="1009650"/>
            <a:ext cx="487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位置と</a:t>
            </a:r>
            <a:r>
              <a:rPr kumimoji="1" lang="en-US" altLang="ja-JP" dirty="0" smtClean="0"/>
              <a:t>B</a:t>
            </a:r>
            <a:r>
              <a:rPr lang="ja-JP" altLang="en-US" dirty="0"/>
              <a:t>位置</a:t>
            </a:r>
            <a:r>
              <a:rPr kumimoji="1" lang="ja-JP" altLang="en-US" dirty="0" smtClean="0"/>
              <a:t>に移動するベクトルを求める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>
            <a:endCxn id="5" idx="2"/>
          </p:cNvCxnSpPr>
          <p:nvPr/>
        </p:nvCxnSpPr>
        <p:spPr>
          <a:xfrm flipV="1">
            <a:off x="2580087" y="2932512"/>
            <a:ext cx="3257550" cy="103845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/>
          <p:cNvSpPr/>
          <p:nvPr/>
        </p:nvSpPr>
        <p:spPr>
          <a:xfrm>
            <a:off x="5837637" y="2752725"/>
            <a:ext cx="359574" cy="35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2155026" y="3831659"/>
            <a:ext cx="359574" cy="359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/>
          <p:cNvCxnSpPr/>
          <p:nvPr/>
        </p:nvCxnSpPr>
        <p:spPr>
          <a:xfrm>
            <a:off x="1066800" y="2752725"/>
            <a:ext cx="0" cy="3571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/>
          <p:cNvCxnSpPr/>
          <p:nvPr/>
        </p:nvCxnSpPr>
        <p:spPr>
          <a:xfrm flipH="1">
            <a:off x="685800" y="5924550"/>
            <a:ext cx="102305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>
            <a:endCxn id="6" idx="3"/>
          </p:cNvCxnSpPr>
          <p:nvPr/>
        </p:nvCxnSpPr>
        <p:spPr>
          <a:xfrm flipV="1">
            <a:off x="1066800" y="4138575"/>
            <a:ext cx="1140884" cy="17859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endCxn id="5" idx="4"/>
          </p:cNvCxnSpPr>
          <p:nvPr/>
        </p:nvCxnSpPr>
        <p:spPr>
          <a:xfrm flipV="1">
            <a:off x="1040472" y="3112299"/>
            <a:ext cx="4976952" cy="28649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2207684" y="3451741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3826303" y="2997935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837637" y="2468408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37137" y="1886374"/>
            <a:ext cx="294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位置　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　</a:t>
            </a:r>
            <a:r>
              <a:rPr lang="en-US" altLang="ja-JP" dirty="0" smtClean="0"/>
              <a:t>B</a:t>
            </a:r>
            <a:r>
              <a:rPr lang="ja-JP" altLang="en-US" dirty="0" smtClean="0"/>
              <a:t>位置　＝　</a:t>
            </a:r>
            <a:r>
              <a:rPr lang="en-US" altLang="ja-JP" dirty="0" smtClean="0"/>
              <a:t>V</a:t>
            </a:r>
            <a:endParaRPr kumimoji="1"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083853" y="2709035"/>
            <a:ext cx="4443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仮に位置を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（</a:t>
            </a:r>
            <a:r>
              <a:rPr lang="en-US" altLang="ja-JP" dirty="0" smtClean="0"/>
              <a:t>3</a:t>
            </a:r>
            <a:r>
              <a:rPr lang="en-US" altLang="ja-JP" dirty="0"/>
              <a:t>,</a:t>
            </a:r>
            <a:r>
              <a:rPr lang="en-US" altLang="ja-JP" dirty="0" smtClean="0"/>
              <a:t>3)</a:t>
            </a:r>
            <a:r>
              <a:rPr lang="ja-JP" altLang="en-US" dirty="0" err="1" smtClean="0"/>
              <a:t>，</a:t>
            </a:r>
            <a:r>
              <a:rPr lang="en-US" altLang="ja-JP" dirty="0" smtClean="0"/>
              <a:t>B</a:t>
            </a:r>
            <a:r>
              <a:rPr lang="ja-JP" altLang="en-US" dirty="0" smtClean="0"/>
              <a:t>（</a:t>
            </a:r>
            <a:r>
              <a:rPr lang="en-US" altLang="ja-JP" dirty="0" smtClean="0"/>
              <a:t>4,7</a:t>
            </a:r>
            <a:r>
              <a:rPr lang="ja-JP" altLang="en-US" dirty="0" smtClean="0"/>
              <a:t>）としたとき</a:t>
            </a:r>
            <a:endParaRPr lang="en-US" altLang="ja-JP" dirty="0" smtClean="0"/>
          </a:p>
          <a:p>
            <a:r>
              <a:rPr kumimoji="1" lang="en-US" altLang="ja-JP" dirty="0" smtClean="0"/>
              <a:t>V</a:t>
            </a:r>
            <a:r>
              <a:rPr kumimoji="1" lang="ja-JP" altLang="en-US" dirty="0" smtClean="0"/>
              <a:t>の成分は？</a:t>
            </a:r>
            <a:endParaRPr kumimoji="1" lang="ja-JP" altLang="en-US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7476975" y="4301429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位置</a:t>
            </a:r>
            <a:r>
              <a:rPr lang="en-US" altLang="ja-JP" dirty="0" smtClean="0"/>
              <a:t>A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</a:t>
            </a:r>
            <a:r>
              <a:rPr lang="ja-JP" altLang="en-US" dirty="0" smtClean="0"/>
              <a:t>成分を加算すると位置</a:t>
            </a:r>
            <a:r>
              <a:rPr lang="en-US" altLang="ja-JP" dirty="0" smtClean="0"/>
              <a:t>B</a:t>
            </a:r>
          </a:p>
          <a:p>
            <a:r>
              <a:rPr kumimoji="1" lang="ja-JP" altLang="en-US" dirty="0"/>
              <a:t>と</a:t>
            </a:r>
            <a:r>
              <a:rPr kumimoji="1" lang="ja-JP" altLang="en-US" dirty="0" smtClean="0"/>
              <a:t>同じ値になる？</a:t>
            </a:r>
            <a:endParaRPr kumimoji="1"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03758" y="6110953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位置</a:t>
            </a:r>
            <a:r>
              <a:rPr lang="en-US" altLang="ja-JP" dirty="0" smtClean="0"/>
              <a:t>A</a:t>
            </a:r>
            <a:r>
              <a:rPr lang="ja-JP" altLang="en-US" dirty="0" smtClean="0"/>
              <a:t>に</a:t>
            </a:r>
            <a:r>
              <a:rPr lang="en-US" altLang="ja-JP" dirty="0" smtClean="0"/>
              <a:t>V</a:t>
            </a:r>
            <a:r>
              <a:rPr lang="ja-JP" altLang="en-US" dirty="0" smtClean="0"/>
              <a:t>を加算すると位置</a:t>
            </a:r>
            <a:r>
              <a:rPr lang="en-US" altLang="ja-JP" dirty="0" smtClean="0"/>
              <a:t>B</a:t>
            </a:r>
            <a:r>
              <a:rPr kumimoji="1" lang="ja-JP" altLang="en-US" dirty="0" smtClean="0"/>
              <a:t>と同じ値になる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0978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/>
          <p:cNvCxnSpPr/>
          <p:nvPr/>
        </p:nvCxnSpPr>
        <p:spPr>
          <a:xfrm flipV="1">
            <a:off x="2209323" y="2107142"/>
            <a:ext cx="3682611" cy="107893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1068439" y="3186075"/>
            <a:ext cx="1140884" cy="17859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1042111" y="2159799"/>
            <a:ext cx="4976952" cy="286491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1068439" y="3652198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589869" y="3736060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16763" y="2054257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885950" y="876300"/>
            <a:ext cx="3953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ベクトルと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ベクトルを加算すると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354780" y="4241885"/>
            <a:ext cx="5569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ベクトルと</a:t>
            </a:r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ベクトル三角形の公正なカタチになる</a:t>
            </a:r>
            <a:endParaRPr kumimoji="1" lang="en-US" altLang="ja-JP" dirty="0" smtClean="0"/>
          </a:p>
          <a:p>
            <a:r>
              <a:rPr kumimoji="1" lang="ja-JP" altLang="en-US" dirty="0" smtClean="0"/>
              <a:t>成分を加算するこ</a:t>
            </a:r>
            <a:r>
              <a:rPr lang="ja-JP" altLang="en-US" dirty="0"/>
              <a:t>と</a:t>
            </a:r>
            <a:r>
              <a:rPr lang="ja-JP" altLang="en-US" dirty="0" smtClean="0"/>
              <a:t>で、力・向きが変化する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885950" y="5541147"/>
            <a:ext cx="5724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ゲームだと、位置・移動ベクトルと分けたほうがいい</a:t>
            </a:r>
            <a:endParaRPr lang="en-US" altLang="ja-JP" dirty="0" smtClean="0"/>
          </a:p>
          <a:p>
            <a:r>
              <a:rPr kumimoji="1" lang="ja-JP" altLang="en-US" dirty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だと、キャラクタの向きベクトル</a:t>
            </a:r>
            <a:endParaRPr kumimoji="1" lang="ja-JP" altLang="en-US" dirty="0"/>
          </a:p>
        </p:txBody>
      </p:sp>
      <p:sp>
        <p:nvSpPr>
          <p:cNvPr id="16" name="正方形/長方形 15"/>
          <p:cNvSpPr/>
          <p:nvPr/>
        </p:nvSpPr>
        <p:spPr>
          <a:xfrm>
            <a:off x="19734" y="28252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沈黙</a:t>
            </a:r>
          </a:p>
        </p:txBody>
      </p:sp>
    </p:spTree>
    <p:extLst>
      <p:ext uri="{BB962C8B-B14F-4D97-AF65-F5344CB8AC3E}">
        <p14:creationId xmlns:p14="http://schemas.microsoft.com/office/powerpoint/2010/main" val="218855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14350" y="85725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・ベクトルのスカラー積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295400" y="169545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・ベクトルには、積が複数あります。（内積・外積・スカラー積）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1295400" y="3752850"/>
            <a:ext cx="914400" cy="895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3371850" y="401585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×</a:t>
            </a:r>
            <a:r>
              <a:rPr kumimoji="1" lang="ja-JP" altLang="en-US" dirty="0" smtClean="0"/>
              <a:t>３　</a:t>
            </a:r>
            <a:r>
              <a:rPr lang="en-US" altLang="ja-JP" dirty="0"/>
              <a:t>=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V="1">
            <a:off x="7101776" y="2114550"/>
            <a:ext cx="914400" cy="895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6187376" y="3009900"/>
            <a:ext cx="914400" cy="895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 flipV="1">
            <a:off x="5272976" y="3905250"/>
            <a:ext cx="914400" cy="8953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 flipV="1">
            <a:off x="5749341" y="2131306"/>
            <a:ext cx="2708974" cy="26525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7547399" y="3712205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ベクトル成分を</a:t>
            </a:r>
            <a:r>
              <a:rPr lang="en-US" altLang="ja-JP" dirty="0" smtClean="0"/>
              <a:t>3</a:t>
            </a:r>
            <a:r>
              <a:rPr lang="ja-JP" altLang="en-US" dirty="0" smtClean="0"/>
              <a:t>倍した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015311" y="55245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向きは変わらないが、力は変化する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28243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62000" y="62865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・ベクトルの大きさ・力（長さ）を求める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62000" y="1238250"/>
            <a:ext cx="7571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・ベクトル</a:t>
            </a:r>
            <a:r>
              <a:rPr lang="ja-JP" altLang="en-US" dirty="0"/>
              <a:t>に</a:t>
            </a:r>
            <a:r>
              <a:rPr lang="ja-JP" altLang="en-US" dirty="0" smtClean="0"/>
              <a:t>は力と向きが存在する。力を求めるにはどうしたらいいか</a:t>
            </a:r>
            <a:endParaRPr kumimoji="1" lang="ja-JP" altLang="en-US" dirty="0"/>
          </a:p>
        </p:txBody>
      </p:sp>
      <p:cxnSp>
        <p:nvCxnSpPr>
          <p:cNvPr id="5" name="直線矢印コネクタ 4"/>
          <p:cNvCxnSpPr/>
          <p:nvPr/>
        </p:nvCxnSpPr>
        <p:spPr>
          <a:xfrm flipV="1">
            <a:off x="1543050" y="2876550"/>
            <a:ext cx="2019300" cy="19431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191000" y="2514600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</a:t>
            </a:r>
            <a:r>
              <a:rPr kumimoji="1" lang="ja-JP" altLang="en-US" dirty="0" smtClean="0"/>
              <a:t>（</a:t>
            </a:r>
            <a:r>
              <a:rPr kumimoji="1" lang="en-US" altLang="ja-JP" dirty="0" smtClean="0"/>
              <a:t>2,2</a:t>
            </a:r>
            <a:r>
              <a:rPr kumimoji="1" lang="ja-JP" altLang="en-US" dirty="0" smtClean="0"/>
              <a:t>）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/>
              <p:cNvSpPr txBox="1"/>
              <p:nvPr/>
            </p:nvSpPr>
            <p:spPr>
              <a:xfrm>
                <a:off x="2552700" y="5257800"/>
                <a:ext cx="2554561" cy="5395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 smtClean="0"/>
                  <a:t>L</a:t>
                </a:r>
                <a:r>
                  <a:rPr kumimoji="1" lang="ja-JP" altLang="en-US" sz="2400" dirty="0" smtClean="0"/>
                  <a:t>＝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ja-JP" sz="240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kumimoji="1" lang="en-US" altLang="ja-JP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kumimoji="1" lang="en-US" altLang="ja-JP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700" y="5257800"/>
                <a:ext cx="2554561" cy="539571"/>
              </a:xfrm>
              <a:prstGeom prst="rect">
                <a:avLst/>
              </a:prstGeom>
              <a:blipFill>
                <a:blip r:embed="rId2"/>
                <a:stretch>
                  <a:fillRect l="-3819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1310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04850" y="85725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・ベクトルの正規化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162050" y="1828800"/>
                <a:ext cx="8350106" cy="28623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 smtClean="0"/>
                  <a:t>・ベクトルの大きさ１は、</a:t>
                </a:r>
                <a:r>
                  <a:rPr lang="en-US" altLang="ja-JP" dirty="0" smtClean="0"/>
                  <a:t>V</a:t>
                </a:r>
                <a:r>
                  <a:rPr lang="ja-JP" altLang="en-US" dirty="0" smtClean="0"/>
                  <a:t>（</a:t>
                </a:r>
                <a:r>
                  <a:rPr lang="en-US" altLang="ja-JP" dirty="0" smtClean="0"/>
                  <a:t>1,1</a:t>
                </a:r>
                <a:r>
                  <a:rPr lang="ja-JP" altLang="en-US" dirty="0" smtClean="0"/>
                  <a:t>）では無い</a:t>
                </a:r>
                <a:endParaRPr lang="en-US" altLang="ja-JP" dirty="0" smtClean="0"/>
              </a:p>
              <a:p>
                <a:r>
                  <a:rPr kumimoji="1" lang="ja-JP" altLang="en-US" dirty="0" smtClean="0"/>
                  <a:t>正規化とは、ベクトルを大きさ１にすることができる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１とは単位です。これがないと基準が作れない</a:t>
                </a:r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大きさ１のベクトルの成分は、</a:t>
                </a:r>
                <a:r>
                  <a:rPr kumimoji="1" lang="en-US" altLang="ja-JP" dirty="0" smtClean="0"/>
                  <a:t>V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kumimoji="1" lang="ja-JP" alt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kumimoji="1" lang="ja-JP" altLang="en-US" dirty="0" smtClean="0"/>
                  <a:t>です</a:t>
                </a:r>
                <a:endParaRPr kumimoji="1" lang="en-US" altLang="ja-JP" dirty="0" smtClean="0"/>
              </a:p>
              <a:p>
                <a:r>
                  <a:rPr lang="en-US" altLang="ja-JP" dirty="0"/>
                  <a:t>	</a:t>
                </a:r>
                <a:r>
                  <a:rPr lang="ja-JP" altLang="en-US" dirty="0" smtClean="0"/>
                  <a:t>大きさ１のベクトルを「単位ベクトル」と呼ぶ</a:t>
                </a:r>
                <a:endParaRPr lang="en-US" altLang="ja-JP" dirty="0" smtClean="0"/>
              </a:p>
              <a:p>
                <a:endParaRPr kumimoji="1" lang="en-US" altLang="ja-JP" dirty="0"/>
              </a:p>
              <a:p>
                <a:endParaRPr lang="en-US" altLang="ja-JP" dirty="0" smtClean="0"/>
              </a:p>
              <a:p>
                <a:r>
                  <a:rPr kumimoji="1" lang="en-US" altLang="ja-JP" dirty="0"/>
                  <a:t>	</a:t>
                </a:r>
                <a:r>
                  <a:rPr kumimoji="1" lang="en-US" altLang="ja-JP" dirty="0" smtClean="0"/>
                  <a:t>	</a:t>
                </a:r>
                <a:r>
                  <a:rPr kumimoji="1" lang="ja-JP" altLang="en-US" dirty="0" smtClean="0"/>
                  <a:t>単位ベクトル＝（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ja-JP" dirty="0" smtClean="0"/>
                  <a:t>/</a:t>
                </a:r>
                <a:r>
                  <a:rPr kumimoji="1" lang="ja-JP" altLang="en-US" dirty="0" smtClean="0"/>
                  <a:t>ベクトルの大きさ</a:t>
                </a:r>
                <a:r>
                  <a:rPr lang="en-US" altLang="ja-JP" dirty="0" smtClean="0"/>
                  <a:t>,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ja-JP" dirty="0" smtClean="0"/>
                  <a:t>/</a:t>
                </a:r>
                <a:r>
                  <a:rPr kumimoji="1" lang="ja-JP" altLang="en-US" dirty="0" smtClean="0"/>
                  <a:t>ベクトルの大きさ）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1828800"/>
                <a:ext cx="8350106" cy="2862322"/>
              </a:xfrm>
              <a:prstGeom prst="rect">
                <a:avLst/>
              </a:prstGeom>
              <a:blipFill>
                <a:blip r:embed="rId2"/>
                <a:stretch>
                  <a:fillRect l="-657" t="-1064" b="-25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6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24107" y="468351"/>
            <a:ext cx="4879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ここから本番</a:t>
            </a:r>
            <a:endParaRPr lang="en-US" altLang="ja-JP" dirty="0"/>
          </a:p>
          <a:p>
            <a:r>
              <a:rPr kumimoji="1" lang="ja-JP" altLang="en-US" dirty="0" smtClean="0"/>
              <a:t>まずは簡単なことから　</a:t>
            </a:r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における値の表現</a:t>
            </a:r>
            <a:endParaRPr kumimoji="1"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69073" y="1773044"/>
            <a:ext cx="3507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メモリの最小単位は？</a:t>
            </a:r>
            <a:endParaRPr kumimoji="1" lang="en-US" altLang="ja-JP" dirty="0" smtClean="0"/>
          </a:p>
          <a:p>
            <a:r>
              <a:rPr lang="en-US" altLang="ja-JP" dirty="0" smtClean="0"/>
              <a:t> 1Byte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1Byte</a:t>
            </a:r>
            <a:r>
              <a:rPr lang="ja-JP" altLang="en-US" dirty="0" smtClean="0"/>
              <a:t>は、</a:t>
            </a:r>
            <a:r>
              <a:rPr lang="en-US" altLang="ja-JP" dirty="0" smtClean="0"/>
              <a:t>8bit</a:t>
            </a:r>
            <a:r>
              <a:rPr lang="ja-JP" altLang="en-US" dirty="0" err="1" smtClean="0"/>
              <a:t>で構</a:t>
            </a:r>
            <a:r>
              <a:rPr lang="ja-JP" altLang="en-US" dirty="0" smtClean="0"/>
              <a:t>成されている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754029" y="2520176"/>
            <a:ext cx="5153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1Byte</a:t>
            </a:r>
            <a:r>
              <a:rPr kumimoji="1" lang="ja-JP" altLang="en-US" dirty="0" smtClean="0"/>
              <a:t>で表現できる数値は「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255</a:t>
            </a:r>
            <a:r>
              <a:rPr kumimoji="1" lang="ja-JP" altLang="en-US" dirty="0" smtClean="0"/>
              <a:t>」の</a:t>
            </a:r>
            <a:r>
              <a:rPr lang="en-US" altLang="ja-JP" dirty="0" smtClean="0"/>
              <a:t>256</a:t>
            </a:r>
            <a:r>
              <a:rPr lang="ja-JP" altLang="en-US" dirty="0" smtClean="0"/>
              <a:t>段階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69073" y="3765111"/>
            <a:ext cx="5024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2Byte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65536</a:t>
            </a:r>
            <a:r>
              <a:rPr lang="ja-JP" altLang="en-US" dirty="0" smtClean="0"/>
              <a:t>段階を数値で表現できる</a:t>
            </a:r>
            <a:endParaRPr lang="en-US" altLang="ja-JP" dirty="0" smtClean="0"/>
          </a:p>
          <a:p>
            <a:r>
              <a:rPr lang="en-US" altLang="ja-JP" dirty="0" smtClean="0"/>
              <a:t>4Byte</a:t>
            </a:r>
            <a:r>
              <a:rPr lang="ja-JP" altLang="en-US" dirty="0" smtClean="0"/>
              <a:t>は</a:t>
            </a:r>
            <a:r>
              <a:rPr lang="en-US" altLang="ja-JP" dirty="0" smtClean="0"/>
              <a:t>4,294,967,296</a:t>
            </a:r>
            <a:r>
              <a:rPr lang="ja-JP" altLang="en-US" dirty="0" smtClean="0"/>
              <a:t>段階を数値で表現できる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2884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平行四辺形 19"/>
          <p:cNvSpPr/>
          <p:nvPr/>
        </p:nvSpPr>
        <p:spPr>
          <a:xfrm>
            <a:off x="1749739" y="5065812"/>
            <a:ext cx="3681861" cy="839688"/>
          </a:xfrm>
          <a:prstGeom prst="parallelogram">
            <a:avLst>
              <a:gd name="adj" fmla="val 206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4000" dirty="0" smtClean="0">
                <a:solidFill>
                  <a:schemeClr val="tx1"/>
                </a:solidFill>
              </a:rPr>
              <a:t>C</a:t>
            </a:r>
            <a:endParaRPr kumimoji="1" lang="ja-JP" altLang="en-US" sz="4000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22193" y="495300"/>
            <a:ext cx="11469807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・外積（クロス積）</a:t>
            </a:r>
            <a:endParaRPr kumimoji="1" lang="en-US" altLang="ja-JP" sz="4400" dirty="0" smtClean="0"/>
          </a:p>
          <a:p>
            <a:r>
              <a:rPr lang="ja-JP" altLang="en-US" sz="4400" dirty="0"/>
              <a:t>　</a:t>
            </a:r>
            <a:r>
              <a:rPr lang="ja-JP" altLang="en-US" sz="4400" dirty="0" smtClean="0"/>
              <a:t>２つのベクトルから、平行四辺形の面積を</a:t>
            </a:r>
            <a:endParaRPr lang="en-US" altLang="ja-JP" sz="4400" dirty="0" smtClean="0"/>
          </a:p>
          <a:p>
            <a:r>
              <a:rPr lang="ja-JP" altLang="en-US" sz="4400" dirty="0" smtClean="0"/>
              <a:t>求める</a:t>
            </a:r>
            <a:endParaRPr lang="en-US" altLang="ja-JP" sz="4400" dirty="0" smtClean="0"/>
          </a:p>
        </p:txBody>
      </p:sp>
      <p:cxnSp>
        <p:nvCxnSpPr>
          <p:cNvPr id="4" name="直線矢印コネクタ 3"/>
          <p:cNvCxnSpPr/>
          <p:nvPr/>
        </p:nvCxnSpPr>
        <p:spPr>
          <a:xfrm flipV="1">
            <a:off x="1581150" y="3543300"/>
            <a:ext cx="169545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4400550" y="337030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 smtClean="0"/>
              <a:t>×</a:t>
            </a:r>
            <a:endParaRPr kumimoji="1" lang="ja-JP" altLang="en-US" sz="6600" dirty="0"/>
          </a:p>
        </p:txBody>
      </p:sp>
      <p:cxnSp>
        <p:nvCxnSpPr>
          <p:cNvPr id="7" name="直線矢印コネクタ 6"/>
          <p:cNvCxnSpPr/>
          <p:nvPr/>
        </p:nvCxnSpPr>
        <p:spPr>
          <a:xfrm>
            <a:off x="6031676" y="3886200"/>
            <a:ext cx="1778824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2044795" y="2955786"/>
            <a:ext cx="768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vA</a:t>
            </a:r>
            <a:endParaRPr kumimoji="1" lang="ja-JP" altLang="en-US" sz="4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57096" y="2955786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vB</a:t>
            </a:r>
            <a:endParaRPr kumimoji="1" lang="ja-JP" altLang="en-US" sz="4000" dirty="0"/>
          </a:p>
        </p:txBody>
      </p:sp>
      <p:cxnSp>
        <p:nvCxnSpPr>
          <p:cNvPr id="14" name="直線矢印コネクタ 13"/>
          <p:cNvCxnSpPr/>
          <p:nvPr/>
        </p:nvCxnSpPr>
        <p:spPr>
          <a:xfrm flipV="1">
            <a:off x="1775237" y="5143500"/>
            <a:ext cx="169545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1733550" y="5905500"/>
            <a:ext cx="1778824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883523" y="517055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＝</a:t>
            </a:r>
            <a:endParaRPr kumimoji="1" lang="ja-JP" altLang="en-US" sz="40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00189" y="5131713"/>
            <a:ext cx="5517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 err="1" smtClean="0"/>
              <a:t>vA.x</a:t>
            </a:r>
            <a:r>
              <a:rPr lang="en-US" altLang="ja-JP" sz="4000" dirty="0" smtClean="0"/>
              <a:t>*</a:t>
            </a:r>
            <a:r>
              <a:rPr lang="en-US" altLang="ja-JP" sz="4000" dirty="0" err="1" smtClean="0"/>
              <a:t>vB.y-vA.y</a:t>
            </a:r>
            <a:r>
              <a:rPr lang="en-US" altLang="ja-JP" sz="4000" dirty="0" smtClean="0"/>
              <a:t>*</a:t>
            </a:r>
            <a:r>
              <a:rPr lang="en-US" altLang="ja-JP" sz="4000" dirty="0" err="1" smtClean="0"/>
              <a:t>vB.x</a:t>
            </a:r>
            <a:r>
              <a:rPr lang="en-US" altLang="ja-JP" sz="4000" dirty="0" smtClean="0"/>
              <a:t>=C</a:t>
            </a:r>
            <a:endParaRPr kumimoji="1" lang="ja-JP" altLang="en-US" sz="40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839200" y="266339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正規化</a:t>
            </a:r>
            <a:r>
              <a:rPr lang="ja-JP" altLang="en-US" dirty="0" smtClean="0"/>
              <a:t>したベクトルなら</a:t>
            </a:r>
            <a:endParaRPr lang="en-US" altLang="ja-JP" dirty="0" smtClean="0"/>
          </a:p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は</a:t>
            </a:r>
            <a:r>
              <a:rPr lang="en-US" altLang="ja-JP" dirty="0" err="1" smtClean="0"/>
              <a:t>sinθ</a:t>
            </a:r>
            <a:r>
              <a:rPr lang="ja-JP" altLang="en-US" dirty="0" smtClean="0"/>
              <a:t>だ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6444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81050" y="476250"/>
            <a:ext cx="8956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外積で</a:t>
            </a:r>
            <a:r>
              <a:rPr lang="ja-JP" altLang="en-US" dirty="0" smtClean="0"/>
              <a:t>は、平行四辺形の面積が集まる、平行四辺形の面積は「底辺</a:t>
            </a:r>
            <a:r>
              <a:rPr lang="en-US" altLang="ja-JP" dirty="0" smtClean="0"/>
              <a:t>×</a:t>
            </a:r>
            <a:r>
              <a:rPr lang="ja-JP" altLang="en-US" dirty="0" smtClean="0"/>
              <a:t>高さ」なので、</a:t>
            </a:r>
            <a:endParaRPr lang="en-US" altLang="ja-JP" dirty="0" smtClean="0"/>
          </a:p>
          <a:p>
            <a:r>
              <a:rPr kumimoji="1" lang="ja-JP" altLang="en-US" dirty="0" smtClean="0"/>
              <a:t>面積に底辺を割ると「高さ」が求まる</a:t>
            </a:r>
            <a:endParaRPr kumimoji="1" lang="ja-JP" altLang="en-US" dirty="0"/>
          </a:p>
        </p:txBody>
      </p:sp>
      <p:cxnSp>
        <p:nvCxnSpPr>
          <p:cNvPr id="4" name="直線矢印コネクタ 3"/>
          <p:cNvCxnSpPr/>
          <p:nvPr/>
        </p:nvCxnSpPr>
        <p:spPr>
          <a:xfrm flipV="1">
            <a:off x="3067050" y="2216232"/>
            <a:ext cx="1752600" cy="147946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/>
        </p:nvCxnSpPr>
        <p:spPr>
          <a:xfrm>
            <a:off x="3067050" y="3695700"/>
            <a:ext cx="200025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V="1">
            <a:off x="4819650" y="2216232"/>
            <a:ext cx="0" cy="147947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/>
          <p:cNvSpPr txBox="1"/>
          <p:nvPr/>
        </p:nvSpPr>
        <p:spPr>
          <a:xfrm>
            <a:off x="781050" y="3875094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これを使うことで、ベクトルに対してどれだけ離れているか距離が出せる</a:t>
            </a:r>
            <a:endParaRPr kumimoji="1"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>
            <a:off x="781050" y="4303455"/>
            <a:ext cx="100488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/>
              <a:t>外積で気を付ける事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・同一線上のベクトルは計算不可</a:t>
            </a:r>
            <a:endParaRPr lang="en-US" altLang="ja-JP" sz="3200" dirty="0"/>
          </a:p>
          <a:p>
            <a:r>
              <a:rPr lang="ja-JP" altLang="en-US" sz="3200" dirty="0"/>
              <a:t>・ゼロベクトルは計算不可（ゼロベクトルとは成分が両方０のベクトル）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4936033" y="277130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高さ</a:t>
            </a:r>
          </a:p>
        </p:txBody>
      </p:sp>
    </p:spTree>
    <p:extLst>
      <p:ext uri="{BB962C8B-B14F-4D97-AF65-F5344CB8AC3E}">
        <p14:creationId xmlns:p14="http://schemas.microsoft.com/office/powerpoint/2010/main" val="137749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781050" y="11049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内積（ドット積）</a:t>
            </a:r>
            <a:endParaRPr kumimoji="1" lang="ja-JP" altLang="en-US" dirty="0"/>
          </a:p>
        </p:txBody>
      </p:sp>
      <p:cxnSp>
        <p:nvCxnSpPr>
          <p:cNvPr id="3" name="直線矢印コネクタ 2"/>
          <p:cNvCxnSpPr/>
          <p:nvPr/>
        </p:nvCxnSpPr>
        <p:spPr>
          <a:xfrm flipV="1">
            <a:off x="1581150" y="3543300"/>
            <a:ext cx="169545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/>
          <p:cNvSpPr txBox="1"/>
          <p:nvPr/>
        </p:nvSpPr>
        <p:spPr>
          <a:xfrm>
            <a:off x="4400550" y="3370302"/>
            <a:ext cx="103105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6600" dirty="0"/>
              <a:t>・</a:t>
            </a:r>
            <a:endParaRPr kumimoji="1" lang="ja-JP" altLang="en-US" sz="6600" dirty="0"/>
          </a:p>
        </p:txBody>
      </p:sp>
      <p:cxnSp>
        <p:nvCxnSpPr>
          <p:cNvPr id="5" name="直線矢印コネクタ 4"/>
          <p:cNvCxnSpPr/>
          <p:nvPr/>
        </p:nvCxnSpPr>
        <p:spPr>
          <a:xfrm>
            <a:off x="6031676" y="3886200"/>
            <a:ext cx="1778824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/>
          <p:cNvSpPr txBox="1"/>
          <p:nvPr/>
        </p:nvSpPr>
        <p:spPr>
          <a:xfrm>
            <a:off x="2044795" y="2955786"/>
            <a:ext cx="7681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vA</a:t>
            </a:r>
            <a:endParaRPr kumimoji="1" lang="ja-JP" altLang="en-US" sz="40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57096" y="2955786"/>
            <a:ext cx="782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 err="1" smtClean="0"/>
              <a:t>vB</a:t>
            </a:r>
            <a:endParaRPr kumimoji="1" lang="ja-JP" altLang="en-US" sz="40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8972550" y="1695450"/>
            <a:ext cx="3357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</a:t>
            </a:r>
            <a:r>
              <a:rPr kumimoji="1" lang="ja-JP" altLang="en-US" baseline="30000" dirty="0" smtClean="0"/>
              <a:t>→</a:t>
            </a:r>
            <a:r>
              <a:rPr lang="en-US" altLang="ja-JP" dirty="0" smtClean="0"/>
              <a:t>=(a1,a2),b</a:t>
            </a:r>
            <a:r>
              <a:rPr lang="ja-JP" altLang="en-US" baseline="30000" dirty="0" smtClean="0"/>
              <a:t>→</a:t>
            </a:r>
            <a:r>
              <a:rPr lang="en-US" altLang="ja-JP" dirty="0" smtClean="0"/>
              <a:t>=(b1,b2)</a:t>
            </a:r>
            <a:r>
              <a:rPr lang="ja-JP" altLang="en-US" dirty="0" smtClean="0"/>
              <a:t>のとき</a:t>
            </a:r>
            <a:endParaRPr kumimoji="1" lang="ja-JP" altLang="en-US" baseline="30000" dirty="0"/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1964650" y="4970740"/>
            <a:ext cx="1695450" cy="76200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1964650" y="5732740"/>
            <a:ext cx="1778824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482600" y="53975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＝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613400" y="53975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</a:t>
            </a:r>
            <a:r>
              <a:rPr kumimoji="1" lang="ja-JP" altLang="en-US" dirty="0" smtClean="0"/>
              <a:t>ベクトルから見て、</a:t>
            </a:r>
            <a:r>
              <a:rPr lang="en-US" altLang="ja-JP" dirty="0" smtClean="0"/>
              <a:t>A</a:t>
            </a:r>
            <a:r>
              <a:rPr lang="ja-JP" altLang="en-US" dirty="0" smtClean="0"/>
              <a:t>ベクトルの力の貢献度がわかる</a:t>
            </a:r>
            <a:endParaRPr kumimoji="1" lang="en-US" altLang="ja-JP" dirty="0" smtClean="0"/>
          </a:p>
        </p:txBody>
      </p:sp>
      <p:sp>
        <p:nvSpPr>
          <p:cNvPr id="13" name="正方形/長方形 12"/>
          <p:cNvSpPr/>
          <p:nvPr/>
        </p:nvSpPr>
        <p:spPr>
          <a:xfrm>
            <a:off x="8972550" y="2482334"/>
            <a:ext cx="2424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</a:t>
            </a:r>
            <a:r>
              <a:rPr lang="ja-JP" altLang="en-US" baseline="30000" dirty="0" smtClean="0"/>
              <a:t>→</a:t>
            </a:r>
            <a:r>
              <a:rPr lang="en-US" altLang="ja-JP" dirty="0"/>
              <a:t> </a:t>
            </a:r>
            <a:r>
              <a:rPr lang="ja-JP" altLang="en-US" dirty="0"/>
              <a:t>・</a:t>
            </a:r>
            <a:r>
              <a:rPr lang="en-US" altLang="ja-JP" dirty="0" smtClean="0"/>
              <a:t>b</a:t>
            </a:r>
            <a:r>
              <a:rPr lang="ja-JP" altLang="en-US" baseline="30000" dirty="0" smtClean="0"/>
              <a:t>→</a:t>
            </a:r>
            <a:r>
              <a:rPr lang="en-US" altLang="ja-JP" dirty="0" smtClean="0"/>
              <a:t>=a1b1+a2b2</a:t>
            </a:r>
            <a:endParaRPr lang="ja-JP" altLang="en-US" dirty="0"/>
          </a:p>
        </p:txBody>
      </p:sp>
      <p:pic>
        <p:nvPicPr>
          <p:cNvPr id="15" name="図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579" y="3525213"/>
            <a:ext cx="2172003" cy="495369"/>
          </a:xfrm>
          <a:prstGeom prst="rect">
            <a:avLst/>
          </a:prstGeom>
        </p:spPr>
      </p:pic>
      <p:cxnSp>
        <p:nvCxnSpPr>
          <p:cNvPr id="17" name="直線コネクタ 16"/>
          <p:cNvCxnSpPr/>
          <p:nvPr/>
        </p:nvCxnSpPr>
        <p:spPr>
          <a:xfrm>
            <a:off x="1964650" y="5732740"/>
            <a:ext cx="1217597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2306869" y="6005036"/>
            <a:ext cx="10110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貢献度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70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6400" y="493486"/>
            <a:ext cx="319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覚えて</a:t>
            </a:r>
            <a:r>
              <a:rPr kumimoji="1" lang="ja-JP" altLang="en-US" dirty="0" err="1" smtClean="0"/>
              <a:t>お</a:t>
            </a:r>
            <a:r>
              <a:rPr kumimoji="1" lang="ja-JP" altLang="en-US" dirty="0" smtClean="0"/>
              <a:t>こうアーク関数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err="1" smtClean="0"/>
              <a:t>acos</a:t>
            </a:r>
            <a:r>
              <a:rPr lang="ja-JP" altLang="en-US" dirty="0" smtClean="0"/>
              <a:t>・</a:t>
            </a:r>
            <a:r>
              <a:rPr lang="en-US" altLang="ja-JP" dirty="0" err="1" smtClean="0"/>
              <a:t>asin</a:t>
            </a:r>
            <a:r>
              <a:rPr lang="ja-JP" altLang="en-US" dirty="0" smtClean="0"/>
              <a:t>など逆関数がある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06400" y="1973942"/>
            <a:ext cx="76899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 smtClean="0"/>
              <a:t>Cosθ</a:t>
            </a:r>
            <a:r>
              <a:rPr lang="ja-JP" altLang="en-US" sz="2800" dirty="0" smtClean="0"/>
              <a:t>から</a:t>
            </a:r>
            <a:r>
              <a:rPr lang="en-US" altLang="ja-JP" sz="2800" dirty="0" smtClean="0"/>
              <a:t>θ</a:t>
            </a:r>
            <a:r>
              <a:rPr lang="ja-JP" altLang="en-US" sz="2800" dirty="0" smtClean="0"/>
              <a:t>を得るには</a:t>
            </a:r>
            <a:r>
              <a:rPr lang="en-US" altLang="ja-JP" sz="2800" dirty="0" err="1" smtClean="0"/>
              <a:t>acos</a:t>
            </a:r>
            <a:r>
              <a:rPr lang="ja-JP" altLang="en-US" sz="2800" dirty="0" smtClean="0"/>
              <a:t>を使う必要がある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プログラムでは</a:t>
            </a:r>
            <a:r>
              <a:rPr kumimoji="1" lang="en-US" altLang="ja-JP" sz="2800" dirty="0" err="1" smtClean="0"/>
              <a:t>acos</a:t>
            </a:r>
            <a:r>
              <a:rPr kumimoji="1" lang="ja-JP" altLang="en-US" sz="2800" dirty="0" smtClean="0"/>
              <a:t>関数を使う</a:t>
            </a:r>
            <a:endParaRPr lang="en-US" altLang="ja-JP" sz="2800" dirty="0" smtClean="0"/>
          </a:p>
          <a:p>
            <a:r>
              <a:rPr lang="en-US" altLang="ja-JP" sz="2800" dirty="0"/>
              <a:t>	</a:t>
            </a:r>
            <a:r>
              <a:rPr lang="ja-JP" altLang="en-US" sz="2800" dirty="0" smtClean="0"/>
              <a:t>　</a:t>
            </a:r>
            <a:r>
              <a:rPr kumimoji="1" lang="en-US" altLang="ja-JP" sz="2800" dirty="0" smtClean="0"/>
              <a:t>※</a:t>
            </a:r>
            <a:r>
              <a:rPr kumimoji="1" lang="ja-JP" altLang="en-US" sz="2800" dirty="0" smtClean="0"/>
              <a:t>ラジアン角だよ</a:t>
            </a:r>
            <a:endParaRPr kumimoji="1"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203302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20914" y="435429"/>
            <a:ext cx="2433680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ベクトルにおいて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sz="3200" dirty="0" smtClean="0"/>
              <a:t>V</a:t>
            </a:r>
            <a:r>
              <a:rPr kumimoji="1" lang="ja-JP" altLang="en-US" sz="3200" dirty="0" smtClean="0"/>
              <a:t>（</a:t>
            </a:r>
            <a:r>
              <a:rPr kumimoji="1" lang="en-US" altLang="ja-JP" sz="3200" dirty="0" smtClean="0"/>
              <a:t>X,Y,Z</a:t>
            </a:r>
            <a:r>
              <a:rPr kumimoji="1" lang="ja-JP" altLang="en-US" sz="3200" dirty="0" smtClean="0"/>
              <a:t>）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730171" y="2138151"/>
            <a:ext cx="4801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ベクトルで外積</a:t>
            </a:r>
            <a:r>
              <a:rPr lang="ja-JP" altLang="en-US" dirty="0"/>
              <a:t>を</a:t>
            </a:r>
            <a:r>
              <a:rPr lang="ja-JP" altLang="en-US" dirty="0" smtClean="0"/>
              <a:t>求めると</a:t>
            </a:r>
            <a:endParaRPr lang="en-US" altLang="ja-JP" dirty="0" smtClean="0"/>
          </a:p>
          <a:p>
            <a:r>
              <a:rPr kumimoji="1" lang="ja-JP" altLang="en-US" dirty="0" smtClean="0"/>
              <a:t>２つのベクトルの法線（面の向き）が求まる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569346" y="3206152"/>
            <a:ext cx="551465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a</a:t>
            </a:r>
            <a:r>
              <a:rPr lang="ja-JP" altLang="en-US" baseline="30000" dirty="0" smtClean="0"/>
              <a:t>→</a:t>
            </a:r>
            <a:r>
              <a:rPr lang="en-US" altLang="ja-JP" dirty="0" smtClean="0"/>
              <a:t>=(a1,a2,a3),b</a:t>
            </a:r>
            <a:r>
              <a:rPr lang="ja-JP" altLang="en-US" baseline="30000" dirty="0" smtClean="0"/>
              <a:t>→</a:t>
            </a:r>
            <a:r>
              <a:rPr lang="en-US" altLang="ja-JP" dirty="0" smtClean="0"/>
              <a:t>=(b1,b2,b3)</a:t>
            </a:r>
          </a:p>
          <a:p>
            <a:r>
              <a:rPr lang="en-US" altLang="ja-JP" dirty="0"/>
              <a:t>a</a:t>
            </a:r>
            <a:r>
              <a:rPr lang="ja-JP" altLang="en-US" baseline="30000" dirty="0" smtClean="0"/>
              <a:t>→</a:t>
            </a:r>
            <a:r>
              <a:rPr lang="en-US" altLang="ja-JP" dirty="0"/>
              <a:t> ×</a:t>
            </a:r>
            <a:r>
              <a:rPr lang="en-US" altLang="ja-JP" dirty="0" smtClean="0"/>
              <a:t>b</a:t>
            </a:r>
            <a:r>
              <a:rPr lang="ja-JP" altLang="en-US" baseline="30000" dirty="0" smtClean="0"/>
              <a:t>→ </a:t>
            </a:r>
            <a:r>
              <a:rPr lang="en-US" altLang="ja-JP" dirty="0" smtClean="0"/>
              <a:t>=|(a2b3-a3b2),(a3b1-a1b3),(a1b2-a2b1)|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N( X =a2b3-a3b2 , Y =a3b1-a1b3 , Z=a1b2-a2b1)</a:t>
            </a:r>
          </a:p>
        </p:txBody>
      </p:sp>
      <p:cxnSp>
        <p:nvCxnSpPr>
          <p:cNvPr id="9" name="直線矢印コネクタ 8"/>
          <p:cNvCxnSpPr/>
          <p:nvPr/>
        </p:nvCxnSpPr>
        <p:spPr>
          <a:xfrm flipV="1">
            <a:off x="972870" y="4474224"/>
            <a:ext cx="1146629" cy="166149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 flipV="1">
            <a:off x="936278" y="5699258"/>
            <a:ext cx="1545359" cy="424349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/>
          <p:cNvCxnSpPr/>
          <p:nvPr/>
        </p:nvCxnSpPr>
        <p:spPr>
          <a:xfrm>
            <a:off x="2138134" y="4474224"/>
            <a:ext cx="343090" cy="125477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/>
          <p:cNvCxnSpPr/>
          <p:nvPr/>
        </p:nvCxnSpPr>
        <p:spPr>
          <a:xfrm>
            <a:off x="1835338" y="5525961"/>
            <a:ext cx="864319" cy="93289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416263" y="6488668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法線</a:t>
            </a:r>
            <a:r>
              <a:rPr lang="en-US" altLang="ja-JP" dirty="0" smtClean="0"/>
              <a:t>N</a:t>
            </a:r>
            <a:r>
              <a:rPr lang="ja-JP" altLang="en-US" dirty="0" smtClean="0"/>
              <a:t>（面の向き）</a:t>
            </a:r>
            <a:endParaRPr kumimoji="1" lang="ja-JP" altLang="en-US" dirty="0"/>
          </a:p>
        </p:txBody>
      </p:sp>
      <p:sp>
        <p:nvSpPr>
          <p:cNvPr id="21" name="L 字 20"/>
          <p:cNvSpPr/>
          <p:nvPr/>
        </p:nvSpPr>
        <p:spPr>
          <a:xfrm rot="19663612">
            <a:off x="1557271" y="5526266"/>
            <a:ext cx="315884" cy="265742"/>
          </a:xfrm>
          <a:prstGeom prst="corner">
            <a:avLst>
              <a:gd name="adj1" fmla="val 13492"/>
              <a:gd name="adj2" fmla="val 11905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/>
          <p:cNvGrpSpPr/>
          <p:nvPr/>
        </p:nvGrpSpPr>
        <p:grpSpPr>
          <a:xfrm>
            <a:off x="1405767" y="1557436"/>
            <a:ext cx="1870048" cy="3062595"/>
            <a:chOff x="1405767" y="1557436"/>
            <a:chExt cx="1870048" cy="3062595"/>
          </a:xfrm>
        </p:grpSpPr>
        <p:sp>
          <p:nvSpPr>
            <p:cNvPr id="4" name="円柱 3"/>
            <p:cNvSpPr/>
            <p:nvPr/>
          </p:nvSpPr>
          <p:spPr>
            <a:xfrm rot="1973059">
              <a:off x="1405767" y="2089250"/>
              <a:ext cx="472136" cy="2530781"/>
            </a:xfrm>
            <a:prstGeom prst="can">
              <a:avLst>
                <a:gd name="adj" fmla="val 2980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/>
            <p:cNvSpPr/>
            <p:nvPr/>
          </p:nvSpPr>
          <p:spPr>
            <a:xfrm rot="1829124">
              <a:off x="1686633" y="1557436"/>
              <a:ext cx="1589182" cy="98673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/>
            <p:cNvSpPr/>
            <p:nvPr/>
          </p:nvSpPr>
          <p:spPr>
            <a:xfrm rot="1883027">
              <a:off x="1432407" y="2198836"/>
              <a:ext cx="1581450" cy="61576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2689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274" y="254428"/>
            <a:ext cx="11550876" cy="641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0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0500" y="609600"/>
            <a:ext cx="46698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３</a:t>
            </a:r>
            <a:r>
              <a:rPr kumimoji="1" lang="en-US" altLang="ja-JP" sz="4000" dirty="0" smtClean="0"/>
              <a:t>D</a:t>
            </a:r>
            <a:r>
              <a:rPr kumimoji="1" lang="ja-JP" altLang="en-US" sz="4000" dirty="0" smtClean="0"/>
              <a:t>ベクトルの内積</a:t>
            </a:r>
            <a:endParaRPr kumimoji="1" lang="ja-JP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172200" y="1000091"/>
                <a:ext cx="4605043" cy="21377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ja-JP" altLang="en-US" i="1">
                        <a:latin typeface="Cambria Math" panose="02040503050406030204" pitchFamily="18" charset="0"/>
                      </a:rPr>
                      <m:t>の成分</m:t>
                    </m:r>
                  </m:oMath>
                </a14:m>
                <a:r>
                  <a:rPr kumimoji="1" lang="ja-JP" altLang="en-US" dirty="0" smtClean="0"/>
                  <a:t>を（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 dirty="0" smtClean="0"/>
                  <a:t>）</a:t>
                </a:r>
                <a:r>
                  <a:rPr lang="en-US" altLang="ja-JP" dirty="0" smtClean="0"/>
                  <a:t>,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ja-JP" altLang="en-US" i="1">
                        <a:latin typeface="Cambria Math" panose="02040503050406030204" pitchFamily="18" charset="0"/>
                      </a:rPr>
                      <m:t>の成分</m:t>
                    </m:r>
                  </m:oMath>
                </a14:m>
                <a:r>
                  <a:rPr lang="ja-JP" altLang="en-US" dirty="0"/>
                  <a:t>を（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ja-JP" altLang="en-US" dirty="0" smtClean="0"/>
                  <a:t>）と表現すると、</a:t>
                </a:r>
                <a:endParaRPr lang="en-US" altLang="ja-JP" dirty="0" smtClean="0"/>
              </a:p>
              <a:p>
                <a:endParaRPr kumimoji="1" lang="en-US" altLang="ja-JP" dirty="0"/>
              </a:p>
              <a:p>
                <a:endParaRPr lang="en-US" altLang="ja-JP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AB</m:t>
                        </m:r>
                      </m:e>
                    </m:acc>
                    <m:r>
                      <a:rPr lang="ja-JP" altLang="en-US" i="1">
                        <a:latin typeface="Cambria Math" panose="02040503050406030204" pitchFamily="18" charset="0"/>
                      </a:rPr>
                      <m:t>・</m:t>
                    </m:r>
                    <m:acc>
                      <m:accPr>
                        <m:chr m:val="⃗"/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ja-JP" i="1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kumimoji="1" lang="en-US" altLang="ja-JP" dirty="0" smtClean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𝐴𝐶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ja-JP" dirty="0" smtClean="0"/>
              </a:p>
              <a:p>
                <a:endParaRPr lang="en-US" altLang="ja-JP" dirty="0"/>
              </a:p>
              <a:p>
                <a:r>
                  <a:rPr kumimoji="1" lang="ja-JP" altLang="en-US" dirty="0" smtClean="0"/>
                  <a:t>という計算で内積</a:t>
                </a:r>
                <a:r>
                  <a:rPr lang="ja-JP" altLang="en-US" dirty="0" smtClean="0"/>
                  <a:t>を求めることができる</a:t>
                </a:r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000091"/>
                <a:ext cx="4605043" cy="2137701"/>
              </a:xfrm>
              <a:prstGeom prst="rect">
                <a:avLst/>
              </a:prstGeom>
              <a:blipFill>
                <a:blip r:embed="rId2"/>
                <a:stretch>
                  <a:fillRect l="-1192" r="-530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/>
          <p:cNvCxnSpPr/>
          <p:nvPr/>
        </p:nvCxnSpPr>
        <p:spPr>
          <a:xfrm flipV="1">
            <a:off x="6172200" y="3461642"/>
            <a:ext cx="1581150" cy="2786758"/>
          </a:xfrm>
          <a:prstGeom prst="straightConnector1">
            <a:avLst/>
          </a:prstGeom>
          <a:ln w="76200">
            <a:solidFill>
              <a:srgbClr val="0000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/>
          <p:cNvCxnSpPr/>
          <p:nvPr/>
        </p:nvCxnSpPr>
        <p:spPr>
          <a:xfrm flipV="1">
            <a:off x="6172200" y="5834063"/>
            <a:ext cx="2914650" cy="414337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>
            <a:off x="7753350" y="3462320"/>
            <a:ext cx="180975" cy="2509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878825" y="3258784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座標</a:t>
            </a:r>
            <a:r>
              <a:rPr lang="en-US" altLang="ja-JP" b="1" dirty="0" smtClean="0"/>
              <a:t>B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5,17,6</a:t>
            </a:r>
            <a:r>
              <a:rPr lang="ja-JP" altLang="en-US" b="1" dirty="0" smtClean="0"/>
              <a:t>）</a:t>
            </a:r>
            <a:endParaRPr kumimoji="1" lang="ja-JP" altLang="en-US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7148056" y="2893218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b="1" dirty="0"/>
              <a:t>・</a:t>
            </a:r>
            <a:endParaRPr kumimoji="1" lang="ja-JP" altLang="en-US" sz="8000" b="1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32292" y="558668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b="1" dirty="0"/>
              <a:t>・</a:t>
            </a:r>
            <a:endParaRPr kumimoji="1" lang="ja-JP" altLang="en-US" sz="8000" b="1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508842" y="5224730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b="1" dirty="0"/>
              <a:t>・</a:t>
            </a:r>
            <a:endParaRPr kumimoji="1" lang="ja-JP" altLang="en-US" sz="8000" b="1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323675" y="629621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座標</a:t>
            </a:r>
            <a:r>
              <a:rPr lang="en-US" altLang="ja-JP" b="1" dirty="0" smtClean="0"/>
              <a:t>B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3,10,4</a:t>
            </a:r>
            <a:r>
              <a:rPr lang="ja-JP" altLang="en-US" b="1" dirty="0" smtClean="0"/>
              <a:t>）</a:t>
            </a:r>
            <a:endParaRPr kumimoji="1" lang="ja-JP" altLang="en-US" b="1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9126224" y="5602843"/>
            <a:ext cx="193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 smtClean="0"/>
              <a:t>座標</a:t>
            </a:r>
            <a:r>
              <a:rPr lang="en-US" altLang="ja-JP" b="1" dirty="0" smtClean="0"/>
              <a:t>B</a:t>
            </a:r>
            <a:r>
              <a:rPr lang="ja-JP" altLang="en-US" b="1" dirty="0" smtClean="0"/>
              <a:t>（</a:t>
            </a:r>
            <a:r>
              <a:rPr lang="en-US" altLang="ja-JP" b="1" dirty="0" smtClean="0"/>
              <a:t>7,12,5</a:t>
            </a:r>
            <a:r>
              <a:rPr lang="ja-JP" altLang="en-US" b="1" dirty="0" smtClean="0"/>
              <a:t>）</a:t>
            </a:r>
            <a:endParaRPr kumimoji="1" lang="ja-JP" altLang="en-US" b="1" dirty="0"/>
          </a:p>
        </p:txBody>
      </p:sp>
      <p:sp>
        <p:nvSpPr>
          <p:cNvPr id="20" name="円弧 19"/>
          <p:cNvSpPr/>
          <p:nvPr/>
        </p:nvSpPr>
        <p:spPr>
          <a:xfrm>
            <a:off x="6094089" y="5809982"/>
            <a:ext cx="710054" cy="738187"/>
          </a:xfrm>
          <a:prstGeom prst="arc">
            <a:avLst>
              <a:gd name="adj1" fmla="val 16200000"/>
              <a:gd name="adj2" fmla="val 6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6694007" y="5625316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46</a:t>
            </a:r>
            <a:r>
              <a:rPr lang="ja-JP" altLang="en-US" b="1" dirty="0" smtClean="0"/>
              <a:t>度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 flipV="1">
            <a:off x="6235124" y="6156841"/>
            <a:ext cx="1699201" cy="2603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8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285875" y="495300"/>
            <a:ext cx="700704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//</a:t>
            </a:r>
            <a:r>
              <a:rPr kumimoji="1" lang="ja-JP" altLang="en-US" dirty="0" smtClean="0"/>
              <a:t>内積</a:t>
            </a:r>
            <a:endParaRPr kumimoji="1" lang="en-US" altLang="ja-JP" dirty="0" smtClean="0"/>
          </a:p>
          <a:p>
            <a:r>
              <a:rPr lang="en-US" altLang="ja-JP" dirty="0" smtClean="0"/>
              <a:t>Float Dot(</a:t>
            </a:r>
            <a:r>
              <a:rPr lang="en-US" altLang="ja-JP" dirty="0" err="1" smtClean="0"/>
              <a:t>Vec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vec</a:t>
            </a:r>
            <a:r>
              <a:rPr lang="en-US" altLang="ja-JP" dirty="0" smtClean="0"/>
              <a:t>)</a:t>
            </a:r>
          </a:p>
          <a:p>
            <a:r>
              <a:rPr kumimoji="1" lang="en-US" altLang="ja-JP" dirty="0" smtClean="0"/>
              <a:t>{</a:t>
            </a:r>
            <a:br>
              <a:rPr kumimoji="1" lang="en-US" altLang="ja-JP" dirty="0" smtClean="0"/>
            </a:br>
            <a:r>
              <a:rPr kumimoji="1" lang="en-US" altLang="ja-JP" dirty="0" smtClean="0"/>
              <a:t>	return((</a:t>
            </a:r>
            <a:r>
              <a:rPr kumimoji="1" lang="en-US" altLang="ja-JP" dirty="0" err="1" smtClean="0"/>
              <a:t>m_x</a:t>
            </a:r>
            <a:r>
              <a:rPr kumimoji="1" lang="en-US" altLang="ja-JP" dirty="0" smtClean="0"/>
              <a:t>*</a:t>
            </a:r>
            <a:r>
              <a:rPr kumimoji="1" lang="en-US" altLang="ja-JP" dirty="0" err="1" smtClean="0"/>
              <a:t>vec.m_x</a:t>
            </a:r>
            <a:r>
              <a:rPr kumimoji="1" lang="en-US" altLang="ja-JP" dirty="0" smtClean="0"/>
              <a:t>)+(</a:t>
            </a:r>
            <a:r>
              <a:rPr kumimoji="1" lang="en-US" altLang="ja-JP" dirty="0" err="1" smtClean="0"/>
              <a:t>m_y</a:t>
            </a:r>
            <a:r>
              <a:rPr kumimoji="1" lang="en-US" altLang="ja-JP" dirty="0" smtClean="0"/>
              <a:t>*</a:t>
            </a:r>
            <a:r>
              <a:rPr kumimoji="1" lang="en-US" altLang="ja-JP" dirty="0" err="1" smtClean="0"/>
              <a:t>vec.m_y</a:t>
            </a:r>
            <a:r>
              <a:rPr kumimoji="1" lang="en-US" altLang="ja-JP" dirty="0" smtClean="0"/>
              <a:t>)+(</a:t>
            </a:r>
            <a:r>
              <a:rPr kumimoji="1" lang="en-US" altLang="ja-JP" dirty="0" err="1" smtClean="0"/>
              <a:t>m_z</a:t>
            </a:r>
            <a:r>
              <a:rPr kumimoji="1" lang="en-US" altLang="ja-JP" dirty="0" smtClean="0"/>
              <a:t>*</a:t>
            </a:r>
            <a:r>
              <a:rPr kumimoji="1" lang="en-US" altLang="ja-JP" dirty="0" err="1" smtClean="0"/>
              <a:t>vec.m_z</a:t>
            </a:r>
            <a:r>
              <a:rPr kumimoji="1" lang="en-US" altLang="ja-JP" dirty="0" smtClean="0"/>
              <a:t>));</a:t>
            </a:r>
          </a:p>
          <a:p>
            <a:r>
              <a:rPr lang="en-US" altLang="ja-JP" dirty="0" smtClean="0"/>
              <a:t>}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//</a:t>
            </a:r>
            <a:r>
              <a:rPr lang="ja-JP" altLang="en-US" dirty="0" smtClean="0"/>
              <a:t>外積</a:t>
            </a:r>
            <a:r>
              <a:rPr lang="en-US" altLang="ja-JP" dirty="0" smtClean="0"/>
              <a:t>2D</a:t>
            </a:r>
          </a:p>
          <a:p>
            <a:r>
              <a:rPr kumimoji="1" lang="en-US" altLang="ja-JP" dirty="0" smtClean="0"/>
              <a:t>Float Cross2D(</a:t>
            </a:r>
            <a:r>
              <a:rPr kumimoji="1" lang="en-US" altLang="ja-JP" dirty="0" err="1" smtClean="0"/>
              <a:t>Vec</a:t>
            </a:r>
            <a:r>
              <a:rPr kumimoji="1" lang="en-US" altLang="ja-JP" dirty="0" smtClean="0"/>
              <a:t>*</a:t>
            </a:r>
            <a:r>
              <a:rPr kumimoji="1" lang="en-US" altLang="ja-JP" dirty="0" err="1" smtClean="0"/>
              <a:t>vec</a:t>
            </a:r>
            <a:r>
              <a:rPr kumimoji="1" lang="en-US" altLang="ja-JP" dirty="0" smtClean="0"/>
              <a:t>)</a:t>
            </a:r>
          </a:p>
          <a:p>
            <a:r>
              <a:rPr lang="en-US" altLang="ja-JP" dirty="0" smtClean="0"/>
              <a:t>{</a:t>
            </a:r>
          </a:p>
          <a:p>
            <a:r>
              <a:rPr kumimoji="1" lang="en-US" altLang="ja-JP" dirty="0"/>
              <a:t>	</a:t>
            </a:r>
            <a:r>
              <a:rPr kumimoji="1" lang="en-US" altLang="ja-JP" dirty="0" smtClean="0"/>
              <a:t>retur</a:t>
            </a:r>
            <a:r>
              <a:rPr lang="en-US" altLang="ja-JP" dirty="0" smtClean="0"/>
              <a:t>n </a:t>
            </a:r>
            <a:r>
              <a:rPr lang="en-US" altLang="ja-JP" dirty="0" err="1" smtClean="0"/>
              <a:t>m_x</a:t>
            </a:r>
            <a:r>
              <a:rPr lang="en-US" altLang="ja-JP" dirty="0" smtClean="0"/>
              <a:t>*</a:t>
            </a:r>
            <a:r>
              <a:rPr lang="en-US" altLang="ja-JP" dirty="0" err="1" smtClean="0"/>
              <a:t>vec</a:t>
            </a:r>
            <a:r>
              <a:rPr lang="en-US" altLang="ja-JP" dirty="0" smtClean="0"/>
              <a:t>-&gt;</a:t>
            </a:r>
            <a:r>
              <a:rPr lang="en-US" altLang="ja-JP" dirty="0" err="1" smtClean="0"/>
              <a:t>m_y-m_y</a:t>
            </a:r>
            <a:r>
              <a:rPr lang="en-US" altLang="ja-JP" dirty="0" smtClean="0"/>
              <a:t>*</a:t>
            </a:r>
            <a:r>
              <a:rPr lang="en-US" altLang="ja-JP" dirty="0" err="1" smtClean="0"/>
              <a:t>vec</a:t>
            </a:r>
            <a:r>
              <a:rPr lang="en-US" altLang="ja-JP" dirty="0" smtClean="0"/>
              <a:t>-&gt;</a:t>
            </a:r>
            <a:r>
              <a:rPr lang="en-US" altLang="ja-JP" dirty="0" err="1" smtClean="0"/>
              <a:t>m_x</a:t>
            </a:r>
            <a:r>
              <a:rPr lang="en-US" altLang="ja-JP" dirty="0" smtClean="0"/>
              <a:t>;</a:t>
            </a:r>
          </a:p>
          <a:p>
            <a:r>
              <a:rPr kumimoji="1" lang="en-US" altLang="ja-JP" dirty="0" smtClean="0"/>
              <a:t>}</a:t>
            </a:r>
          </a:p>
          <a:p>
            <a:endParaRPr lang="en-US" altLang="ja-JP" dirty="0"/>
          </a:p>
          <a:p>
            <a:r>
              <a:rPr kumimoji="1" lang="en-US" altLang="ja-JP" dirty="0" smtClean="0"/>
              <a:t>//</a:t>
            </a:r>
            <a:r>
              <a:rPr kumimoji="1" lang="ja-JP" altLang="en-US" dirty="0" smtClean="0"/>
              <a:t>外積</a:t>
            </a:r>
            <a:r>
              <a:rPr lang="en-US" altLang="ja-JP" dirty="0" smtClean="0"/>
              <a:t>3D</a:t>
            </a:r>
          </a:p>
          <a:p>
            <a:r>
              <a:rPr kumimoji="1" lang="en-US" altLang="ja-JP" dirty="0" smtClean="0"/>
              <a:t>Void Cross3D(</a:t>
            </a:r>
            <a:r>
              <a:rPr kumimoji="1" lang="en-US" altLang="ja-JP" dirty="0" err="1" smtClean="0"/>
              <a:t>Vec</a:t>
            </a:r>
            <a:r>
              <a:rPr kumimoji="1" lang="en-US" altLang="ja-JP" dirty="0" smtClean="0"/>
              <a:t> </a:t>
            </a:r>
            <a:r>
              <a:rPr kumimoji="1" lang="en-US" altLang="ja-JP" dirty="0" err="1" smtClean="0"/>
              <a:t>vec</a:t>
            </a:r>
            <a:r>
              <a:rPr kumimoji="1" lang="en-US" altLang="ja-JP" dirty="0" smtClean="0"/>
              <a:t>)</a:t>
            </a:r>
            <a:br>
              <a:rPr kumimoji="1" lang="en-US" altLang="ja-JP" dirty="0" smtClean="0"/>
            </a:br>
            <a:r>
              <a:rPr kumimoji="1" lang="en-US" altLang="ja-JP" dirty="0" smtClean="0"/>
              <a:t>{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float x = </a:t>
            </a:r>
            <a:r>
              <a:rPr lang="en-US" altLang="ja-JP" dirty="0" err="1" smtClean="0"/>
              <a:t>m_x</a:t>
            </a:r>
            <a:r>
              <a:rPr lang="en-US" altLang="ja-JP" dirty="0" smtClean="0"/>
              <a:t>, y = </a:t>
            </a:r>
            <a:r>
              <a:rPr lang="en-US" altLang="ja-JP" dirty="0" err="1" smtClean="0"/>
              <a:t>m_y</a:t>
            </a:r>
            <a:r>
              <a:rPr lang="en-US" altLang="ja-JP" dirty="0"/>
              <a:t> </a:t>
            </a:r>
            <a:r>
              <a:rPr lang="en-US" altLang="ja-JP" dirty="0" smtClean="0"/>
              <a:t>,z=</a:t>
            </a:r>
            <a:r>
              <a:rPr lang="en-US" altLang="ja-JP" dirty="0" err="1" smtClean="0"/>
              <a:t>m_z</a:t>
            </a:r>
            <a:r>
              <a:rPr lang="en-US" altLang="ja-JP" dirty="0" smtClean="0"/>
              <a:t>;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m_x</a:t>
            </a:r>
            <a:r>
              <a:rPr lang="en-US" altLang="ja-JP" dirty="0" smtClean="0"/>
              <a:t> = (y*</a:t>
            </a:r>
            <a:r>
              <a:rPr lang="en-US" altLang="ja-JP" dirty="0" err="1" smtClean="0"/>
              <a:t>vec.m_z</a:t>
            </a:r>
            <a:r>
              <a:rPr lang="en-US" altLang="ja-JP" dirty="0" smtClean="0"/>
              <a:t>) – (z*</a:t>
            </a:r>
            <a:r>
              <a:rPr lang="en-US" altLang="ja-JP" dirty="0" err="1" smtClean="0"/>
              <a:t>vec.m_y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m_y</a:t>
            </a:r>
            <a:r>
              <a:rPr lang="en-US" altLang="ja-JP" dirty="0" smtClean="0"/>
              <a:t> = (z*</a:t>
            </a:r>
            <a:r>
              <a:rPr lang="en-US" altLang="ja-JP" dirty="0" err="1" smtClean="0"/>
              <a:t>vec.m_x</a:t>
            </a:r>
            <a:r>
              <a:rPr lang="en-US" altLang="ja-JP" dirty="0" smtClean="0"/>
              <a:t>) – (x*</a:t>
            </a:r>
            <a:r>
              <a:rPr lang="en-US" altLang="ja-JP" dirty="0" err="1" smtClean="0"/>
              <a:t>vec.m_z</a:t>
            </a:r>
            <a:r>
              <a:rPr lang="en-US" altLang="ja-JP" dirty="0" smtClean="0"/>
              <a:t>);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m_z</a:t>
            </a:r>
            <a:r>
              <a:rPr lang="en-US" altLang="ja-JP" dirty="0" smtClean="0"/>
              <a:t> = (x*</a:t>
            </a:r>
            <a:r>
              <a:rPr lang="en-US" altLang="ja-JP" dirty="0" err="1" smtClean="0"/>
              <a:t>vec.m_y</a:t>
            </a:r>
            <a:r>
              <a:rPr lang="en-US" altLang="ja-JP" dirty="0" smtClean="0"/>
              <a:t>) – (y*</a:t>
            </a:r>
            <a:r>
              <a:rPr lang="en-US" altLang="ja-JP" dirty="0" err="1" smtClean="0"/>
              <a:t>vec.m_x</a:t>
            </a:r>
            <a:r>
              <a:rPr lang="en-US" altLang="ja-JP" dirty="0" smtClean="0"/>
              <a:t>);</a:t>
            </a:r>
            <a:endParaRPr lang="ja-JP" altLang="en-US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559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矢印コネクタ 12"/>
          <p:cNvCxnSpPr/>
          <p:nvPr/>
        </p:nvCxnSpPr>
        <p:spPr>
          <a:xfrm flipV="1">
            <a:off x="8043862" y="2845592"/>
            <a:ext cx="1433513" cy="24574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857250" y="1208721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主人</a:t>
            </a:r>
            <a:r>
              <a:rPr lang="ja-JP" altLang="en-US" dirty="0" smtClean="0"/>
              <a:t>公</a:t>
            </a:r>
            <a:r>
              <a:rPr kumimoji="1" lang="ja-JP" altLang="en-US" dirty="0" smtClean="0"/>
              <a:t>の姿勢方向に対して、</a:t>
            </a:r>
            <a:r>
              <a:rPr kumimoji="1" lang="ja-JP" altLang="en-US" dirty="0" err="1" smtClean="0"/>
              <a:t>ｘ</a:t>
            </a:r>
            <a:r>
              <a:rPr kumimoji="1" lang="ja-JP" altLang="en-US" dirty="0" smtClean="0"/>
              <a:t>の長さのレーザーを放出</a:t>
            </a:r>
            <a:endParaRPr kumimoji="1" lang="en-US" altLang="ja-JP" dirty="0" smtClean="0"/>
          </a:p>
          <a:p>
            <a:r>
              <a:rPr lang="ja-JP" altLang="en-US" dirty="0" smtClean="0"/>
              <a:t>敵１と敵２の位置を見て、レーザーに近いほうの敵に「近い」レーザーから離れてる敵に「遠い」と</a:t>
            </a:r>
            <a:endParaRPr lang="en-US" altLang="ja-JP" dirty="0" smtClean="0"/>
          </a:p>
          <a:p>
            <a:r>
              <a:rPr kumimoji="1" lang="ja-JP" altLang="en-US" dirty="0" smtClean="0"/>
              <a:t>判断するプログラムを作りなさい</a:t>
            </a:r>
            <a:endParaRPr kumimoji="1" lang="ja-JP" altLang="en-US" dirty="0"/>
          </a:p>
        </p:txBody>
      </p:sp>
      <p:sp>
        <p:nvSpPr>
          <p:cNvPr id="9" name="楕円 8"/>
          <p:cNvSpPr/>
          <p:nvPr/>
        </p:nvSpPr>
        <p:spPr>
          <a:xfrm>
            <a:off x="8853812" y="2833684"/>
            <a:ext cx="319087" cy="31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/>
          <p:cNvSpPr/>
          <p:nvPr/>
        </p:nvSpPr>
        <p:spPr>
          <a:xfrm>
            <a:off x="7877176" y="5143500"/>
            <a:ext cx="319087" cy="31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9484517" y="4371975"/>
            <a:ext cx="319087" cy="319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下矢印 16"/>
          <p:cNvSpPr/>
          <p:nvPr/>
        </p:nvSpPr>
        <p:spPr>
          <a:xfrm rot="12723708">
            <a:off x="8161233" y="4685106"/>
            <a:ext cx="153400" cy="6119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690189" y="24142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近い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237933" y="309562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敵１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009583" y="477416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敵２</a:t>
            </a:r>
            <a:endParaRPr kumimoji="1"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912964" y="40624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遠い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253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901371" y="1146629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問題　式を作りなさい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12800" y="2119086"/>
            <a:ext cx="10960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カメラの位置</a:t>
            </a:r>
            <a:r>
              <a:rPr kumimoji="1" lang="en-US" altLang="ja-JP" dirty="0" smtClean="0"/>
              <a:t>A</a:t>
            </a:r>
            <a:r>
              <a:rPr kumimoji="1" lang="ja-JP" altLang="en-US" dirty="0" smtClean="0"/>
              <a:t>とカメラが見ている位置（注目点</a:t>
            </a:r>
            <a:r>
              <a:rPr lang="ja-JP" altLang="en-US" dirty="0" smtClean="0"/>
              <a:t>）</a:t>
            </a:r>
            <a:r>
              <a:rPr lang="en-US" altLang="ja-JP" dirty="0" smtClean="0"/>
              <a:t>B</a:t>
            </a:r>
            <a:r>
              <a:rPr lang="ja-JP" altLang="en-US" dirty="0" smtClean="0"/>
              <a:t>がある。</a:t>
            </a:r>
            <a:endParaRPr lang="en-US" altLang="ja-JP" dirty="0" smtClean="0"/>
          </a:p>
          <a:p>
            <a:r>
              <a:rPr lang="en-US" altLang="ja-JP" dirty="0" smtClean="0"/>
              <a:t>B</a:t>
            </a:r>
            <a:r>
              <a:rPr lang="ja-JP" altLang="en-US" dirty="0" smtClean="0"/>
              <a:t>は、主人公を見ているとしたとき、カメラから見て主人公が前進・後進・右・左をする各移動ベクトル</a:t>
            </a:r>
            <a:endParaRPr lang="en-US" altLang="ja-JP" dirty="0" smtClean="0"/>
          </a:p>
          <a:p>
            <a:r>
              <a:rPr lang="ja-JP" altLang="en-US" dirty="0" smtClean="0"/>
              <a:t>を求めなさい。</a:t>
            </a:r>
            <a:r>
              <a:rPr lang="en-US" altLang="ja-JP" dirty="0" smtClean="0"/>
              <a:t>※</a:t>
            </a:r>
            <a:r>
              <a:rPr lang="ja-JP" altLang="en-US" dirty="0" smtClean="0"/>
              <a:t>主人公は地面に立っており、地面は平面で傾いていないとする</a:t>
            </a:r>
            <a:endParaRPr lang="en-US" altLang="ja-JP" dirty="0" smtClean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0" y="4486761"/>
            <a:ext cx="7060593" cy="1904999"/>
            <a:chOff x="663875" y="4039746"/>
            <a:chExt cx="9000612" cy="2328485"/>
          </a:xfrm>
        </p:grpSpPr>
        <p:grpSp>
          <p:nvGrpSpPr>
            <p:cNvPr id="24" name="グループ化 23"/>
            <p:cNvGrpSpPr/>
            <p:nvPr/>
          </p:nvGrpSpPr>
          <p:grpSpPr>
            <a:xfrm>
              <a:off x="663875" y="4039746"/>
              <a:ext cx="9000612" cy="2328485"/>
              <a:chOff x="1286388" y="4072315"/>
              <a:chExt cx="9000612" cy="2328485"/>
            </a:xfrm>
          </p:grpSpPr>
          <p:sp>
            <p:nvSpPr>
              <p:cNvPr id="4" name="正方形/長方形 3"/>
              <p:cNvSpPr/>
              <p:nvPr/>
            </p:nvSpPr>
            <p:spPr>
              <a:xfrm rot="679673">
                <a:off x="1286388" y="4072315"/>
                <a:ext cx="914400" cy="82264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b="1" dirty="0" smtClean="0">
                    <a:solidFill>
                      <a:srgbClr val="FFFF00"/>
                    </a:solidFill>
                  </a:rPr>
                  <a:t>A</a:t>
                </a:r>
                <a:endParaRPr kumimoji="1" lang="ja-JP" altLang="en-US" b="1" dirty="0">
                  <a:solidFill>
                    <a:srgbClr val="FFFF00"/>
                  </a:solidFill>
                </a:endParaRPr>
              </a:p>
            </p:txBody>
          </p:sp>
          <p:sp>
            <p:nvSpPr>
              <p:cNvPr id="5" name="二等辺三角形 4"/>
              <p:cNvSpPr/>
              <p:nvPr/>
            </p:nvSpPr>
            <p:spPr>
              <a:xfrm rot="16962005">
                <a:off x="1742323" y="4151214"/>
                <a:ext cx="1060704" cy="9144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楕円 5"/>
              <p:cNvSpPr/>
              <p:nvPr/>
            </p:nvSpPr>
            <p:spPr>
              <a:xfrm>
                <a:off x="5378426" y="4608414"/>
                <a:ext cx="914400" cy="1726945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" name="直線コネクタ 7"/>
              <p:cNvCxnSpPr/>
              <p:nvPr/>
            </p:nvCxnSpPr>
            <p:spPr>
              <a:xfrm flipV="1">
                <a:off x="2096781" y="6335359"/>
                <a:ext cx="8190219" cy="654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矢印コネクタ 11"/>
              <p:cNvCxnSpPr/>
              <p:nvPr/>
            </p:nvCxnSpPr>
            <p:spPr>
              <a:xfrm flipH="1" flipV="1">
                <a:off x="3771900" y="5450568"/>
                <a:ext cx="1136603" cy="21318"/>
              </a:xfrm>
              <a:prstGeom prst="straightConnector1">
                <a:avLst/>
              </a:prstGeom>
              <a:ln w="1270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直線矢印コネクタ 14"/>
            <p:cNvCxnSpPr/>
            <p:nvPr/>
          </p:nvCxnSpPr>
          <p:spPr>
            <a:xfrm>
              <a:off x="6013983" y="5439317"/>
              <a:ext cx="1212317" cy="0"/>
            </a:xfrm>
            <a:prstGeom prst="straightConnector1">
              <a:avLst/>
            </a:prstGeom>
            <a:ln w="1270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テキスト ボックス 21"/>
          <p:cNvSpPr txBox="1"/>
          <p:nvPr/>
        </p:nvSpPr>
        <p:spPr>
          <a:xfrm>
            <a:off x="6292826" y="3530600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dirty="0" smtClean="0"/>
          </a:p>
          <a:p>
            <a:endParaRPr lang="en-US" altLang="ja-JP" dirty="0" smtClean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563157" y="3853765"/>
            <a:ext cx="637386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A-B=C			</a:t>
            </a:r>
            <a:r>
              <a:rPr kumimoji="1" lang="ja-JP" altLang="en-US" dirty="0" smtClean="0"/>
              <a:t>右と左</a:t>
            </a:r>
            <a:endParaRPr kumimoji="1" lang="en-US" altLang="ja-JP" dirty="0" smtClean="0"/>
          </a:p>
          <a:p>
            <a:r>
              <a:rPr lang="en-US" altLang="ja-JP" dirty="0" smtClean="0"/>
              <a:t>C</a:t>
            </a:r>
            <a:r>
              <a:rPr lang="ja-JP" altLang="en-US" dirty="0" smtClean="0"/>
              <a:t>の</a:t>
            </a:r>
            <a:r>
              <a:rPr lang="en-US" altLang="ja-JP" dirty="0" smtClean="0"/>
              <a:t>Y</a:t>
            </a:r>
            <a:r>
              <a:rPr lang="ja-JP" altLang="en-US" dirty="0" smtClean="0"/>
              <a:t>成分を</a:t>
            </a:r>
            <a:r>
              <a:rPr lang="en-US" altLang="ja-JP" dirty="0" smtClean="0"/>
              <a:t>0</a:t>
            </a:r>
            <a:r>
              <a:rPr lang="ja-JP" altLang="en-US" dirty="0" smtClean="0"/>
              <a:t>にする</a:t>
            </a:r>
            <a:r>
              <a:rPr lang="en-US" altLang="ja-JP" dirty="0" smtClean="0"/>
              <a:t>	1,</a:t>
            </a:r>
            <a:r>
              <a:rPr lang="ja-JP" altLang="en-US" dirty="0" smtClean="0"/>
              <a:t>前進ベクトルと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軸ベクトル</a:t>
            </a:r>
            <a:endParaRPr lang="en-US" altLang="ja-JP" dirty="0" smtClean="0"/>
          </a:p>
          <a:p>
            <a:r>
              <a:rPr kumimoji="1" lang="en-US" altLang="ja-JP" dirty="0" smtClean="0"/>
              <a:t>C</a:t>
            </a:r>
            <a:r>
              <a:rPr kumimoji="1" lang="ja-JP" altLang="en-US" dirty="0" smtClean="0"/>
              <a:t>を正規化</a:t>
            </a:r>
            <a:r>
              <a:rPr kumimoji="1" lang="en-US" altLang="ja-JP" dirty="0" smtClean="0"/>
              <a:t>		</a:t>
            </a:r>
            <a:r>
              <a:rPr kumimoji="1" lang="ja-JP" altLang="en-US" dirty="0" smtClean="0"/>
              <a:t>　外積で宝石を求める</a:t>
            </a:r>
            <a:endParaRPr kumimoji="1" lang="en-US" altLang="ja-JP" dirty="0" smtClean="0"/>
          </a:p>
          <a:p>
            <a:r>
              <a:rPr lang="en-US" altLang="ja-JP" dirty="0" smtClean="0"/>
              <a:t>C</a:t>
            </a:r>
            <a:r>
              <a:rPr lang="ja-JP" altLang="en-US" dirty="0" smtClean="0"/>
              <a:t>を前進ベクトルとする</a:t>
            </a:r>
            <a:r>
              <a:rPr lang="en-US" altLang="ja-JP" dirty="0" smtClean="0"/>
              <a:t>	2,</a:t>
            </a:r>
            <a:r>
              <a:rPr lang="ja-JP" altLang="en-US" dirty="0" smtClean="0"/>
              <a:t>求めた法線を正規化し右とする</a:t>
            </a:r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後進</a:t>
            </a:r>
            <a:r>
              <a:rPr lang="en-US" altLang="ja-JP" dirty="0" smtClean="0"/>
              <a:t>			3,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したら左</a:t>
            </a:r>
            <a:endParaRPr lang="en-US" altLang="ja-JP" dirty="0"/>
          </a:p>
          <a:p>
            <a:r>
              <a:rPr kumimoji="1" lang="ja-JP" altLang="en-US" dirty="0" smtClean="0"/>
              <a:t>前進を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に入れる</a:t>
            </a:r>
            <a:endParaRPr kumimoji="1" lang="en-US" altLang="ja-JP" dirty="0" smtClean="0"/>
          </a:p>
          <a:p>
            <a:r>
              <a:rPr lang="ja-JP" altLang="en-US" dirty="0" smtClean="0"/>
              <a:t>後進は</a:t>
            </a:r>
            <a:r>
              <a:rPr lang="en-US" altLang="ja-JP" dirty="0" smtClean="0"/>
              <a:t>-D</a:t>
            </a:r>
            <a:r>
              <a:rPr lang="ja-JP" altLang="en-US" dirty="0" smtClean="0"/>
              <a:t>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6460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512956" y="345688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数字</a:t>
            </a:r>
            <a:r>
              <a:rPr lang="ja-JP" altLang="en-US" dirty="0" smtClean="0"/>
              <a:t>表現（</a:t>
            </a:r>
            <a:r>
              <a:rPr lang="en-US" altLang="ja-JP" dirty="0" smtClean="0"/>
              <a:t>2</a:t>
            </a:r>
            <a:r>
              <a:rPr lang="ja-JP" altLang="en-US" dirty="0" smtClean="0"/>
              <a:t>進数・</a:t>
            </a:r>
            <a:r>
              <a:rPr lang="en-US" altLang="ja-JP" dirty="0" smtClean="0"/>
              <a:t>10</a:t>
            </a:r>
            <a:r>
              <a:rPr lang="ja-JP" altLang="en-US" dirty="0" smtClean="0"/>
              <a:t>進数・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進数）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2888" y="1438507"/>
            <a:ext cx="295465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００００　　　０　　　０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０００１　　　１　　　１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００１０　　　２　　　２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００１１　　　３　　　３</a:t>
            </a:r>
            <a:endParaRPr lang="en-US" altLang="ja-JP" dirty="0" smtClean="0"/>
          </a:p>
          <a:p>
            <a:pPr marL="342900" indent="-342900">
              <a:buAutoNum type="arabicDbPlain" startAt="11"/>
            </a:pPr>
            <a:endParaRPr kumimoji="1" lang="en-US" altLang="ja-JP" dirty="0"/>
          </a:p>
          <a:p>
            <a:r>
              <a:rPr kumimoji="1" lang="ja-JP" altLang="en-US" dirty="0" smtClean="0"/>
              <a:t>０１００　　　４　　　４</a:t>
            </a:r>
            <a:endParaRPr kumimoji="1" lang="en-US" altLang="ja-JP" dirty="0" smtClean="0"/>
          </a:p>
          <a:p>
            <a:pPr marL="342900" indent="-342900">
              <a:buAutoNum type="arabicDbPlain" startAt="100"/>
            </a:pPr>
            <a:endParaRPr lang="en-US" altLang="ja-JP" dirty="0"/>
          </a:p>
          <a:p>
            <a:r>
              <a:rPr kumimoji="1" lang="ja-JP" altLang="en-US" dirty="0" smtClean="0"/>
              <a:t>０１０１　　　５　　　５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０１１０　　　６　　　６</a:t>
            </a:r>
            <a:endParaRPr lang="en-US" altLang="ja-JP" dirty="0" smtClean="0"/>
          </a:p>
          <a:p>
            <a:pPr marL="342900" indent="-342900">
              <a:buAutoNum type="arabicDbPlain" startAt="111"/>
            </a:pPr>
            <a:endParaRPr lang="en-US" altLang="ja-JP" dirty="0" smtClean="0"/>
          </a:p>
          <a:p>
            <a:r>
              <a:rPr lang="ja-JP" altLang="en-US" dirty="0" smtClean="0"/>
              <a:t>０１１１　　　７　　　７</a:t>
            </a:r>
            <a:endParaRPr lang="en-US" altLang="ja-JP" dirty="0" smtClean="0"/>
          </a:p>
          <a:p>
            <a:pPr marL="342900" indent="-342900">
              <a:buAutoNum type="arabicDbPlain" startAt="111"/>
            </a:pPr>
            <a:endParaRPr lang="en-US" altLang="ja-JP" dirty="0"/>
          </a:p>
          <a:p>
            <a:r>
              <a:rPr lang="ja-JP" altLang="en-US" dirty="0" smtClean="0"/>
              <a:t>１０００　　　８　　　８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１００１　　　９　　　９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69795" y="10370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090310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105416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64358" y="1438507"/>
            <a:ext cx="295465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１０１０</a:t>
            </a:r>
            <a:r>
              <a:rPr kumimoji="1" lang="ja-JP" altLang="en-US" dirty="0" smtClean="0"/>
              <a:t>　　　１０　　</a:t>
            </a:r>
            <a:r>
              <a:rPr lang="en-US" altLang="ja-JP" dirty="0"/>
              <a:t>A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１０</a:t>
            </a:r>
            <a:r>
              <a:rPr lang="ja-JP" altLang="en-US" dirty="0"/>
              <a:t>１１</a:t>
            </a:r>
            <a:r>
              <a:rPr kumimoji="1" lang="ja-JP" altLang="en-US" dirty="0" smtClean="0"/>
              <a:t>　　　１１　　</a:t>
            </a:r>
            <a:r>
              <a:rPr lang="en-US" altLang="ja-JP" dirty="0" smtClean="0"/>
              <a:t>B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１１００　　　１２　　</a:t>
            </a:r>
            <a:r>
              <a:rPr lang="en-US" altLang="ja-JP" dirty="0"/>
              <a:t>C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１１０１　　</a:t>
            </a:r>
            <a:r>
              <a:rPr lang="ja-JP" altLang="en-US" dirty="0"/>
              <a:t>　</a:t>
            </a:r>
            <a:r>
              <a:rPr lang="ja-JP" altLang="en-US" dirty="0" smtClean="0"/>
              <a:t>１３　　</a:t>
            </a:r>
            <a:r>
              <a:rPr lang="en-US" altLang="ja-JP" dirty="0" smtClean="0"/>
              <a:t>D</a:t>
            </a:r>
          </a:p>
          <a:p>
            <a:pPr marL="342900" indent="-342900">
              <a:buAutoNum type="arabicDbPlain" startAt="11"/>
            </a:pPr>
            <a:endParaRPr kumimoji="1" lang="en-US" altLang="ja-JP" dirty="0" smtClean="0"/>
          </a:p>
          <a:p>
            <a:r>
              <a:rPr lang="ja-JP" altLang="en-US" dirty="0" smtClean="0"/>
              <a:t>１１１０</a:t>
            </a:r>
            <a:r>
              <a:rPr kumimoji="1" lang="ja-JP" altLang="en-US" dirty="0" smtClean="0"/>
              <a:t>　　　１４　　</a:t>
            </a:r>
            <a:r>
              <a:rPr lang="en-US" altLang="ja-JP" dirty="0"/>
              <a:t>E</a:t>
            </a:r>
            <a:endParaRPr kumimoji="1" lang="en-US" altLang="ja-JP" dirty="0" smtClean="0"/>
          </a:p>
          <a:p>
            <a:pPr marL="342900" indent="-342900">
              <a:buAutoNum type="arabicDbPlain" startAt="100"/>
            </a:pPr>
            <a:endParaRPr lang="en-US" altLang="ja-JP" dirty="0" smtClean="0"/>
          </a:p>
          <a:p>
            <a:r>
              <a:rPr lang="ja-JP" altLang="en-US" dirty="0"/>
              <a:t>１１１１</a:t>
            </a:r>
            <a:r>
              <a:rPr kumimoji="1" lang="ja-JP" altLang="en-US" dirty="0" smtClean="0"/>
              <a:t>　　　</a:t>
            </a:r>
            <a:r>
              <a:rPr lang="ja-JP" altLang="en-US" dirty="0"/>
              <a:t>１</a:t>
            </a:r>
            <a:r>
              <a:rPr kumimoji="1" lang="ja-JP" altLang="en-US" dirty="0" smtClean="0"/>
              <a:t>５　　</a:t>
            </a:r>
            <a:r>
              <a:rPr kumimoji="1" lang="en-US" altLang="ja-JP" dirty="0" smtClean="0"/>
              <a:t>F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683457" y="1037063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03972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10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19078" y="1037063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16</a:t>
            </a:r>
            <a:r>
              <a:rPr kumimoji="1" lang="ja-JP" altLang="en-US" dirty="0" smtClean="0"/>
              <a:t>進数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683457" y="5307980"/>
            <a:ext cx="387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1Byte</a:t>
            </a:r>
            <a:r>
              <a:rPr kumimoji="1" lang="ja-JP" altLang="en-US" dirty="0" smtClean="0"/>
              <a:t>の最大数値表現を</a:t>
            </a:r>
            <a:r>
              <a:rPr lang="en-US" altLang="ja-JP" dirty="0" smtClean="0"/>
              <a:t>16</a:t>
            </a:r>
            <a:r>
              <a:rPr lang="ja-JP" altLang="en-US" dirty="0" smtClean="0"/>
              <a:t>進数で</a:t>
            </a:r>
            <a:r>
              <a:rPr lang="en-US" altLang="ja-JP" dirty="0" smtClean="0"/>
              <a:t>FF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5477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楕円 19"/>
          <p:cNvSpPr/>
          <p:nvPr/>
        </p:nvSpPr>
        <p:spPr>
          <a:xfrm>
            <a:off x="2838882" y="493326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12800" y="774700"/>
            <a:ext cx="9252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問　次の式を作りなさい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en-US" altLang="ja-JP" dirty="0"/>
              <a:t> </a:t>
            </a:r>
            <a:r>
              <a:rPr lang="ja-JP" altLang="en-US" dirty="0" smtClean="0"/>
              <a:t>　壁ベクトルがある。移動方向進むキャラクターが壁（壁ベクトル）に衝突したとき、</a:t>
            </a:r>
            <a:endParaRPr lang="en-US" altLang="ja-JP" dirty="0" smtClean="0"/>
          </a:p>
          <a:p>
            <a:r>
              <a:rPr lang="ja-JP" altLang="en-US" dirty="0" smtClean="0"/>
              <a:t>　壁</a:t>
            </a:r>
            <a:r>
              <a:rPr lang="ja-JP" altLang="en-US" dirty="0" err="1" smtClean="0"/>
              <a:t>ぞりを</a:t>
            </a:r>
            <a:r>
              <a:rPr lang="ja-JP" altLang="en-US" dirty="0" smtClean="0"/>
              <a:t>するように壁ベクトル方向に進むベクトルを求めなさい。</a:t>
            </a:r>
            <a:endParaRPr lang="en-US" altLang="ja-JP" dirty="0" smtClean="0"/>
          </a:p>
          <a:p>
            <a:r>
              <a:rPr lang="ja-JP" altLang="en-US" dirty="0"/>
              <a:t>　</a:t>
            </a:r>
            <a:r>
              <a:rPr lang="en-US" altLang="ja-JP" dirty="0" smtClean="0"/>
              <a:t>※</a:t>
            </a:r>
            <a:r>
              <a:rPr lang="ja-JP" altLang="en-US" dirty="0" smtClean="0"/>
              <a:t>壁</a:t>
            </a:r>
            <a:r>
              <a:rPr lang="ja-JP" altLang="en-US" dirty="0" err="1" smtClean="0"/>
              <a:t>ぞりは</a:t>
            </a:r>
            <a:r>
              <a:rPr lang="ja-JP" altLang="en-US" dirty="0" smtClean="0"/>
              <a:t>キャラクタの移動方向を指針とし、壁ベクトル方向に移動する</a:t>
            </a:r>
            <a:endParaRPr lang="en-US" altLang="ja-JP" dirty="0" smtClean="0"/>
          </a:p>
        </p:txBody>
      </p:sp>
      <p:cxnSp>
        <p:nvCxnSpPr>
          <p:cNvPr id="4" name="直線矢印コネクタ 3"/>
          <p:cNvCxnSpPr/>
          <p:nvPr/>
        </p:nvCxnSpPr>
        <p:spPr>
          <a:xfrm flipV="1">
            <a:off x="2076450" y="3242628"/>
            <a:ext cx="2476500" cy="273907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/>
          <p:cNvCxnSpPr/>
          <p:nvPr/>
        </p:nvCxnSpPr>
        <p:spPr>
          <a:xfrm flipV="1">
            <a:off x="3295650" y="2935248"/>
            <a:ext cx="0" cy="25336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1066800" y="622935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壁ベクトル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645286" y="25659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移動方向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5203314" y="3271192"/>
            <a:ext cx="45704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この場合壁</a:t>
            </a:r>
            <a:r>
              <a:rPr kumimoji="1" lang="ja-JP" altLang="en-US" dirty="0" err="1" smtClean="0"/>
              <a:t>ぞり</a:t>
            </a:r>
            <a:r>
              <a:rPr kumimoji="1" lang="ja-JP" altLang="en-US" dirty="0" smtClean="0"/>
              <a:t>するのは壁ベクトル方向？</a:t>
            </a:r>
            <a:endParaRPr kumimoji="1" lang="en-US" altLang="ja-JP" dirty="0" smtClean="0"/>
          </a:p>
          <a:p>
            <a:r>
              <a:rPr lang="ja-JP" altLang="en-US" dirty="0"/>
              <a:t>それ</a:t>
            </a:r>
            <a:r>
              <a:rPr lang="ja-JP" altLang="en-US" dirty="0" smtClean="0"/>
              <a:t>とも、</a:t>
            </a:r>
            <a:r>
              <a:rPr lang="ja-JP" altLang="en-US" dirty="0" err="1" smtClean="0"/>
              <a:t>ー</a:t>
            </a:r>
            <a:r>
              <a:rPr lang="ja-JP" altLang="en-US" dirty="0" smtClean="0"/>
              <a:t>壁ベクトル方向？</a:t>
            </a:r>
            <a:endParaRPr lang="en-US" altLang="ja-JP" dirty="0" smtClean="0"/>
          </a:p>
          <a:p>
            <a:endParaRPr kumimoji="1" lang="en-US" altLang="ja-JP" dirty="0"/>
          </a:p>
          <a:p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移動方向と壁ベクトルで内積を求める</a:t>
            </a:r>
            <a:endParaRPr lang="en-US" altLang="ja-JP" dirty="0" smtClean="0"/>
          </a:p>
          <a:p>
            <a:r>
              <a:rPr kumimoji="1" lang="ja-JP" altLang="en-US" dirty="0"/>
              <a:t>＋</a:t>
            </a:r>
            <a:r>
              <a:rPr kumimoji="1" lang="ja-JP" altLang="en-US" dirty="0" smtClean="0"/>
              <a:t>であれば壁ベクトル</a:t>
            </a:r>
            <a:endParaRPr kumimoji="1" lang="en-US" altLang="ja-JP" dirty="0" smtClean="0"/>
          </a:p>
          <a:p>
            <a:r>
              <a:rPr lang="ja-JP" altLang="en-US" dirty="0"/>
              <a:t>ー</a:t>
            </a:r>
            <a:r>
              <a:rPr lang="ja-JP" altLang="en-US" dirty="0" smtClean="0"/>
              <a:t>であればー壁ベクトル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72669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00050" y="590550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行列</a:t>
            </a:r>
            <a:endParaRPr kumimoji="1" lang="ja-JP" altLang="en-US" sz="4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71500" y="2019300"/>
            <a:ext cx="8435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３</a:t>
            </a:r>
            <a:r>
              <a:rPr kumimoji="1" lang="en-US" altLang="ja-JP" dirty="0" smtClean="0"/>
              <a:t>D</a:t>
            </a:r>
            <a:r>
              <a:rPr kumimoji="1" lang="ja-JP" altLang="en-US" dirty="0" smtClean="0"/>
              <a:t>において、座標変換（頂点の移動みたいなモノ）はすべて行列で行われてる</a:t>
            </a:r>
            <a:endParaRPr kumimoji="1" lang="en-US" altLang="ja-JP" dirty="0" smtClean="0"/>
          </a:p>
          <a:p>
            <a:r>
              <a:rPr lang="ja-JP" altLang="en-US" dirty="0" smtClean="0"/>
              <a:t>ベクトルは方向や移動力のイメージです。実際動かすのは行列です。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1056640" y="3324940"/>
                <a:ext cx="82931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𝐶𝐷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0" y="3324940"/>
                <a:ext cx="829310" cy="2279278"/>
              </a:xfrm>
              <a:prstGeom prst="rect">
                <a:avLst/>
              </a:prstGeom>
              <a:blipFill>
                <a:blip r:embed="rId2"/>
                <a:stretch>
                  <a:fillRect r="-198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/>
              <p:cNvSpPr txBox="1"/>
              <p:nvPr/>
            </p:nvSpPr>
            <p:spPr>
              <a:xfrm>
                <a:off x="5514340" y="3324940"/>
                <a:ext cx="829310" cy="102245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5" name="テキスト ボックス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340" y="3324940"/>
                <a:ext cx="829310" cy="1022459"/>
              </a:xfrm>
              <a:prstGeom prst="rect">
                <a:avLst/>
              </a:prstGeom>
              <a:blipFill>
                <a:blip r:embed="rId3"/>
                <a:stretch>
                  <a:fillRect r="-1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テキスト ボックス 5"/>
          <p:cNvSpPr txBox="1"/>
          <p:nvPr/>
        </p:nvSpPr>
        <p:spPr>
          <a:xfrm>
            <a:off x="1056640" y="5791200"/>
            <a:ext cx="2561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3D</a:t>
            </a:r>
            <a:r>
              <a:rPr kumimoji="1" lang="ja-JP" altLang="en-US" dirty="0" smtClean="0"/>
              <a:t>ゲームで</a:t>
            </a:r>
            <a:r>
              <a:rPr lang="ja-JP" altLang="en-US" dirty="0" smtClean="0"/>
              <a:t>用いる行列</a:t>
            </a:r>
            <a:endParaRPr lang="en-US" altLang="ja-JP" dirty="0" smtClean="0"/>
          </a:p>
          <a:p>
            <a:r>
              <a:rPr lang="en-US" altLang="ja-JP" dirty="0" smtClean="0"/>
              <a:t>4×4</a:t>
            </a:r>
            <a:r>
              <a:rPr lang="ja-JP" altLang="en-US" dirty="0" smtClean="0"/>
              <a:t>行列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514340" y="4683542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高校の数学でよく出る行列</a:t>
            </a:r>
            <a:endParaRPr lang="en-US" altLang="ja-JP" dirty="0" smtClean="0"/>
          </a:p>
          <a:p>
            <a:r>
              <a:rPr kumimoji="1" lang="en-US" altLang="ja-JP" dirty="0" smtClean="0"/>
              <a:t>2×2</a:t>
            </a:r>
            <a:r>
              <a:rPr kumimoji="1" lang="ja-JP" altLang="en-US" dirty="0" smtClean="0"/>
              <a:t>行列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991667" y="5329873"/>
            <a:ext cx="48013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横を「行」</a:t>
            </a:r>
            <a:endParaRPr kumimoji="1" lang="en-US" altLang="ja-JP" sz="4000" dirty="0" smtClean="0"/>
          </a:p>
          <a:p>
            <a:r>
              <a:rPr lang="ja-JP" altLang="en-US" sz="4000" dirty="0" smtClean="0"/>
              <a:t>縦を「列」と呼ぶよ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58340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942590" y="2315290"/>
                <a:ext cx="82931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𝐶𝐷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590" y="2315290"/>
                <a:ext cx="829310" cy="2279278"/>
              </a:xfrm>
              <a:prstGeom prst="rect">
                <a:avLst/>
              </a:prstGeom>
              <a:blipFill>
                <a:blip r:embed="rId2"/>
                <a:stretch>
                  <a:fillRect r="-1977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419100" y="2315290"/>
                <a:ext cx="82931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" y="2315290"/>
                <a:ext cx="829310" cy="2279278"/>
              </a:xfrm>
              <a:prstGeom prst="rect">
                <a:avLst/>
              </a:prstGeom>
              <a:blipFill>
                <a:blip r:embed="rId3"/>
                <a:stretch>
                  <a:fillRect r="-492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7058660" y="2315290"/>
                <a:ext cx="82931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660" y="2315290"/>
                <a:ext cx="829310" cy="2279278"/>
              </a:xfrm>
              <a:prstGeom prst="rect">
                <a:avLst/>
              </a:prstGeom>
              <a:blipFill>
                <a:blip r:embed="rId4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1460229" y="2010490"/>
            <a:ext cx="423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‘</a:t>
            </a:r>
            <a:endParaRPr kumimoji="1" lang="ja-JP" altLang="en-US" sz="7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932795" y="321081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＝</a:t>
            </a:r>
            <a:endParaRPr kumimoji="1" lang="ja-JP" altLang="en-US" sz="4400" b="1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10250" y="313387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/>
              <a:t>×</a:t>
            </a:r>
            <a:endParaRPr kumimoji="1" lang="ja-JP" altLang="en-US" sz="5400" b="1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706930" y="5353050"/>
            <a:ext cx="102066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 smtClean="0"/>
              <a:t>位置を変える。突き詰めると</a:t>
            </a:r>
            <a:r>
              <a:rPr kumimoji="1" lang="en-US" altLang="ja-JP" sz="2800" dirty="0" smtClean="0"/>
              <a:t>XYZ</a:t>
            </a:r>
            <a:r>
              <a:rPr kumimoji="1" lang="ja-JP" altLang="en-US" sz="2800" dirty="0" smtClean="0"/>
              <a:t>の値を変化させることです。</a:t>
            </a:r>
            <a:endParaRPr kumimoji="1" lang="en-US" altLang="ja-JP" sz="2800" dirty="0" smtClean="0"/>
          </a:p>
          <a:p>
            <a:r>
              <a:rPr lang="ja-JP" altLang="en-US" sz="2800" dirty="0"/>
              <a:t>あく</a:t>
            </a:r>
            <a:r>
              <a:rPr lang="ja-JP" altLang="en-US" sz="2800" dirty="0" smtClean="0"/>
              <a:t>まで、位置の</a:t>
            </a:r>
            <a:r>
              <a:rPr lang="en-US" altLang="ja-JP" sz="2800" dirty="0" smtClean="0"/>
              <a:t>XYZ</a:t>
            </a:r>
            <a:r>
              <a:rPr lang="ja-JP" altLang="en-US" sz="2800" dirty="0" smtClean="0"/>
              <a:t>の値を変更させる目的のモノです。</a:t>
            </a:r>
            <a:endParaRPr kumimoji="1" lang="ja-JP" altLang="en-US" sz="28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19100" y="419100"/>
            <a:ext cx="1044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行列による位置の変形（トランスフォーム）</a:t>
            </a:r>
            <a:endParaRPr kumimoji="1" lang="ja-JP" altLang="en-US" sz="4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547745" y="125956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座標変換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588391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/>
              <p:cNvSpPr txBox="1"/>
              <p:nvPr/>
            </p:nvSpPr>
            <p:spPr>
              <a:xfrm>
                <a:off x="3952240" y="1115140"/>
                <a:ext cx="82931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𝐶𝐷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8" name="テキスト ボックス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240" y="1115140"/>
                <a:ext cx="829310" cy="2279278"/>
              </a:xfrm>
              <a:prstGeom prst="rect">
                <a:avLst/>
              </a:prstGeom>
              <a:blipFill>
                <a:blip r:embed="rId2"/>
                <a:stretch>
                  <a:fillRect r="-1985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/>
              <p:cNvSpPr txBox="1"/>
              <p:nvPr/>
            </p:nvSpPr>
            <p:spPr>
              <a:xfrm>
                <a:off x="1428750" y="1115140"/>
                <a:ext cx="82931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9" name="テキスト ボックス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0" y="1115140"/>
                <a:ext cx="829310" cy="2279278"/>
              </a:xfrm>
              <a:prstGeom prst="rect">
                <a:avLst/>
              </a:prstGeom>
              <a:blipFill>
                <a:blip r:embed="rId3"/>
                <a:stretch>
                  <a:fillRect r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8068310" y="1115140"/>
                <a:ext cx="829310" cy="22792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4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310" y="1115140"/>
                <a:ext cx="829310" cy="2279278"/>
              </a:xfrm>
              <a:prstGeom prst="rect">
                <a:avLst/>
              </a:prstGeom>
              <a:blipFill>
                <a:blip r:embed="rId4"/>
                <a:stretch>
                  <a:fillRect r="-492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2469879" y="810340"/>
            <a:ext cx="4235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 smtClean="0"/>
              <a:t>‘</a:t>
            </a:r>
            <a:endParaRPr kumimoji="1" lang="ja-JP" altLang="en-US" sz="72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942445" y="201066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 smtClean="0"/>
              <a:t>＝</a:t>
            </a:r>
            <a:endParaRPr kumimoji="1" lang="ja-JP" altLang="en-US" sz="44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19900" y="1933724"/>
            <a:ext cx="8771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b="1" dirty="0" smtClean="0"/>
              <a:t>×</a:t>
            </a:r>
            <a:endParaRPr kumimoji="1" lang="ja-JP" altLang="en-US" sz="5400" b="1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09600" y="4552950"/>
            <a:ext cx="32640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＝ </a:t>
            </a:r>
            <a:r>
              <a:rPr kumimoji="1" lang="en-US" altLang="ja-JP" dirty="0" smtClean="0"/>
              <a:t>X*A  + Y*B +Z*C + W*D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Y=  X*E  + Y*F +Z*G + W*H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Z=  X*I   + Y*J  +Z*K + W*L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W= X*M + Y*N +Z*O + W*P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88574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590550" y="723900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単位</a:t>
            </a:r>
            <a:r>
              <a:rPr lang="ja-JP" altLang="en-US" dirty="0" smtClean="0"/>
              <a:t>行列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行列の「１」を表現したもの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/>
              <p:cNvSpPr txBox="1"/>
              <p:nvPr/>
            </p:nvSpPr>
            <p:spPr>
              <a:xfrm>
                <a:off x="2634090" y="1885950"/>
                <a:ext cx="2049985" cy="205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1 0 0 0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0 1 0 0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0 0 1 0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4" name="テキスト ボックス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090" y="1885950"/>
                <a:ext cx="2049985" cy="2051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/>
          <p:cNvSpPr txBox="1"/>
          <p:nvPr/>
        </p:nvSpPr>
        <p:spPr>
          <a:xfrm>
            <a:off x="778116" y="2557704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E</a:t>
            </a:r>
            <a:endParaRPr kumimoji="1" lang="ja-JP" altLang="en-US" sz="4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06103" y="2557704"/>
            <a:ext cx="566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/>
              <a:t>=</a:t>
            </a:r>
            <a:endParaRPr kumimoji="1" lang="ja-JP" altLang="en-US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/>
              <p:cNvSpPr txBox="1"/>
              <p:nvPr/>
            </p:nvSpPr>
            <p:spPr>
              <a:xfrm>
                <a:off x="2639280" y="4919904"/>
                <a:ext cx="1133579" cy="920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10" name="テキスト ボックス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280" y="4919904"/>
                <a:ext cx="1133579" cy="9201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テキスト ボックス 10"/>
          <p:cNvSpPr txBox="1"/>
          <p:nvPr/>
        </p:nvSpPr>
        <p:spPr>
          <a:xfrm>
            <a:off x="778116" y="4919904"/>
            <a:ext cx="566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 smtClean="0"/>
              <a:t>E</a:t>
            </a:r>
            <a:endParaRPr kumimoji="1" lang="ja-JP" altLang="en-US" sz="48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706103" y="4919904"/>
            <a:ext cx="5661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 smtClean="0"/>
              <a:t>=</a:t>
            </a:r>
            <a:endParaRPr kumimoji="1" lang="ja-JP" altLang="en-US" sz="4000" b="1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045881" y="2557704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乗算</a:t>
            </a:r>
            <a:r>
              <a:rPr lang="ja-JP" altLang="en-US" sz="3600" dirty="0" smtClean="0"/>
              <a:t>しても変化しない</a:t>
            </a:r>
            <a:endParaRPr kumimoji="1" lang="ja-JP" altLang="en-US" sz="36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684075" y="4779833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 smtClean="0"/>
              <a:t>高校の数学でよく出る行列</a:t>
            </a:r>
            <a:endParaRPr lang="en-US" altLang="ja-JP" sz="3600" dirty="0" smtClean="0"/>
          </a:p>
          <a:p>
            <a:r>
              <a:rPr kumimoji="1" lang="ja-JP" altLang="en-US" sz="3600" dirty="0" smtClean="0"/>
              <a:t>２</a:t>
            </a:r>
            <a:r>
              <a:rPr kumimoji="1" lang="en-US" altLang="ja-JP" sz="3600" dirty="0" smtClean="0"/>
              <a:t>×</a:t>
            </a:r>
            <a:r>
              <a:rPr kumimoji="1" lang="ja-JP" altLang="en-US" sz="3600" dirty="0" smtClean="0"/>
              <a:t>２行列の単位行列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340535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1704347" y="1012650"/>
                <a:ext cx="2328971" cy="205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𝑆𝑥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0 0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𝑆𝑦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0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𝑆𝑧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0 0  0  1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47" y="1012650"/>
                <a:ext cx="2328971" cy="2051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1704347" y="4089744"/>
                <a:ext cx="4229876" cy="2171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kumimoji="1" lang="ja-JP" alt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0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0       1 0      0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lang="ja-JP" altLang="en-US" sz="3600" i="1" smtClean="0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0  0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　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347" y="4089744"/>
                <a:ext cx="4229876" cy="21712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/>
              <p:cNvSpPr txBox="1"/>
              <p:nvPr/>
            </p:nvSpPr>
            <p:spPr>
              <a:xfrm>
                <a:off x="6981197" y="4089743"/>
                <a:ext cx="3930115" cy="205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kumimoji="1" lang="ja-JP" altLang="en-US" sz="3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0 −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</m:t>
                              </m:r>
                            </m:e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0 0 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6" name="テキスト ボックス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97" y="4089743"/>
                <a:ext cx="3930115" cy="2051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/>
              <p:cNvSpPr txBox="1"/>
              <p:nvPr/>
            </p:nvSpPr>
            <p:spPr>
              <a:xfrm>
                <a:off x="6981196" y="1012651"/>
                <a:ext cx="3714607" cy="205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0 0 0</m:t>
                              </m:r>
                            </m:e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r>
                                <a:rPr lang="ja-JP" altLang="en-US" sz="3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7" name="テキスト ボックス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1196" y="1012651"/>
                <a:ext cx="3714607" cy="20513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/>
          <p:cNvSpPr txBox="1"/>
          <p:nvPr/>
        </p:nvSpPr>
        <p:spPr>
          <a:xfrm>
            <a:off x="590550" y="24320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拡縮</a:t>
            </a:r>
            <a:endParaRPr kumimoji="1" lang="ja-JP" altLang="en-US" sz="4400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686550" y="243209"/>
            <a:ext cx="1678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回転</a:t>
            </a:r>
            <a:r>
              <a:rPr lang="en-US" altLang="ja-JP" sz="4400" dirty="0" smtClean="0"/>
              <a:t>X</a:t>
            </a:r>
            <a:endParaRPr kumimoji="1" lang="ja-JP" altLang="en-US" sz="44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6686550" y="3149633"/>
            <a:ext cx="16610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回転</a:t>
            </a:r>
            <a:r>
              <a:rPr lang="en-US" altLang="ja-JP" sz="4400" dirty="0" smtClean="0"/>
              <a:t>Z</a:t>
            </a:r>
            <a:endParaRPr kumimoji="1" lang="ja-JP" altLang="en-US" sz="4400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90550" y="3192174"/>
            <a:ext cx="1678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 smtClean="0"/>
              <a:t>回転</a:t>
            </a:r>
            <a:r>
              <a:rPr lang="en-US" altLang="ja-JP" sz="4400" dirty="0"/>
              <a:t>Y</a:t>
            </a:r>
            <a:endParaRPr kumimoji="1" lang="ja-JP" altLang="en-US" sz="4400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160675" y="3064045"/>
            <a:ext cx="20313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この回転は、</a:t>
            </a:r>
            <a:endParaRPr kumimoji="1" lang="en-US" altLang="ja-JP" dirty="0" smtClean="0"/>
          </a:p>
          <a:p>
            <a:r>
              <a:rPr kumimoji="1" lang="ja-JP" altLang="en-US" dirty="0" smtClean="0"/>
              <a:t>加法定理を行列で</a:t>
            </a:r>
            <a:endParaRPr kumimoji="1" lang="en-US" altLang="ja-JP" dirty="0" smtClean="0"/>
          </a:p>
          <a:p>
            <a:r>
              <a:rPr lang="ja-JP" altLang="en-US" dirty="0"/>
              <a:t>表現されてる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571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/>
              <p:cNvSpPr txBox="1"/>
              <p:nvPr/>
            </p:nvSpPr>
            <p:spPr>
              <a:xfrm>
                <a:off x="2176890" y="1562100"/>
                <a:ext cx="2104550" cy="205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1 0 0 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0 1 0 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0 0 1 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0 0 0 1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2" name="テキスト ボックス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6890" y="1562100"/>
                <a:ext cx="2104550" cy="20513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/>
              <p:cNvSpPr txBox="1"/>
              <p:nvPr/>
            </p:nvSpPr>
            <p:spPr>
              <a:xfrm>
                <a:off x="6577440" y="1562100"/>
                <a:ext cx="2170402" cy="20513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1" lang="en-US" altLang="ja-JP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1 0 0 0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0 1 0 0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0 0 1 0</m:t>
                              </m:r>
                            </m:e>
                            <m:e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kumimoji="1" lang="en-US" altLang="ja-JP" sz="3600" b="0" i="1" smtClean="0">
                                  <a:latin typeface="Cambria Math" panose="02040503050406030204" pitchFamily="18" charset="0"/>
                                </a:rPr>
                                <m:t> 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>
          <p:sp>
            <p:nvSpPr>
              <p:cNvPr id="3" name="テキスト ボックス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440" y="1562100"/>
                <a:ext cx="2170402" cy="20513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/>
          <p:cNvSpPr txBox="1"/>
          <p:nvPr/>
        </p:nvSpPr>
        <p:spPr>
          <a:xfrm>
            <a:off x="5080626" y="2233854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か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14350" y="552450"/>
            <a:ext cx="26468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800" smtClean="0"/>
              <a:t>平行移動</a:t>
            </a:r>
            <a:endParaRPr kumimoji="1" lang="ja-JP" altLang="en-US" sz="4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47044" y="4035419"/>
            <a:ext cx="836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今回</a:t>
            </a:r>
            <a:r>
              <a:rPr lang="ja-JP" altLang="en-US" dirty="0" smtClean="0"/>
              <a:t>はこっち、下記の計算でへいこう</a:t>
            </a:r>
            <a:r>
              <a:rPr lang="ja-JP" altLang="en-US" dirty="0" err="1" smtClean="0"/>
              <a:t>い</a:t>
            </a:r>
            <a:r>
              <a:rPr lang="ja-JP" altLang="en-US" dirty="0" smtClean="0"/>
              <a:t>どうするぞ</a:t>
            </a:r>
            <a:r>
              <a:rPr lang="en-US" altLang="ja-JP" dirty="0" smtClean="0"/>
              <a:t>		DirectX</a:t>
            </a:r>
            <a:r>
              <a:rPr lang="ja-JP" altLang="en-US" dirty="0" smtClean="0"/>
              <a:t>はこっち</a:t>
            </a:r>
            <a:endParaRPr lang="en-US" altLang="ja-JP" dirty="0" smtClean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47044" y="4826675"/>
            <a:ext cx="326403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X</a:t>
            </a:r>
            <a:r>
              <a:rPr kumimoji="1" lang="ja-JP" altLang="en-US" dirty="0" smtClean="0"/>
              <a:t>＝ </a:t>
            </a:r>
            <a:r>
              <a:rPr kumimoji="1" lang="en-US" altLang="ja-JP" dirty="0" smtClean="0"/>
              <a:t>X*A  + Y*B +Z*C + W*D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Y=  X*E  + Y*F +Z*G + W*H</a:t>
            </a:r>
          </a:p>
          <a:p>
            <a:endParaRPr kumimoji="1" lang="en-US" altLang="ja-JP" dirty="0" smtClean="0"/>
          </a:p>
          <a:p>
            <a:r>
              <a:rPr kumimoji="1" lang="en-US" altLang="ja-JP" dirty="0" smtClean="0"/>
              <a:t>Z=  X*I   + Y*J  +Z*K + W*L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W= X*M + Y*N +Z*O + W*P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3770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0" y="619126"/>
            <a:ext cx="1885950" cy="1514475"/>
            <a:chOff x="400050" y="723900"/>
            <a:chExt cx="1885950" cy="1514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正方形/長方形 1"/>
                <p:cNvSpPr/>
                <p:nvPr/>
              </p:nvSpPr>
              <p:spPr>
                <a:xfrm>
                  <a:off x="400050" y="723900"/>
                  <a:ext cx="1885950" cy="15049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　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　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　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　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　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　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  <a:p>
                  <a:pPr algn="ctr"/>
                  <a:endParaRPr kumimoji="1" lang="ja-JP" altLang="en-US" dirty="0"/>
                </a:p>
              </p:txBody>
            </p:sp>
          </mc:Choice>
          <mc:Fallback>
            <p:sp>
              <p:nvSpPr>
                <p:cNvPr id="2" name="正方形/長方形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050" y="723900"/>
                  <a:ext cx="1885950" cy="150495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線コネクタ 7"/>
            <p:cNvCxnSpPr/>
            <p:nvPr/>
          </p:nvCxnSpPr>
          <p:spPr>
            <a:xfrm>
              <a:off x="952500" y="723900"/>
              <a:ext cx="0" cy="150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/>
            <p:cNvCxnSpPr/>
            <p:nvPr/>
          </p:nvCxnSpPr>
          <p:spPr>
            <a:xfrm>
              <a:off x="1619250" y="733425"/>
              <a:ext cx="0" cy="150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 flipH="1">
              <a:off x="400050" y="1238250"/>
              <a:ext cx="1885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H="1">
              <a:off x="400050" y="1581150"/>
              <a:ext cx="1885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グループ化 19"/>
          <p:cNvGrpSpPr/>
          <p:nvPr/>
        </p:nvGrpSpPr>
        <p:grpSpPr>
          <a:xfrm>
            <a:off x="2552699" y="628651"/>
            <a:ext cx="1905000" cy="1504950"/>
            <a:chOff x="3257550" y="685800"/>
            <a:chExt cx="1905000" cy="15049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正方形/長方形 3"/>
                <p:cNvSpPr/>
                <p:nvPr/>
              </p:nvSpPr>
              <p:spPr>
                <a:xfrm>
                  <a:off x="3257550" y="685800"/>
                  <a:ext cx="1885950" cy="150495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　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　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ja-JP" dirty="0" smtClean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　</m:t>
                        </m:r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ja-JP" altLang="en-US" i="1" smtClean="0">
                                <a:latin typeface="Cambria Math" panose="02040503050406030204" pitchFamily="18" charset="0"/>
                              </a:rPr>
                              <m:t>　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ja-JP" altLang="en-US" i="1">
                            <a:latin typeface="Cambria Math" panose="02040503050406030204" pitchFamily="18" charset="0"/>
                          </a:rPr>
                          <m:t>　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ja-JP" altLang="en-US" i="1" smtClean="0">
                            <a:latin typeface="Cambria Math" panose="02040503050406030204" pitchFamily="18" charset="0"/>
                          </a:rPr>
                          <m:t>　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dirty="0"/>
                </a:p>
                <a:p>
                  <a:pPr algn="ctr"/>
                  <a:endParaRPr kumimoji="1" lang="ja-JP" altLang="en-US" dirty="0"/>
                </a:p>
              </p:txBody>
            </p:sp>
          </mc:Choice>
          <mc:Fallback>
            <p:sp>
              <p:nvSpPr>
                <p:cNvPr id="4" name="正方形/長方形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7550" y="685800"/>
                  <a:ext cx="1885950" cy="150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線コネクタ 10"/>
            <p:cNvCxnSpPr/>
            <p:nvPr/>
          </p:nvCxnSpPr>
          <p:spPr>
            <a:xfrm>
              <a:off x="3867150" y="685800"/>
              <a:ext cx="0" cy="150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/>
            <p:cNvCxnSpPr/>
            <p:nvPr/>
          </p:nvCxnSpPr>
          <p:spPr>
            <a:xfrm>
              <a:off x="4514850" y="685800"/>
              <a:ext cx="0" cy="1504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 flipH="1">
              <a:off x="3276600" y="1181100"/>
              <a:ext cx="1885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H="1">
              <a:off x="3276600" y="1485900"/>
              <a:ext cx="188595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604507"/>
              </p:ext>
            </p:extLst>
          </p:nvPr>
        </p:nvGraphicFramePr>
        <p:xfrm>
          <a:off x="0" y="3472921"/>
          <a:ext cx="1885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3710423025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96484903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27986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699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341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1670224"/>
                  </a:ext>
                </a:extLst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524184"/>
              </p:ext>
            </p:extLst>
          </p:nvPr>
        </p:nvGraphicFramePr>
        <p:xfrm>
          <a:off x="2605315" y="3472920"/>
          <a:ext cx="18859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160758954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3280368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978922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5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18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62358"/>
                  </a:ext>
                </a:extLst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1806763" y="1048794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×</a:t>
            </a:r>
            <a:endParaRPr kumimoji="1" lang="ja-JP" altLang="en-US" sz="4400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856392" y="364446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×</a:t>
            </a:r>
            <a:endParaRPr kumimoji="1" lang="ja-JP" altLang="en-US" sz="4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4491265" y="98688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＝</a:t>
            </a:r>
            <a:endParaRPr kumimoji="1" lang="ja-JP" altLang="en-US" sz="4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4522824" y="3644459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＝</a:t>
            </a:r>
            <a:endParaRPr kumimoji="1" lang="ja-JP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8" name="表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324090"/>
                  </p:ext>
                </p:extLst>
              </p:nvPr>
            </p:nvGraphicFramePr>
            <p:xfrm>
              <a:off x="5292804" y="0"/>
              <a:ext cx="2971797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599">
                      <a:extLst>
                        <a:ext uri="{9D8B030D-6E8A-4147-A177-3AD203B41FA5}">
                          <a16:colId xmlns:a16="http://schemas.microsoft.com/office/drawing/2014/main" val="917262533"/>
                        </a:ext>
                      </a:extLst>
                    </a:gridCol>
                    <a:gridCol w="990599">
                      <a:extLst>
                        <a:ext uri="{9D8B030D-6E8A-4147-A177-3AD203B41FA5}">
                          <a16:colId xmlns:a16="http://schemas.microsoft.com/office/drawing/2014/main" val="1964005482"/>
                        </a:ext>
                      </a:extLst>
                    </a:gridCol>
                    <a:gridCol w="990599">
                      <a:extLst>
                        <a:ext uri="{9D8B030D-6E8A-4147-A177-3AD203B41FA5}">
                          <a16:colId xmlns:a16="http://schemas.microsoft.com/office/drawing/2014/main" val="22472906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56504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83722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ja-JP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ja-JP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kumimoji="1" lang="en-US" altLang="ja-JP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kumimoji="1" lang="en-US" altLang="ja-JP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27093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8" name="表 2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324090"/>
                  </p:ext>
                </p:extLst>
              </p:nvPr>
            </p:nvGraphicFramePr>
            <p:xfrm>
              <a:off x="5292804" y="0"/>
              <a:ext cx="2971797" cy="2743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90599">
                      <a:extLst>
                        <a:ext uri="{9D8B030D-6E8A-4147-A177-3AD203B41FA5}">
                          <a16:colId xmlns:a16="http://schemas.microsoft.com/office/drawing/2014/main" val="917262533"/>
                        </a:ext>
                      </a:extLst>
                    </a:gridCol>
                    <a:gridCol w="990599">
                      <a:extLst>
                        <a:ext uri="{9D8B030D-6E8A-4147-A177-3AD203B41FA5}">
                          <a16:colId xmlns:a16="http://schemas.microsoft.com/office/drawing/2014/main" val="1964005482"/>
                        </a:ext>
                      </a:extLst>
                    </a:gridCol>
                    <a:gridCol w="990599">
                      <a:extLst>
                        <a:ext uri="{9D8B030D-6E8A-4147-A177-3AD203B41FA5}">
                          <a16:colId xmlns:a16="http://schemas.microsoft.com/office/drawing/2014/main" val="224729061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613" t="-1333" r="-201840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1235" t="-1333" r="-103086" b="-2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333" r="-2454" b="-2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5650463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613" t="-101333" r="-201840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1235" t="-101333" r="-103086" b="-10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01333" r="-2454" b="-10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88372298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613" t="-201333" r="-201840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101235" t="-201333" r="-103086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201333" r="-2454" b="-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27093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20192"/>
              </p:ext>
            </p:extLst>
          </p:nvPr>
        </p:nvGraphicFramePr>
        <p:xfrm>
          <a:off x="5271747" y="3069059"/>
          <a:ext cx="3835173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8391">
                  <a:extLst>
                    <a:ext uri="{9D8B030D-6E8A-4147-A177-3AD203B41FA5}">
                      <a16:colId xmlns:a16="http://schemas.microsoft.com/office/drawing/2014/main" val="1160758954"/>
                    </a:ext>
                  </a:extLst>
                </a:gridCol>
                <a:gridCol w="1278391">
                  <a:extLst>
                    <a:ext uri="{9D8B030D-6E8A-4147-A177-3AD203B41FA5}">
                      <a16:colId xmlns:a16="http://schemas.microsoft.com/office/drawing/2014/main" val="332803682"/>
                    </a:ext>
                  </a:extLst>
                </a:gridCol>
                <a:gridCol w="1278391">
                  <a:extLst>
                    <a:ext uri="{9D8B030D-6E8A-4147-A177-3AD203B41FA5}">
                      <a16:colId xmlns:a16="http://schemas.microsoft.com/office/drawing/2014/main" val="9789227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9+16+21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=46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6+10+12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=28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3+4+3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=10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55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36+25+42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=26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24+25+24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=73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12+10+6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=28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188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63+64+63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=190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42+40+36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=118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21+16+9</a:t>
                      </a:r>
                    </a:p>
                    <a:p>
                      <a:pPr algn="ctr"/>
                      <a:r>
                        <a:rPr kumimoji="1" lang="en-US" altLang="ja-JP" dirty="0" smtClean="0">
                          <a:solidFill>
                            <a:schemeClr val="tx1"/>
                          </a:solidFill>
                        </a:rPr>
                        <a:t>=46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762358"/>
                  </a:ext>
                </a:extLst>
              </a:tr>
            </a:tbl>
          </a:graphicData>
        </a:graphic>
      </p:graphicFrame>
      <p:sp>
        <p:nvSpPr>
          <p:cNvPr id="30" name="テキスト ボックス 29"/>
          <p:cNvSpPr txBox="1"/>
          <p:nvPr/>
        </p:nvSpPr>
        <p:spPr>
          <a:xfrm>
            <a:off x="552450" y="53389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/>
              <p:cNvSpPr txBox="1"/>
              <p:nvPr/>
            </p:nvSpPr>
            <p:spPr>
              <a:xfrm>
                <a:off x="137338" y="5117072"/>
                <a:ext cx="4353927" cy="169845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1" lang="en-US" altLang="ja-JP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kumimoji="1"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8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sSub>
                                <m:sSubPr>
                                  <m:ctrlPr>
                                    <a:rPr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altLang="ja-JP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sz="2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    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ja-JP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altLang="ja-JP" sz="28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1" name="テキスト ボックス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38" y="5117072"/>
                <a:ext cx="4353927" cy="1698451"/>
              </a:xfrm>
              <a:prstGeom prst="rect">
                <a:avLst/>
              </a:prstGeom>
              <a:blipFill>
                <a:blip r:embed="rId5"/>
                <a:stretch>
                  <a:fillRect r="-742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/>
              <p:cNvSpPr txBox="1"/>
              <p:nvPr/>
            </p:nvSpPr>
            <p:spPr>
              <a:xfrm>
                <a:off x="5664940" y="5569748"/>
                <a:ext cx="5024773" cy="934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1   2</m:t>
                              </m:r>
                            </m:e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3   4</m:t>
                              </m:r>
                            </m:e>
                          </m:eqArr>
                        </m:e>
                      </m:d>
                      <m:r>
                        <a:rPr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eqArr>
                        </m:e>
                      </m:d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×5+2×7     1×6+2×8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3×5+4×7     3×6+4×8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b="0" i="1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19    22</m:t>
                              </m:r>
                            </m:e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43    50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ja-JP" b="0" dirty="0" smtClean="0"/>
              </a:p>
            </p:txBody>
          </p:sp>
        </mc:Choice>
        <mc:Fallback>
          <p:sp>
            <p:nvSpPr>
              <p:cNvPr id="32" name="テキスト ボックス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40" y="5569748"/>
                <a:ext cx="5024773" cy="9341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99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01445" y="434898"/>
            <a:ext cx="18176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 smtClean="0"/>
              <a:t>正と負</a:t>
            </a:r>
            <a:endParaRPr kumimoji="1" lang="ja-JP" altLang="en-US" sz="4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68712" y="2062976"/>
            <a:ext cx="4879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PC</a:t>
            </a:r>
            <a:r>
              <a:rPr kumimoji="1" lang="ja-JP" altLang="en-US" dirty="0" smtClean="0"/>
              <a:t>では、どのように＋とーを表現するのか？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＋やーは符号</a:t>
            </a:r>
            <a:endParaRPr kumimoji="1" lang="en-US" altLang="ja-JP" dirty="0" smtClean="0"/>
          </a:p>
          <a:p>
            <a:endParaRPr kumimoji="1" lang="en-US" altLang="ja-JP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4248615" y="236283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符号ビット</a:t>
            </a:r>
            <a:endParaRPr lang="en-US" altLang="ja-JP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4248615" y="2687444"/>
            <a:ext cx="107454" cy="2798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正方形/長方形 9"/>
          <p:cNvSpPr/>
          <p:nvPr/>
        </p:nvSpPr>
        <p:spPr>
          <a:xfrm>
            <a:off x="3048000" y="2967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1Byte = </a:t>
            </a:r>
            <a:r>
              <a:rPr lang="ja-JP" altLang="en-US" dirty="0">
                <a:solidFill>
                  <a:srgbClr val="FF0000"/>
                </a:solidFill>
              </a:rPr>
              <a:t>０</a:t>
            </a:r>
            <a:r>
              <a:rPr lang="ja-JP" altLang="en-US" dirty="0"/>
              <a:t>１１１</a:t>
            </a:r>
            <a:r>
              <a:rPr lang="en-US" altLang="ja-JP" dirty="0"/>
              <a:t> </a:t>
            </a:r>
            <a:r>
              <a:rPr lang="ja-JP" altLang="en-US" dirty="0"/>
              <a:t>１１１１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/>
              <a:t>-</a:t>
            </a:r>
            <a:r>
              <a:rPr lang="en-US" altLang="ja-JP" dirty="0" smtClean="0"/>
              <a:t>128~127</a:t>
            </a:r>
            <a:endParaRPr lang="en-US" altLang="ja-JP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936702" y="5218770"/>
            <a:ext cx="29466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１１１１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１１１１</a:t>
            </a:r>
            <a:r>
              <a:rPr kumimoji="1" lang="en-US" altLang="ja-JP" dirty="0" smtClean="0"/>
              <a:t> = -128</a:t>
            </a:r>
          </a:p>
          <a:p>
            <a:endParaRPr lang="en-US" altLang="ja-JP" dirty="0"/>
          </a:p>
          <a:p>
            <a:r>
              <a:rPr kumimoji="1" lang="ja-JP" altLang="en-US" dirty="0" smtClean="0"/>
              <a:t>０１１１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１１１１</a:t>
            </a:r>
            <a:r>
              <a:rPr kumimoji="1" lang="en-US" altLang="ja-JP" dirty="0" smtClean="0"/>
              <a:t> = +127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236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78781" y="334536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２の補数を使って負の値に変換する</a:t>
            </a:r>
            <a:endParaRPr kumimoji="1" lang="en-US" altLang="ja-JP" sz="4000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34898" y="1393903"/>
            <a:ext cx="106490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128</a:t>
            </a:r>
            <a:r>
              <a:rPr kumimoji="1" lang="ja-JP" altLang="en-US" dirty="0" smtClean="0"/>
              <a:t>という数値を</a:t>
            </a:r>
            <a:r>
              <a:rPr kumimoji="1" lang="en-US" altLang="ja-JP" dirty="0" smtClean="0"/>
              <a:t>-128</a:t>
            </a:r>
            <a:r>
              <a:rPr kumimoji="1" lang="ja-JP" altLang="en-US" dirty="0" smtClean="0"/>
              <a:t>にする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en-US" altLang="ja-JP" dirty="0" smtClean="0"/>
              <a:t>128</a:t>
            </a:r>
            <a:r>
              <a:rPr lang="ja-JP" altLang="en-US" dirty="0" smtClean="0"/>
              <a:t>＝１０００　００００　→　</a:t>
            </a:r>
            <a:r>
              <a:rPr lang="en-US" altLang="ja-JP" dirty="0" smtClean="0"/>
              <a:t>NOT</a:t>
            </a:r>
            <a:r>
              <a:rPr lang="ja-JP" altLang="en-US" dirty="0" smtClean="0"/>
              <a:t>→　０１１１　１１１１　→　</a:t>
            </a:r>
            <a:r>
              <a:rPr lang="en-US" altLang="ja-JP" dirty="0" smtClean="0"/>
              <a:t>1</a:t>
            </a:r>
            <a:r>
              <a:rPr lang="ja-JP" altLang="en-US" dirty="0" smtClean="0"/>
              <a:t>を足す　→１０００　００００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679259" y="3311912"/>
            <a:ext cx="19928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+127</a:t>
            </a:r>
            <a:r>
              <a:rPr lang="ja-JP" altLang="en-US" dirty="0"/>
              <a:t> 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0111</a:t>
            </a:r>
            <a:r>
              <a:rPr lang="ja-JP" altLang="en-US" dirty="0" smtClean="0"/>
              <a:t> </a:t>
            </a:r>
            <a:r>
              <a:rPr lang="en-US" altLang="ja-JP" dirty="0" smtClean="0"/>
              <a:t>1111</a:t>
            </a:r>
          </a:p>
          <a:p>
            <a:endParaRPr lang="en-US" altLang="ja-JP" dirty="0" smtClean="0"/>
          </a:p>
          <a:p>
            <a:r>
              <a:rPr lang="ja-JP" altLang="en-US" dirty="0"/>
              <a:t>　 </a:t>
            </a:r>
            <a:r>
              <a:rPr lang="ja-JP" altLang="en-US" dirty="0" smtClean="0"/>
              <a:t>  </a:t>
            </a:r>
            <a:r>
              <a:rPr lang="en-US" altLang="ja-JP" dirty="0" smtClean="0"/>
              <a:t>1 </a:t>
            </a:r>
            <a:r>
              <a:rPr lang="ja-JP" altLang="en-US" dirty="0" smtClean="0"/>
              <a:t> </a:t>
            </a:r>
            <a:r>
              <a:rPr lang="en-US" altLang="ja-JP" dirty="0" smtClean="0"/>
              <a:t>0000 0010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   </a:t>
            </a:r>
            <a:r>
              <a:rPr lang="en-US" altLang="ja-JP" dirty="0" smtClean="0"/>
              <a:t>2  </a:t>
            </a:r>
            <a:r>
              <a:rPr kumimoji="1" lang="en-US" altLang="ja-JP" dirty="0" smtClean="0"/>
              <a:t>0000 0001</a:t>
            </a:r>
          </a:p>
          <a:p>
            <a:r>
              <a:rPr lang="ja-JP" altLang="en-US" dirty="0" smtClean="0"/>
              <a:t>　   </a:t>
            </a:r>
            <a:r>
              <a:rPr lang="en-US" altLang="ja-JP" dirty="0" smtClean="0"/>
              <a:t>0</a:t>
            </a:r>
            <a:r>
              <a:rPr lang="ja-JP" altLang="en-US" dirty="0" smtClean="0"/>
              <a:t>  </a:t>
            </a:r>
            <a:r>
              <a:rPr lang="en-US" altLang="ja-JP" dirty="0" smtClean="0"/>
              <a:t>0000 0000</a:t>
            </a:r>
          </a:p>
          <a:p>
            <a:r>
              <a:rPr lang="ja-JP" altLang="en-US" dirty="0"/>
              <a:t> </a:t>
            </a:r>
            <a:r>
              <a:rPr lang="ja-JP" altLang="en-US" dirty="0" smtClean="0"/>
              <a:t>    </a:t>
            </a:r>
            <a:r>
              <a:rPr lang="en-US" altLang="ja-JP" dirty="0" smtClean="0"/>
              <a:t>-1  1111 1111</a:t>
            </a:r>
          </a:p>
          <a:p>
            <a:r>
              <a:rPr lang="en-US" altLang="ja-JP" dirty="0"/>
              <a:t> </a:t>
            </a:r>
            <a:r>
              <a:rPr lang="en-US" altLang="ja-JP" dirty="0" smtClean="0"/>
              <a:t>    -2  1111 1110</a:t>
            </a:r>
          </a:p>
          <a:p>
            <a:endParaRPr lang="en-US" altLang="ja-JP" dirty="0"/>
          </a:p>
          <a:p>
            <a:r>
              <a:rPr lang="en-US" altLang="ja-JP" dirty="0" smtClean="0"/>
              <a:t>-127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1000 0001</a:t>
            </a:r>
          </a:p>
          <a:p>
            <a:r>
              <a:rPr lang="en-US" altLang="ja-JP" dirty="0" smtClean="0"/>
              <a:t>-128</a:t>
            </a:r>
            <a:r>
              <a:rPr lang="ja-JP" altLang="en-US" dirty="0" smtClean="0"/>
              <a:t>　</a:t>
            </a:r>
            <a:r>
              <a:rPr lang="en-US" altLang="ja-JP" dirty="0" smtClean="0"/>
              <a:t>1000 0000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29883" y="4739268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1101 1011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76885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37410" y="154775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dirty="0"/>
              <a:t>小数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91408" y="146081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固定小数・</a:t>
            </a:r>
            <a:r>
              <a:rPr kumimoji="1" lang="ja-JP" altLang="en-US" dirty="0" smtClean="0">
                <a:solidFill>
                  <a:srgbClr val="FF0000"/>
                </a:solidFill>
              </a:rPr>
              <a:t>浮動小数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869795" y="2810107"/>
            <a:ext cx="3712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固定小数　</a:t>
            </a:r>
            <a:r>
              <a:rPr kumimoji="1" lang="en-US" altLang="ja-JP" dirty="0" smtClean="0"/>
              <a:t>0000,  0000 0000 0000</a:t>
            </a:r>
          </a:p>
          <a:p>
            <a:r>
              <a:rPr lang="ja-JP" altLang="en-US" dirty="0"/>
              <a:t>　</a:t>
            </a:r>
            <a:r>
              <a:rPr lang="ja-JP" altLang="en-US" dirty="0" smtClean="0"/>
              <a:t>　　　  整数部　　小数部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2776653" y="2810106"/>
            <a:ext cx="171136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1940312" y="2810107"/>
            <a:ext cx="8363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208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683834" y="93670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浮動</a:t>
            </a:r>
            <a:r>
              <a:rPr lang="ja-JP" altLang="en-US" dirty="0" smtClean="0"/>
              <a:t>小数の原理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512849" y="193659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浮動</a:t>
            </a:r>
            <a:r>
              <a:rPr lang="ja-JP" altLang="en-US" dirty="0" smtClean="0"/>
              <a:t>小数のビット構成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41864" y="2936488"/>
            <a:ext cx="7653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符号ビット 　指数ビット</a:t>
            </a:r>
            <a:r>
              <a:rPr lang="en-US" altLang="ja-JP" dirty="0" smtClean="0"/>
              <a:t>8bit</a:t>
            </a:r>
            <a:r>
              <a:rPr lang="ja-JP" altLang="en-US" dirty="0" smtClean="0"/>
              <a:t>　　　　　　　　　仮数部ビット（</a:t>
            </a:r>
            <a:r>
              <a:rPr lang="en-US" altLang="ja-JP" dirty="0" smtClean="0"/>
              <a:t>23bit</a:t>
            </a:r>
            <a:r>
              <a:rPr lang="ja-JP" altLang="en-US" dirty="0" smtClean="0"/>
              <a:t>）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769327" y="2474823"/>
            <a:ext cx="898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0</a:t>
            </a:r>
            <a:r>
              <a:rPr kumimoji="1" lang="ja-JP" altLang="en-US" sz="3600" dirty="0" smtClean="0"/>
              <a:t>　</a:t>
            </a:r>
            <a:r>
              <a:rPr lang="en-US" altLang="ja-JP" sz="3600" dirty="0" smtClean="0"/>
              <a:t>00000000 00000000000000000000000</a:t>
            </a:r>
            <a:endParaRPr kumimoji="1" lang="ja-JP" altLang="en-US" sz="36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48936" y="4165651"/>
            <a:ext cx="4108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指数</a:t>
            </a:r>
            <a:r>
              <a:rPr lang="ja-JP" altLang="en-US" dirty="0" smtClean="0"/>
              <a:t>で、２のべき乗を決定するあたい</a:t>
            </a:r>
            <a:endParaRPr lang="en-US" altLang="ja-JP" dirty="0" smtClean="0"/>
          </a:p>
          <a:p>
            <a:r>
              <a:rPr kumimoji="1" lang="ja-JP" altLang="en-US" dirty="0" smtClean="0"/>
              <a:t>この値をベースとする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指数そのものにーがあるので</a:t>
            </a:r>
            <a:endParaRPr kumimoji="1" lang="en-US" altLang="ja-JP" dirty="0" smtClean="0"/>
          </a:p>
          <a:p>
            <a:r>
              <a:rPr lang="en-US" altLang="ja-JP" dirty="0" smtClean="0"/>
              <a:t>-126~127</a:t>
            </a:r>
          </a:p>
          <a:p>
            <a:r>
              <a:rPr kumimoji="1" lang="ja-JP" altLang="en-US" dirty="0" smtClean="0"/>
              <a:t>よって</a:t>
            </a:r>
            <a:r>
              <a:rPr kumimoji="1" lang="en-US" altLang="ja-JP" dirty="0" smtClean="0"/>
              <a:t>0</a:t>
            </a:r>
            <a:r>
              <a:rPr kumimoji="1" lang="ja-JP" altLang="en-US" dirty="0" smtClean="0"/>
              <a:t>は、</a:t>
            </a:r>
            <a:r>
              <a:rPr kumimoji="1" lang="en-US" altLang="ja-JP" dirty="0" smtClean="0"/>
              <a:t>127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3713356" y="3305820"/>
            <a:ext cx="0" cy="82013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4858215" y="3002361"/>
            <a:ext cx="1403688" cy="23404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>
          <a:xfrm>
            <a:off x="5168392" y="2982588"/>
            <a:ext cx="2357513" cy="1990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036420" y="4973444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「１」なら、ベースを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で割る</a:t>
            </a:r>
            <a:r>
              <a:rPr lang="en-US" altLang="ja-JP" dirty="0"/>
              <a:t> </a:t>
            </a:r>
            <a:r>
              <a:rPr lang="en-US" altLang="ja-JP" dirty="0" smtClean="0"/>
              <a:t>…</a:t>
            </a:r>
            <a:r>
              <a:rPr lang="ja-JP" altLang="en-US" dirty="0" smtClean="0"/>
              <a:t>①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05347" y="5393627"/>
            <a:ext cx="3841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「１」なら、ベースを</a:t>
            </a:r>
            <a:r>
              <a:rPr lang="en-US" altLang="ja-JP" dirty="0"/>
              <a:t>2</a:t>
            </a:r>
            <a:r>
              <a:rPr kumimoji="1" lang="ja-JP" altLang="en-US" dirty="0" smtClean="0"/>
              <a:t>で割る</a:t>
            </a:r>
            <a:r>
              <a:rPr lang="en-US" altLang="ja-JP" dirty="0"/>
              <a:t> </a:t>
            </a:r>
            <a:r>
              <a:rPr lang="en-US" altLang="ja-JP" dirty="0" smtClean="0"/>
              <a:t>…</a:t>
            </a:r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168392" y="6183142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ベース値＋①＋②＝値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3950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156010" y="1359701"/>
            <a:ext cx="8985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0</a:t>
            </a:r>
            <a:r>
              <a:rPr kumimoji="1" lang="ja-JP" altLang="en-US" sz="3600" dirty="0" smtClean="0"/>
              <a:t>　</a:t>
            </a:r>
            <a:r>
              <a:rPr lang="en-US" altLang="ja-JP" sz="3600" dirty="0"/>
              <a:t>1</a:t>
            </a:r>
            <a:r>
              <a:rPr lang="en-US" altLang="ja-JP" sz="3600" dirty="0" smtClean="0"/>
              <a:t>0000000 00000000000000000000000</a:t>
            </a:r>
            <a:endParaRPr kumimoji="1" lang="ja-JP" altLang="en-US" sz="36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91405" y="178420"/>
            <a:ext cx="1329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 smtClean="0"/>
              <a:t>13.75</a:t>
            </a:r>
            <a:endParaRPr kumimoji="1" lang="ja-JP" altLang="en-US" sz="3600" dirty="0"/>
          </a:p>
        </p:txBody>
      </p:sp>
      <p:cxnSp>
        <p:nvCxnSpPr>
          <p:cNvPr id="7" name="直線矢印コネクタ 6"/>
          <p:cNvCxnSpPr>
            <a:stCxn id="5" idx="2"/>
          </p:cNvCxnSpPr>
          <p:nvPr/>
        </p:nvCxnSpPr>
        <p:spPr>
          <a:xfrm>
            <a:off x="1156010" y="824751"/>
            <a:ext cx="906966" cy="44648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1918010" y="1917570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r>
              <a:rPr kumimoji="1" lang="ja-JP" altLang="en-US" dirty="0" smtClean="0"/>
              <a:t>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乗（指数</a:t>
            </a:r>
            <a:r>
              <a:rPr lang="en-US" altLang="ja-JP" dirty="0" smtClean="0"/>
              <a:t>130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kumimoji="1" lang="ja-JP" altLang="en-US" dirty="0"/>
              <a:t>　</a:t>
            </a:r>
            <a:r>
              <a:rPr kumimoji="1" lang="ja-JP" altLang="en-US" dirty="0" smtClean="0"/>
              <a:t>　　　</a:t>
            </a:r>
            <a:r>
              <a:rPr lang="en-US" altLang="ja-JP" dirty="0"/>
              <a:t>8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>
            <a:off x="4487948" y="1885064"/>
            <a:ext cx="564765" cy="86504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/>
        </p:nvCxnSpPr>
        <p:spPr>
          <a:xfrm>
            <a:off x="4255252" y="1885064"/>
            <a:ext cx="15665" cy="67883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>
            <a:off x="4748825" y="1885063"/>
            <a:ext cx="1343009" cy="8650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3949314" y="283241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8÷2=4  8÷8=1</a:t>
            </a:r>
            <a:r>
              <a:rPr kumimoji="1" lang="ja-JP" altLang="en-US" dirty="0" smtClean="0"/>
              <a:t>　</a:t>
            </a:r>
            <a:r>
              <a:rPr lang="en-US" altLang="ja-JP" dirty="0" smtClean="0"/>
              <a:t>8÷16=0.5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6171103" y="2040080"/>
            <a:ext cx="1410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8÷32=0.25</a:t>
            </a:r>
            <a:endParaRPr lang="ja-JP" altLang="en-US" dirty="0"/>
          </a:p>
        </p:txBody>
      </p:sp>
      <p:cxnSp>
        <p:nvCxnSpPr>
          <p:cNvPr id="22" name="直線矢印コネクタ 21"/>
          <p:cNvCxnSpPr>
            <a:endCxn id="21" idx="1"/>
          </p:cNvCxnSpPr>
          <p:nvPr/>
        </p:nvCxnSpPr>
        <p:spPr>
          <a:xfrm>
            <a:off x="5052713" y="1833374"/>
            <a:ext cx="1118390" cy="391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918010" y="427091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10000000 0001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44443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33350" y="43815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 smtClean="0"/>
              <a:t>・論理演算</a:t>
            </a:r>
            <a:endParaRPr kumimoji="1" lang="ja-JP" altLang="en-US" sz="5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31082" y="1361480"/>
            <a:ext cx="2651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AND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OR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XOR</a:t>
            </a:r>
            <a:r>
              <a:rPr kumimoji="1" lang="ja-JP" altLang="en-US" dirty="0" smtClean="0"/>
              <a:t>・</a:t>
            </a:r>
            <a:r>
              <a:rPr kumimoji="1" lang="en-US" altLang="ja-JP" dirty="0" smtClean="0"/>
              <a:t>NOT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838200" y="2457450"/>
            <a:ext cx="18982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 AA</a:t>
            </a:r>
            <a:r>
              <a:rPr lang="ja-JP" altLang="en-US" dirty="0" smtClean="0"/>
              <a:t> </a:t>
            </a:r>
            <a:r>
              <a:rPr lang="en-US" altLang="ja-JP" dirty="0" smtClean="0"/>
              <a:t>&amp; BB =  AA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 AA </a:t>
            </a:r>
            <a:r>
              <a:rPr lang="ja-JP" altLang="en-US" dirty="0" smtClean="0"/>
              <a:t>｜</a:t>
            </a:r>
            <a:r>
              <a:rPr lang="en-US" altLang="ja-JP" dirty="0" smtClean="0"/>
              <a:t>BB =  BB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   3  ^    2 =  1</a:t>
            </a:r>
          </a:p>
          <a:p>
            <a:endParaRPr kumimoji="1" lang="en-US" altLang="ja-JP" dirty="0"/>
          </a:p>
          <a:p>
            <a:r>
              <a:rPr lang="en-US" altLang="ja-JP" dirty="0" smtClean="0"/>
              <a:t>!CC  </a:t>
            </a:r>
            <a:r>
              <a:rPr lang="ja-JP" altLang="en-US" dirty="0" smtClean="0"/>
              <a:t>　</a:t>
            </a:r>
            <a:r>
              <a:rPr lang="en-US" altLang="ja-JP" dirty="0" smtClean="0"/>
              <a:t>    =  3 3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829300" y="1730812"/>
            <a:ext cx="51603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問題</a:t>
            </a:r>
            <a:endParaRPr lang="en-US" altLang="ja-JP" dirty="0" smtClean="0"/>
          </a:p>
          <a:p>
            <a:r>
              <a:rPr kumimoji="1" lang="ja-JP" altLang="en-US" dirty="0" smtClean="0"/>
              <a:t>ソートプログラムの交換部分</a:t>
            </a:r>
            <a:endParaRPr kumimoji="1" lang="en-US" altLang="ja-JP" dirty="0" smtClean="0"/>
          </a:p>
          <a:p>
            <a:r>
              <a:rPr kumimoji="1" lang="en-US" altLang="ja-JP" dirty="0" smtClean="0"/>
              <a:t>3</a:t>
            </a:r>
            <a:r>
              <a:rPr kumimoji="1" lang="ja-JP" altLang="en-US" dirty="0" smtClean="0"/>
              <a:t>行必要になるが、論理演算を使えば２行になる</a:t>
            </a:r>
            <a:endParaRPr kumimoji="1" lang="en-US" altLang="ja-JP" dirty="0" smtClean="0"/>
          </a:p>
          <a:p>
            <a:r>
              <a:rPr lang="ja-JP" altLang="en-US" dirty="0"/>
              <a:t>さあ</a:t>
            </a:r>
            <a:r>
              <a:rPr lang="ja-JP" altLang="en-US" dirty="0" smtClean="0"/>
              <a:t>、どのような交換アルゴリズムが必要か</a:t>
            </a:r>
            <a:endParaRPr lang="en-US" altLang="ja-JP" dirty="0" smtClean="0"/>
          </a:p>
          <a:p>
            <a:r>
              <a:rPr kumimoji="1" lang="ja-JP" altLang="en-US" dirty="0" smtClean="0"/>
              <a:t>答えなさい（整数のみ！）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4356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1511</Words>
  <Application>Microsoft Office PowerPoint</Application>
  <PresentationFormat>ワイド画面</PresentationFormat>
  <Paragraphs>477</Paragraphs>
  <Slides>37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37</vt:i4>
      </vt:variant>
    </vt:vector>
  </HeadingPairs>
  <TitlesOfParts>
    <vt:vector size="42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GA2B</dc:creator>
  <cp:lastModifiedBy>GA2B</cp:lastModifiedBy>
  <cp:revision>79</cp:revision>
  <dcterms:created xsi:type="dcterms:W3CDTF">2025-04-18T04:39:31Z</dcterms:created>
  <dcterms:modified xsi:type="dcterms:W3CDTF">2025-05-23T07:30:34Z</dcterms:modified>
</cp:coreProperties>
</file>