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F2342A2-7255-432F-8950-93CE75CB5AA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2B" initials="G" lastIdx="3" clrIdx="0">
    <p:extLst>
      <p:ext uri="{19B8F6BF-5375-455C-9EA6-DF929625EA0E}">
        <p15:presenceInfo xmlns:p15="http://schemas.microsoft.com/office/powerpoint/2012/main" userId="GA2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9E0D9-4DE1-4ECC-AF02-D1701EEFF3E9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5C425-AAB6-44BB-A881-FA45B3311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2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4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59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8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9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17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1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DA3A-6D12-4826-BB31-3C7D97F782AF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6957" y="308344"/>
            <a:ext cx="7453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タスクと工数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5586" y="143332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タスク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0135" y="2356658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敵１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41400" y="293362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 smtClean="0"/>
              <a:t>敵２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041400" y="351059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敵３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203450" y="2541324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203950" y="1802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作業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03950" y="272599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・全身</a:t>
            </a:r>
            <a:endParaRPr kumimoji="1" lang="en-US" altLang="ja-JP" dirty="0" smtClean="0"/>
          </a:p>
          <a:p>
            <a:r>
              <a:rPr lang="ja-JP" altLang="en-US" dirty="0"/>
              <a:t>・</a:t>
            </a:r>
            <a:r>
              <a:rPr lang="ja-JP" altLang="en-US" dirty="0" smtClean="0"/>
              <a:t>主人公に剣で攻撃</a:t>
            </a:r>
            <a:endParaRPr lang="en-US" altLang="ja-JP" dirty="0" smtClean="0"/>
          </a:p>
          <a:p>
            <a:r>
              <a:rPr kumimoji="1" lang="ja-JP" altLang="en-US" dirty="0"/>
              <a:t>・ダメ０時を受ける</a:t>
            </a:r>
            <a:r>
              <a:rPr kumimoji="1" lang="ja-JP" altLang="en-US" dirty="0" smtClean="0"/>
              <a:t>とし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517185" y="18026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工数（７ｈ）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17185" y="272599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１時間</a:t>
            </a:r>
            <a:endParaRPr kumimoji="1" lang="en-US" altLang="ja-JP" dirty="0" smtClean="0"/>
          </a:p>
          <a:p>
            <a:r>
              <a:rPr kumimoji="1" lang="ja-JP" altLang="en-US" dirty="0" smtClean="0"/>
              <a:t>４時間</a:t>
            </a:r>
            <a:endParaRPr kumimoji="1" lang="en-US" altLang="ja-JP" dirty="0" smtClean="0"/>
          </a:p>
          <a:p>
            <a:r>
              <a:rPr lang="ja-JP" altLang="en-US" dirty="0"/>
              <a:t>２時間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017000" y="2933624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9017000" y="3187610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9021883" y="3452480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76300" y="441007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大まかなアクターと考えてよい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6300" y="4834495"/>
            <a:ext cx="798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敵２・敵３も同じ工数としたとき、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1042</a:t>
            </a:r>
            <a:r>
              <a:rPr kumimoji="1" lang="ja-JP" altLang="en-US" dirty="0" smtClean="0"/>
              <a:t>円で相手に請求する金額は？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6300" y="525891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工数から締め切りが自動的に決まる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47085" y="5683335"/>
            <a:ext cx="10054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72460" y="614032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制作日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(7h)	</a:t>
            </a:r>
            <a:r>
              <a:rPr kumimoji="1" lang="ja-JP" altLang="en-US" dirty="0" smtClean="0"/>
              <a:t>　締切日</a:t>
            </a:r>
            <a:endParaRPr kumimoji="1" lang="en-US" altLang="ja-JP" dirty="0" smtClean="0"/>
          </a:p>
          <a:p>
            <a:r>
              <a:rPr lang="ja-JP" altLang="en-US" dirty="0"/>
              <a:t> </a:t>
            </a:r>
            <a:r>
              <a:rPr kumimoji="1" lang="en-US" altLang="ja-JP" dirty="0" smtClean="0"/>
              <a:t>4/18		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4/19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517185" y="501916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月単位</a:t>
            </a:r>
            <a:r>
              <a:rPr lang="ja-JP" altLang="en-US" dirty="0" smtClean="0"/>
              <a:t>で計算＝人月</a:t>
            </a:r>
            <a:endParaRPr lang="en-US" altLang="ja-JP" dirty="0" smtClean="0"/>
          </a:p>
          <a:p>
            <a:r>
              <a:rPr kumimoji="1" lang="ja-JP" altLang="en-US" dirty="0"/>
              <a:t>日</a:t>
            </a:r>
            <a:r>
              <a:rPr kumimoji="1" lang="ja-JP" altLang="en-US" dirty="0" smtClean="0"/>
              <a:t>単位で計算＝人日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47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457200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 smtClean="0"/>
              <a:t>・右シフトと左シフト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9100" y="1866900"/>
            <a:ext cx="115243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掛け算</a:t>
            </a:r>
            <a:r>
              <a:rPr lang="ja-JP" altLang="en-US" sz="3600" dirty="0" smtClean="0"/>
              <a:t>は、「繰り返しの足し算」によって</a:t>
            </a:r>
            <a:endParaRPr lang="en-US" altLang="ja-JP" sz="3600" dirty="0" smtClean="0"/>
          </a:p>
          <a:p>
            <a:endParaRPr kumimoji="1" lang="en-US" altLang="ja-JP" sz="3600" dirty="0"/>
          </a:p>
          <a:p>
            <a:r>
              <a:rPr lang="en-US" altLang="ja-JP" sz="3600" dirty="0" smtClean="0"/>
              <a:t>2×</a:t>
            </a:r>
            <a:r>
              <a:rPr lang="ja-JP" altLang="en-US" sz="3600" dirty="0" smtClean="0"/>
              <a:t>３　＝　２＋２＋２となる</a:t>
            </a:r>
            <a:endParaRPr lang="en-US" altLang="ja-JP" sz="3600" dirty="0" smtClean="0"/>
          </a:p>
          <a:p>
            <a:endParaRPr kumimoji="1" lang="en-US" altLang="ja-JP" sz="3600" dirty="0"/>
          </a:p>
          <a:p>
            <a:r>
              <a:rPr lang="en-US" altLang="ja-JP" sz="3600" dirty="0"/>
              <a:t>2</a:t>
            </a:r>
            <a:r>
              <a:rPr lang="en-US" altLang="ja-JP" sz="3600" dirty="0" smtClean="0"/>
              <a:t>&lt;&lt;</a:t>
            </a:r>
            <a:r>
              <a:rPr lang="en-US" altLang="ja-JP" sz="3600" dirty="0"/>
              <a:t>2</a:t>
            </a:r>
            <a:r>
              <a:rPr lang="ja-JP" altLang="en-US" sz="3600" dirty="0" smtClean="0"/>
              <a:t>ビットを「ずらす」を掛け算をしなくてよくなる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時がある。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95700" y="5769590"/>
            <a:ext cx="3591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0010 &lt;&lt; 1 = 0100</a:t>
            </a:r>
          </a:p>
          <a:p>
            <a:r>
              <a:rPr lang="en-US" altLang="ja-JP" sz="3200" dirty="0" smtClean="0"/>
              <a:t>      2		4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691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933450"/>
            <a:ext cx="7505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r>
              <a:rPr lang="ja-JP" altLang="en-US" sz="2400" dirty="0" smtClean="0"/>
              <a:t>で、下記の式の答えを導け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2×4 +1</a:t>
            </a:r>
            <a:r>
              <a:rPr lang="ja-JP" altLang="en-US" sz="2400" dirty="0" smtClean="0"/>
              <a:t>　＝ </a:t>
            </a:r>
            <a:r>
              <a:rPr lang="en-US" altLang="ja-JP" sz="2400" dirty="0" smtClean="0"/>
              <a:t>2&lt;&lt;2+1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smtClean="0"/>
              <a:t>1 – 4÷2</a:t>
            </a:r>
            <a:r>
              <a:rPr kumimoji="1" lang="ja-JP" altLang="en-US" sz="2400" dirty="0" smtClean="0"/>
              <a:t>　＝</a:t>
            </a:r>
            <a:r>
              <a:rPr kumimoji="1" lang="en-US" altLang="ja-JP" sz="2400" dirty="0" smtClean="0"/>
              <a:t>1-4&gt;&gt;1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　  と書くと計算優先順位で変になる</a:t>
            </a:r>
            <a:endParaRPr lang="en-US" altLang="ja-JP" sz="2400" dirty="0" smtClean="0"/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smtClean="0"/>
              <a:t>	      </a:t>
            </a:r>
            <a:r>
              <a:rPr kumimoji="1" lang="ja-JP" altLang="en-US" sz="2400" dirty="0" smtClean="0"/>
              <a:t>論理関係は計算順位が低いので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		      (2&lt;&lt;2)+1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	      1-(4&gt;&gt;1)</a:t>
            </a:r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)</a:t>
            </a:r>
            <a:r>
              <a:rPr lang="ja-JP" altLang="en-US" sz="2400" dirty="0" err="1" smtClean="0"/>
              <a:t>で計</a:t>
            </a:r>
            <a:r>
              <a:rPr lang="ja-JP" altLang="en-US" sz="2400" dirty="0" smtClean="0"/>
              <a:t>算優先順位を上げよう</a:t>
            </a:r>
            <a:endParaRPr lang="en-US" altLang="ja-JP" sz="2400" dirty="0" smtClean="0"/>
          </a:p>
          <a:p>
            <a:r>
              <a:rPr lang="ja-JP" altLang="en-US" sz="2400" dirty="0" smtClean="0"/>
              <a:t>昔、忘れてアドレスがぶっ飛んだ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ポインタにシフト使うな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818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800" y="438150"/>
            <a:ext cx="1071479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変数１＝</a:t>
            </a:r>
            <a:r>
              <a:rPr lang="en-US" altLang="ja-JP" sz="2800" dirty="0" smtClean="0"/>
              <a:t>0A</a:t>
            </a:r>
            <a:r>
              <a:rPr lang="ja-JP" altLang="en-US" sz="2800" dirty="0" smtClean="0"/>
              <a:t>と変数２＝</a:t>
            </a:r>
            <a:r>
              <a:rPr lang="en-US" altLang="ja-JP" sz="2800" dirty="0" smtClean="0"/>
              <a:t>0B</a:t>
            </a:r>
            <a:r>
              <a:rPr lang="ja-JP" altLang="en-US" sz="2800" dirty="0" smtClean="0"/>
              <a:t>がある。</a:t>
            </a:r>
            <a:endParaRPr lang="en-US" altLang="ja-JP" sz="2800" dirty="0" smtClean="0"/>
          </a:p>
          <a:p>
            <a:r>
              <a:rPr lang="ja-JP" altLang="en-US" sz="2800" dirty="0" smtClean="0"/>
              <a:t>変数３に変数１と変数２の情報を元に　変数３＝</a:t>
            </a:r>
            <a:r>
              <a:rPr lang="en-US" altLang="ja-JP" sz="2800" dirty="0" smtClean="0"/>
              <a:t>AB</a:t>
            </a:r>
            <a:r>
              <a:rPr lang="ja-JP" altLang="en-US" sz="2800" dirty="0" smtClean="0"/>
              <a:t>を作りなさい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また、変数３から変数４＝</a:t>
            </a:r>
            <a:r>
              <a:rPr lang="en-US" altLang="ja-JP" sz="2800" dirty="0" smtClean="0"/>
              <a:t>BA</a:t>
            </a:r>
            <a:r>
              <a:rPr lang="ja-JP" altLang="en-US" sz="2800" dirty="0" smtClean="0"/>
              <a:t>を作りなさい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一時変数は使ってよい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バイトオーダーってやつ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1.0a 2.0b 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0a &lt;&lt;4   a0 | 0b =  3.ab</a:t>
            </a:r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67721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9100" y="1600200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このような論理演算・シフト関係は速度が止められるときに使用する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その代表が</a:t>
            </a:r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の１</a:t>
            </a:r>
            <a:r>
              <a:rPr kumimoji="1" lang="en-US" altLang="ja-JP" dirty="0" smtClean="0"/>
              <a:t>pixel</a:t>
            </a:r>
            <a:r>
              <a:rPr kumimoji="1" lang="ja-JP" altLang="en-US" dirty="0" smtClean="0"/>
              <a:t>を操作する画像処理関係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90800" y="35052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1pixel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347718" y="3874532"/>
            <a:ext cx="1296000" cy="1295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4924" y="5612524"/>
            <a:ext cx="304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R=1 </a:t>
            </a:r>
            <a:r>
              <a:rPr kumimoji="1" lang="en-US" altLang="ja-JP" dirty="0" err="1" smtClean="0"/>
              <a:t>Byte,G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Byte,B</a:t>
            </a:r>
            <a:r>
              <a:rPr kumimoji="1" lang="en-US" altLang="ja-JP" dirty="0" smtClean="0"/>
              <a:t>=1Byte</a:t>
            </a:r>
          </a:p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24bit</a:t>
            </a:r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457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1000" y="59055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/>
              <a:t>・ベクトル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38250" y="2609850"/>
            <a:ext cx="98892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D </a:t>
            </a:r>
            <a:r>
              <a:rPr kumimoji="1" lang="ja-JP" altLang="en-US" dirty="0" smtClean="0"/>
              <a:t>・３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において、「動く」を表現するときに使用されるベクトル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ベクトルとは、「力であり向き」です。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ビジュアル的に矢印で表現されることがおおい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数学的</a:t>
            </a:r>
            <a:r>
              <a:rPr lang="ja-JP" altLang="en-US" dirty="0"/>
              <a:t>に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V</a:t>
            </a:r>
            <a:r>
              <a:rPr lang="ja-JP" altLang="en-US" dirty="0" smtClean="0"/>
              <a:t>（</a:t>
            </a:r>
            <a:r>
              <a:rPr lang="en-US" altLang="ja-JP" dirty="0" smtClean="0"/>
              <a:t>X</a:t>
            </a:r>
            <a:r>
              <a:rPr lang="ja-JP" altLang="en-US" dirty="0" smtClean="0"/>
              <a:t>成分、</a:t>
            </a:r>
            <a:r>
              <a:rPr lang="en-US" altLang="ja-JP" dirty="0" smtClean="0"/>
              <a:t>Y</a:t>
            </a:r>
            <a:r>
              <a:rPr lang="ja-JP" altLang="en-US" dirty="0" smtClean="0"/>
              <a:t>成分）と書くのが普通かな（２</a:t>
            </a:r>
            <a:r>
              <a:rPr lang="en-US" altLang="ja-JP" dirty="0" smtClean="0"/>
              <a:t>D</a:t>
            </a:r>
            <a:r>
              <a:rPr lang="ja-JP" altLang="en-US" dirty="0" smtClean="0"/>
              <a:t>の場合）（３</a:t>
            </a:r>
            <a:r>
              <a:rPr lang="en-US" altLang="ja-JP" dirty="0" smtClean="0"/>
              <a:t>D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Z</a:t>
            </a:r>
            <a:r>
              <a:rPr lang="ja-JP" altLang="en-US" dirty="0" smtClean="0"/>
              <a:t>成分がある）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8343900" y="3408580"/>
            <a:ext cx="933450" cy="9878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6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5800" y="1009650"/>
            <a:ext cx="487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位置と</a:t>
            </a:r>
            <a:r>
              <a:rPr kumimoji="1" lang="en-US" altLang="ja-JP" dirty="0" smtClean="0"/>
              <a:t>B</a:t>
            </a:r>
            <a:r>
              <a:rPr lang="ja-JP" altLang="en-US" dirty="0"/>
              <a:t>位置</a:t>
            </a:r>
            <a:r>
              <a:rPr kumimoji="1" lang="ja-JP" altLang="en-US" dirty="0" smtClean="0"/>
              <a:t>に移動するベクトルを求める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endCxn id="5" idx="2"/>
          </p:cNvCxnSpPr>
          <p:nvPr/>
        </p:nvCxnSpPr>
        <p:spPr>
          <a:xfrm flipV="1">
            <a:off x="2580087" y="2932512"/>
            <a:ext cx="3257550" cy="10384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5837637" y="2752725"/>
            <a:ext cx="359574" cy="35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155026" y="3831659"/>
            <a:ext cx="359574" cy="35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1066800" y="2752725"/>
            <a:ext cx="0" cy="357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685800" y="5924550"/>
            <a:ext cx="10230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6" idx="3"/>
          </p:cNvCxnSpPr>
          <p:nvPr/>
        </p:nvCxnSpPr>
        <p:spPr>
          <a:xfrm flipV="1">
            <a:off x="1066800" y="4138575"/>
            <a:ext cx="1140884" cy="17859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5" idx="4"/>
          </p:cNvCxnSpPr>
          <p:nvPr/>
        </p:nvCxnSpPr>
        <p:spPr>
          <a:xfrm flipV="1">
            <a:off x="1040472" y="3112299"/>
            <a:ext cx="4976952" cy="28649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207684" y="34517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26303" y="29979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37637" y="246840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37137" y="1886374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位置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　</a:t>
            </a:r>
            <a:r>
              <a:rPr lang="en-US" altLang="ja-JP" dirty="0" smtClean="0"/>
              <a:t>B</a:t>
            </a:r>
            <a:r>
              <a:rPr lang="ja-JP" altLang="en-US" dirty="0" smtClean="0"/>
              <a:t>位置　＝　</a:t>
            </a:r>
            <a:r>
              <a:rPr lang="en-US" altLang="ja-JP" dirty="0" smtClean="0"/>
              <a:t>V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083853" y="2709035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仮に位置を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en-US" altLang="ja-JP" dirty="0"/>
              <a:t>,</a:t>
            </a:r>
            <a:r>
              <a:rPr lang="en-US" altLang="ja-JP" dirty="0" smtClean="0"/>
              <a:t>3)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B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4,7</a:t>
            </a:r>
            <a:r>
              <a:rPr lang="ja-JP" altLang="en-US" dirty="0" smtClean="0"/>
              <a:t>）としたとき</a:t>
            </a:r>
            <a:endParaRPr lang="en-US" altLang="ja-JP" dirty="0" smtClean="0"/>
          </a:p>
          <a:p>
            <a:r>
              <a:rPr kumimoji="1" lang="en-US" altLang="ja-JP" dirty="0" smtClean="0"/>
              <a:t>V</a:t>
            </a:r>
            <a:r>
              <a:rPr kumimoji="1" lang="ja-JP" altLang="en-US" dirty="0" smtClean="0"/>
              <a:t>の成分は？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76975" y="4301429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位置</a:t>
            </a:r>
            <a:r>
              <a:rPr lang="en-US" altLang="ja-JP" dirty="0" smtClean="0"/>
              <a:t>A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</a:t>
            </a:r>
            <a:r>
              <a:rPr lang="ja-JP" altLang="en-US" dirty="0" smtClean="0"/>
              <a:t>成分を加算すると位置</a:t>
            </a:r>
            <a:r>
              <a:rPr lang="en-US" altLang="ja-JP" dirty="0" smtClean="0"/>
              <a:t>B</a:t>
            </a:r>
          </a:p>
          <a:p>
            <a:r>
              <a:rPr kumimoji="1" lang="ja-JP" altLang="en-US" dirty="0"/>
              <a:t>と</a:t>
            </a:r>
            <a:r>
              <a:rPr kumimoji="1" lang="ja-JP" altLang="en-US" dirty="0" smtClean="0"/>
              <a:t>同じ値になる？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03758" y="6110953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位置</a:t>
            </a:r>
            <a:r>
              <a:rPr lang="en-US" altLang="ja-JP" dirty="0" smtClean="0"/>
              <a:t>A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</a:t>
            </a:r>
            <a:r>
              <a:rPr lang="ja-JP" altLang="en-US" dirty="0" smtClean="0"/>
              <a:t>を加算すると位置</a:t>
            </a:r>
            <a:r>
              <a:rPr lang="en-US" altLang="ja-JP" dirty="0" smtClean="0"/>
              <a:t>B</a:t>
            </a:r>
            <a:r>
              <a:rPr kumimoji="1" lang="ja-JP" altLang="en-US" dirty="0" smtClean="0"/>
              <a:t>と同じ値になる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97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2209323" y="2107142"/>
            <a:ext cx="3682611" cy="10789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1068439" y="3186075"/>
            <a:ext cx="1140884" cy="17859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042111" y="2159799"/>
            <a:ext cx="4976952" cy="2864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068439" y="36521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89869" y="37360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16763" y="205425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85950" y="876300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ベクトルと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ベクトルを加算すると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54780" y="4241885"/>
            <a:ext cx="556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ベクトルと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ベクトル三角形の公正なカタチになる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成分を加算するこ</a:t>
            </a:r>
            <a:r>
              <a:rPr lang="ja-JP" altLang="en-US" dirty="0"/>
              <a:t>と</a:t>
            </a:r>
            <a:r>
              <a:rPr lang="ja-JP" altLang="en-US" dirty="0" smtClean="0"/>
              <a:t>で、力・向きが変化する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85950" y="5541147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ゲームだと、位置・移動ベクトルと分けたほうがいい</a:t>
            </a:r>
            <a:endParaRPr lang="en-US" altLang="ja-JP" dirty="0" smtClean="0"/>
          </a:p>
          <a:p>
            <a:r>
              <a:rPr kumimoji="1" lang="ja-JP" altLang="en-US" dirty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だと、キャラクタの向きベクトル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9734" y="28252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沈黙</a:t>
            </a:r>
          </a:p>
        </p:txBody>
      </p:sp>
    </p:spTree>
    <p:extLst>
      <p:ext uri="{BB962C8B-B14F-4D97-AF65-F5344CB8AC3E}">
        <p14:creationId xmlns:p14="http://schemas.microsoft.com/office/powerpoint/2010/main" val="21885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14350" y="8572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・ベクトルのスカラー積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5400" y="169545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・ベクトルには、積が複数あります。（内積・外積・スカラー積）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1295400" y="375285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371850" y="401585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３　</a:t>
            </a:r>
            <a:r>
              <a:rPr lang="en-US" altLang="ja-JP" dirty="0"/>
              <a:t>=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7101776" y="211455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6187376" y="300990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272976" y="390525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5749341" y="2131306"/>
            <a:ext cx="2708974" cy="2652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47399" y="371220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ベクトル成分を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倍した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311" y="55245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向きは変わらないが、力は変化する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82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62000" y="62865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・ベクトルの大きさ・力（長さ）を求める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2000" y="1238250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・ベクトル</a:t>
            </a:r>
            <a:r>
              <a:rPr lang="ja-JP" altLang="en-US" dirty="0"/>
              <a:t>に</a:t>
            </a:r>
            <a:r>
              <a:rPr lang="ja-JP" altLang="en-US" dirty="0" smtClean="0"/>
              <a:t>は力と向きが存在する。力を求めるにはどうしたらいいか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1543050" y="2876550"/>
            <a:ext cx="2019300" cy="194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191000" y="25146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2,2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552700" y="5257800"/>
                <a:ext cx="255456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L</a:t>
                </a:r>
                <a:r>
                  <a:rPr kumimoji="1" lang="ja-JP" altLang="en-US" sz="2400" dirty="0" smtClean="0"/>
                  <a:t>＝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5257800"/>
                <a:ext cx="2554561" cy="539571"/>
              </a:xfrm>
              <a:prstGeom prst="rect">
                <a:avLst/>
              </a:prstGeom>
              <a:blipFill>
                <a:blip r:embed="rId2"/>
                <a:stretch>
                  <a:fillRect l="-381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31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04850" y="8572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・ベクトルの正規化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62050" y="1828800"/>
                <a:ext cx="835010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・ベクトルの大きさ１は、</a:t>
                </a:r>
                <a:r>
                  <a:rPr lang="en-US" altLang="ja-JP" dirty="0" smtClean="0"/>
                  <a:t>V</a:t>
                </a:r>
                <a:r>
                  <a:rPr lang="ja-JP" altLang="en-US" dirty="0" smtClean="0"/>
                  <a:t>（</a:t>
                </a:r>
                <a:r>
                  <a:rPr lang="en-US" altLang="ja-JP" dirty="0" smtClean="0"/>
                  <a:t>1,1</a:t>
                </a:r>
                <a:r>
                  <a:rPr lang="ja-JP" altLang="en-US" dirty="0" smtClean="0"/>
                  <a:t>）では無い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正規化とは、ベクトルを大きさ１にすることができる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１とは単位です。これがないと基準が作れない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大きさ１のベクトルの成分は、</a:t>
                </a:r>
                <a:r>
                  <a:rPr kumimoji="1" lang="en-US" altLang="ja-JP" dirty="0" smtClean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です</a:t>
                </a:r>
                <a:endParaRPr kumimoji="1" lang="en-US" altLang="ja-JP" dirty="0" smtClean="0"/>
              </a:p>
              <a:p>
                <a:r>
                  <a:rPr lang="en-US" altLang="ja-JP" dirty="0"/>
                  <a:t>	</a:t>
                </a:r>
                <a:r>
                  <a:rPr lang="ja-JP" altLang="en-US" dirty="0" smtClean="0"/>
                  <a:t>大きさ１のベクトルを「単位ベクトル」と呼ぶ</a:t>
                </a:r>
                <a:endParaRPr lang="en-US" altLang="ja-JP" dirty="0" smtClean="0"/>
              </a:p>
              <a:p>
                <a:endParaRPr kumimoji="1" lang="en-US" altLang="ja-JP" dirty="0"/>
              </a:p>
              <a:p>
                <a:endParaRPr lang="en-US" altLang="ja-JP" dirty="0" smtClean="0"/>
              </a:p>
              <a:p>
                <a:r>
                  <a:rPr kumimoji="1" lang="en-US" altLang="ja-JP" dirty="0"/>
                  <a:t>	</a:t>
                </a: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単位ベクトル＝（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dirty="0" smtClean="0"/>
                  <a:t>/</a:t>
                </a:r>
                <a:r>
                  <a:rPr kumimoji="1" lang="ja-JP" altLang="en-US" dirty="0" smtClean="0"/>
                  <a:t>ベクトルの大きさ</a:t>
                </a:r>
                <a:r>
                  <a:rPr lang="en-US" altLang="ja-JP" dirty="0" smtClean="0"/>
                  <a:t>,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dirty="0" smtClean="0"/>
                  <a:t>/</a:t>
                </a:r>
                <a:r>
                  <a:rPr kumimoji="1" lang="ja-JP" altLang="en-US" dirty="0" smtClean="0"/>
                  <a:t>ベクトルの大きさ）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1828800"/>
                <a:ext cx="8350106" cy="2862322"/>
              </a:xfrm>
              <a:prstGeom prst="rect">
                <a:avLst/>
              </a:prstGeom>
              <a:blipFill>
                <a:blip r:embed="rId2"/>
                <a:stretch>
                  <a:fillRect l="-657" t="-1064" b="-25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6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4107" y="468351"/>
            <a:ext cx="487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ここから本番</a:t>
            </a:r>
            <a:endParaRPr lang="en-US" altLang="ja-JP" dirty="0"/>
          </a:p>
          <a:p>
            <a:r>
              <a:rPr kumimoji="1" lang="ja-JP" altLang="en-US" dirty="0" smtClean="0"/>
              <a:t>まずは簡単なことから　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における値の表現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9073" y="1773044"/>
            <a:ext cx="3507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メモリの最小単位は？</a:t>
            </a:r>
            <a:endParaRPr kumimoji="1" lang="en-US" altLang="ja-JP" dirty="0" smtClean="0"/>
          </a:p>
          <a:p>
            <a:r>
              <a:rPr lang="en-US" altLang="ja-JP" dirty="0" smtClean="0"/>
              <a:t> 1Byte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1Byte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8bit</a:t>
            </a:r>
            <a:r>
              <a:rPr lang="ja-JP" altLang="en-US" dirty="0" err="1" smtClean="0"/>
              <a:t>で構</a:t>
            </a:r>
            <a:r>
              <a:rPr lang="ja-JP" altLang="en-US" dirty="0" smtClean="0"/>
              <a:t>成されている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4029" y="2520176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1Byte</a:t>
            </a:r>
            <a:r>
              <a:rPr kumimoji="1" lang="ja-JP" altLang="en-US" dirty="0" smtClean="0"/>
              <a:t>で表現できる数値は「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255</a:t>
            </a:r>
            <a:r>
              <a:rPr kumimoji="1" lang="ja-JP" altLang="en-US" dirty="0" smtClean="0"/>
              <a:t>」の</a:t>
            </a:r>
            <a:r>
              <a:rPr lang="en-US" altLang="ja-JP" dirty="0" smtClean="0"/>
              <a:t>256</a:t>
            </a:r>
            <a:r>
              <a:rPr lang="ja-JP" altLang="en-US" dirty="0" smtClean="0"/>
              <a:t>段階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9073" y="3765111"/>
            <a:ext cx="502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2Byte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65536</a:t>
            </a:r>
            <a:r>
              <a:rPr lang="ja-JP" altLang="en-US" dirty="0" smtClean="0"/>
              <a:t>段階を数値で表現できる</a:t>
            </a:r>
            <a:endParaRPr lang="en-US" altLang="ja-JP" dirty="0" smtClean="0"/>
          </a:p>
          <a:p>
            <a:r>
              <a:rPr lang="en-US" altLang="ja-JP" dirty="0" smtClean="0"/>
              <a:t>4Byte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4,294,967,296</a:t>
            </a:r>
            <a:r>
              <a:rPr lang="ja-JP" altLang="en-US" dirty="0" smtClean="0"/>
              <a:t>段階を数値で表現できる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8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2956" y="34568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数字</a:t>
            </a:r>
            <a:r>
              <a:rPr lang="ja-JP" altLang="en-US" dirty="0" smtClean="0"/>
              <a:t>表現（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進数・</a:t>
            </a:r>
            <a:r>
              <a:rPr lang="en-US" altLang="ja-JP" dirty="0" smtClean="0"/>
              <a:t>10</a:t>
            </a:r>
            <a:r>
              <a:rPr lang="ja-JP" altLang="en-US" dirty="0" smtClean="0"/>
              <a:t>進数・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2888" y="1438507"/>
            <a:ext cx="29546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００００　　　０　　　０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０００１　　　１　　　１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００１０　　　２　　　２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００１１　　　３　　　３</a:t>
            </a:r>
            <a:endParaRPr lang="en-US" altLang="ja-JP" dirty="0" smtClean="0"/>
          </a:p>
          <a:p>
            <a:pPr marL="342900" indent="-342900">
              <a:buAutoNum type="arabicDbPlain" startAt="11"/>
            </a:pPr>
            <a:endParaRPr kumimoji="1" lang="en-US" altLang="ja-JP" dirty="0"/>
          </a:p>
          <a:p>
            <a:r>
              <a:rPr kumimoji="1" lang="ja-JP" altLang="en-US" dirty="0" smtClean="0"/>
              <a:t>０１００　　　４　　　４</a:t>
            </a:r>
            <a:endParaRPr kumimoji="1" lang="en-US" altLang="ja-JP" dirty="0" smtClean="0"/>
          </a:p>
          <a:p>
            <a:pPr marL="342900" indent="-342900">
              <a:buAutoNum type="arabicDbPlain" startAt="100"/>
            </a:pPr>
            <a:endParaRPr lang="en-US" altLang="ja-JP" dirty="0"/>
          </a:p>
          <a:p>
            <a:r>
              <a:rPr kumimoji="1" lang="ja-JP" altLang="en-US" dirty="0" smtClean="0"/>
              <a:t>０１０１　　　５　　　５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０１１０　　　６　　　６</a:t>
            </a:r>
            <a:endParaRPr lang="en-US" altLang="ja-JP" dirty="0" smtClean="0"/>
          </a:p>
          <a:p>
            <a:pPr marL="342900" indent="-342900">
              <a:buAutoNum type="arabicDbPlain" startAt="111"/>
            </a:pPr>
            <a:endParaRPr lang="en-US" altLang="ja-JP" dirty="0" smtClean="0"/>
          </a:p>
          <a:p>
            <a:r>
              <a:rPr lang="ja-JP" altLang="en-US" dirty="0" smtClean="0"/>
              <a:t>０１１１　　　７　　　７</a:t>
            </a:r>
            <a:endParaRPr lang="en-US" altLang="ja-JP" dirty="0" smtClean="0"/>
          </a:p>
          <a:p>
            <a:pPr marL="342900" indent="-342900">
              <a:buAutoNum type="arabicDbPlain" startAt="111"/>
            </a:pPr>
            <a:endParaRPr lang="en-US" altLang="ja-JP" dirty="0"/>
          </a:p>
          <a:p>
            <a:r>
              <a:rPr lang="ja-JP" altLang="en-US" dirty="0" smtClean="0"/>
              <a:t>１０００　　　８　　　８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１００１　　　９　　　９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9795" y="10370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90310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05416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64358" y="1438507"/>
            <a:ext cx="2954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１０１０</a:t>
            </a:r>
            <a:r>
              <a:rPr kumimoji="1" lang="ja-JP" altLang="en-US" dirty="0" smtClean="0"/>
              <a:t>　　　１０　　</a:t>
            </a:r>
            <a:r>
              <a:rPr lang="en-US" altLang="ja-JP" dirty="0"/>
              <a:t>A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１０</a:t>
            </a:r>
            <a:r>
              <a:rPr lang="ja-JP" altLang="en-US" dirty="0"/>
              <a:t>１１</a:t>
            </a:r>
            <a:r>
              <a:rPr kumimoji="1" lang="ja-JP" altLang="en-US" dirty="0" smtClean="0"/>
              <a:t>　　　１１　　</a:t>
            </a:r>
            <a:r>
              <a:rPr lang="en-US" altLang="ja-JP" dirty="0" smtClean="0"/>
              <a:t>B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１１００　　　１２　　</a:t>
            </a:r>
            <a:r>
              <a:rPr lang="en-US" altLang="ja-JP" dirty="0"/>
              <a:t>C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１１０１　　</a:t>
            </a:r>
            <a:r>
              <a:rPr lang="ja-JP" altLang="en-US" dirty="0"/>
              <a:t>　</a:t>
            </a:r>
            <a:r>
              <a:rPr lang="ja-JP" altLang="en-US" dirty="0" smtClean="0"/>
              <a:t>１３　　</a:t>
            </a:r>
            <a:r>
              <a:rPr lang="en-US" altLang="ja-JP" dirty="0" smtClean="0"/>
              <a:t>D</a:t>
            </a:r>
          </a:p>
          <a:p>
            <a:pPr marL="342900" indent="-342900">
              <a:buAutoNum type="arabicDbPlain" startAt="11"/>
            </a:pPr>
            <a:endParaRPr kumimoji="1" lang="en-US" altLang="ja-JP" dirty="0" smtClean="0"/>
          </a:p>
          <a:p>
            <a:r>
              <a:rPr lang="ja-JP" altLang="en-US" dirty="0" smtClean="0"/>
              <a:t>１１１０</a:t>
            </a:r>
            <a:r>
              <a:rPr kumimoji="1" lang="ja-JP" altLang="en-US" dirty="0" smtClean="0"/>
              <a:t>　　　１４　　</a:t>
            </a:r>
            <a:r>
              <a:rPr lang="en-US" altLang="ja-JP" dirty="0"/>
              <a:t>E</a:t>
            </a:r>
            <a:endParaRPr kumimoji="1" lang="en-US" altLang="ja-JP" dirty="0" smtClean="0"/>
          </a:p>
          <a:p>
            <a:pPr marL="342900" indent="-342900">
              <a:buAutoNum type="arabicDbPlain" startAt="100"/>
            </a:pPr>
            <a:endParaRPr lang="en-US" altLang="ja-JP" dirty="0" smtClean="0"/>
          </a:p>
          <a:p>
            <a:r>
              <a:rPr lang="ja-JP" altLang="en-US" dirty="0"/>
              <a:t>１１１１</a:t>
            </a:r>
            <a:r>
              <a:rPr kumimoji="1" lang="ja-JP" altLang="en-US" dirty="0" smtClean="0"/>
              <a:t>　　　</a:t>
            </a:r>
            <a:r>
              <a:rPr lang="ja-JP" altLang="en-US" dirty="0"/>
              <a:t>１</a:t>
            </a:r>
            <a:r>
              <a:rPr kumimoji="1" lang="ja-JP" altLang="en-US" dirty="0" smtClean="0"/>
              <a:t>５　　</a:t>
            </a:r>
            <a:r>
              <a:rPr kumimoji="1" lang="en-US" altLang="ja-JP" dirty="0" smtClean="0"/>
              <a:t>F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83457" y="10370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3972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19078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83457" y="5307980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1Byte</a:t>
            </a:r>
            <a:r>
              <a:rPr kumimoji="1" lang="ja-JP" altLang="en-US" dirty="0" smtClean="0"/>
              <a:t>の最大数値表現を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進数で</a:t>
            </a:r>
            <a:r>
              <a:rPr lang="en-US" altLang="ja-JP" dirty="0" smtClean="0"/>
              <a:t>FF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547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1445" y="434898"/>
            <a:ext cx="1817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正と負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8712" y="2062976"/>
            <a:ext cx="4879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では、どのように＋とーを表現するのか？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＋やーは符号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4248615" y="23628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符号ビット</a:t>
            </a:r>
            <a:endParaRPr lang="en-US" altLang="ja-JP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4248615" y="2687444"/>
            <a:ext cx="107454" cy="279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1Byte = </a:t>
            </a:r>
            <a:r>
              <a:rPr lang="ja-JP" altLang="en-US" dirty="0">
                <a:solidFill>
                  <a:srgbClr val="FF0000"/>
                </a:solidFill>
              </a:rPr>
              <a:t>０</a:t>
            </a:r>
            <a:r>
              <a:rPr lang="ja-JP" altLang="en-US" dirty="0"/>
              <a:t>１１１</a:t>
            </a:r>
            <a:r>
              <a:rPr lang="en-US" altLang="ja-JP" dirty="0"/>
              <a:t> </a:t>
            </a:r>
            <a:r>
              <a:rPr lang="ja-JP" altLang="en-US" dirty="0"/>
              <a:t>１１１１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/>
              <a:t>-</a:t>
            </a:r>
            <a:r>
              <a:rPr lang="en-US" altLang="ja-JP" dirty="0" smtClean="0"/>
              <a:t>128~127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702" y="5218770"/>
            <a:ext cx="294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= -128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０１１１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= +127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6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781" y="33453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２の補数を使って負の値に変換する</a:t>
            </a:r>
            <a:endParaRPr kumimoji="1" lang="en-US" altLang="ja-JP" sz="4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4898" y="1393903"/>
            <a:ext cx="1064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128</a:t>
            </a:r>
            <a:r>
              <a:rPr kumimoji="1" lang="ja-JP" altLang="en-US" dirty="0" smtClean="0"/>
              <a:t>という数値を</a:t>
            </a:r>
            <a:r>
              <a:rPr kumimoji="1" lang="en-US" altLang="ja-JP" dirty="0" smtClean="0"/>
              <a:t>-128</a:t>
            </a:r>
            <a:r>
              <a:rPr kumimoji="1" lang="ja-JP" altLang="en-US" dirty="0" smtClean="0"/>
              <a:t>にする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128</a:t>
            </a:r>
            <a:r>
              <a:rPr lang="ja-JP" altLang="en-US" dirty="0" smtClean="0"/>
              <a:t>＝１０００　００００　→　</a:t>
            </a:r>
            <a:r>
              <a:rPr lang="en-US" altLang="ja-JP" dirty="0" smtClean="0"/>
              <a:t>NOT</a:t>
            </a:r>
            <a:r>
              <a:rPr lang="ja-JP" altLang="en-US" dirty="0" smtClean="0"/>
              <a:t>→　０１１１　１１１１　→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　→１０００　００００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79259" y="3311912"/>
            <a:ext cx="19928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+127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0111</a:t>
            </a:r>
            <a:r>
              <a:rPr lang="ja-JP" altLang="en-US" dirty="0" smtClean="0"/>
              <a:t> </a:t>
            </a:r>
            <a:r>
              <a:rPr lang="en-US" altLang="ja-JP" dirty="0" smtClean="0"/>
              <a:t>1111</a:t>
            </a:r>
          </a:p>
          <a:p>
            <a:endParaRPr lang="en-US" altLang="ja-JP" dirty="0" smtClean="0"/>
          </a:p>
          <a:p>
            <a:r>
              <a:rPr lang="ja-JP" altLang="en-US" dirty="0"/>
              <a:t>　 </a:t>
            </a:r>
            <a:r>
              <a:rPr lang="ja-JP" altLang="en-US" dirty="0" smtClean="0"/>
              <a:t>  </a:t>
            </a:r>
            <a:r>
              <a:rPr lang="en-US" altLang="ja-JP" dirty="0" smtClean="0"/>
              <a:t>1 </a:t>
            </a:r>
            <a:r>
              <a:rPr lang="ja-JP" altLang="en-US" dirty="0" smtClean="0"/>
              <a:t> </a:t>
            </a:r>
            <a:r>
              <a:rPr lang="en-US" altLang="ja-JP" dirty="0" smtClean="0"/>
              <a:t>0000 0010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   </a:t>
            </a:r>
            <a:r>
              <a:rPr lang="en-US" altLang="ja-JP" dirty="0" smtClean="0"/>
              <a:t>2  </a:t>
            </a:r>
            <a:r>
              <a:rPr kumimoji="1" lang="en-US" altLang="ja-JP" dirty="0" smtClean="0"/>
              <a:t>0000 0001</a:t>
            </a:r>
          </a:p>
          <a:p>
            <a:r>
              <a:rPr lang="ja-JP" altLang="en-US" dirty="0" smtClean="0"/>
              <a:t>　   </a:t>
            </a:r>
            <a:r>
              <a:rPr lang="en-US" altLang="ja-JP" dirty="0" smtClean="0"/>
              <a:t>0</a:t>
            </a:r>
            <a:r>
              <a:rPr lang="ja-JP" altLang="en-US" dirty="0" smtClean="0"/>
              <a:t>  </a:t>
            </a:r>
            <a:r>
              <a:rPr lang="en-US" altLang="ja-JP" dirty="0" smtClean="0"/>
              <a:t>0000 0000</a:t>
            </a:r>
          </a:p>
          <a:p>
            <a:r>
              <a:rPr lang="ja-JP" altLang="en-US" dirty="0"/>
              <a:t> </a:t>
            </a:r>
            <a:r>
              <a:rPr lang="ja-JP" altLang="en-US" dirty="0" smtClean="0"/>
              <a:t>    </a:t>
            </a:r>
            <a:r>
              <a:rPr lang="en-US" altLang="ja-JP" dirty="0" smtClean="0"/>
              <a:t>-1  1111 1111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-2  1111 1110</a:t>
            </a:r>
          </a:p>
          <a:p>
            <a:endParaRPr lang="en-US" altLang="ja-JP" dirty="0"/>
          </a:p>
          <a:p>
            <a:r>
              <a:rPr lang="en-US" altLang="ja-JP" dirty="0" smtClean="0"/>
              <a:t>-127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1000 0001</a:t>
            </a:r>
          </a:p>
          <a:p>
            <a:r>
              <a:rPr lang="en-US" altLang="ja-JP" dirty="0" smtClean="0"/>
              <a:t>-128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1000 0000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29883" y="473926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1101 1011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88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37410" y="15477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小数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1408" y="14608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固定小数・</a:t>
            </a:r>
            <a:r>
              <a:rPr kumimoji="1" lang="ja-JP" altLang="en-US" dirty="0" smtClean="0">
                <a:solidFill>
                  <a:srgbClr val="FF0000"/>
                </a:solidFill>
              </a:rPr>
              <a:t>浮動小数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9795" y="2810107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固定小数　</a:t>
            </a:r>
            <a:r>
              <a:rPr kumimoji="1" lang="en-US" altLang="ja-JP" dirty="0" smtClean="0"/>
              <a:t>0000,  0000 0000 0000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  整数部　　小数部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76653" y="2810106"/>
            <a:ext cx="1711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40312" y="2810107"/>
            <a:ext cx="8363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0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83834" y="9367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浮動</a:t>
            </a:r>
            <a:r>
              <a:rPr lang="ja-JP" altLang="en-US" dirty="0" smtClean="0"/>
              <a:t>小数の原理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12849" y="193659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浮動</a:t>
            </a:r>
            <a:r>
              <a:rPr lang="ja-JP" altLang="en-US" dirty="0" smtClean="0"/>
              <a:t>小数のビット構成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41864" y="2936488"/>
            <a:ext cx="765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符号ビット 　指数ビット</a:t>
            </a:r>
            <a:r>
              <a:rPr lang="en-US" altLang="ja-JP" dirty="0" smtClean="0"/>
              <a:t>8bit</a:t>
            </a:r>
            <a:r>
              <a:rPr lang="ja-JP" altLang="en-US" dirty="0" smtClean="0"/>
              <a:t>　　　　　　　　　仮数部ビット（</a:t>
            </a:r>
            <a:r>
              <a:rPr lang="en-US" altLang="ja-JP" dirty="0" smtClean="0"/>
              <a:t>23bit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69327" y="2474823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0</a:t>
            </a:r>
            <a:r>
              <a:rPr kumimoji="1" lang="ja-JP" altLang="en-US" sz="3600" dirty="0" smtClean="0"/>
              <a:t>　</a:t>
            </a:r>
            <a:r>
              <a:rPr lang="en-US" altLang="ja-JP" sz="3600" dirty="0" smtClean="0"/>
              <a:t>00000000 00000000000000000000000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48936" y="4165651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指数</a:t>
            </a:r>
            <a:r>
              <a:rPr lang="ja-JP" altLang="en-US" dirty="0" smtClean="0"/>
              <a:t>で、２のべき乗を決定するあたい</a:t>
            </a:r>
            <a:endParaRPr lang="en-US" altLang="ja-JP" dirty="0" smtClean="0"/>
          </a:p>
          <a:p>
            <a:r>
              <a:rPr kumimoji="1" lang="ja-JP" altLang="en-US" dirty="0" smtClean="0"/>
              <a:t>この値をベースとする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指数そのものにーがあるので</a:t>
            </a:r>
            <a:endParaRPr kumimoji="1" lang="en-US" altLang="ja-JP" dirty="0" smtClean="0"/>
          </a:p>
          <a:p>
            <a:r>
              <a:rPr lang="en-US" altLang="ja-JP" dirty="0" smtClean="0"/>
              <a:t>-126~127</a:t>
            </a:r>
          </a:p>
          <a:p>
            <a:r>
              <a:rPr kumimoji="1" lang="ja-JP" altLang="en-US" dirty="0" smtClean="0"/>
              <a:t>よって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127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713356" y="3305820"/>
            <a:ext cx="0" cy="820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858215" y="3002361"/>
            <a:ext cx="1403688" cy="2340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5168392" y="2982588"/>
            <a:ext cx="2357513" cy="1990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036420" y="4973444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「１」なら、ベースを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で割る</a:t>
            </a:r>
            <a:r>
              <a:rPr lang="en-US" altLang="ja-JP" dirty="0"/>
              <a:t> </a:t>
            </a:r>
            <a:r>
              <a:rPr lang="en-US" altLang="ja-JP" dirty="0" smtClean="0"/>
              <a:t>…</a:t>
            </a:r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05347" y="5393627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「１」なら、ベースを</a:t>
            </a:r>
            <a:r>
              <a:rPr lang="en-US" altLang="ja-JP" dirty="0"/>
              <a:t>2</a:t>
            </a:r>
            <a:r>
              <a:rPr kumimoji="1" lang="ja-JP" altLang="en-US" dirty="0" smtClean="0"/>
              <a:t>で割る</a:t>
            </a:r>
            <a:r>
              <a:rPr lang="en-US" altLang="ja-JP" dirty="0"/>
              <a:t> </a:t>
            </a:r>
            <a:r>
              <a:rPr lang="en-US" altLang="ja-JP" dirty="0" smtClean="0"/>
              <a:t>…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68392" y="618314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ベース値＋①＋②＝値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9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56010" y="1359701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0</a:t>
            </a:r>
            <a:r>
              <a:rPr kumimoji="1" lang="ja-JP" altLang="en-US" sz="3600" dirty="0" smtClean="0"/>
              <a:t>　</a:t>
            </a:r>
            <a:r>
              <a:rPr lang="en-US" altLang="ja-JP" sz="3600" dirty="0"/>
              <a:t>1</a:t>
            </a:r>
            <a:r>
              <a:rPr lang="en-US" altLang="ja-JP" sz="3600" dirty="0" smtClean="0"/>
              <a:t>0000000 00000000000000000000000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1405" y="178420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13.75</a:t>
            </a:r>
            <a:endParaRPr kumimoji="1" lang="ja-JP" altLang="en-US" sz="3600" dirty="0"/>
          </a:p>
        </p:txBody>
      </p:sp>
      <p:cxnSp>
        <p:nvCxnSpPr>
          <p:cNvPr id="7" name="直線矢印コネクタ 6"/>
          <p:cNvCxnSpPr>
            <a:stCxn id="5" idx="2"/>
          </p:cNvCxnSpPr>
          <p:nvPr/>
        </p:nvCxnSpPr>
        <p:spPr>
          <a:xfrm>
            <a:off x="1156010" y="824751"/>
            <a:ext cx="906966" cy="446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918010" y="191757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乗（指数</a:t>
            </a:r>
            <a:r>
              <a:rPr lang="en-US" altLang="ja-JP" dirty="0" smtClean="0"/>
              <a:t>130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lang="en-US" altLang="ja-JP" dirty="0"/>
              <a:t>8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487948" y="1885064"/>
            <a:ext cx="564765" cy="865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255252" y="1885064"/>
            <a:ext cx="15665" cy="678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748825" y="1885063"/>
            <a:ext cx="1343009" cy="8650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49314" y="283241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8÷2=4  8÷8=1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8÷16=0.5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171103" y="2040080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8÷32=0.25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endCxn id="21" idx="1"/>
          </p:cNvCxnSpPr>
          <p:nvPr/>
        </p:nvCxnSpPr>
        <p:spPr>
          <a:xfrm>
            <a:off x="5052713" y="1833374"/>
            <a:ext cx="1118390" cy="391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918010" y="427091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10000000 0001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44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3350" y="43815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/>
              <a:t>・論理演算</a:t>
            </a:r>
            <a:endParaRPr kumimoji="1" lang="ja-JP" altLang="en-US" sz="5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1082" y="136148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XOR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NOT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457450"/>
            <a:ext cx="18982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AA</a:t>
            </a:r>
            <a:r>
              <a:rPr lang="ja-JP" altLang="en-US" dirty="0" smtClean="0"/>
              <a:t> </a:t>
            </a:r>
            <a:r>
              <a:rPr lang="en-US" altLang="ja-JP" dirty="0" smtClean="0"/>
              <a:t>&amp; BB =  AA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 AA </a:t>
            </a:r>
            <a:r>
              <a:rPr lang="ja-JP" altLang="en-US" dirty="0" smtClean="0"/>
              <a:t>｜</a:t>
            </a:r>
            <a:r>
              <a:rPr lang="en-US" altLang="ja-JP" dirty="0" smtClean="0"/>
              <a:t>BB =  BB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   3  ^    2 =  1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!CC 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   =  3 3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29300" y="1730812"/>
            <a:ext cx="5160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問題</a:t>
            </a:r>
            <a:endParaRPr lang="en-US" altLang="ja-JP" dirty="0" smtClean="0"/>
          </a:p>
          <a:p>
            <a:r>
              <a:rPr kumimoji="1" lang="ja-JP" altLang="en-US" dirty="0" smtClean="0"/>
              <a:t>ソートプログラムの交換部分</a:t>
            </a:r>
            <a:endParaRPr kumimoji="1" lang="en-US" altLang="ja-JP" dirty="0" smtClean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行必要になるが、論理演算を使えば２行になる</a:t>
            </a:r>
            <a:endParaRPr kumimoji="1" lang="en-US" altLang="ja-JP" dirty="0" smtClean="0"/>
          </a:p>
          <a:p>
            <a:r>
              <a:rPr lang="ja-JP" altLang="en-US" dirty="0"/>
              <a:t>さあ</a:t>
            </a:r>
            <a:r>
              <a:rPr lang="ja-JP" altLang="en-US" dirty="0" smtClean="0"/>
              <a:t>、どのような交換アルゴリズムが必要か</a:t>
            </a:r>
            <a:endParaRPr lang="en-US" altLang="ja-JP" dirty="0" smtClean="0"/>
          </a:p>
          <a:p>
            <a:r>
              <a:rPr kumimoji="1" lang="ja-JP" altLang="en-US" dirty="0" smtClean="0"/>
              <a:t>答えなさい（整数のみ！）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56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777</Words>
  <Application>Microsoft Office PowerPoint</Application>
  <PresentationFormat>ワイド画面</PresentationFormat>
  <Paragraphs>221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36</cp:revision>
  <dcterms:created xsi:type="dcterms:W3CDTF">2025-04-18T04:39:31Z</dcterms:created>
  <dcterms:modified xsi:type="dcterms:W3CDTF">2025-05-09T07:30:33Z</dcterms:modified>
</cp:coreProperties>
</file>