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56" r:id="rId2"/>
    <p:sldId id="258" r:id="rId3"/>
    <p:sldId id="263" r:id="rId4"/>
    <p:sldId id="262" r:id="rId5"/>
    <p:sldId id="264" r:id="rId6"/>
    <p:sldId id="265" r:id="rId7"/>
    <p:sldId id="259" r:id="rId8"/>
    <p:sldId id="260" r:id="rId9"/>
    <p:sldId id="261" r:id="rId10"/>
    <p:sldId id="266" r:id="rId11"/>
    <p:sldId id="267" r:id="rId12"/>
    <p:sldId id="268" r:id="rId13"/>
    <p:sldId id="270" r:id="rId14"/>
    <p:sldId id="271" r:id="rId15"/>
    <p:sldId id="269"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54" autoAdjust="0"/>
    <p:restoredTop sz="94061" autoAdjust="0"/>
  </p:normalViewPr>
  <p:slideViewPr>
    <p:cSldViewPr snapToGrid="0">
      <p:cViewPr>
        <p:scale>
          <a:sx n="75" d="100"/>
          <a:sy n="75" d="100"/>
        </p:scale>
        <p:origin x="318"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67006EB-4251-4755-B8D3-762D1306CB0F}"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98C3B-5D55-4970-BFB2-4219A3ED9E19}"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0420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006EB-4251-4755-B8D3-762D1306CB0F}"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98C3B-5D55-4970-BFB2-4219A3ED9E19}" type="slidenum">
              <a:rPr lang="en-US" smtClean="0"/>
              <a:t>‹#›</a:t>
            </a:fld>
            <a:endParaRPr lang="en-US"/>
          </a:p>
        </p:txBody>
      </p:sp>
    </p:spTree>
    <p:extLst>
      <p:ext uri="{BB962C8B-B14F-4D97-AF65-F5344CB8AC3E}">
        <p14:creationId xmlns:p14="http://schemas.microsoft.com/office/powerpoint/2010/main" val="2708463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006EB-4251-4755-B8D3-762D1306CB0F}"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98C3B-5D55-4970-BFB2-4219A3ED9E19}"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233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7006EB-4251-4755-B8D3-762D1306CB0F}"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98C3B-5D55-4970-BFB2-4219A3ED9E19}" type="slidenum">
              <a:rPr lang="en-US" smtClean="0"/>
              <a:t>‹#›</a:t>
            </a:fld>
            <a:endParaRPr lang="en-US"/>
          </a:p>
        </p:txBody>
      </p:sp>
    </p:spTree>
    <p:extLst>
      <p:ext uri="{BB962C8B-B14F-4D97-AF65-F5344CB8AC3E}">
        <p14:creationId xmlns:p14="http://schemas.microsoft.com/office/powerpoint/2010/main" val="3054180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7006EB-4251-4755-B8D3-762D1306CB0F}"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98C3B-5D55-4970-BFB2-4219A3ED9E1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201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7006EB-4251-4755-B8D3-762D1306CB0F}"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E98C3B-5D55-4970-BFB2-4219A3ED9E19}" type="slidenum">
              <a:rPr lang="en-US" smtClean="0"/>
              <a:t>‹#›</a:t>
            </a:fld>
            <a:endParaRPr lang="en-US"/>
          </a:p>
        </p:txBody>
      </p:sp>
    </p:spTree>
    <p:extLst>
      <p:ext uri="{BB962C8B-B14F-4D97-AF65-F5344CB8AC3E}">
        <p14:creationId xmlns:p14="http://schemas.microsoft.com/office/powerpoint/2010/main" val="1111914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7006EB-4251-4755-B8D3-762D1306CB0F}" type="datetimeFigureOut">
              <a:rPr lang="en-US" smtClean="0"/>
              <a:t>7/22/2023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E98C3B-5D55-4970-BFB2-4219A3ED9E19}" type="slidenum">
              <a:rPr lang="en-US" smtClean="0"/>
              <a:t>‹#›</a:t>
            </a:fld>
            <a:endParaRPr lang="en-US"/>
          </a:p>
        </p:txBody>
      </p:sp>
    </p:spTree>
    <p:extLst>
      <p:ext uri="{BB962C8B-B14F-4D97-AF65-F5344CB8AC3E}">
        <p14:creationId xmlns:p14="http://schemas.microsoft.com/office/powerpoint/2010/main" val="48954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7006EB-4251-4755-B8D3-762D1306CB0F}" type="datetimeFigureOut">
              <a:rPr lang="en-US" smtClean="0"/>
              <a:t>7/22/2023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E98C3B-5D55-4970-BFB2-4219A3ED9E19}" type="slidenum">
              <a:rPr lang="en-US" smtClean="0"/>
              <a:t>‹#›</a:t>
            </a:fld>
            <a:endParaRPr lang="en-US"/>
          </a:p>
        </p:txBody>
      </p:sp>
    </p:spTree>
    <p:extLst>
      <p:ext uri="{BB962C8B-B14F-4D97-AF65-F5344CB8AC3E}">
        <p14:creationId xmlns:p14="http://schemas.microsoft.com/office/powerpoint/2010/main" val="2630342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7006EB-4251-4755-B8D3-762D1306CB0F}" type="datetimeFigureOut">
              <a:rPr lang="en-US" smtClean="0"/>
              <a:t>7/22/2023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E98C3B-5D55-4970-BFB2-4219A3ED9E19}" type="slidenum">
              <a:rPr lang="en-US" smtClean="0"/>
              <a:t>‹#›</a:t>
            </a:fld>
            <a:endParaRPr lang="en-US"/>
          </a:p>
        </p:txBody>
      </p:sp>
    </p:spTree>
    <p:extLst>
      <p:ext uri="{BB962C8B-B14F-4D97-AF65-F5344CB8AC3E}">
        <p14:creationId xmlns:p14="http://schemas.microsoft.com/office/powerpoint/2010/main" val="3781065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7006EB-4251-4755-B8D3-762D1306CB0F}"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E98C3B-5D55-4970-BFB2-4219A3ED9E19}" type="slidenum">
              <a:rPr lang="en-US" smtClean="0"/>
              <a:t>‹#›</a:t>
            </a:fld>
            <a:endParaRPr lang="en-US"/>
          </a:p>
        </p:txBody>
      </p:sp>
    </p:spTree>
    <p:extLst>
      <p:ext uri="{BB962C8B-B14F-4D97-AF65-F5344CB8AC3E}">
        <p14:creationId xmlns:p14="http://schemas.microsoft.com/office/powerpoint/2010/main" val="2441373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7006EB-4251-4755-B8D3-762D1306CB0F}"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E98C3B-5D55-4970-BFB2-4219A3ED9E1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05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67006EB-4251-4755-B8D3-762D1306CB0F}" type="datetimeFigureOut">
              <a:rPr lang="en-US" smtClean="0"/>
              <a:t>7/22/2023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7E98C3B-5D55-4970-BFB2-4219A3ED9E19}"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0080720"/>
      </p:ext>
    </p:extLst>
  </p:cSld>
  <p:clrMap bg1="dk1" tx1="lt1" bg2="dk2" tx2="lt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A54D-7AD2-6049-A82B-B812F24413EF}"/>
              </a:ext>
            </a:extLst>
          </p:cNvPr>
          <p:cNvSpPr>
            <a:spLocks noGrp="1"/>
          </p:cNvSpPr>
          <p:nvPr>
            <p:ph type="ctrTitle"/>
          </p:nvPr>
        </p:nvSpPr>
        <p:spPr>
          <a:xfrm>
            <a:off x="228600" y="434822"/>
            <a:ext cx="11582400" cy="3679977"/>
          </a:xfrm>
        </p:spPr>
        <p:txBody>
          <a:bodyPr>
            <a:normAutofit/>
          </a:bodyPr>
          <a:lstStyle/>
          <a:p>
            <a:pPr algn="ctr"/>
            <a:r>
              <a:rPr lang="en-US" sz="8000" dirty="0"/>
              <a:t>Pizza SALES analysis with </a:t>
            </a:r>
            <a:r>
              <a:rPr lang="en-US" sz="8000" dirty="0" err="1"/>
              <a:t>sql</a:t>
            </a:r>
            <a:r>
              <a:rPr lang="en-US" sz="8000" dirty="0"/>
              <a:t> &amp;EXCEL</a:t>
            </a:r>
          </a:p>
        </p:txBody>
      </p:sp>
      <p:sp>
        <p:nvSpPr>
          <p:cNvPr id="3" name="Subtitle 2">
            <a:extLst>
              <a:ext uri="{FF2B5EF4-FFF2-40B4-BE49-F238E27FC236}">
                <a16:creationId xmlns:a16="http://schemas.microsoft.com/office/drawing/2014/main" id="{F3AE88C3-E660-3541-025C-DBDCC5431895}"/>
              </a:ext>
            </a:extLst>
          </p:cNvPr>
          <p:cNvSpPr>
            <a:spLocks noGrp="1"/>
          </p:cNvSpPr>
          <p:nvPr>
            <p:ph type="subTitle" idx="1"/>
          </p:nvPr>
        </p:nvSpPr>
        <p:spPr>
          <a:xfrm>
            <a:off x="0" y="4617721"/>
            <a:ext cx="12192000" cy="2240279"/>
          </a:xfrm>
        </p:spPr>
        <p:txBody>
          <a:bodyPr>
            <a:normAutofit lnSpcReduction="10000"/>
          </a:bodyPr>
          <a:lstStyle/>
          <a:p>
            <a:r>
              <a:rPr lang="en-US" sz="2800" dirty="0"/>
              <a:t>NAME: MUHAMMAD UMAIR</a:t>
            </a:r>
          </a:p>
          <a:p>
            <a:r>
              <a:rPr lang="en-US" sz="2800" dirty="0"/>
              <a:t>TOOLS USED                                                                             DATASET                                                                           </a:t>
            </a:r>
          </a:p>
          <a:p>
            <a:r>
              <a:rPr lang="en-US" sz="2800" dirty="0"/>
              <a:t>MY SQL                                                                                 ROWS 40800</a:t>
            </a:r>
          </a:p>
          <a:p>
            <a:r>
              <a:rPr lang="en-US" sz="2800" dirty="0"/>
              <a:t>EXCEL                                                                                      COLUMNS: 12</a:t>
            </a:r>
          </a:p>
          <a:p>
            <a:r>
              <a:rPr lang="en-US" sz="2800" dirty="0"/>
              <a:t>POWERPONT                                                                           </a:t>
            </a:r>
            <a:endParaRPr lang="en-US" dirty="0"/>
          </a:p>
        </p:txBody>
      </p:sp>
    </p:spTree>
    <p:extLst>
      <p:ext uri="{BB962C8B-B14F-4D97-AF65-F5344CB8AC3E}">
        <p14:creationId xmlns:p14="http://schemas.microsoft.com/office/powerpoint/2010/main" val="11354784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A54D-7AD2-6049-A82B-B812F24413EF}"/>
              </a:ext>
            </a:extLst>
          </p:cNvPr>
          <p:cNvSpPr>
            <a:spLocks noGrp="1"/>
          </p:cNvSpPr>
          <p:nvPr>
            <p:ph type="ctrTitle"/>
          </p:nvPr>
        </p:nvSpPr>
        <p:spPr>
          <a:xfrm>
            <a:off x="0" y="0"/>
            <a:ext cx="12192000" cy="4617721"/>
          </a:xfrm>
        </p:spPr>
        <p:txBody>
          <a:bodyPr>
            <a:normAutofit/>
          </a:bodyPr>
          <a:lstStyle/>
          <a:p>
            <a:pPr algn="l"/>
            <a:r>
              <a:rPr lang="en-US" sz="4400" dirty="0"/>
              <a:t>.</a:t>
            </a:r>
          </a:p>
        </p:txBody>
      </p:sp>
      <p:sp>
        <p:nvSpPr>
          <p:cNvPr id="3" name="Subtitle 2">
            <a:extLst>
              <a:ext uri="{FF2B5EF4-FFF2-40B4-BE49-F238E27FC236}">
                <a16:creationId xmlns:a16="http://schemas.microsoft.com/office/drawing/2014/main" id="{F3AE88C3-E660-3541-025C-DBDCC5431895}"/>
              </a:ext>
            </a:extLst>
          </p:cNvPr>
          <p:cNvSpPr>
            <a:spLocks noGrp="1"/>
          </p:cNvSpPr>
          <p:nvPr>
            <p:ph type="subTitle" idx="1"/>
          </p:nvPr>
        </p:nvSpPr>
        <p:spPr>
          <a:xfrm>
            <a:off x="0" y="4617721"/>
            <a:ext cx="12192000" cy="2240279"/>
          </a:xfrm>
        </p:spPr>
        <p:txBody>
          <a:bodyPr>
            <a:normAutofit/>
          </a:bodyPr>
          <a:lstStyle/>
          <a:p>
            <a:r>
              <a:rPr lang="en-US" dirty="0"/>
              <a:t>,</a:t>
            </a:r>
          </a:p>
        </p:txBody>
      </p:sp>
      <p:sp>
        <p:nvSpPr>
          <p:cNvPr id="6" name="TextBox 5">
            <a:extLst>
              <a:ext uri="{FF2B5EF4-FFF2-40B4-BE49-F238E27FC236}">
                <a16:creationId xmlns:a16="http://schemas.microsoft.com/office/drawing/2014/main" id="{C1366A69-ACAC-B29B-4B8E-EB94012E41F2}"/>
              </a:ext>
            </a:extLst>
          </p:cNvPr>
          <p:cNvSpPr txBox="1"/>
          <p:nvPr/>
        </p:nvSpPr>
        <p:spPr>
          <a:xfrm>
            <a:off x="434340" y="4809799"/>
            <a:ext cx="11750040" cy="1754326"/>
          </a:xfrm>
          <a:prstGeom prst="rect">
            <a:avLst/>
          </a:prstGeom>
          <a:noFill/>
        </p:spPr>
        <p:txBody>
          <a:bodyPr wrap="square" rtlCol="0">
            <a:spAutoFit/>
          </a:bodyPr>
          <a:lstStyle/>
          <a:p>
            <a:r>
              <a:rPr lang="en-US" sz="3600" dirty="0"/>
              <a:t>OBJECT</a:t>
            </a:r>
            <a:endParaRPr lang="en-US" sz="2800" dirty="0"/>
          </a:p>
          <a:p>
            <a:pPr marL="457200" indent="-457200">
              <a:buFont typeface="Arial" panose="020B0604020202020204" pitchFamily="34" charset="0"/>
              <a:buChar char="•"/>
            </a:pPr>
            <a:r>
              <a:rPr lang="en-US" sz="2400" dirty="0">
                <a:solidFill>
                  <a:srgbClr val="0070C0"/>
                </a:solidFill>
              </a:rPr>
              <a:t>EVALUATE PERFORMANCE</a:t>
            </a:r>
          </a:p>
          <a:p>
            <a:pPr marL="457200" indent="-457200">
              <a:buFont typeface="Arial" panose="020B0604020202020204" pitchFamily="34" charset="0"/>
              <a:buChar char="•"/>
            </a:pPr>
            <a:r>
              <a:rPr lang="en-US" sz="2400" dirty="0">
                <a:solidFill>
                  <a:srgbClr val="00B050"/>
                </a:solidFill>
              </a:rPr>
              <a:t>IDENTIFY TRENDS</a:t>
            </a:r>
          </a:p>
          <a:p>
            <a:pPr marL="457200" indent="-457200">
              <a:buFont typeface="Arial" panose="020B0604020202020204" pitchFamily="34" charset="0"/>
              <a:buChar char="•"/>
            </a:pPr>
            <a:r>
              <a:rPr lang="en-US" sz="2400" dirty="0">
                <a:solidFill>
                  <a:srgbClr val="FF0000"/>
                </a:solidFill>
              </a:rPr>
              <a:t>HIGHLIGHTS WEAK AREA</a:t>
            </a:r>
          </a:p>
        </p:txBody>
      </p:sp>
      <p:sp>
        <p:nvSpPr>
          <p:cNvPr id="7" name="TextBox 6">
            <a:extLst>
              <a:ext uri="{FF2B5EF4-FFF2-40B4-BE49-F238E27FC236}">
                <a16:creationId xmlns:a16="http://schemas.microsoft.com/office/drawing/2014/main" id="{69CCDA63-95C3-82FD-9EA2-B63C028384C6}"/>
              </a:ext>
            </a:extLst>
          </p:cNvPr>
          <p:cNvSpPr txBox="1"/>
          <p:nvPr/>
        </p:nvSpPr>
        <p:spPr>
          <a:xfrm>
            <a:off x="411480" y="0"/>
            <a:ext cx="11338560" cy="3970318"/>
          </a:xfrm>
          <a:prstGeom prst="rect">
            <a:avLst/>
          </a:prstGeom>
          <a:noFill/>
        </p:spPr>
        <p:txBody>
          <a:bodyPr wrap="square" rtlCol="0">
            <a:spAutoFit/>
          </a:bodyPr>
          <a:lstStyle/>
          <a:p>
            <a:r>
              <a:rPr lang="en-US" sz="4800" dirty="0"/>
              <a:t>KEY PEROFRMANCE METRICS (KPIs)</a:t>
            </a:r>
          </a:p>
          <a:p>
            <a:endParaRPr lang="en-US" sz="2400" dirty="0"/>
          </a:p>
          <a:p>
            <a:r>
              <a:rPr lang="en-US" sz="3200" dirty="0"/>
              <a:t>Total Revenue: The sum of all the revenue generated from sales</a:t>
            </a:r>
          </a:p>
          <a:p>
            <a:endParaRPr lang="en-US" sz="3200" dirty="0"/>
          </a:p>
          <a:p>
            <a:r>
              <a:rPr lang="en-US" sz="3200" dirty="0"/>
              <a:t>Query;</a:t>
            </a:r>
          </a:p>
          <a:p>
            <a:r>
              <a:rPr lang="en-US" sz="2800" b="1" dirty="0"/>
              <a:t>Select sum(</a:t>
            </a:r>
            <a:r>
              <a:rPr lang="en-US" sz="2800" b="1" dirty="0" err="1"/>
              <a:t>total_price</a:t>
            </a:r>
            <a:r>
              <a:rPr lang="en-US" sz="2800" b="1" dirty="0"/>
              <a:t>) as </a:t>
            </a:r>
            <a:r>
              <a:rPr lang="en-US" sz="2800" b="1" dirty="0" err="1"/>
              <a:t>Total_revenue</a:t>
            </a:r>
            <a:r>
              <a:rPr lang="en-US" sz="2800" b="1" dirty="0"/>
              <a:t>,  from </a:t>
            </a:r>
            <a:r>
              <a:rPr lang="en-US" sz="2800" b="1" dirty="0" err="1"/>
              <a:t>pizza_sales</a:t>
            </a:r>
            <a:r>
              <a:rPr lang="en-US" sz="2800" b="1" dirty="0"/>
              <a:t>;</a:t>
            </a:r>
          </a:p>
          <a:p>
            <a:endParaRPr lang="en-US" sz="2800" b="1" dirty="0"/>
          </a:p>
          <a:p>
            <a:r>
              <a:rPr lang="en-US" sz="2800" b="1" dirty="0"/>
              <a:t>This the total revenue generated in 12 months by pizza sales in 2015</a:t>
            </a:r>
          </a:p>
        </p:txBody>
      </p:sp>
      <p:pic>
        <p:nvPicPr>
          <p:cNvPr id="8" name="Picture 7">
            <a:extLst>
              <a:ext uri="{FF2B5EF4-FFF2-40B4-BE49-F238E27FC236}">
                <a16:creationId xmlns:a16="http://schemas.microsoft.com/office/drawing/2014/main" id="{88899275-AFAA-E100-4E21-CACD076E7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 y="4549677"/>
            <a:ext cx="5402580" cy="2308323"/>
          </a:xfrm>
          <a:prstGeom prst="rect">
            <a:avLst/>
          </a:prstGeom>
        </p:spPr>
      </p:pic>
    </p:spTree>
    <p:extLst>
      <p:ext uri="{BB962C8B-B14F-4D97-AF65-F5344CB8AC3E}">
        <p14:creationId xmlns:p14="http://schemas.microsoft.com/office/powerpoint/2010/main" val="292572465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A54D-7AD2-6049-A82B-B812F24413EF}"/>
              </a:ext>
            </a:extLst>
          </p:cNvPr>
          <p:cNvSpPr>
            <a:spLocks noGrp="1"/>
          </p:cNvSpPr>
          <p:nvPr>
            <p:ph type="ctrTitle"/>
          </p:nvPr>
        </p:nvSpPr>
        <p:spPr>
          <a:xfrm>
            <a:off x="0" y="0"/>
            <a:ext cx="12192000" cy="4617721"/>
          </a:xfrm>
        </p:spPr>
        <p:txBody>
          <a:bodyPr>
            <a:normAutofit/>
          </a:bodyPr>
          <a:lstStyle/>
          <a:p>
            <a:pPr algn="l"/>
            <a:r>
              <a:rPr lang="en-US" sz="4400" dirty="0"/>
              <a:t>.</a:t>
            </a:r>
          </a:p>
        </p:txBody>
      </p:sp>
      <p:sp>
        <p:nvSpPr>
          <p:cNvPr id="3" name="Subtitle 2">
            <a:extLst>
              <a:ext uri="{FF2B5EF4-FFF2-40B4-BE49-F238E27FC236}">
                <a16:creationId xmlns:a16="http://schemas.microsoft.com/office/drawing/2014/main" id="{F3AE88C3-E660-3541-025C-DBDCC5431895}"/>
              </a:ext>
            </a:extLst>
          </p:cNvPr>
          <p:cNvSpPr>
            <a:spLocks noGrp="1"/>
          </p:cNvSpPr>
          <p:nvPr>
            <p:ph type="subTitle" idx="1"/>
          </p:nvPr>
        </p:nvSpPr>
        <p:spPr>
          <a:xfrm>
            <a:off x="0" y="4617721"/>
            <a:ext cx="12192000" cy="2240279"/>
          </a:xfrm>
        </p:spPr>
        <p:txBody>
          <a:bodyPr>
            <a:normAutofit/>
          </a:bodyPr>
          <a:lstStyle/>
          <a:p>
            <a:r>
              <a:rPr lang="en-US" dirty="0"/>
              <a:t>,</a:t>
            </a:r>
          </a:p>
        </p:txBody>
      </p:sp>
      <p:sp>
        <p:nvSpPr>
          <p:cNvPr id="7" name="TextBox 6">
            <a:extLst>
              <a:ext uri="{FF2B5EF4-FFF2-40B4-BE49-F238E27FC236}">
                <a16:creationId xmlns:a16="http://schemas.microsoft.com/office/drawing/2014/main" id="{69CCDA63-95C3-82FD-9EA2-B63C028384C6}"/>
              </a:ext>
            </a:extLst>
          </p:cNvPr>
          <p:cNvSpPr txBox="1"/>
          <p:nvPr/>
        </p:nvSpPr>
        <p:spPr>
          <a:xfrm>
            <a:off x="411480" y="0"/>
            <a:ext cx="11338560" cy="4647426"/>
          </a:xfrm>
          <a:prstGeom prst="rect">
            <a:avLst/>
          </a:prstGeom>
          <a:noFill/>
        </p:spPr>
        <p:txBody>
          <a:bodyPr wrap="square" rtlCol="0">
            <a:spAutoFit/>
          </a:bodyPr>
          <a:lstStyle/>
          <a:p>
            <a:r>
              <a:rPr lang="en-US" sz="4800" dirty="0"/>
              <a:t>KEY PEROFRMANCE METRICS (KPIs)</a:t>
            </a:r>
          </a:p>
          <a:p>
            <a:endParaRPr lang="en-US" sz="2400" dirty="0"/>
          </a:p>
          <a:p>
            <a:r>
              <a:rPr lang="en-US" sz="3200" dirty="0"/>
              <a:t>2 Total Orders: The count or quantity of orders received or processed within a given timeframe.</a:t>
            </a:r>
          </a:p>
          <a:p>
            <a:endParaRPr lang="en-US" sz="3200" dirty="0"/>
          </a:p>
          <a:p>
            <a:r>
              <a:rPr lang="en-US" sz="3200" dirty="0"/>
              <a:t>Query;</a:t>
            </a:r>
          </a:p>
          <a:p>
            <a:endParaRPr lang="en-US" sz="3200" dirty="0"/>
          </a:p>
          <a:p>
            <a:r>
              <a:rPr lang="en-US" sz="3200" dirty="0"/>
              <a:t>SELECT COUNT(distinct </a:t>
            </a:r>
            <a:r>
              <a:rPr lang="en-US" sz="3200" dirty="0" err="1"/>
              <a:t>order_id</a:t>
            </a:r>
            <a:r>
              <a:rPr lang="en-US" sz="3200" dirty="0"/>
              <a:t>) AS </a:t>
            </a:r>
            <a:r>
              <a:rPr lang="en-US" sz="3200" dirty="0" err="1"/>
              <a:t>Total_orders</a:t>
            </a:r>
            <a:r>
              <a:rPr lang="en-US" sz="3200" dirty="0"/>
              <a:t> from </a:t>
            </a:r>
            <a:r>
              <a:rPr lang="en-US" sz="3200" dirty="0" err="1"/>
              <a:t>pizza_sales</a:t>
            </a:r>
            <a:r>
              <a:rPr lang="en-US" sz="3200" dirty="0"/>
              <a:t>;</a:t>
            </a:r>
          </a:p>
          <a:p>
            <a:r>
              <a:rPr lang="en-US" sz="3200" dirty="0"/>
              <a:t>Total orders </a:t>
            </a:r>
            <a:r>
              <a:rPr lang="en-US" sz="3200" dirty="0" err="1"/>
              <a:t>reveived</a:t>
            </a:r>
            <a:r>
              <a:rPr lang="en-US" sz="3200" dirty="0"/>
              <a:t> by pizza outlet in 2015 </a:t>
            </a:r>
          </a:p>
        </p:txBody>
      </p:sp>
      <p:pic>
        <p:nvPicPr>
          <p:cNvPr id="5" name="Picture 4">
            <a:extLst>
              <a:ext uri="{FF2B5EF4-FFF2-40B4-BE49-F238E27FC236}">
                <a16:creationId xmlns:a16="http://schemas.microsoft.com/office/drawing/2014/main" id="{6E218ACE-450B-F16E-B0F2-326F39B340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7767" y="4647426"/>
            <a:ext cx="2228849" cy="2210574"/>
          </a:xfrm>
          <a:prstGeom prst="rect">
            <a:avLst/>
          </a:prstGeom>
        </p:spPr>
      </p:pic>
      <p:pic>
        <p:nvPicPr>
          <p:cNvPr id="10" name="Picture 9">
            <a:extLst>
              <a:ext uri="{FF2B5EF4-FFF2-40B4-BE49-F238E27FC236}">
                <a16:creationId xmlns:a16="http://schemas.microsoft.com/office/drawing/2014/main" id="{6764404C-F2DA-B644-9A27-0835F6F4BD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33914"/>
            <a:ext cx="4107767" cy="2224086"/>
          </a:xfrm>
          <a:prstGeom prst="rect">
            <a:avLst/>
          </a:prstGeom>
        </p:spPr>
      </p:pic>
    </p:spTree>
    <p:extLst>
      <p:ext uri="{BB962C8B-B14F-4D97-AF65-F5344CB8AC3E}">
        <p14:creationId xmlns:p14="http://schemas.microsoft.com/office/powerpoint/2010/main" val="404429220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A54D-7AD2-6049-A82B-B812F24413EF}"/>
              </a:ext>
            </a:extLst>
          </p:cNvPr>
          <p:cNvSpPr>
            <a:spLocks noGrp="1"/>
          </p:cNvSpPr>
          <p:nvPr>
            <p:ph type="ctrTitle"/>
          </p:nvPr>
        </p:nvSpPr>
        <p:spPr>
          <a:xfrm>
            <a:off x="0" y="0"/>
            <a:ext cx="12192000" cy="4617721"/>
          </a:xfrm>
        </p:spPr>
        <p:txBody>
          <a:bodyPr>
            <a:normAutofit/>
          </a:bodyPr>
          <a:lstStyle/>
          <a:p>
            <a:pPr algn="l"/>
            <a:r>
              <a:rPr lang="en-US" sz="4400" dirty="0"/>
              <a:t>.</a:t>
            </a:r>
          </a:p>
        </p:txBody>
      </p:sp>
      <p:sp>
        <p:nvSpPr>
          <p:cNvPr id="3" name="Subtitle 2">
            <a:extLst>
              <a:ext uri="{FF2B5EF4-FFF2-40B4-BE49-F238E27FC236}">
                <a16:creationId xmlns:a16="http://schemas.microsoft.com/office/drawing/2014/main" id="{F3AE88C3-E660-3541-025C-DBDCC5431895}"/>
              </a:ext>
            </a:extLst>
          </p:cNvPr>
          <p:cNvSpPr>
            <a:spLocks noGrp="1"/>
          </p:cNvSpPr>
          <p:nvPr>
            <p:ph type="subTitle" idx="1"/>
          </p:nvPr>
        </p:nvSpPr>
        <p:spPr>
          <a:xfrm>
            <a:off x="0" y="4617721"/>
            <a:ext cx="12192000" cy="2240279"/>
          </a:xfrm>
        </p:spPr>
        <p:txBody>
          <a:bodyPr>
            <a:normAutofit/>
          </a:bodyPr>
          <a:lstStyle/>
          <a:p>
            <a:r>
              <a:rPr lang="en-US" dirty="0"/>
              <a:t>,</a:t>
            </a:r>
          </a:p>
        </p:txBody>
      </p:sp>
      <p:sp>
        <p:nvSpPr>
          <p:cNvPr id="7" name="TextBox 6">
            <a:extLst>
              <a:ext uri="{FF2B5EF4-FFF2-40B4-BE49-F238E27FC236}">
                <a16:creationId xmlns:a16="http://schemas.microsoft.com/office/drawing/2014/main" id="{69CCDA63-95C3-82FD-9EA2-B63C028384C6}"/>
              </a:ext>
            </a:extLst>
          </p:cNvPr>
          <p:cNvSpPr txBox="1"/>
          <p:nvPr/>
        </p:nvSpPr>
        <p:spPr>
          <a:xfrm>
            <a:off x="152172" y="-106864"/>
            <a:ext cx="11271004" cy="4278094"/>
          </a:xfrm>
          <a:prstGeom prst="rect">
            <a:avLst/>
          </a:prstGeom>
          <a:noFill/>
        </p:spPr>
        <p:txBody>
          <a:bodyPr wrap="square" rtlCol="0">
            <a:spAutoFit/>
          </a:bodyPr>
          <a:lstStyle/>
          <a:p>
            <a:r>
              <a:rPr lang="en-US" sz="4800" dirty="0"/>
              <a:t>KEY PERFORMANCE METRICS (KPIs)</a:t>
            </a:r>
          </a:p>
          <a:p>
            <a:r>
              <a:rPr lang="en-US" sz="3200" dirty="0"/>
              <a:t>3 Total pizzas sold (total units) sold by pizza category/name</a:t>
            </a:r>
          </a:p>
          <a:p>
            <a:endParaRPr lang="en-US" sz="3200" dirty="0"/>
          </a:p>
          <a:p>
            <a:r>
              <a:rPr lang="en-US" sz="3200" dirty="0"/>
              <a:t>Query;</a:t>
            </a:r>
          </a:p>
          <a:p>
            <a:endParaRPr lang="en-US" sz="3200" dirty="0"/>
          </a:p>
          <a:p>
            <a:r>
              <a:rPr lang="en-US" sz="3200" dirty="0"/>
              <a:t> select </a:t>
            </a:r>
            <a:r>
              <a:rPr lang="en-US" sz="3200" dirty="0" err="1"/>
              <a:t>pizza_category</a:t>
            </a:r>
            <a:r>
              <a:rPr lang="en-US" sz="3200" dirty="0"/>
              <a:t>, sum(quantity) as </a:t>
            </a:r>
            <a:r>
              <a:rPr lang="en-US" sz="3200" dirty="0" err="1"/>
              <a:t>Total_Quantity_Sold</a:t>
            </a:r>
            <a:r>
              <a:rPr lang="en-US" sz="3200" dirty="0"/>
              <a:t> from </a:t>
            </a:r>
            <a:r>
              <a:rPr lang="en-US" sz="3200" dirty="0" err="1"/>
              <a:t>pizza_sales</a:t>
            </a:r>
            <a:r>
              <a:rPr lang="en-US" sz="3200" dirty="0"/>
              <a:t> group by </a:t>
            </a:r>
            <a:r>
              <a:rPr lang="en-US" sz="3200" dirty="0" err="1"/>
              <a:t>pizza_category</a:t>
            </a:r>
            <a:r>
              <a:rPr lang="en-US" sz="3200" dirty="0"/>
              <a:t> ;</a:t>
            </a:r>
          </a:p>
          <a:p>
            <a:r>
              <a:rPr lang="en-US" sz="3200" dirty="0"/>
              <a:t> </a:t>
            </a:r>
          </a:p>
        </p:txBody>
      </p:sp>
      <p:pic>
        <p:nvPicPr>
          <p:cNvPr id="9" name="Picture 8">
            <a:extLst>
              <a:ext uri="{FF2B5EF4-FFF2-40B4-BE49-F238E27FC236}">
                <a16:creationId xmlns:a16="http://schemas.microsoft.com/office/drawing/2014/main" id="{76B4E52C-FF00-234E-AA14-4AD5DCB9C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9421"/>
            <a:ext cx="3234520" cy="2240279"/>
          </a:xfrm>
          <a:prstGeom prst="rect">
            <a:avLst/>
          </a:prstGeom>
        </p:spPr>
      </p:pic>
      <p:pic>
        <p:nvPicPr>
          <p:cNvPr id="15" name="Picture 14">
            <a:extLst>
              <a:ext uri="{FF2B5EF4-FFF2-40B4-BE49-F238E27FC236}">
                <a16:creationId xmlns:a16="http://schemas.microsoft.com/office/drawing/2014/main" id="{0A96F09B-056B-AEF0-711D-3711F03F7F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4520" y="4579421"/>
            <a:ext cx="8957480" cy="2316878"/>
          </a:xfrm>
          <a:prstGeom prst="rect">
            <a:avLst/>
          </a:prstGeom>
        </p:spPr>
      </p:pic>
    </p:spTree>
    <p:extLst>
      <p:ext uri="{BB962C8B-B14F-4D97-AF65-F5344CB8AC3E}">
        <p14:creationId xmlns:p14="http://schemas.microsoft.com/office/powerpoint/2010/main" val="67711399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A54D-7AD2-6049-A82B-B812F24413EF}"/>
              </a:ext>
            </a:extLst>
          </p:cNvPr>
          <p:cNvSpPr>
            <a:spLocks noGrp="1"/>
          </p:cNvSpPr>
          <p:nvPr>
            <p:ph type="ctrTitle"/>
          </p:nvPr>
        </p:nvSpPr>
        <p:spPr>
          <a:xfrm>
            <a:off x="0" y="0"/>
            <a:ext cx="12192000" cy="4617721"/>
          </a:xfrm>
        </p:spPr>
        <p:txBody>
          <a:bodyPr>
            <a:normAutofit/>
          </a:bodyPr>
          <a:lstStyle/>
          <a:p>
            <a:pPr algn="l"/>
            <a:endParaRPr lang="en-US" sz="2800" dirty="0"/>
          </a:p>
        </p:txBody>
      </p:sp>
      <p:sp>
        <p:nvSpPr>
          <p:cNvPr id="3" name="Subtitle 2">
            <a:extLst>
              <a:ext uri="{FF2B5EF4-FFF2-40B4-BE49-F238E27FC236}">
                <a16:creationId xmlns:a16="http://schemas.microsoft.com/office/drawing/2014/main" id="{F3AE88C3-E660-3541-025C-DBDCC5431895}"/>
              </a:ext>
            </a:extLst>
          </p:cNvPr>
          <p:cNvSpPr>
            <a:spLocks noGrp="1"/>
          </p:cNvSpPr>
          <p:nvPr>
            <p:ph type="subTitle" idx="1"/>
          </p:nvPr>
        </p:nvSpPr>
        <p:spPr>
          <a:xfrm>
            <a:off x="0" y="4617721"/>
            <a:ext cx="12192000" cy="2240279"/>
          </a:xfrm>
        </p:spPr>
        <p:txBody>
          <a:bodyPr>
            <a:normAutofit/>
          </a:bodyPr>
          <a:lstStyle/>
          <a:p>
            <a:r>
              <a:rPr lang="en-US" dirty="0"/>
              <a:t>,</a:t>
            </a:r>
          </a:p>
        </p:txBody>
      </p:sp>
      <p:sp>
        <p:nvSpPr>
          <p:cNvPr id="7" name="TextBox 6">
            <a:extLst>
              <a:ext uri="{FF2B5EF4-FFF2-40B4-BE49-F238E27FC236}">
                <a16:creationId xmlns:a16="http://schemas.microsoft.com/office/drawing/2014/main" id="{69CCDA63-95C3-82FD-9EA2-B63C028384C6}"/>
              </a:ext>
            </a:extLst>
          </p:cNvPr>
          <p:cNvSpPr txBox="1"/>
          <p:nvPr/>
        </p:nvSpPr>
        <p:spPr>
          <a:xfrm>
            <a:off x="152172" y="-106864"/>
            <a:ext cx="11271004" cy="6986528"/>
          </a:xfrm>
          <a:prstGeom prst="rect">
            <a:avLst/>
          </a:prstGeom>
          <a:noFill/>
        </p:spPr>
        <p:txBody>
          <a:bodyPr wrap="square" rtlCol="0">
            <a:spAutoFit/>
          </a:bodyPr>
          <a:lstStyle/>
          <a:p>
            <a:r>
              <a:rPr lang="en-US" sz="4800" dirty="0"/>
              <a:t>KEY PERFORMANCE METRICS (KPIs)</a:t>
            </a:r>
          </a:p>
          <a:p>
            <a:r>
              <a:rPr lang="en-US" sz="3200" dirty="0"/>
              <a:t>3 Total pizzas sold (total units) sold by pizza category/name</a:t>
            </a:r>
          </a:p>
          <a:p>
            <a:r>
              <a:rPr lang="en-US" sz="3200" b="1" dirty="0"/>
              <a:t>Statement</a:t>
            </a:r>
          </a:p>
          <a:p>
            <a:r>
              <a:rPr lang="en-US" sz="2800" dirty="0"/>
              <a:t>The classic category has the highest no of quantity sold</a:t>
            </a:r>
          </a:p>
          <a:p>
            <a:r>
              <a:rPr lang="en-US" sz="2800" dirty="0"/>
              <a:t>To get a clear picture we added the pizza name and ingredient column to get a complete idea of which type of pizza has the highest quantity sold and what ingredients were used in those pizzas.</a:t>
            </a:r>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p:txBody>
      </p:sp>
      <p:pic>
        <p:nvPicPr>
          <p:cNvPr id="9" name="Picture 8">
            <a:extLst>
              <a:ext uri="{FF2B5EF4-FFF2-40B4-BE49-F238E27FC236}">
                <a16:creationId xmlns:a16="http://schemas.microsoft.com/office/drawing/2014/main" id="{76B4E52C-FF00-234E-AA14-4AD5DCB9C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9421"/>
            <a:ext cx="3234520" cy="2240279"/>
          </a:xfrm>
          <a:prstGeom prst="rect">
            <a:avLst/>
          </a:prstGeom>
        </p:spPr>
      </p:pic>
      <p:pic>
        <p:nvPicPr>
          <p:cNvPr id="15" name="Picture 14">
            <a:extLst>
              <a:ext uri="{FF2B5EF4-FFF2-40B4-BE49-F238E27FC236}">
                <a16:creationId xmlns:a16="http://schemas.microsoft.com/office/drawing/2014/main" id="{0A96F09B-056B-AEF0-711D-3711F03F7F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4520" y="4579421"/>
            <a:ext cx="8957480" cy="2316878"/>
          </a:xfrm>
          <a:prstGeom prst="rect">
            <a:avLst/>
          </a:prstGeom>
        </p:spPr>
      </p:pic>
    </p:spTree>
    <p:extLst>
      <p:ext uri="{BB962C8B-B14F-4D97-AF65-F5344CB8AC3E}">
        <p14:creationId xmlns:p14="http://schemas.microsoft.com/office/powerpoint/2010/main" val="100730390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A54D-7AD2-6049-A82B-B812F24413EF}"/>
              </a:ext>
            </a:extLst>
          </p:cNvPr>
          <p:cNvSpPr>
            <a:spLocks noGrp="1"/>
          </p:cNvSpPr>
          <p:nvPr>
            <p:ph type="ctrTitle"/>
          </p:nvPr>
        </p:nvSpPr>
        <p:spPr>
          <a:xfrm>
            <a:off x="0" y="0"/>
            <a:ext cx="12192000" cy="4617721"/>
          </a:xfrm>
        </p:spPr>
        <p:txBody>
          <a:bodyPr>
            <a:normAutofit/>
          </a:bodyPr>
          <a:lstStyle/>
          <a:p>
            <a:pPr algn="l"/>
            <a:endParaRPr lang="en-US" sz="2800" dirty="0"/>
          </a:p>
        </p:txBody>
      </p:sp>
      <p:sp>
        <p:nvSpPr>
          <p:cNvPr id="3" name="Subtitle 2">
            <a:extLst>
              <a:ext uri="{FF2B5EF4-FFF2-40B4-BE49-F238E27FC236}">
                <a16:creationId xmlns:a16="http://schemas.microsoft.com/office/drawing/2014/main" id="{F3AE88C3-E660-3541-025C-DBDCC5431895}"/>
              </a:ext>
            </a:extLst>
          </p:cNvPr>
          <p:cNvSpPr>
            <a:spLocks noGrp="1"/>
          </p:cNvSpPr>
          <p:nvPr>
            <p:ph type="subTitle" idx="1"/>
          </p:nvPr>
        </p:nvSpPr>
        <p:spPr>
          <a:xfrm>
            <a:off x="0" y="4617721"/>
            <a:ext cx="12192000" cy="2240279"/>
          </a:xfrm>
        </p:spPr>
        <p:txBody>
          <a:bodyPr>
            <a:normAutofit/>
          </a:bodyPr>
          <a:lstStyle/>
          <a:p>
            <a:r>
              <a:rPr lang="en-US" dirty="0"/>
              <a:t>,</a:t>
            </a:r>
          </a:p>
        </p:txBody>
      </p:sp>
      <p:sp>
        <p:nvSpPr>
          <p:cNvPr id="7" name="TextBox 6">
            <a:extLst>
              <a:ext uri="{FF2B5EF4-FFF2-40B4-BE49-F238E27FC236}">
                <a16:creationId xmlns:a16="http://schemas.microsoft.com/office/drawing/2014/main" id="{69CCDA63-95C3-82FD-9EA2-B63C028384C6}"/>
              </a:ext>
            </a:extLst>
          </p:cNvPr>
          <p:cNvSpPr txBox="1"/>
          <p:nvPr/>
        </p:nvSpPr>
        <p:spPr>
          <a:xfrm>
            <a:off x="300250" y="-644500"/>
            <a:ext cx="11271004" cy="7232749"/>
          </a:xfrm>
          <a:prstGeom prst="rect">
            <a:avLst/>
          </a:prstGeom>
          <a:noFill/>
        </p:spPr>
        <p:txBody>
          <a:bodyPr wrap="square" rtlCol="0">
            <a:spAutoFit/>
          </a:bodyPr>
          <a:lstStyle/>
          <a:p>
            <a:r>
              <a:rPr lang="en-US" sz="4800" dirty="0"/>
              <a:t>KEY PERFORMANCE METRICS (KPIs)</a:t>
            </a:r>
          </a:p>
          <a:p>
            <a:r>
              <a:rPr lang="en-US" sz="3200" dirty="0"/>
              <a:t>3 Total pizzas sold (total units) sold by pizza category/name</a:t>
            </a:r>
          </a:p>
          <a:p>
            <a:r>
              <a:rPr lang="en-US" sz="3200" b="1" dirty="0"/>
              <a:t>RECOMMENATION</a:t>
            </a:r>
          </a:p>
          <a:p>
            <a:r>
              <a:rPr lang="en-US" sz="3200" dirty="0"/>
              <a:t>In total revenue high by /name belongs </a:t>
            </a:r>
            <a:r>
              <a:rPr lang="en-US" sz="3200" dirty="0" err="1"/>
              <a:t>chiken</a:t>
            </a:r>
            <a:r>
              <a:rPr lang="en-US" sz="3200" dirty="0"/>
              <a:t>  cat pizzas</a:t>
            </a:r>
          </a:p>
          <a:p>
            <a:r>
              <a:rPr lang="en-US" sz="3200" dirty="0"/>
              <a:t>T</a:t>
            </a:r>
          </a:p>
          <a:p>
            <a:r>
              <a:rPr lang="en-US" sz="3200" dirty="0"/>
              <a:t>highest quantity sold by name belongs classic cat</a:t>
            </a:r>
          </a:p>
          <a:p>
            <a:r>
              <a:rPr lang="en-US" sz="3200" dirty="0"/>
              <a:t>Satisfaction of customer can be seen in ordering pizza </a:t>
            </a:r>
            <a:r>
              <a:rPr lang="en-US" sz="3200" dirty="0" err="1"/>
              <a:t>beolgs</a:t>
            </a:r>
            <a:r>
              <a:rPr lang="en-US" sz="3200" dirty="0"/>
              <a:t> classic</a:t>
            </a:r>
          </a:p>
          <a:p>
            <a:r>
              <a:rPr lang="en-US" sz="3200" dirty="0"/>
              <a:t>But in revenue contributed by chicken category name, we can slightly increased price on classic cat due to </a:t>
            </a:r>
            <a:r>
              <a:rPr lang="en-US" sz="3200" dirty="0" err="1"/>
              <a:t>cust</a:t>
            </a:r>
            <a:r>
              <a:rPr lang="en-US" sz="3200" dirty="0"/>
              <a:t> </a:t>
            </a:r>
            <a:r>
              <a:rPr lang="en-US" sz="3200" dirty="0" err="1"/>
              <a:t>prefernces</a:t>
            </a:r>
            <a:r>
              <a:rPr lang="en-US" sz="3200" dirty="0"/>
              <a:t> and giving dis bases on past orders </a:t>
            </a:r>
          </a:p>
          <a:p>
            <a:endParaRPr lang="en-US" sz="3200" dirty="0"/>
          </a:p>
          <a:p>
            <a:endParaRPr lang="en-US" sz="3200" dirty="0"/>
          </a:p>
          <a:p>
            <a:endParaRPr lang="en-US" sz="3200" dirty="0"/>
          </a:p>
          <a:p>
            <a:endParaRPr lang="en-US" sz="3200" dirty="0"/>
          </a:p>
        </p:txBody>
      </p:sp>
      <p:pic>
        <p:nvPicPr>
          <p:cNvPr id="9" name="Picture 8">
            <a:extLst>
              <a:ext uri="{FF2B5EF4-FFF2-40B4-BE49-F238E27FC236}">
                <a16:creationId xmlns:a16="http://schemas.microsoft.com/office/drawing/2014/main" id="{76B4E52C-FF00-234E-AA14-4AD5DCB9C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9421"/>
            <a:ext cx="3234520" cy="2240279"/>
          </a:xfrm>
          <a:prstGeom prst="rect">
            <a:avLst/>
          </a:prstGeom>
        </p:spPr>
      </p:pic>
      <p:pic>
        <p:nvPicPr>
          <p:cNvPr id="15" name="Picture 14">
            <a:extLst>
              <a:ext uri="{FF2B5EF4-FFF2-40B4-BE49-F238E27FC236}">
                <a16:creationId xmlns:a16="http://schemas.microsoft.com/office/drawing/2014/main" id="{0A96F09B-056B-AEF0-711D-3711F03F7F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4520" y="4579421"/>
            <a:ext cx="8957480" cy="2316878"/>
          </a:xfrm>
          <a:prstGeom prst="rect">
            <a:avLst/>
          </a:prstGeom>
        </p:spPr>
      </p:pic>
    </p:spTree>
    <p:extLst>
      <p:ext uri="{BB962C8B-B14F-4D97-AF65-F5344CB8AC3E}">
        <p14:creationId xmlns:p14="http://schemas.microsoft.com/office/powerpoint/2010/main" val="239886836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A54D-7AD2-6049-A82B-B812F24413EF}"/>
              </a:ext>
            </a:extLst>
          </p:cNvPr>
          <p:cNvSpPr>
            <a:spLocks noGrp="1"/>
          </p:cNvSpPr>
          <p:nvPr>
            <p:ph type="ctrTitle"/>
          </p:nvPr>
        </p:nvSpPr>
        <p:spPr>
          <a:xfrm>
            <a:off x="0" y="0"/>
            <a:ext cx="12192000" cy="4617721"/>
          </a:xfrm>
        </p:spPr>
        <p:txBody>
          <a:bodyPr>
            <a:normAutofit/>
          </a:bodyPr>
          <a:lstStyle/>
          <a:p>
            <a:pPr algn="l"/>
            <a:endParaRPr lang="en-US" sz="4400" dirty="0"/>
          </a:p>
        </p:txBody>
      </p:sp>
      <p:sp>
        <p:nvSpPr>
          <p:cNvPr id="3" name="Subtitle 2">
            <a:extLst>
              <a:ext uri="{FF2B5EF4-FFF2-40B4-BE49-F238E27FC236}">
                <a16:creationId xmlns:a16="http://schemas.microsoft.com/office/drawing/2014/main" id="{F3AE88C3-E660-3541-025C-DBDCC5431895}"/>
              </a:ext>
            </a:extLst>
          </p:cNvPr>
          <p:cNvSpPr>
            <a:spLocks noGrp="1"/>
          </p:cNvSpPr>
          <p:nvPr>
            <p:ph type="subTitle" idx="1"/>
          </p:nvPr>
        </p:nvSpPr>
        <p:spPr>
          <a:xfrm>
            <a:off x="0" y="4617721"/>
            <a:ext cx="12192000" cy="2240279"/>
          </a:xfrm>
        </p:spPr>
        <p:txBody>
          <a:bodyPr>
            <a:normAutofit/>
          </a:bodyPr>
          <a:lstStyle/>
          <a:p>
            <a:r>
              <a:rPr lang="en-US" dirty="0"/>
              <a:t>,</a:t>
            </a:r>
          </a:p>
        </p:txBody>
      </p:sp>
      <p:sp>
        <p:nvSpPr>
          <p:cNvPr id="7" name="TextBox 6">
            <a:extLst>
              <a:ext uri="{FF2B5EF4-FFF2-40B4-BE49-F238E27FC236}">
                <a16:creationId xmlns:a16="http://schemas.microsoft.com/office/drawing/2014/main" id="{69CCDA63-95C3-82FD-9EA2-B63C028384C6}"/>
              </a:ext>
            </a:extLst>
          </p:cNvPr>
          <p:cNvSpPr txBox="1"/>
          <p:nvPr/>
        </p:nvSpPr>
        <p:spPr>
          <a:xfrm>
            <a:off x="0" y="-280423"/>
            <a:ext cx="11271004" cy="4770537"/>
          </a:xfrm>
          <a:prstGeom prst="rect">
            <a:avLst/>
          </a:prstGeom>
          <a:noFill/>
        </p:spPr>
        <p:txBody>
          <a:bodyPr wrap="square" rtlCol="0">
            <a:spAutoFit/>
          </a:bodyPr>
          <a:lstStyle/>
          <a:p>
            <a:r>
              <a:rPr lang="en-US" sz="4800" dirty="0"/>
              <a:t>KEY PERFORMANCE METRICS (KPIs)</a:t>
            </a:r>
          </a:p>
          <a:p>
            <a:r>
              <a:rPr lang="en-US" sz="3200" b="1" dirty="0"/>
              <a:t>3 Total revenue by name;  </a:t>
            </a:r>
            <a:r>
              <a:rPr lang="en-US" sz="3200" dirty="0"/>
              <a:t>generated by pizza name</a:t>
            </a:r>
          </a:p>
          <a:p>
            <a:r>
              <a:rPr lang="en-US" sz="3200" b="1" dirty="0"/>
              <a:t>Query;</a:t>
            </a:r>
          </a:p>
          <a:p>
            <a:r>
              <a:rPr lang="en-US" sz="3200" dirty="0"/>
              <a:t>select </a:t>
            </a:r>
            <a:r>
              <a:rPr lang="en-US" sz="3200" dirty="0" err="1"/>
              <a:t>pizza_category</a:t>
            </a:r>
            <a:r>
              <a:rPr lang="en-US" sz="3200" dirty="0"/>
              <a:t>, sum(</a:t>
            </a:r>
            <a:r>
              <a:rPr lang="en-US" sz="3200" dirty="0" err="1"/>
              <a:t>total_price</a:t>
            </a:r>
            <a:r>
              <a:rPr lang="en-US" sz="3200" dirty="0"/>
              <a:t>) as </a:t>
            </a:r>
            <a:r>
              <a:rPr lang="en-US" sz="3200" dirty="0" err="1"/>
              <a:t>Total_revenue</a:t>
            </a:r>
            <a:r>
              <a:rPr lang="en-US" sz="3200" dirty="0"/>
              <a:t> from </a:t>
            </a:r>
            <a:r>
              <a:rPr lang="en-US" sz="3200" dirty="0" err="1"/>
              <a:t>pizza_sales</a:t>
            </a:r>
            <a:r>
              <a:rPr lang="en-US" sz="3200" dirty="0"/>
              <a:t> group by </a:t>
            </a:r>
            <a:r>
              <a:rPr lang="en-US" sz="3200" dirty="0" err="1"/>
              <a:t>pizza_category,pizza_name</a:t>
            </a:r>
            <a:r>
              <a:rPr lang="en-US" sz="3200" dirty="0"/>
              <a:t> ;</a:t>
            </a:r>
          </a:p>
          <a:p>
            <a:r>
              <a:rPr lang="en-US" sz="3200" b="1" dirty="0"/>
              <a:t>Comment</a:t>
            </a:r>
            <a:r>
              <a:rPr lang="en-US" sz="3200" dirty="0"/>
              <a:t>.</a:t>
            </a:r>
          </a:p>
          <a:p>
            <a:r>
              <a:rPr lang="en-US" sz="3200" dirty="0"/>
              <a:t>The highest revenue generated by the pizza name is the Thai, chicken pizza from the chicken category whereas the highest quantity sold of the classic deluxe pizza from classic category</a:t>
            </a:r>
          </a:p>
        </p:txBody>
      </p:sp>
      <p:pic>
        <p:nvPicPr>
          <p:cNvPr id="5" name="Picture 4">
            <a:extLst>
              <a:ext uri="{FF2B5EF4-FFF2-40B4-BE49-F238E27FC236}">
                <a16:creationId xmlns:a16="http://schemas.microsoft.com/office/drawing/2014/main" id="{E5D57BD0-6A58-A031-74D5-7EBD7D1F38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90114"/>
            <a:ext cx="12192000" cy="2367886"/>
          </a:xfrm>
          <a:prstGeom prst="rect">
            <a:avLst/>
          </a:prstGeom>
        </p:spPr>
      </p:pic>
    </p:spTree>
    <p:extLst>
      <p:ext uri="{BB962C8B-B14F-4D97-AF65-F5344CB8AC3E}">
        <p14:creationId xmlns:p14="http://schemas.microsoft.com/office/powerpoint/2010/main" val="371900940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A54D-7AD2-6049-A82B-B812F24413EF}"/>
              </a:ext>
            </a:extLst>
          </p:cNvPr>
          <p:cNvSpPr>
            <a:spLocks noGrp="1"/>
          </p:cNvSpPr>
          <p:nvPr>
            <p:ph type="ctrTitle"/>
          </p:nvPr>
        </p:nvSpPr>
        <p:spPr>
          <a:xfrm>
            <a:off x="0" y="0"/>
            <a:ext cx="12192000" cy="4617721"/>
          </a:xfrm>
        </p:spPr>
        <p:txBody>
          <a:bodyPr>
            <a:normAutofit/>
          </a:bodyPr>
          <a:lstStyle/>
          <a:p>
            <a:pPr algn="l"/>
            <a:endParaRPr lang="en-US" sz="4400" dirty="0"/>
          </a:p>
        </p:txBody>
      </p:sp>
      <p:sp>
        <p:nvSpPr>
          <p:cNvPr id="3" name="Subtitle 2">
            <a:extLst>
              <a:ext uri="{FF2B5EF4-FFF2-40B4-BE49-F238E27FC236}">
                <a16:creationId xmlns:a16="http://schemas.microsoft.com/office/drawing/2014/main" id="{F3AE88C3-E660-3541-025C-DBDCC5431895}"/>
              </a:ext>
            </a:extLst>
          </p:cNvPr>
          <p:cNvSpPr>
            <a:spLocks noGrp="1"/>
          </p:cNvSpPr>
          <p:nvPr>
            <p:ph type="subTitle" idx="1"/>
          </p:nvPr>
        </p:nvSpPr>
        <p:spPr>
          <a:xfrm>
            <a:off x="0" y="4617721"/>
            <a:ext cx="12192000" cy="2240279"/>
          </a:xfrm>
        </p:spPr>
        <p:txBody>
          <a:bodyPr>
            <a:normAutofit/>
          </a:bodyPr>
          <a:lstStyle/>
          <a:p>
            <a:r>
              <a:rPr lang="en-US" dirty="0"/>
              <a:t>,</a:t>
            </a:r>
          </a:p>
        </p:txBody>
      </p:sp>
      <p:sp>
        <p:nvSpPr>
          <p:cNvPr id="7" name="TextBox 6">
            <a:extLst>
              <a:ext uri="{FF2B5EF4-FFF2-40B4-BE49-F238E27FC236}">
                <a16:creationId xmlns:a16="http://schemas.microsoft.com/office/drawing/2014/main" id="{69CCDA63-95C3-82FD-9EA2-B63C028384C6}"/>
              </a:ext>
            </a:extLst>
          </p:cNvPr>
          <p:cNvSpPr txBox="1"/>
          <p:nvPr/>
        </p:nvSpPr>
        <p:spPr>
          <a:xfrm>
            <a:off x="0" y="-280423"/>
            <a:ext cx="11271004" cy="2800767"/>
          </a:xfrm>
          <a:prstGeom prst="rect">
            <a:avLst/>
          </a:prstGeom>
          <a:noFill/>
        </p:spPr>
        <p:txBody>
          <a:bodyPr wrap="square" rtlCol="0">
            <a:spAutoFit/>
          </a:bodyPr>
          <a:lstStyle/>
          <a:p>
            <a:r>
              <a:rPr lang="en-US" sz="4800" dirty="0"/>
              <a:t>KEY PERFORMANCE METRICS (KPIs)</a:t>
            </a:r>
          </a:p>
          <a:p>
            <a:r>
              <a:rPr lang="en-US" sz="3200" dirty="0"/>
              <a:t>pizza from classic category</a:t>
            </a:r>
          </a:p>
          <a:p>
            <a:endParaRPr lang="en-US" sz="3200" dirty="0"/>
          </a:p>
          <a:p>
            <a:endParaRPr lang="en-US" sz="3200" dirty="0"/>
          </a:p>
          <a:p>
            <a:endParaRPr lang="en-US" sz="3200" dirty="0"/>
          </a:p>
        </p:txBody>
      </p:sp>
      <p:pic>
        <p:nvPicPr>
          <p:cNvPr id="5" name="Picture 4">
            <a:extLst>
              <a:ext uri="{FF2B5EF4-FFF2-40B4-BE49-F238E27FC236}">
                <a16:creationId xmlns:a16="http://schemas.microsoft.com/office/drawing/2014/main" id="{E5D57BD0-6A58-A031-74D5-7EBD7D1F38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90114"/>
            <a:ext cx="12192000" cy="2367886"/>
          </a:xfrm>
          <a:prstGeom prst="rect">
            <a:avLst/>
          </a:prstGeom>
        </p:spPr>
      </p:pic>
      <p:pic>
        <p:nvPicPr>
          <p:cNvPr id="6" name="Picture 5">
            <a:extLst>
              <a:ext uri="{FF2B5EF4-FFF2-40B4-BE49-F238E27FC236}">
                <a16:creationId xmlns:a16="http://schemas.microsoft.com/office/drawing/2014/main" id="{CBD81AE9-D5D7-5885-221B-46DDD873C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7027" y="2372607"/>
            <a:ext cx="5852221" cy="2083745"/>
          </a:xfrm>
          <a:prstGeom prst="rect">
            <a:avLst/>
          </a:prstGeom>
        </p:spPr>
      </p:pic>
    </p:spTree>
    <p:extLst>
      <p:ext uri="{BB962C8B-B14F-4D97-AF65-F5344CB8AC3E}">
        <p14:creationId xmlns:p14="http://schemas.microsoft.com/office/powerpoint/2010/main" val="66711191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A54D-7AD2-6049-A82B-B812F24413EF}"/>
              </a:ext>
            </a:extLst>
          </p:cNvPr>
          <p:cNvSpPr>
            <a:spLocks noGrp="1"/>
          </p:cNvSpPr>
          <p:nvPr>
            <p:ph type="ctrTitle"/>
          </p:nvPr>
        </p:nvSpPr>
        <p:spPr>
          <a:xfrm>
            <a:off x="0" y="0"/>
            <a:ext cx="12192000" cy="4617721"/>
          </a:xfrm>
        </p:spPr>
        <p:txBody>
          <a:bodyPr>
            <a:normAutofit/>
          </a:bodyPr>
          <a:lstStyle/>
          <a:p>
            <a:pPr algn="l"/>
            <a:r>
              <a:rPr lang="en-US" sz="100" dirty="0"/>
              <a:t>,</a:t>
            </a:r>
          </a:p>
        </p:txBody>
      </p:sp>
      <p:sp>
        <p:nvSpPr>
          <p:cNvPr id="3" name="Subtitle 2">
            <a:extLst>
              <a:ext uri="{FF2B5EF4-FFF2-40B4-BE49-F238E27FC236}">
                <a16:creationId xmlns:a16="http://schemas.microsoft.com/office/drawing/2014/main" id="{F3AE88C3-E660-3541-025C-DBDCC5431895}"/>
              </a:ext>
            </a:extLst>
          </p:cNvPr>
          <p:cNvSpPr>
            <a:spLocks noGrp="1"/>
          </p:cNvSpPr>
          <p:nvPr>
            <p:ph type="subTitle" idx="1"/>
          </p:nvPr>
        </p:nvSpPr>
        <p:spPr>
          <a:xfrm>
            <a:off x="0" y="4617721"/>
            <a:ext cx="12192000" cy="2240279"/>
          </a:xfrm>
        </p:spPr>
        <p:txBody>
          <a:bodyPr>
            <a:normAutofit/>
          </a:bodyPr>
          <a:lstStyle/>
          <a:p>
            <a:r>
              <a:rPr lang="en-US" dirty="0"/>
              <a:t>,</a:t>
            </a:r>
          </a:p>
        </p:txBody>
      </p:sp>
      <p:sp>
        <p:nvSpPr>
          <p:cNvPr id="7" name="TextBox 6">
            <a:extLst>
              <a:ext uri="{FF2B5EF4-FFF2-40B4-BE49-F238E27FC236}">
                <a16:creationId xmlns:a16="http://schemas.microsoft.com/office/drawing/2014/main" id="{69CCDA63-95C3-82FD-9EA2-B63C028384C6}"/>
              </a:ext>
            </a:extLst>
          </p:cNvPr>
          <p:cNvSpPr txBox="1"/>
          <p:nvPr/>
        </p:nvSpPr>
        <p:spPr>
          <a:xfrm>
            <a:off x="191067" y="-152816"/>
            <a:ext cx="10126639" cy="4401205"/>
          </a:xfrm>
          <a:prstGeom prst="rect">
            <a:avLst/>
          </a:prstGeom>
          <a:noFill/>
        </p:spPr>
        <p:txBody>
          <a:bodyPr wrap="square" rtlCol="0">
            <a:spAutoFit/>
          </a:bodyPr>
          <a:lstStyle/>
          <a:p>
            <a:r>
              <a:rPr lang="en-US" sz="4800" dirty="0"/>
              <a:t>KEY PERFORMANCE METRICS (KPIs)</a:t>
            </a:r>
          </a:p>
          <a:p>
            <a:endParaRPr lang="en-US" sz="3200" dirty="0"/>
          </a:p>
          <a:p>
            <a:r>
              <a:rPr lang="en-US" sz="3200" dirty="0"/>
              <a:t>Total Quantity sold by pizza size; </a:t>
            </a:r>
          </a:p>
          <a:p>
            <a:endParaRPr lang="en-US" sz="2400" dirty="0"/>
          </a:p>
          <a:p>
            <a:r>
              <a:rPr lang="en-US" sz="2400" dirty="0"/>
              <a:t>By adding this insight into the previous findings now we can get a picture related to inventory management where we see the top pizza name from the classic and chicken categories and ingredients used in those top highest-sold pizzas here we can see below what size customer preference, we can arrange stock according to this findings, we can give temporary discount on low preference size and slightly increase large size also without any doubt we can add  large size in the menu </a:t>
            </a:r>
            <a:endParaRPr lang="en-US" sz="3200" dirty="0"/>
          </a:p>
        </p:txBody>
      </p:sp>
      <p:pic>
        <p:nvPicPr>
          <p:cNvPr id="10" name="Picture 9">
            <a:extLst>
              <a:ext uri="{FF2B5EF4-FFF2-40B4-BE49-F238E27FC236}">
                <a16:creationId xmlns:a16="http://schemas.microsoft.com/office/drawing/2014/main" id="{B5F8087A-CE1A-2B36-043D-24694214A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20231"/>
            <a:ext cx="12192000" cy="2337769"/>
          </a:xfrm>
          <a:prstGeom prst="rect">
            <a:avLst/>
          </a:prstGeom>
        </p:spPr>
      </p:pic>
    </p:spTree>
    <p:extLst>
      <p:ext uri="{BB962C8B-B14F-4D97-AF65-F5344CB8AC3E}">
        <p14:creationId xmlns:p14="http://schemas.microsoft.com/office/powerpoint/2010/main" val="2924699868"/>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A54D-7AD2-6049-A82B-B812F24413EF}"/>
              </a:ext>
            </a:extLst>
          </p:cNvPr>
          <p:cNvSpPr>
            <a:spLocks noGrp="1"/>
          </p:cNvSpPr>
          <p:nvPr>
            <p:ph type="ctrTitle"/>
          </p:nvPr>
        </p:nvSpPr>
        <p:spPr>
          <a:xfrm>
            <a:off x="0" y="0"/>
            <a:ext cx="12192000" cy="4617721"/>
          </a:xfrm>
        </p:spPr>
        <p:txBody>
          <a:bodyPr>
            <a:normAutofit/>
          </a:bodyPr>
          <a:lstStyle/>
          <a:p>
            <a:pPr algn="l"/>
            <a:r>
              <a:rPr lang="en-US" sz="100" dirty="0"/>
              <a:t>,</a:t>
            </a:r>
          </a:p>
        </p:txBody>
      </p:sp>
      <p:sp>
        <p:nvSpPr>
          <p:cNvPr id="3" name="Subtitle 2">
            <a:extLst>
              <a:ext uri="{FF2B5EF4-FFF2-40B4-BE49-F238E27FC236}">
                <a16:creationId xmlns:a16="http://schemas.microsoft.com/office/drawing/2014/main" id="{F3AE88C3-E660-3541-025C-DBDCC5431895}"/>
              </a:ext>
            </a:extLst>
          </p:cNvPr>
          <p:cNvSpPr>
            <a:spLocks noGrp="1"/>
          </p:cNvSpPr>
          <p:nvPr>
            <p:ph type="subTitle" idx="1"/>
          </p:nvPr>
        </p:nvSpPr>
        <p:spPr>
          <a:xfrm>
            <a:off x="0" y="4617721"/>
            <a:ext cx="12192000" cy="2240279"/>
          </a:xfrm>
        </p:spPr>
        <p:txBody>
          <a:bodyPr>
            <a:normAutofit/>
          </a:bodyPr>
          <a:lstStyle/>
          <a:p>
            <a:r>
              <a:rPr lang="en-US" dirty="0"/>
              <a:t>,</a:t>
            </a:r>
          </a:p>
        </p:txBody>
      </p:sp>
      <p:sp>
        <p:nvSpPr>
          <p:cNvPr id="7" name="TextBox 6">
            <a:extLst>
              <a:ext uri="{FF2B5EF4-FFF2-40B4-BE49-F238E27FC236}">
                <a16:creationId xmlns:a16="http://schemas.microsoft.com/office/drawing/2014/main" id="{69CCDA63-95C3-82FD-9EA2-B63C028384C6}"/>
              </a:ext>
            </a:extLst>
          </p:cNvPr>
          <p:cNvSpPr txBox="1"/>
          <p:nvPr/>
        </p:nvSpPr>
        <p:spPr>
          <a:xfrm>
            <a:off x="610167" y="-137528"/>
            <a:ext cx="10126639" cy="5324535"/>
          </a:xfrm>
          <a:prstGeom prst="rect">
            <a:avLst/>
          </a:prstGeom>
          <a:noFill/>
        </p:spPr>
        <p:txBody>
          <a:bodyPr wrap="square" rtlCol="0">
            <a:spAutoFit/>
          </a:bodyPr>
          <a:lstStyle/>
          <a:p>
            <a:r>
              <a:rPr lang="en-US" sz="4800" dirty="0"/>
              <a:t>KEY PERFORMANCE METRICS (KPIs)</a:t>
            </a:r>
          </a:p>
          <a:p>
            <a:pPr algn="ctr"/>
            <a:r>
              <a:rPr lang="en-US" sz="4400" dirty="0">
                <a:solidFill>
                  <a:srgbClr val="00B050"/>
                </a:solidFill>
              </a:rPr>
              <a:t>IDENTIFY TRENDS</a:t>
            </a:r>
          </a:p>
          <a:p>
            <a:endParaRPr lang="en-US" sz="3200" dirty="0"/>
          </a:p>
          <a:p>
            <a:r>
              <a:rPr lang="en-US" sz="3200" dirty="0"/>
              <a:t>Total Quantity sold of pizza by size during specific timeframe; </a:t>
            </a:r>
          </a:p>
          <a:p>
            <a:endParaRPr lang="en-US" sz="3200" dirty="0"/>
          </a:p>
          <a:p>
            <a:r>
              <a:rPr lang="en-US" sz="3200" dirty="0"/>
              <a:t>The monthly trend of sales volume(quantity)</a:t>
            </a:r>
          </a:p>
          <a:p>
            <a:r>
              <a:rPr lang="en-US" sz="3200" dirty="0"/>
              <a:t>we can see volume sales of large pizza is 38%.24. </a:t>
            </a:r>
          </a:p>
          <a:p>
            <a:r>
              <a:rPr lang="en-US" sz="3200" dirty="0"/>
              <a:t>31.54% of M</a:t>
            </a:r>
          </a:p>
          <a:p>
            <a:endParaRPr lang="en-US" sz="2400" dirty="0"/>
          </a:p>
        </p:txBody>
      </p:sp>
      <p:pic>
        <p:nvPicPr>
          <p:cNvPr id="5" name="Picture 4">
            <a:extLst>
              <a:ext uri="{FF2B5EF4-FFF2-40B4-BE49-F238E27FC236}">
                <a16:creationId xmlns:a16="http://schemas.microsoft.com/office/drawing/2014/main" id="{1B8D79AE-48D5-2CD6-812A-144B9F9B8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057" y="4407707"/>
            <a:ext cx="3156043" cy="2450293"/>
          </a:xfrm>
          <a:prstGeom prst="rect">
            <a:avLst/>
          </a:prstGeom>
        </p:spPr>
      </p:pic>
      <p:pic>
        <p:nvPicPr>
          <p:cNvPr id="10" name="Picture 9">
            <a:extLst>
              <a:ext uri="{FF2B5EF4-FFF2-40B4-BE49-F238E27FC236}">
                <a16:creationId xmlns:a16="http://schemas.microsoft.com/office/drawing/2014/main" id="{9AA41F54-1D6A-B908-DD0F-C25321D3BF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6832" y="4386565"/>
            <a:ext cx="3363225" cy="2450293"/>
          </a:xfrm>
          <a:prstGeom prst="rect">
            <a:avLst/>
          </a:prstGeom>
        </p:spPr>
      </p:pic>
      <p:pic>
        <p:nvPicPr>
          <p:cNvPr id="12" name="Picture 11">
            <a:extLst>
              <a:ext uri="{FF2B5EF4-FFF2-40B4-BE49-F238E27FC236}">
                <a16:creationId xmlns:a16="http://schemas.microsoft.com/office/drawing/2014/main" id="{A7EA702D-703C-24AC-9DB5-F52C00B5EB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789" y="4575437"/>
            <a:ext cx="3069621" cy="2240279"/>
          </a:xfrm>
          <a:prstGeom prst="rect">
            <a:avLst/>
          </a:prstGeom>
        </p:spPr>
      </p:pic>
      <p:pic>
        <p:nvPicPr>
          <p:cNvPr id="14" name="Picture 13">
            <a:extLst>
              <a:ext uri="{FF2B5EF4-FFF2-40B4-BE49-F238E27FC236}">
                <a16:creationId xmlns:a16="http://schemas.microsoft.com/office/drawing/2014/main" id="{54572A20-9370-8AFA-1D56-841ADF5945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36100" y="4556381"/>
            <a:ext cx="2755900" cy="2362958"/>
          </a:xfrm>
          <a:prstGeom prst="rect">
            <a:avLst/>
          </a:prstGeom>
        </p:spPr>
      </p:pic>
    </p:spTree>
    <p:extLst>
      <p:ext uri="{BB962C8B-B14F-4D97-AF65-F5344CB8AC3E}">
        <p14:creationId xmlns:p14="http://schemas.microsoft.com/office/powerpoint/2010/main" val="100441583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A54D-7AD2-6049-A82B-B812F24413EF}"/>
              </a:ext>
            </a:extLst>
          </p:cNvPr>
          <p:cNvSpPr>
            <a:spLocks noGrp="1"/>
          </p:cNvSpPr>
          <p:nvPr>
            <p:ph type="ctrTitle"/>
          </p:nvPr>
        </p:nvSpPr>
        <p:spPr>
          <a:xfrm>
            <a:off x="0" y="0"/>
            <a:ext cx="12192000" cy="4617721"/>
          </a:xfrm>
        </p:spPr>
        <p:txBody>
          <a:bodyPr>
            <a:normAutofit/>
          </a:bodyPr>
          <a:lstStyle/>
          <a:p>
            <a:pPr algn="l"/>
            <a:r>
              <a:rPr lang="en-US" sz="100" dirty="0"/>
              <a:t>,</a:t>
            </a:r>
          </a:p>
        </p:txBody>
      </p:sp>
      <p:sp>
        <p:nvSpPr>
          <p:cNvPr id="3" name="Subtitle 2">
            <a:extLst>
              <a:ext uri="{FF2B5EF4-FFF2-40B4-BE49-F238E27FC236}">
                <a16:creationId xmlns:a16="http://schemas.microsoft.com/office/drawing/2014/main" id="{F3AE88C3-E660-3541-025C-DBDCC5431895}"/>
              </a:ext>
            </a:extLst>
          </p:cNvPr>
          <p:cNvSpPr>
            <a:spLocks noGrp="1"/>
          </p:cNvSpPr>
          <p:nvPr>
            <p:ph type="subTitle" idx="1"/>
          </p:nvPr>
        </p:nvSpPr>
        <p:spPr>
          <a:xfrm>
            <a:off x="0" y="4617721"/>
            <a:ext cx="12192000" cy="2240279"/>
          </a:xfrm>
        </p:spPr>
        <p:txBody>
          <a:bodyPr>
            <a:normAutofit/>
          </a:bodyPr>
          <a:lstStyle/>
          <a:p>
            <a:r>
              <a:rPr lang="en-US" dirty="0"/>
              <a:t>,</a:t>
            </a:r>
          </a:p>
        </p:txBody>
      </p:sp>
      <p:sp>
        <p:nvSpPr>
          <p:cNvPr id="7" name="TextBox 6">
            <a:extLst>
              <a:ext uri="{FF2B5EF4-FFF2-40B4-BE49-F238E27FC236}">
                <a16:creationId xmlns:a16="http://schemas.microsoft.com/office/drawing/2014/main" id="{69CCDA63-95C3-82FD-9EA2-B63C028384C6}"/>
              </a:ext>
            </a:extLst>
          </p:cNvPr>
          <p:cNvSpPr txBox="1"/>
          <p:nvPr/>
        </p:nvSpPr>
        <p:spPr>
          <a:xfrm>
            <a:off x="610167" y="-137528"/>
            <a:ext cx="10126639" cy="4001095"/>
          </a:xfrm>
          <a:prstGeom prst="rect">
            <a:avLst/>
          </a:prstGeom>
          <a:noFill/>
        </p:spPr>
        <p:txBody>
          <a:bodyPr wrap="square" rtlCol="0">
            <a:spAutoFit/>
          </a:bodyPr>
          <a:lstStyle/>
          <a:p>
            <a:r>
              <a:rPr lang="en-US" sz="4800" dirty="0"/>
              <a:t>KEY PERFORMANCE METRICS (KPIs)</a:t>
            </a:r>
          </a:p>
          <a:p>
            <a:pPr algn="ctr"/>
            <a:r>
              <a:rPr lang="en-US" sz="4400" dirty="0">
                <a:solidFill>
                  <a:srgbClr val="00B050"/>
                </a:solidFill>
              </a:rPr>
              <a:t>IDENTIFY TRENDS</a:t>
            </a:r>
            <a:endParaRPr lang="en-US" sz="3200" dirty="0"/>
          </a:p>
          <a:p>
            <a:r>
              <a:rPr lang="en-US" sz="2000" dirty="0"/>
              <a:t>Total Quantity sold of pizza by size during specific</a:t>
            </a:r>
            <a:r>
              <a:rPr lang="en-US" sz="2400" dirty="0"/>
              <a:t> </a:t>
            </a:r>
            <a:r>
              <a:rPr lang="en-US" sz="2000" dirty="0"/>
              <a:t>timeframe; </a:t>
            </a:r>
          </a:p>
          <a:p>
            <a:r>
              <a:rPr lang="en-US" dirty="0" err="1"/>
              <a:t>Descion</a:t>
            </a:r>
            <a:r>
              <a:rPr lang="en-US" dirty="0"/>
              <a:t> we can make</a:t>
            </a:r>
          </a:p>
          <a:p>
            <a:r>
              <a:rPr lang="en-US" sz="2400" dirty="0" err="1"/>
              <a:t>Invetory</a:t>
            </a:r>
            <a:r>
              <a:rPr lang="en-US" sz="2400" dirty="0"/>
              <a:t> management; we can </a:t>
            </a:r>
            <a:r>
              <a:rPr lang="en-US" sz="2400" dirty="0" err="1"/>
              <a:t>adust</a:t>
            </a:r>
            <a:r>
              <a:rPr lang="en-US" sz="2400" dirty="0"/>
              <a:t> stock  during peak and in slower months  avoid overstocking after seeing volume sales of </a:t>
            </a:r>
            <a:r>
              <a:rPr lang="en-US" sz="2400" dirty="0" err="1"/>
              <a:t>xl,xxl</a:t>
            </a:r>
            <a:r>
              <a:rPr lang="en-US" sz="2400" dirty="0"/>
              <a:t>, we see consistent  in </a:t>
            </a:r>
            <a:r>
              <a:rPr lang="en-US" sz="2400" dirty="0" err="1"/>
              <a:t>l,m,s</a:t>
            </a:r>
            <a:r>
              <a:rPr lang="en-US" sz="2400" dirty="0"/>
              <a:t> vol sales  no seasonal fluctuation except October  in all three categories, so we can </a:t>
            </a:r>
            <a:r>
              <a:rPr lang="en-US" sz="2400" dirty="0" err="1"/>
              <a:t>slighty</a:t>
            </a:r>
            <a:r>
              <a:rPr lang="en-US" sz="2400" dirty="0"/>
              <a:t> increase pricing and give temporary discount in small, and large in </a:t>
            </a:r>
            <a:r>
              <a:rPr lang="en-US" sz="2400" dirty="0" err="1"/>
              <a:t>october</a:t>
            </a:r>
            <a:endParaRPr lang="en-US" sz="2400" dirty="0"/>
          </a:p>
        </p:txBody>
      </p:sp>
      <p:pic>
        <p:nvPicPr>
          <p:cNvPr id="5" name="Picture 4">
            <a:extLst>
              <a:ext uri="{FF2B5EF4-FFF2-40B4-BE49-F238E27FC236}">
                <a16:creationId xmlns:a16="http://schemas.microsoft.com/office/drawing/2014/main" id="{1B8D79AE-48D5-2CD6-812A-144B9F9B8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057" y="4417867"/>
            <a:ext cx="3156043" cy="2450293"/>
          </a:xfrm>
          <a:prstGeom prst="rect">
            <a:avLst/>
          </a:prstGeom>
        </p:spPr>
      </p:pic>
      <p:pic>
        <p:nvPicPr>
          <p:cNvPr id="10" name="Picture 9">
            <a:extLst>
              <a:ext uri="{FF2B5EF4-FFF2-40B4-BE49-F238E27FC236}">
                <a16:creationId xmlns:a16="http://schemas.microsoft.com/office/drawing/2014/main" id="{9AA41F54-1D6A-B908-DD0F-C25321D3BF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6832" y="4417867"/>
            <a:ext cx="3363225" cy="2450293"/>
          </a:xfrm>
          <a:prstGeom prst="rect">
            <a:avLst/>
          </a:prstGeom>
        </p:spPr>
      </p:pic>
      <p:pic>
        <p:nvPicPr>
          <p:cNvPr id="12" name="Picture 11">
            <a:extLst>
              <a:ext uri="{FF2B5EF4-FFF2-40B4-BE49-F238E27FC236}">
                <a16:creationId xmlns:a16="http://schemas.microsoft.com/office/drawing/2014/main" id="{A7EA702D-703C-24AC-9DB5-F52C00B5EB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789" y="4575437"/>
            <a:ext cx="3069621" cy="2240279"/>
          </a:xfrm>
          <a:prstGeom prst="rect">
            <a:avLst/>
          </a:prstGeom>
        </p:spPr>
      </p:pic>
      <p:pic>
        <p:nvPicPr>
          <p:cNvPr id="14" name="Picture 13">
            <a:extLst>
              <a:ext uri="{FF2B5EF4-FFF2-40B4-BE49-F238E27FC236}">
                <a16:creationId xmlns:a16="http://schemas.microsoft.com/office/drawing/2014/main" id="{54572A20-9370-8AFA-1D56-841ADF5945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36100" y="4556381"/>
            <a:ext cx="2755900" cy="2362958"/>
          </a:xfrm>
          <a:prstGeom prst="rect">
            <a:avLst/>
          </a:prstGeom>
        </p:spPr>
      </p:pic>
    </p:spTree>
    <p:extLst>
      <p:ext uri="{BB962C8B-B14F-4D97-AF65-F5344CB8AC3E}">
        <p14:creationId xmlns:p14="http://schemas.microsoft.com/office/powerpoint/2010/main" val="401772296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A54D-7AD2-6049-A82B-B812F24413EF}"/>
              </a:ext>
            </a:extLst>
          </p:cNvPr>
          <p:cNvSpPr>
            <a:spLocks noGrp="1"/>
          </p:cNvSpPr>
          <p:nvPr>
            <p:ph type="ctrTitle"/>
          </p:nvPr>
        </p:nvSpPr>
        <p:spPr>
          <a:xfrm>
            <a:off x="0" y="0"/>
            <a:ext cx="12192000" cy="4617721"/>
          </a:xfrm>
        </p:spPr>
        <p:txBody>
          <a:bodyPr>
            <a:normAutofit/>
          </a:bodyPr>
          <a:lstStyle/>
          <a:p>
            <a:pPr algn="l"/>
            <a:r>
              <a:rPr lang="en-US" sz="4400" dirty="0"/>
              <a:t>.</a:t>
            </a:r>
          </a:p>
        </p:txBody>
      </p:sp>
      <p:sp>
        <p:nvSpPr>
          <p:cNvPr id="3" name="Subtitle 2">
            <a:extLst>
              <a:ext uri="{FF2B5EF4-FFF2-40B4-BE49-F238E27FC236}">
                <a16:creationId xmlns:a16="http://schemas.microsoft.com/office/drawing/2014/main" id="{F3AE88C3-E660-3541-025C-DBDCC5431895}"/>
              </a:ext>
            </a:extLst>
          </p:cNvPr>
          <p:cNvSpPr>
            <a:spLocks noGrp="1"/>
          </p:cNvSpPr>
          <p:nvPr>
            <p:ph type="subTitle" idx="1"/>
          </p:nvPr>
        </p:nvSpPr>
        <p:spPr>
          <a:xfrm>
            <a:off x="0" y="4617721"/>
            <a:ext cx="12192000" cy="2240279"/>
          </a:xfrm>
        </p:spPr>
        <p:txBody>
          <a:bodyPr>
            <a:normAutofit/>
          </a:bodyPr>
          <a:lstStyle/>
          <a:p>
            <a:r>
              <a:rPr lang="en-US" dirty="0"/>
              <a:t>,</a:t>
            </a:r>
          </a:p>
        </p:txBody>
      </p:sp>
      <p:sp>
        <p:nvSpPr>
          <p:cNvPr id="4" name="TextBox 3">
            <a:extLst>
              <a:ext uri="{FF2B5EF4-FFF2-40B4-BE49-F238E27FC236}">
                <a16:creationId xmlns:a16="http://schemas.microsoft.com/office/drawing/2014/main" id="{5328667E-E936-579D-5040-D4A6E50CE5BD}"/>
              </a:ext>
            </a:extLst>
          </p:cNvPr>
          <p:cNvSpPr txBox="1"/>
          <p:nvPr/>
        </p:nvSpPr>
        <p:spPr>
          <a:xfrm>
            <a:off x="182880" y="0"/>
            <a:ext cx="6858000" cy="923330"/>
          </a:xfrm>
          <a:prstGeom prst="rect">
            <a:avLst/>
          </a:prstGeom>
          <a:noFill/>
        </p:spPr>
        <p:txBody>
          <a:bodyPr wrap="square" rtlCol="0">
            <a:spAutoFit/>
          </a:bodyPr>
          <a:lstStyle/>
          <a:p>
            <a:r>
              <a:rPr lang="en-US" sz="5400" dirty="0"/>
              <a:t>PROBLEM STATEMENT</a:t>
            </a:r>
          </a:p>
        </p:txBody>
      </p:sp>
      <p:sp>
        <p:nvSpPr>
          <p:cNvPr id="5" name="TextBox 4">
            <a:extLst>
              <a:ext uri="{FF2B5EF4-FFF2-40B4-BE49-F238E27FC236}">
                <a16:creationId xmlns:a16="http://schemas.microsoft.com/office/drawing/2014/main" id="{C7C38D17-E037-88E1-729F-95664087C2E1}"/>
              </a:ext>
            </a:extLst>
          </p:cNvPr>
          <p:cNvSpPr txBox="1"/>
          <p:nvPr/>
        </p:nvSpPr>
        <p:spPr>
          <a:xfrm>
            <a:off x="0" y="1316949"/>
            <a:ext cx="12192000" cy="2554545"/>
          </a:xfrm>
          <a:prstGeom prst="rect">
            <a:avLst/>
          </a:prstGeom>
          <a:noFill/>
        </p:spPr>
        <p:txBody>
          <a:bodyPr wrap="square" rtlCol="0">
            <a:spAutoFit/>
          </a:bodyPr>
          <a:lstStyle/>
          <a:p>
            <a:r>
              <a:rPr lang="en-US" sz="3200" dirty="0"/>
              <a:t> THERE IS A LARGE DATASET OF PIZZA SALES NOW IT’S YOUR TASK TO MONITOR AND EVALUATE TRACK PERFORMENCE  OVER TIME OF THIS LARGE DATASET BY USING KPIs TO GET INSIGHTS AND MAKE DATA-DRIVEN DECISION TO QUANTIFY PERFORMANCE ,IDENTIFY TRENDS AND HIGHLIGHTS  WEAK AREAS WHERE FOCUS IS NEEDED.</a:t>
            </a:r>
          </a:p>
        </p:txBody>
      </p:sp>
      <p:sp>
        <p:nvSpPr>
          <p:cNvPr id="6" name="TextBox 5">
            <a:extLst>
              <a:ext uri="{FF2B5EF4-FFF2-40B4-BE49-F238E27FC236}">
                <a16:creationId xmlns:a16="http://schemas.microsoft.com/office/drawing/2014/main" id="{C1366A69-ACAC-B29B-4B8E-EB94012E41F2}"/>
              </a:ext>
            </a:extLst>
          </p:cNvPr>
          <p:cNvSpPr txBox="1"/>
          <p:nvPr/>
        </p:nvSpPr>
        <p:spPr>
          <a:xfrm>
            <a:off x="0" y="4663888"/>
            <a:ext cx="11750040" cy="1754326"/>
          </a:xfrm>
          <a:prstGeom prst="rect">
            <a:avLst/>
          </a:prstGeom>
          <a:noFill/>
        </p:spPr>
        <p:txBody>
          <a:bodyPr wrap="square" rtlCol="0">
            <a:spAutoFit/>
          </a:bodyPr>
          <a:lstStyle/>
          <a:p>
            <a:r>
              <a:rPr lang="en-US" sz="3600" dirty="0"/>
              <a:t>OBJECT</a:t>
            </a:r>
            <a:endParaRPr lang="en-US" sz="2800" dirty="0"/>
          </a:p>
          <a:p>
            <a:pPr marL="457200" indent="-457200">
              <a:buFont typeface="Arial" panose="020B0604020202020204" pitchFamily="34" charset="0"/>
              <a:buChar char="•"/>
            </a:pPr>
            <a:r>
              <a:rPr lang="en-US" sz="2400" dirty="0">
                <a:solidFill>
                  <a:srgbClr val="0070C0"/>
                </a:solidFill>
              </a:rPr>
              <a:t>EVALUATE PERFORMANCE</a:t>
            </a:r>
          </a:p>
          <a:p>
            <a:pPr marL="457200" indent="-457200">
              <a:buFont typeface="Arial" panose="020B0604020202020204" pitchFamily="34" charset="0"/>
              <a:buChar char="•"/>
            </a:pPr>
            <a:r>
              <a:rPr lang="en-US" sz="2400" dirty="0">
                <a:solidFill>
                  <a:srgbClr val="00B050"/>
                </a:solidFill>
              </a:rPr>
              <a:t>IDENTIFY TRENDS</a:t>
            </a:r>
          </a:p>
          <a:p>
            <a:pPr marL="457200" indent="-457200">
              <a:buFont typeface="Arial" panose="020B0604020202020204" pitchFamily="34" charset="0"/>
              <a:buChar char="•"/>
            </a:pPr>
            <a:r>
              <a:rPr lang="en-US" sz="2400" dirty="0">
                <a:solidFill>
                  <a:srgbClr val="FF0000"/>
                </a:solidFill>
              </a:rPr>
              <a:t>HIGHLIGHTS WEAK AREA</a:t>
            </a:r>
          </a:p>
        </p:txBody>
      </p:sp>
    </p:spTree>
    <p:extLst>
      <p:ext uri="{BB962C8B-B14F-4D97-AF65-F5344CB8AC3E}">
        <p14:creationId xmlns:p14="http://schemas.microsoft.com/office/powerpoint/2010/main" val="1209657142"/>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A54D-7AD2-6049-A82B-B812F24413EF}"/>
              </a:ext>
            </a:extLst>
          </p:cNvPr>
          <p:cNvSpPr>
            <a:spLocks noGrp="1"/>
          </p:cNvSpPr>
          <p:nvPr>
            <p:ph type="ctrTitle"/>
          </p:nvPr>
        </p:nvSpPr>
        <p:spPr>
          <a:xfrm>
            <a:off x="0" y="0"/>
            <a:ext cx="12192000" cy="4617721"/>
          </a:xfrm>
        </p:spPr>
        <p:txBody>
          <a:bodyPr>
            <a:normAutofit/>
          </a:bodyPr>
          <a:lstStyle/>
          <a:p>
            <a:pPr algn="l"/>
            <a:r>
              <a:rPr lang="en-US" sz="100" dirty="0"/>
              <a:t>,</a:t>
            </a:r>
          </a:p>
        </p:txBody>
      </p:sp>
      <p:sp>
        <p:nvSpPr>
          <p:cNvPr id="3" name="Subtitle 2">
            <a:extLst>
              <a:ext uri="{FF2B5EF4-FFF2-40B4-BE49-F238E27FC236}">
                <a16:creationId xmlns:a16="http://schemas.microsoft.com/office/drawing/2014/main" id="{F3AE88C3-E660-3541-025C-DBDCC5431895}"/>
              </a:ext>
            </a:extLst>
          </p:cNvPr>
          <p:cNvSpPr>
            <a:spLocks noGrp="1"/>
          </p:cNvSpPr>
          <p:nvPr>
            <p:ph type="subTitle" idx="1"/>
          </p:nvPr>
        </p:nvSpPr>
        <p:spPr>
          <a:xfrm>
            <a:off x="0" y="4617721"/>
            <a:ext cx="12192000" cy="2240279"/>
          </a:xfrm>
        </p:spPr>
        <p:txBody>
          <a:bodyPr>
            <a:normAutofit/>
          </a:bodyPr>
          <a:lstStyle/>
          <a:p>
            <a:r>
              <a:rPr lang="en-US" dirty="0"/>
              <a:t>,</a:t>
            </a:r>
          </a:p>
        </p:txBody>
      </p:sp>
      <p:sp>
        <p:nvSpPr>
          <p:cNvPr id="7" name="TextBox 6">
            <a:extLst>
              <a:ext uri="{FF2B5EF4-FFF2-40B4-BE49-F238E27FC236}">
                <a16:creationId xmlns:a16="http://schemas.microsoft.com/office/drawing/2014/main" id="{69CCDA63-95C3-82FD-9EA2-B63C028384C6}"/>
              </a:ext>
            </a:extLst>
          </p:cNvPr>
          <p:cNvSpPr txBox="1"/>
          <p:nvPr/>
        </p:nvSpPr>
        <p:spPr>
          <a:xfrm>
            <a:off x="610167" y="-137528"/>
            <a:ext cx="10126639" cy="4339650"/>
          </a:xfrm>
          <a:prstGeom prst="rect">
            <a:avLst/>
          </a:prstGeom>
          <a:noFill/>
        </p:spPr>
        <p:txBody>
          <a:bodyPr wrap="square" rtlCol="0">
            <a:spAutoFit/>
          </a:bodyPr>
          <a:lstStyle/>
          <a:p>
            <a:r>
              <a:rPr lang="en-US" sz="4800" dirty="0"/>
              <a:t>KEY PERFORMANCE METRICS (KPIs)</a:t>
            </a:r>
          </a:p>
          <a:p>
            <a:pPr algn="ctr"/>
            <a:r>
              <a:rPr lang="en-US" sz="4400" dirty="0">
                <a:solidFill>
                  <a:srgbClr val="00B050"/>
                </a:solidFill>
              </a:rPr>
              <a:t>IDENTIFY TRENDS</a:t>
            </a:r>
            <a:endParaRPr lang="en-US" sz="3200" dirty="0"/>
          </a:p>
          <a:p>
            <a:r>
              <a:rPr lang="en-US" sz="2000" dirty="0"/>
              <a:t>Total Quantity sold of pizza by size during specific</a:t>
            </a:r>
            <a:r>
              <a:rPr lang="en-US" sz="2400" dirty="0"/>
              <a:t> </a:t>
            </a:r>
            <a:r>
              <a:rPr lang="en-US" sz="2000" dirty="0"/>
              <a:t>timeframe; </a:t>
            </a:r>
          </a:p>
          <a:p>
            <a:endParaRPr lang="en-US" sz="2000" dirty="0"/>
          </a:p>
          <a:p>
            <a:r>
              <a:rPr lang="en-US" sz="2000" dirty="0"/>
              <a:t>Hour trend of volume sales BY peak hours</a:t>
            </a:r>
          </a:p>
          <a:p>
            <a:endParaRPr lang="en-US" sz="2000" dirty="0"/>
          </a:p>
          <a:p>
            <a:endParaRPr lang="en-US" sz="2000" dirty="0"/>
          </a:p>
          <a:p>
            <a:endParaRPr lang="en-US" sz="2000" dirty="0"/>
          </a:p>
          <a:p>
            <a:endParaRPr lang="en-US" sz="2000" dirty="0"/>
          </a:p>
          <a:p>
            <a:endParaRPr lang="en-US" sz="2000" dirty="0"/>
          </a:p>
          <a:p>
            <a:endParaRPr lang="en-US" sz="2000" dirty="0"/>
          </a:p>
        </p:txBody>
      </p:sp>
      <p:pic>
        <p:nvPicPr>
          <p:cNvPr id="9" name="Picture 8">
            <a:extLst>
              <a:ext uri="{FF2B5EF4-FFF2-40B4-BE49-F238E27FC236}">
                <a16:creationId xmlns:a16="http://schemas.microsoft.com/office/drawing/2014/main" id="{8C1C0A93-3D5B-56C4-25D9-4AD53A019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621" y="494030"/>
            <a:ext cx="4296379" cy="2814321"/>
          </a:xfrm>
          <a:prstGeom prst="rect">
            <a:avLst/>
          </a:prstGeom>
        </p:spPr>
      </p:pic>
      <p:pic>
        <p:nvPicPr>
          <p:cNvPr id="13" name="Picture 12">
            <a:extLst>
              <a:ext uri="{FF2B5EF4-FFF2-40B4-BE49-F238E27FC236}">
                <a16:creationId xmlns:a16="http://schemas.microsoft.com/office/drawing/2014/main" id="{A425A811-7D94-04F5-0308-E1D90715F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35399"/>
            <a:ext cx="4762500" cy="3022601"/>
          </a:xfrm>
          <a:prstGeom prst="rect">
            <a:avLst/>
          </a:prstGeom>
        </p:spPr>
      </p:pic>
      <p:pic>
        <p:nvPicPr>
          <p:cNvPr id="16" name="Picture 15">
            <a:extLst>
              <a:ext uri="{FF2B5EF4-FFF2-40B4-BE49-F238E27FC236}">
                <a16:creationId xmlns:a16="http://schemas.microsoft.com/office/drawing/2014/main" id="{B67DEE3F-80BB-A781-9699-469DD7673B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500" y="3835399"/>
            <a:ext cx="3898900" cy="3022601"/>
          </a:xfrm>
          <a:prstGeom prst="rect">
            <a:avLst/>
          </a:prstGeom>
        </p:spPr>
      </p:pic>
      <p:pic>
        <p:nvPicPr>
          <p:cNvPr id="18" name="Picture 17">
            <a:extLst>
              <a:ext uri="{FF2B5EF4-FFF2-40B4-BE49-F238E27FC236}">
                <a16:creationId xmlns:a16="http://schemas.microsoft.com/office/drawing/2014/main" id="{F707A0F6-E5CE-9EF3-E96C-83DB393D56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61400" y="3835398"/>
            <a:ext cx="3530600" cy="3022601"/>
          </a:xfrm>
          <a:prstGeom prst="rect">
            <a:avLst/>
          </a:prstGeom>
        </p:spPr>
      </p:pic>
    </p:spTree>
    <p:extLst>
      <p:ext uri="{BB962C8B-B14F-4D97-AF65-F5344CB8AC3E}">
        <p14:creationId xmlns:p14="http://schemas.microsoft.com/office/powerpoint/2010/main" val="413499113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A54D-7AD2-6049-A82B-B812F24413EF}"/>
              </a:ext>
            </a:extLst>
          </p:cNvPr>
          <p:cNvSpPr>
            <a:spLocks noGrp="1"/>
          </p:cNvSpPr>
          <p:nvPr>
            <p:ph type="ctrTitle"/>
          </p:nvPr>
        </p:nvSpPr>
        <p:spPr>
          <a:xfrm>
            <a:off x="0" y="0"/>
            <a:ext cx="12192000" cy="4617721"/>
          </a:xfrm>
        </p:spPr>
        <p:txBody>
          <a:bodyPr>
            <a:normAutofit/>
          </a:bodyPr>
          <a:lstStyle/>
          <a:p>
            <a:pPr algn="l"/>
            <a:r>
              <a:rPr lang="en-US" sz="4400" dirty="0"/>
              <a:t>.</a:t>
            </a:r>
          </a:p>
        </p:txBody>
      </p:sp>
      <p:sp>
        <p:nvSpPr>
          <p:cNvPr id="3" name="Subtitle 2">
            <a:extLst>
              <a:ext uri="{FF2B5EF4-FFF2-40B4-BE49-F238E27FC236}">
                <a16:creationId xmlns:a16="http://schemas.microsoft.com/office/drawing/2014/main" id="{F3AE88C3-E660-3541-025C-DBDCC5431895}"/>
              </a:ext>
            </a:extLst>
          </p:cNvPr>
          <p:cNvSpPr>
            <a:spLocks noGrp="1"/>
          </p:cNvSpPr>
          <p:nvPr>
            <p:ph type="subTitle" idx="1"/>
          </p:nvPr>
        </p:nvSpPr>
        <p:spPr>
          <a:xfrm>
            <a:off x="0" y="4617721"/>
            <a:ext cx="12192000" cy="2240279"/>
          </a:xfrm>
        </p:spPr>
        <p:txBody>
          <a:bodyPr>
            <a:normAutofit/>
          </a:bodyPr>
          <a:lstStyle/>
          <a:p>
            <a:r>
              <a:rPr lang="en-US" dirty="0"/>
              <a:t>,</a:t>
            </a:r>
          </a:p>
        </p:txBody>
      </p:sp>
      <p:sp>
        <p:nvSpPr>
          <p:cNvPr id="4" name="TextBox 3">
            <a:extLst>
              <a:ext uri="{FF2B5EF4-FFF2-40B4-BE49-F238E27FC236}">
                <a16:creationId xmlns:a16="http://schemas.microsoft.com/office/drawing/2014/main" id="{5328667E-E936-579D-5040-D4A6E50CE5BD}"/>
              </a:ext>
            </a:extLst>
          </p:cNvPr>
          <p:cNvSpPr txBox="1"/>
          <p:nvPr/>
        </p:nvSpPr>
        <p:spPr>
          <a:xfrm>
            <a:off x="182880" y="0"/>
            <a:ext cx="6858000" cy="923330"/>
          </a:xfrm>
          <a:prstGeom prst="rect">
            <a:avLst/>
          </a:prstGeom>
          <a:noFill/>
        </p:spPr>
        <p:txBody>
          <a:bodyPr wrap="square" rtlCol="0">
            <a:spAutoFit/>
          </a:bodyPr>
          <a:lstStyle/>
          <a:p>
            <a:r>
              <a:rPr lang="en-US" sz="5400" dirty="0"/>
              <a:t>PROBLEM STATEMENT</a:t>
            </a:r>
          </a:p>
        </p:txBody>
      </p:sp>
      <p:sp>
        <p:nvSpPr>
          <p:cNvPr id="5" name="TextBox 4">
            <a:extLst>
              <a:ext uri="{FF2B5EF4-FFF2-40B4-BE49-F238E27FC236}">
                <a16:creationId xmlns:a16="http://schemas.microsoft.com/office/drawing/2014/main" id="{C7C38D17-E037-88E1-729F-95664087C2E1}"/>
              </a:ext>
            </a:extLst>
          </p:cNvPr>
          <p:cNvSpPr txBox="1"/>
          <p:nvPr/>
        </p:nvSpPr>
        <p:spPr>
          <a:xfrm>
            <a:off x="0" y="1316949"/>
            <a:ext cx="12192000" cy="2554545"/>
          </a:xfrm>
          <a:prstGeom prst="rect">
            <a:avLst/>
          </a:prstGeom>
          <a:noFill/>
        </p:spPr>
        <p:txBody>
          <a:bodyPr wrap="square" rtlCol="0">
            <a:spAutoFit/>
          </a:bodyPr>
          <a:lstStyle/>
          <a:p>
            <a:r>
              <a:rPr lang="en-US" sz="3200" dirty="0"/>
              <a:t> THERE IS A LARGE DATASET OF PIZZA SALES NOW IT’S YOUR TASK TO MONITOR AND EVALUATE TRACK PERFORMENCE  OVER TIME OF THIS LARGE DATASET BY USING KPIs TO GET INSIGHTS AND MAKE DATA-DRIVEN DECISION TO QUANTIFY PERFORMANCE ,IDENTIFY TRENDS AND HIGHLIGHTS  WEAK AREAS WHERE FOCUS IS NEEDED.</a:t>
            </a:r>
          </a:p>
        </p:txBody>
      </p:sp>
      <p:sp>
        <p:nvSpPr>
          <p:cNvPr id="6" name="TextBox 5">
            <a:extLst>
              <a:ext uri="{FF2B5EF4-FFF2-40B4-BE49-F238E27FC236}">
                <a16:creationId xmlns:a16="http://schemas.microsoft.com/office/drawing/2014/main" id="{C1366A69-ACAC-B29B-4B8E-EB94012E41F2}"/>
              </a:ext>
            </a:extLst>
          </p:cNvPr>
          <p:cNvSpPr txBox="1"/>
          <p:nvPr/>
        </p:nvSpPr>
        <p:spPr>
          <a:xfrm>
            <a:off x="0" y="4663888"/>
            <a:ext cx="11750040" cy="1754326"/>
          </a:xfrm>
          <a:prstGeom prst="rect">
            <a:avLst/>
          </a:prstGeom>
          <a:noFill/>
        </p:spPr>
        <p:txBody>
          <a:bodyPr wrap="square" rtlCol="0">
            <a:spAutoFit/>
          </a:bodyPr>
          <a:lstStyle/>
          <a:p>
            <a:r>
              <a:rPr lang="en-US" sz="3600" dirty="0"/>
              <a:t>OBJECT</a:t>
            </a:r>
            <a:endParaRPr lang="en-US" sz="2800" dirty="0"/>
          </a:p>
          <a:p>
            <a:pPr marL="457200" indent="-457200">
              <a:buFont typeface="Arial" panose="020B0604020202020204" pitchFamily="34" charset="0"/>
              <a:buChar char="•"/>
            </a:pPr>
            <a:r>
              <a:rPr lang="en-US" sz="2400" dirty="0">
                <a:solidFill>
                  <a:srgbClr val="0070C0"/>
                </a:solidFill>
              </a:rPr>
              <a:t>EVALUATE PERFORMANCE</a:t>
            </a:r>
          </a:p>
          <a:p>
            <a:pPr marL="457200" indent="-457200">
              <a:buFont typeface="Arial" panose="020B0604020202020204" pitchFamily="34" charset="0"/>
              <a:buChar char="•"/>
            </a:pPr>
            <a:r>
              <a:rPr lang="en-US" sz="2400" dirty="0">
                <a:solidFill>
                  <a:srgbClr val="00B050"/>
                </a:solidFill>
              </a:rPr>
              <a:t>IDENTIFY TRENDS</a:t>
            </a:r>
          </a:p>
          <a:p>
            <a:pPr marL="457200" indent="-457200">
              <a:buFont typeface="Arial" panose="020B0604020202020204" pitchFamily="34" charset="0"/>
              <a:buChar char="•"/>
            </a:pPr>
            <a:r>
              <a:rPr lang="en-US" sz="2400" dirty="0">
                <a:solidFill>
                  <a:srgbClr val="FF0000"/>
                </a:solidFill>
              </a:rPr>
              <a:t>HIGHLIGHTS WEAK AREA</a:t>
            </a:r>
          </a:p>
        </p:txBody>
      </p:sp>
    </p:spTree>
    <p:extLst>
      <p:ext uri="{BB962C8B-B14F-4D97-AF65-F5344CB8AC3E}">
        <p14:creationId xmlns:p14="http://schemas.microsoft.com/office/powerpoint/2010/main" val="151453856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A54D-7AD2-6049-A82B-B812F24413EF}"/>
              </a:ext>
            </a:extLst>
          </p:cNvPr>
          <p:cNvSpPr>
            <a:spLocks noGrp="1"/>
          </p:cNvSpPr>
          <p:nvPr>
            <p:ph type="ctrTitle"/>
          </p:nvPr>
        </p:nvSpPr>
        <p:spPr>
          <a:xfrm>
            <a:off x="0" y="0"/>
            <a:ext cx="12192000" cy="4617721"/>
          </a:xfrm>
        </p:spPr>
        <p:txBody>
          <a:bodyPr>
            <a:normAutofit/>
          </a:bodyPr>
          <a:lstStyle/>
          <a:p>
            <a:pPr algn="l"/>
            <a:r>
              <a:rPr lang="en-US" sz="4400" dirty="0"/>
              <a:t>.</a:t>
            </a:r>
          </a:p>
        </p:txBody>
      </p:sp>
      <p:sp>
        <p:nvSpPr>
          <p:cNvPr id="3" name="Subtitle 2">
            <a:extLst>
              <a:ext uri="{FF2B5EF4-FFF2-40B4-BE49-F238E27FC236}">
                <a16:creationId xmlns:a16="http://schemas.microsoft.com/office/drawing/2014/main" id="{F3AE88C3-E660-3541-025C-DBDCC5431895}"/>
              </a:ext>
            </a:extLst>
          </p:cNvPr>
          <p:cNvSpPr>
            <a:spLocks noGrp="1"/>
          </p:cNvSpPr>
          <p:nvPr>
            <p:ph type="subTitle" idx="1"/>
          </p:nvPr>
        </p:nvSpPr>
        <p:spPr>
          <a:xfrm>
            <a:off x="0" y="4617721"/>
            <a:ext cx="12192000" cy="2240279"/>
          </a:xfrm>
        </p:spPr>
        <p:txBody>
          <a:bodyPr>
            <a:normAutofit/>
          </a:bodyPr>
          <a:lstStyle/>
          <a:p>
            <a:r>
              <a:rPr lang="en-US" dirty="0"/>
              <a:t>,</a:t>
            </a:r>
          </a:p>
        </p:txBody>
      </p:sp>
      <p:sp>
        <p:nvSpPr>
          <p:cNvPr id="4" name="TextBox 3">
            <a:extLst>
              <a:ext uri="{FF2B5EF4-FFF2-40B4-BE49-F238E27FC236}">
                <a16:creationId xmlns:a16="http://schemas.microsoft.com/office/drawing/2014/main" id="{5328667E-E936-579D-5040-D4A6E50CE5BD}"/>
              </a:ext>
            </a:extLst>
          </p:cNvPr>
          <p:cNvSpPr txBox="1"/>
          <p:nvPr/>
        </p:nvSpPr>
        <p:spPr>
          <a:xfrm>
            <a:off x="182880" y="0"/>
            <a:ext cx="12192000" cy="923330"/>
          </a:xfrm>
          <a:prstGeom prst="rect">
            <a:avLst/>
          </a:prstGeom>
          <a:noFill/>
        </p:spPr>
        <p:txBody>
          <a:bodyPr wrap="square" rtlCol="0">
            <a:spAutoFit/>
          </a:bodyPr>
          <a:lstStyle/>
          <a:p>
            <a:pPr algn="ctr"/>
            <a:r>
              <a:rPr lang="en-US" sz="5400" dirty="0"/>
              <a:t>NATURE OF DATASET</a:t>
            </a:r>
          </a:p>
        </p:txBody>
      </p:sp>
      <p:sp>
        <p:nvSpPr>
          <p:cNvPr id="5" name="TextBox 4">
            <a:extLst>
              <a:ext uri="{FF2B5EF4-FFF2-40B4-BE49-F238E27FC236}">
                <a16:creationId xmlns:a16="http://schemas.microsoft.com/office/drawing/2014/main" id="{C7C38D17-E037-88E1-729F-95664087C2E1}"/>
              </a:ext>
            </a:extLst>
          </p:cNvPr>
          <p:cNvSpPr txBox="1"/>
          <p:nvPr/>
        </p:nvSpPr>
        <p:spPr>
          <a:xfrm>
            <a:off x="845820" y="1458694"/>
            <a:ext cx="12192000" cy="584775"/>
          </a:xfrm>
          <a:prstGeom prst="rect">
            <a:avLst/>
          </a:prstGeom>
          <a:noFill/>
        </p:spPr>
        <p:txBody>
          <a:bodyPr wrap="square" rtlCol="0">
            <a:spAutoFit/>
          </a:bodyPr>
          <a:lstStyle/>
          <a:p>
            <a:r>
              <a:rPr lang="en-US" sz="3200" dirty="0"/>
              <a:t>.</a:t>
            </a:r>
          </a:p>
        </p:txBody>
      </p:sp>
      <p:sp>
        <p:nvSpPr>
          <p:cNvPr id="6" name="TextBox 5">
            <a:extLst>
              <a:ext uri="{FF2B5EF4-FFF2-40B4-BE49-F238E27FC236}">
                <a16:creationId xmlns:a16="http://schemas.microsoft.com/office/drawing/2014/main" id="{C1366A69-ACAC-B29B-4B8E-EB94012E41F2}"/>
              </a:ext>
            </a:extLst>
          </p:cNvPr>
          <p:cNvSpPr txBox="1"/>
          <p:nvPr/>
        </p:nvSpPr>
        <p:spPr>
          <a:xfrm>
            <a:off x="0" y="4663888"/>
            <a:ext cx="11750040" cy="2062103"/>
          </a:xfrm>
          <a:prstGeom prst="rect">
            <a:avLst/>
          </a:prstGeom>
          <a:noFill/>
        </p:spPr>
        <p:txBody>
          <a:bodyPr wrap="square" rtlCol="0">
            <a:spAutoFit/>
          </a:bodyPr>
          <a:lstStyle/>
          <a:p>
            <a:r>
              <a:rPr lang="en-US" sz="3200" b="1" dirty="0"/>
              <a:t>DATASET OF PIZZA SALES</a:t>
            </a:r>
          </a:p>
          <a:p>
            <a:pPr marL="457200" indent="-457200">
              <a:buFont typeface="Arial" panose="020B0604020202020204" pitchFamily="34" charset="0"/>
              <a:buChar char="•"/>
            </a:pPr>
            <a:r>
              <a:rPr lang="en-US" sz="3600" dirty="0">
                <a:solidFill>
                  <a:srgbClr val="FFFF00"/>
                </a:solidFill>
              </a:rPr>
              <a:t>ROWS : 48621</a:t>
            </a:r>
          </a:p>
          <a:p>
            <a:pPr marL="457200" indent="-457200">
              <a:buFont typeface="Arial" panose="020B0604020202020204" pitchFamily="34" charset="0"/>
              <a:buChar char="•"/>
            </a:pPr>
            <a:r>
              <a:rPr lang="en-US" sz="3600" dirty="0">
                <a:solidFill>
                  <a:srgbClr val="FFFF00"/>
                </a:solidFill>
              </a:rPr>
              <a:t>COLUMNS : 11</a:t>
            </a:r>
          </a:p>
          <a:p>
            <a:endParaRPr lang="en-US" sz="2400" dirty="0">
              <a:solidFill>
                <a:srgbClr val="FF0000"/>
              </a:solidFill>
            </a:endParaRPr>
          </a:p>
        </p:txBody>
      </p:sp>
      <p:pic>
        <p:nvPicPr>
          <p:cNvPr id="10" name="Picture 9">
            <a:extLst>
              <a:ext uri="{FF2B5EF4-FFF2-40B4-BE49-F238E27FC236}">
                <a16:creationId xmlns:a16="http://schemas.microsoft.com/office/drawing/2014/main" id="{AEE01E08-0A6B-815D-C4F7-0EE08C13E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 y="0"/>
            <a:ext cx="12336780" cy="4672556"/>
          </a:xfrm>
          <a:prstGeom prst="rect">
            <a:avLst/>
          </a:prstGeom>
        </p:spPr>
      </p:pic>
    </p:spTree>
    <p:extLst>
      <p:ext uri="{BB962C8B-B14F-4D97-AF65-F5344CB8AC3E}">
        <p14:creationId xmlns:p14="http://schemas.microsoft.com/office/powerpoint/2010/main" val="414192515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A54D-7AD2-6049-A82B-B812F24413EF}"/>
              </a:ext>
            </a:extLst>
          </p:cNvPr>
          <p:cNvSpPr>
            <a:spLocks noGrp="1"/>
          </p:cNvSpPr>
          <p:nvPr>
            <p:ph type="ctrTitle"/>
          </p:nvPr>
        </p:nvSpPr>
        <p:spPr>
          <a:xfrm>
            <a:off x="0" y="2240279"/>
            <a:ext cx="12192000" cy="4617721"/>
          </a:xfrm>
        </p:spPr>
        <p:txBody>
          <a:bodyPr>
            <a:normAutofit/>
          </a:bodyPr>
          <a:lstStyle/>
          <a:p>
            <a:pPr algn="l"/>
            <a:endParaRPr lang="en-US" sz="4400" dirty="0"/>
          </a:p>
        </p:txBody>
      </p:sp>
      <p:sp>
        <p:nvSpPr>
          <p:cNvPr id="8" name="TextBox 7">
            <a:extLst>
              <a:ext uri="{FF2B5EF4-FFF2-40B4-BE49-F238E27FC236}">
                <a16:creationId xmlns:a16="http://schemas.microsoft.com/office/drawing/2014/main" id="{A4B698F5-877C-A54E-DCE0-8525CB4CDC75}"/>
              </a:ext>
            </a:extLst>
          </p:cNvPr>
          <p:cNvSpPr txBox="1"/>
          <p:nvPr/>
        </p:nvSpPr>
        <p:spPr>
          <a:xfrm>
            <a:off x="0" y="0"/>
            <a:ext cx="12192000" cy="3416320"/>
          </a:xfrm>
          <a:prstGeom prst="rect">
            <a:avLst/>
          </a:prstGeom>
          <a:noFill/>
        </p:spPr>
        <p:txBody>
          <a:bodyPr wrap="square" rtlCol="0">
            <a:spAutoFit/>
          </a:bodyPr>
          <a:lstStyle/>
          <a:p>
            <a:r>
              <a:rPr lang="en-US" sz="4000" dirty="0"/>
              <a:t>STEPS  FOLLOWED  IN DATA ANALYSIS IN SQL</a:t>
            </a:r>
          </a:p>
          <a:p>
            <a:r>
              <a:rPr lang="en-US" sz="3600" dirty="0"/>
              <a:t>STEP1 DATA PREPROCESSING</a:t>
            </a:r>
          </a:p>
          <a:p>
            <a:pPr marL="457200" indent="-457200">
              <a:buFont typeface="Wingdings" panose="05000000000000000000" pitchFamily="2" charset="2"/>
              <a:buChar char="Ø"/>
            </a:pPr>
            <a:r>
              <a:rPr lang="en-US" sz="2800" dirty="0"/>
              <a:t>First I looed at dataset file in which format it was present because SQL only support csv or Jason but xlsx so dataset file was already  in csv file.</a:t>
            </a:r>
          </a:p>
          <a:p>
            <a:r>
              <a:rPr lang="en-US" sz="2800" dirty="0"/>
              <a:t> After that I check datatype of each column where I found date column  where date was present  in string type and different formats which was not in a desired format that SQL supports</a:t>
            </a:r>
          </a:p>
        </p:txBody>
      </p:sp>
      <p:pic>
        <p:nvPicPr>
          <p:cNvPr id="15" name="Picture 14">
            <a:extLst>
              <a:ext uri="{FF2B5EF4-FFF2-40B4-BE49-F238E27FC236}">
                <a16:creationId xmlns:a16="http://schemas.microsoft.com/office/drawing/2014/main" id="{E6B529A0-C16B-57AF-6C10-19DDB390EE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41681"/>
            <a:ext cx="12192000" cy="3416319"/>
          </a:xfrm>
          <a:prstGeom prst="rect">
            <a:avLst/>
          </a:prstGeom>
        </p:spPr>
      </p:pic>
    </p:spTree>
    <p:extLst>
      <p:ext uri="{BB962C8B-B14F-4D97-AF65-F5344CB8AC3E}">
        <p14:creationId xmlns:p14="http://schemas.microsoft.com/office/powerpoint/2010/main" val="46434647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A54D-7AD2-6049-A82B-B812F24413EF}"/>
              </a:ext>
            </a:extLst>
          </p:cNvPr>
          <p:cNvSpPr>
            <a:spLocks noGrp="1"/>
          </p:cNvSpPr>
          <p:nvPr>
            <p:ph type="ctrTitle"/>
          </p:nvPr>
        </p:nvSpPr>
        <p:spPr>
          <a:xfrm>
            <a:off x="0" y="2240279"/>
            <a:ext cx="12192000" cy="4617721"/>
          </a:xfrm>
        </p:spPr>
        <p:txBody>
          <a:bodyPr>
            <a:normAutofit/>
          </a:bodyPr>
          <a:lstStyle/>
          <a:p>
            <a:pPr algn="l"/>
            <a:endParaRPr lang="en-US" sz="4400" dirty="0"/>
          </a:p>
        </p:txBody>
      </p:sp>
      <p:sp>
        <p:nvSpPr>
          <p:cNvPr id="8" name="TextBox 7">
            <a:extLst>
              <a:ext uri="{FF2B5EF4-FFF2-40B4-BE49-F238E27FC236}">
                <a16:creationId xmlns:a16="http://schemas.microsoft.com/office/drawing/2014/main" id="{A4B698F5-877C-A54E-DCE0-8525CB4CDC75}"/>
              </a:ext>
            </a:extLst>
          </p:cNvPr>
          <p:cNvSpPr txBox="1"/>
          <p:nvPr/>
        </p:nvSpPr>
        <p:spPr>
          <a:xfrm>
            <a:off x="0" y="0"/>
            <a:ext cx="12192000" cy="1692771"/>
          </a:xfrm>
          <a:prstGeom prst="rect">
            <a:avLst/>
          </a:prstGeom>
          <a:noFill/>
        </p:spPr>
        <p:txBody>
          <a:bodyPr wrap="square" rtlCol="0">
            <a:spAutoFit/>
          </a:bodyPr>
          <a:lstStyle/>
          <a:p>
            <a:r>
              <a:rPr lang="en-US" sz="4000" dirty="0"/>
              <a:t>STEPS  FOLLOWED  IN DATA ANALYSIS IN SQL</a:t>
            </a:r>
          </a:p>
          <a:p>
            <a:r>
              <a:rPr lang="en-US" sz="3600" dirty="0"/>
              <a:t>STEP2 DATA PREPROCESSING</a:t>
            </a:r>
          </a:p>
          <a:p>
            <a:pPr marL="457200" indent="-457200">
              <a:buFont typeface="Wingdings" panose="05000000000000000000" pitchFamily="2" charset="2"/>
              <a:buChar char="Ø"/>
            </a:pPr>
            <a:endParaRPr lang="en-US" sz="2800" dirty="0"/>
          </a:p>
        </p:txBody>
      </p:sp>
      <p:pic>
        <p:nvPicPr>
          <p:cNvPr id="15" name="Picture 14">
            <a:extLst>
              <a:ext uri="{FF2B5EF4-FFF2-40B4-BE49-F238E27FC236}">
                <a16:creationId xmlns:a16="http://schemas.microsoft.com/office/drawing/2014/main" id="{E6B529A0-C16B-57AF-6C10-19DDB390EE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41681"/>
            <a:ext cx="12192000" cy="3416319"/>
          </a:xfrm>
          <a:prstGeom prst="rect">
            <a:avLst/>
          </a:prstGeom>
        </p:spPr>
      </p:pic>
    </p:spTree>
    <p:extLst>
      <p:ext uri="{BB962C8B-B14F-4D97-AF65-F5344CB8AC3E}">
        <p14:creationId xmlns:p14="http://schemas.microsoft.com/office/powerpoint/2010/main" val="222244021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A54D-7AD2-6049-A82B-B812F24413EF}"/>
              </a:ext>
            </a:extLst>
          </p:cNvPr>
          <p:cNvSpPr>
            <a:spLocks noGrp="1"/>
          </p:cNvSpPr>
          <p:nvPr>
            <p:ph type="ctrTitle"/>
          </p:nvPr>
        </p:nvSpPr>
        <p:spPr>
          <a:xfrm>
            <a:off x="0" y="0"/>
            <a:ext cx="12192000" cy="4617721"/>
          </a:xfrm>
        </p:spPr>
        <p:txBody>
          <a:bodyPr>
            <a:normAutofit/>
          </a:bodyPr>
          <a:lstStyle/>
          <a:p>
            <a:pPr algn="l"/>
            <a:r>
              <a:rPr lang="en-US" sz="4400" dirty="0"/>
              <a:t>.</a:t>
            </a:r>
          </a:p>
        </p:txBody>
      </p:sp>
      <p:sp>
        <p:nvSpPr>
          <p:cNvPr id="3" name="Subtitle 2">
            <a:extLst>
              <a:ext uri="{FF2B5EF4-FFF2-40B4-BE49-F238E27FC236}">
                <a16:creationId xmlns:a16="http://schemas.microsoft.com/office/drawing/2014/main" id="{F3AE88C3-E660-3541-025C-DBDCC5431895}"/>
              </a:ext>
            </a:extLst>
          </p:cNvPr>
          <p:cNvSpPr>
            <a:spLocks noGrp="1"/>
          </p:cNvSpPr>
          <p:nvPr>
            <p:ph type="subTitle" idx="1"/>
          </p:nvPr>
        </p:nvSpPr>
        <p:spPr>
          <a:xfrm>
            <a:off x="0" y="4617721"/>
            <a:ext cx="12192000" cy="2240279"/>
          </a:xfrm>
        </p:spPr>
        <p:txBody>
          <a:bodyPr>
            <a:normAutofit/>
          </a:bodyPr>
          <a:lstStyle/>
          <a:p>
            <a:r>
              <a:rPr lang="en-US" dirty="0"/>
              <a:t>,</a:t>
            </a:r>
          </a:p>
        </p:txBody>
      </p:sp>
      <p:sp>
        <p:nvSpPr>
          <p:cNvPr id="5" name="TextBox 4">
            <a:extLst>
              <a:ext uri="{FF2B5EF4-FFF2-40B4-BE49-F238E27FC236}">
                <a16:creationId xmlns:a16="http://schemas.microsoft.com/office/drawing/2014/main" id="{C7C38D17-E037-88E1-729F-95664087C2E1}"/>
              </a:ext>
            </a:extLst>
          </p:cNvPr>
          <p:cNvSpPr txBox="1"/>
          <p:nvPr/>
        </p:nvSpPr>
        <p:spPr>
          <a:xfrm>
            <a:off x="0" y="1316949"/>
            <a:ext cx="12192000" cy="5386090"/>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a:t> TOTAL REVENUE :</a:t>
            </a:r>
            <a:r>
              <a:rPr lang="en-US" sz="2800" dirty="0"/>
              <a:t>The sum of all the revenue generated from sales.</a:t>
            </a:r>
          </a:p>
          <a:p>
            <a:endParaRPr lang="en-US" sz="2800" dirty="0"/>
          </a:p>
          <a:p>
            <a:pPr marL="457200" indent="-457200">
              <a:buFont typeface="Wingdings" panose="05000000000000000000" pitchFamily="2" charset="2"/>
              <a:buChar char="Ø"/>
            </a:pPr>
            <a:r>
              <a:rPr lang="en-US" sz="2800" dirty="0"/>
              <a:t>  </a:t>
            </a:r>
            <a:r>
              <a:rPr lang="en-US" sz="2800" b="1" dirty="0"/>
              <a:t>TOTAL ORDERS :</a:t>
            </a:r>
            <a:r>
              <a:rPr lang="en-US" sz="2800" dirty="0"/>
              <a:t> The  quantity of orders processed within a given timeframe.</a:t>
            </a:r>
          </a:p>
          <a:p>
            <a:endParaRPr lang="en-US" sz="2800" dirty="0"/>
          </a:p>
          <a:p>
            <a:pPr marL="457200" indent="-457200">
              <a:buFont typeface="Wingdings" panose="05000000000000000000" pitchFamily="2" charset="2"/>
              <a:buChar char="Ø"/>
            </a:pPr>
            <a:r>
              <a:rPr lang="en-US" sz="3200" b="1" dirty="0"/>
              <a:t>Average order quantity</a:t>
            </a:r>
            <a:r>
              <a:rPr lang="en-US" sz="2800" dirty="0"/>
              <a:t> : Average  no of pizzas order per order</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b="1" dirty="0"/>
              <a:t> TOTAL PIZZA(QUANTIY) SOLD : </a:t>
            </a:r>
            <a:r>
              <a:rPr lang="en-US" sz="2800" dirty="0"/>
              <a:t>Total pizza sold within a given timeframe</a:t>
            </a:r>
          </a:p>
          <a:p>
            <a:endParaRPr lang="en-US" sz="2800" dirty="0"/>
          </a:p>
          <a:p>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C1366A69-ACAC-B29B-4B8E-EB94012E41F2}"/>
              </a:ext>
            </a:extLst>
          </p:cNvPr>
          <p:cNvSpPr txBox="1"/>
          <p:nvPr/>
        </p:nvSpPr>
        <p:spPr>
          <a:xfrm>
            <a:off x="0" y="4663888"/>
            <a:ext cx="11750040" cy="1754326"/>
          </a:xfrm>
          <a:prstGeom prst="rect">
            <a:avLst/>
          </a:prstGeom>
          <a:noFill/>
        </p:spPr>
        <p:txBody>
          <a:bodyPr wrap="square" rtlCol="0">
            <a:spAutoFit/>
          </a:bodyPr>
          <a:lstStyle/>
          <a:p>
            <a:r>
              <a:rPr lang="en-US" sz="3600" dirty="0"/>
              <a:t>OBJECT</a:t>
            </a:r>
            <a:endParaRPr lang="en-US" sz="2800" dirty="0"/>
          </a:p>
          <a:p>
            <a:pPr marL="457200" indent="-457200">
              <a:buFont typeface="Arial" panose="020B0604020202020204" pitchFamily="34" charset="0"/>
              <a:buChar char="•"/>
            </a:pPr>
            <a:r>
              <a:rPr lang="en-US" sz="2400" dirty="0">
                <a:solidFill>
                  <a:srgbClr val="0070C0"/>
                </a:solidFill>
              </a:rPr>
              <a:t>EVALUATE PERFORMANCE</a:t>
            </a:r>
          </a:p>
          <a:p>
            <a:pPr marL="457200" indent="-457200">
              <a:buFont typeface="Arial" panose="020B0604020202020204" pitchFamily="34" charset="0"/>
              <a:buChar char="•"/>
            </a:pPr>
            <a:r>
              <a:rPr lang="en-US" sz="2400" dirty="0">
                <a:solidFill>
                  <a:srgbClr val="00B050"/>
                </a:solidFill>
              </a:rPr>
              <a:t>IDENTIFY TRENDS</a:t>
            </a:r>
          </a:p>
          <a:p>
            <a:pPr marL="457200" indent="-457200">
              <a:buFont typeface="Arial" panose="020B0604020202020204" pitchFamily="34" charset="0"/>
              <a:buChar char="•"/>
            </a:pPr>
            <a:r>
              <a:rPr lang="en-US" sz="2400" dirty="0">
                <a:solidFill>
                  <a:srgbClr val="FF0000"/>
                </a:solidFill>
              </a:rPr>
              <a:t>HIGHLIGHTS WEAK AREA</a:t>
            </a:r>
          </a:p>
        </p:txBody>
      </p:sp>
      <p:sp>
        <p:nvSpPr>
          <p:cNvPr id="7" name="TextBox 6">
            <a:extLst>
              <a:ext uri="{FF2B5EF4-FFF2-40B4-BE49-F238E27FC236}">
                <a16:creationId xmlns:a16="http://schemas.microsoft.com/office/drawing/2014/main" id="{69CCDA63-95C3-82FD-9EA2-B63C028384C6}"/>
              </a:ext>
            </a:extLst>
          </p:cNvPr>
          <p:cNvSpPr txBox="1"/>
          <p:nvPr/>
        </p:nvSpPr>
        <p:spPr>
          <a:xfrm>
            <a:off x="411480" y="0"/>
            <a:ext cx="11338560" cy="830997"/>
          </a:xfrm>
          <a:prstGeom prst="rect">
            <a:avLst/>
          </a:prstGeom>
          <a:noFill/>
        </p:spPr>
        <p:txBody>
          <a:bodyPr wrap="square" rtlCol="0">
            <a:spAutoFit/>
          </a:bodyPr>
          <a:lstStyle/>
          <a:p>
            <a:r>
              <a:rPr lang="en-US" sz="4800" dirty="0"/>
              <a:t>KEY PEROFRMANCE METRICS (KPIs)</a:t>
            </a:r>
          </a:p>
        </p:txBody>
      </p:sp>
    </p:spTree>
    <p:extLst>
      <p:ext uri="{BB962C8B-B14F-4D97-AF65-F5344CB8AC3E}">
        <p14:creationId xmlns:p14="http://schemas.microsoft.com/office/powerpoint/2010/main" val="198280510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A54D-7AD2-6049-A82B-B812F24413EF}"/>
              </a:ext>
            </a:extLst>
          </p:cNvPr>
          <p:cNvSpPr>
            <a:spLocks noGrp="1"/>
          </p:cNvSpPr>
          <p:nvPr>
            <p:ph type="ctrTitle"/>
          </p:nvPr>
        </p:nvSpPr>
        <p:spPr>
          <a:xfrm>
            <a:off x="0" y="0"/>
            <a:ext cx="12192000" cy="4617721"/>
          </a:xfrm>
        </p:spPr>
        <p:txBody>
          <a:bodyPr>
            <a:normAutofit/>
          </a:bodyPr>
          <a:lstStyle/>
          <a:p>
            <a:pPr algn="l"/>
            <a:r>
              <a:rPr lang="en-US" sz="4400" dirty="0"/>
              <a:t>.</a:t>
            </a:r>
          </a:p>
        </p:txBody>
      </p:sp>
      <p:sp>
        <p:nvSpPr>
          <p:cNvPr id="3" name="Subtitle 2">
            <a:extLst>
              <a:ext uri="{FF2B5EF4-FFF2-40B4-BE49-F238E27FC236}">
                <a16:creationId xmlns:a16="http://schemas.microsoft.com/office/drawing/2014/main" id="{F3AE88C3-E660-3541-025C-DBDCC5431895}"/>
              </a:ext>
            </a:extLst>
          </p:cNvPr>
          <p:cNvSpPr>
            <a:spLocks noGrp="1"/>
          </p:cNvSpPr>
          <p:nvPr>
            <p:ph type="subTitle" idx="1"/>
          </p:nvPr>
        </p:nvSpPr>
        <p:spPr>
          <a:xfrm>
            <a:off x="0" y="4617721"/>
            <a:ext cx="12192000" cy="2240279"/>
          </a:xfrm>
        </p:spPr>
        <p:txBody>
          <a:bodyPr>
            <a:normAutofit/>
          </a:bodyPr>
          <a:lstStyle/>
          <a:p>
            <a:r>
              <a:rPr lang="en-US" dirty="0"/>
              <a:t>,</a:t>
            </a:r>
          </a:p>
        </p:txBody>
      </p:sp>
      <p:sp>
        <p:nvSpPr>
          <p:cNvPr id="5" name="TextBox 4">
            <a:extLst>
              <a:ext uri="{FF2B5EF4-FFF2-40B4-BE49-F238E27FC236}">
                <a16:creationId xmlns:a16="http://schemas.microsoft.com/office/drawing/2014/main" id="{C7C38D17-E037-88E1-729F-95664087C2E1}"/>
              </a:ext>
            </a:extLst>
          </p:cNvPr>
          <p:cNvSpPr txBox="1"/>
          <p:nvPr/>
        </p:nvSpPr>
        <p:spPr>
          <a:xfrm>
            <a:off x="0" y="1316949"/>
            <a:ext cx="12192000" cy="5262979"/>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a:t> AVERAGE PIZZA (QUNTIY )SOLD : </a:t>
            </a:r>
            <a:r>
              <a:rPr lang="en-US" sz="2800" dirty="0"/>
              <a:t>Average no of pizza sold per order/month/week/day</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  </a:t>
            </a:r>
            <a:r>
              <a:rPr lang="en-US" sz="2800" b="1" dirty="0"/>
              <a:t>AVERAGE ORDER PRICE :</a:t>
            </a:r>
            <a:r>
              <a:rPr lang="en-US" sz="2800" dirty="0"/>
              <a:t> AVERERAGE UNIT PRICE </a:t>
            </a:r>
          </a:p>
          <a:p>
            <a:endParaRPr lang="en-US" sz="2800" dirty="0"/>
          </a:p>
          <a:p>
            <a:pPr marL="457200" indent="-457200">
              <a:buFont typeface="Wingdings" panose="05000000000000000000" pitchFamily="2" charset="2"/>
              <a:buChar char="Ø"/>
            </a:pPr>
            <a:r>
              <a:rPr lang="en-US" sz="2800" b="1" dirty="0"/>
              <a:t>TOTAL REVENUE BY CATEGORY : Total revenue generated by each </a:t>
            </a:r>
            <a:r>
              <a:rPr lang="en-US" sz="2800" b="1" dirty="0" err="1"/>
              <a:t>catergory</a:t>
            </a:r>
            <a:r>
              <a:rPr lang="en-US" sz="2800" b="1" dirty="0"/>
              <a:t>/name of pizza.</a:t>
            </a:r>
            <a:endParaRPr lang="en-US" sz="2400" dirty="0"/>
          </a:p>
          <a:p>
            <a:endParaRPr lang="en-US" sz="2800" dirty="0"/>
          </a:p>
          <a:p>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C1366A69-ACAC-B29B-4B8E-EB94012E41F2}"/>
              </a:ext>
            </a:extLst>
          </p:cNvPr>
          <p:cNvSpPr txBox="1"/>
          <p:nvPr/>
        </p:nvSpPr>
        <p:spPr>
          <a:xfrm>
            <a:off x="0" y="4663888"/>
            <a:ext cx="11750040" cy="1754326"/>
          </a:xfrm>
          <a:prstGeom prst="rect">
            <a:avLst/>
          </a:prstGeom>
          <a:noFill/>
        </p:spPr>
        <p:txBody>
          <a:bodyPr wrap="square" rtlCol="0">
            <a:spAutoFit/>
          </a:bodyPr>
          <a:lstStyle/>
          <a:p>
            <a:r>
              <a:rPr lang="en-US" sz="3600" dirty="0"/>
              <a:t>OBJECT</a:t>
            </a:r>
            <a:endParaRPr lang="en-US" sz="2800" dirty="0"/>
          </a:p>
          <a:p>
            <a:pPr marL="457200" indent="-457200">
              <a:buFont typeface="Arial" panose="020B0604020202020204" pitchFamily="34" charset="0"/>
              <a:buChar char="•"/>
            </a:pPr>
            <a:r>
              <a:rPr lang="en-US" sz="2400" dirty="0">
                <a:solidFill>
                  <a:srgbClr val="0070C0"/>
                </a:solidFill>
              </a:rPr>
              <a:t>EVALUATE PERFORMANCE</a:t>
            </a:r>
          </a:p>
          <a:p>
            <a:pPr marL="457200" indent="-457200">
              <a:buFont typeface="Arial" panose="020B0604020202020204" pitchFamily="34" charset="0"/>
              <a:buChar char="•"/>
            </a:pPr>
            <a:r>
              <a:rPr lang="en-US" sz="2400" dirty="0">
                <a:solidFill>
                  <a:srgbClr val="00B050"/>
                </a:solidFill>
              </a:rPr>
              <a:t>IDENTIFY TRENDS</a:t>
            </a:r>
          </a:p>
          <a:p>
            <a:pPr marL="457200" indent="-457200">
              <a:buFont typeface="Arial" panose="020B0604020202020204" pitchFamily="34" charset="0"/>
              <a:buChar char="•"/>
            </a:pPr>
            <a:r>
              <a:rPr lang="en-US" sz="2400" dirty="0">
                <a:solidFill>
                  <a:srgbClr val="FF0000"/>
                </a:solidFill>
              </a:rPr>
              <a:t>HIGHLIGHTS WEAK AREA</a:t>
            </a:r>
          </a:p>
        </p:txBody>
      </p:sp>
      <p:sp>
        <p:nvSpPr>
          <p:cNvPr id="7" name="TextBox 6">
            <a:extLst>
              <a:ext uri="{FF2B5EF4-FFF2-40B4-BE49-F238E27FC236}">
                <a16:creationId xmlns:a16="http://schemas.microsoft.com/office/drawing/2014/main" id="{69CCDA63-95C3-82FD-9EA2-B63C028384C6}"/>
              </a:ext>
            </a:extLst>
          </p:cNvPr>
          <p:cNvSpPr txBox="1"/>
          <p:nvPr/>
        </p:nvSpPr>
        <p:spPr>
          <a:xfrm>
            <a:off x="411480" y="0"/>
            <a:ext cx="11338560" cy="830997"/>
          </a:xfrm>
          <a:prstGeom prst="rect">
            <a:avLst/>
          </a:prstGeom>
          <a:noFill/>
        </p:spPr>
        <p:txBody>
          <a:bodyPr wrap="square" rtlCol="0">
            <a:spAutoFit/>
          </a:bodyPr>
          <a:lstStyle/>
          <a:p>
            <a:r>
              <a:rPr lang="en-US" sz="4800" dirty="0"/>
              <a:t>KEY PEROFRMANCE METRICS (KPIs)</a:t>
            </a:r>
          </a:p>
        </p:txBody>
      </p:sp>
    </p:spTree>
    <p:extLst>
      <p:ext uri="{BB962C8B-B14F-4D97-AF65-F5344CB8AC3E}">
        <p14:creationId xmlns:p14="http://schemas.microsoft.com/office/powerpoint/2010/main" val="184582216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A54D-7AD2-6049-A82B-B812F24413EF}"/>
              </a:ext>
            </a:extLst>
          </p:cNvPr>
          <p:cNvSpPr>
            <a:spLocks noGrp="1"/>
          </p:cNvSpPr>
          <p:nvPr>
            <p:ph type="ctrTitle"/>
          </p:nvPr>
        </p:nvSpPr>
        <p:spPr>
          <a:xfrm>
            <a:off x="0" y="0"/>
            <a:ext cx="12192000" cy="4617721"/>
          </a:xfrm>
        </p:spPr>
        <p:txBody>
          <a:bodyPr>
            <a:normAutofit/>
          </a:bodyPr>
          <a:lstStyle/>
          <a:p>
            <a:pPr algn="l"/>
            <a:r>
              <a:rPr lang="en-US" sz="4400" dirty="0"/>
              <a:t>.</a:t>
            </a:r>
          </a:p>
        </p:txBody>
      </p:sp>
      <p:sp>
        <p:nvSpPr>
          <p:cNvPr id="3" name="Subtitle 2">
            <a:extLst>
              <a:ext uri="{FF2B5EF4-FFF2-40B4-BE49-F238E27FC236}">
                <a16:creationId xmlns:a16="http://schemas.microsoft.com/office/drawing/2014/main" id="{F3AE88C3-E660-3541-025C-DBDCC5431895}"/>
              </a:ext>
            </a:extLst>
          </p:cNvPr>
          <p:cNvSpPr>
            <a:spLocks noGrp="1"/>
          </p:cNvSpPr>
          <p:nvPr>
            <p:ph type="subTitle" idx="1"/>
          </p:nvPr>
        </p:nvSpPr>
        <p:spPr>
          <a:xfrm>
            <a:off x="0" y="4617721"/>
            <a:ext cx="12192000" cy="2240279"/>
          </a:xfrm>
        </p:spPr>
        <p:txBody>
          <a:bodyPr>
            <a:normAutofit/>
          </a:bodyPr>
          <a:lstStyle/>
          <a:p>
            <a:r>
              <a:rPr lang="en-US" dirty="0"/>
              <a:t>,</a:t>
            </a:r>
          </a:p>
        </p:txBody>
      </p:sp>
      <p:sp>
        <p:nvSpPr>
          <p:cNvPr id="5" name="TextBox 4">
            <a:extLst>
              <a:ext uri="{FF2B5EF4-FFF2-40B4-BE49-F238E27FC236}">
                <a16:creationId xmlns:a16="http://schemas.microsoft.com/office/drawing/2014/main" id="{C7C38D17-E037-88E1-729F-95664087C2E1}"/>
              </a:ext>
            </a:extLst>
          </p:cNvPr>
          <p:cNvSpPr txBox="1"/>
          <p:nvPr/>
        </p:nvSpPr>
        <p:spPr>
          <a:xfrm>
            <a:off x="-15240" y="1595021"/>
            <a:ext cx="12192000" cy="5262979"/>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a:t> AVERAGE PIZZA (QUNTIY )SOLD : </a:t>
            </a:r>
            <a:r>
              <a:rPr lang="en-US" sz="2800" dirty="0"/>
              <a:t>Average no of pizza sold per/month/week/day.</a:t>
            </a:r>
          </a:p>
          <a:p>
            <a:endParaRPr lang="en-US" sz="2800" dirty="0"/>
          </a:p>
          <a:p>
            <a:pPr marL="457200" indent="-457200">
              <a:buFont typeface="Wingdings" panose="05000000000000000000" pitchFamily="2" charset="2"/>
              <a:buChar char="Ø"/>
            </a:pPr>
            <a:r>
              <a:rPr lang="en-US" sz="2800" b="1" dirty="0"/>
              <a:t>TOTAL REVENUE BY MONTH/WEEK/DAY : </a:t>
            </a:r>
            <a:r>
              <a:rPr lang="en-US" sz="2800" dirty="0"/>
              <a:t>Total revenue generated by each  month, week and day, of pizza</a:t>
            </a:r>
            <a:r>
              <a:rPr lang="en-US" sz="2800" b="1" dirty="0"/>
              <a:t>.</a:t>
            </a:r>
          </a:p>
          <a:p>
            <a:pPr marL="457200" indent="-457200">
              <a:buFont typeface="Wingdings" panose="05000000000000000000" pitchFamily="2" charset="2"/>
              <a:buChar char="Ø"/>
            </a:pPr>
            <a:r>
              <a:rPr lang="en-US" sz="2800" b="1" dirty="0"/>
              <a:t>PEAK TIME OF PIZZA ORDERS : </a:t>
            </a:r>
            <a:r>
              <a:rPr lang="en-US" sz="2800" dirty="0"/>
              <a:t>AT what time to receive  good amount of orders.</a:t>
            </a:r>
            <a:endParaRPr lang="en-US" sz="2400" dirty="0"/>
          </a:p>
          <a:p>
            <a:endParaRPr lang="en-US" sz="2800" dirty="0"/>
          </a:p>
          <a:p>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C1366A69-ACAC-B29B-4B8E-EB94012E41F2}"/>
              </a:ext>
            </a:extLst>
          </p:cNvPr>
          <p:cNvSpPr txBox="1"/>
          <p:nvPr/>
        </p:nvSpPr>
        <p:spPr>
          <a:xfrm>
            <a:off x="434340" y="4809799"/>
            <a:ext cx="11750040" cy="1754326"/>
          </a:xfrm>
          <a:prstGeom prst="rect">
            <a:avLst/>
          </a:prstGeom>
          <a:noFill/>
        </p:spPr>
        <p:txBody>
          <a:bodyPr wrap="square" rtlCol="0">
            <a:spAutoFit/>
          </a:bodyPr>
          <a:lstStyle/>
          <a:p>
            <a:r>
              <a:rPr lang="en-US" sz="3600" dirty="0"/>
              <a:t>OBJECT</a:t>
            </a:r>
            <a:endParaRPr lang="en-US" sz="2800" dirty="0"/>
          </a:p>
          <a:p>
            <a:pPr marL="457200" indent="-457200">
              <a:buFont typeface="Arial" panose="020B0604020202020204" pitchFamily="34" charset="0"/>
              <a:buChar char="•"/>
            </a:pPr>
            <a:r>
              <a:rPr lang="en-US" sz="2400" dirty="0">
                <a:solidFill>
                  <a:srgbClr val="0070C0"/>
                </a:solidFill>
              </a:rPr>
              <a:t>EVALUATE PERFORMANCE</a:t>
            </a:r>
          </a:p>
          <a:p>
            <a:pPr marL="457200" indent="-457200">
              <a:buFont typeface="Arial" panose="020B0604020202020204" pitchFamily="34" charset="0"/>
              <a:buChar char="•"/>
            </a:pPr>
            <a:r>
              <a:rPr lang="en-US" sz="2400" dirty="0">
                <a:solidFill>
                  <a:srgbClr val="00B050"/>
                </a:solidFill>
              </a:rPr>
              <a:t>IDENTIFY TRENDS</a:t>
            </a:r>
          </a:p>
          <a:p>
            <a:pPr marL="457200" indent="-457200">
              <a:buFont typeface="Arial" panose="020B0604020202020204" pitchFamily="34" charset="0"/>
              <a:buChar char="•"/>
            </a:pPr>
            <a:r>
              <a:rPr lang="en-US" sz="2400" dirty="0">
                <a:solidFill>
                  <a:srgbClr val="FF0000"/>
                </a:solidFill>
              </a:rPr>
              <a:t>HIGHLIGHTS WEAK AREA</a:t>
            </a:r>
          </a:p>
        </p:txBody>
      </p:sp>
      <p:sp>
        <p:nvSpPr>
          <p:cNvPr id="7" name="TextBox 6">
            <a:extLst>
              <a:ext uri="{FF2B5EF4-FFF2-40B4-BE49-F238E27FC236}">
                <a16:creationId xmlns:a16="http://schemas.microsoft.com/office/drawing/2014/main" id="{69CCDA63-95C3-82FD-9EA2-B63C028384C6}"/>
              </a:ext>
            </a:extLst>
          </p:cNvPr>
          <p:cNvSpPr txBox="1"/>
          <p:nvPr/>
        </p:nvSpPr>
        <p:spPr>
          <a:xfrm>
            <a:off x="411480" y="0"/>
            <a:ext cx="11338560" cy="2308324"/>
          </a:xfrm>
          <a:prstGeom prst="rect">
            <a:avLst/>
          </a:prstGeom>
          <a:noFill/>
        </p:spPr>
        <p:txBody>
          <a:bodyPr wrap="square" rtlCol="0">
            <a:spAutoFit/>
          </a:bodyPr>
          <a:lstStyle/>
          <a:p>
            <a:r>
              <a:rPr lang="en-US" sz="4800" dirty="0"/>
              <a:t>KEY PEROFRMANCE METRICS (KPIs)</a:t>
            </a:r>
          </a:p>
          <a:p>
            <a:r>
              <a:rPr lang="en-US" sz="4800" dirty="0"/>
              <a:t>             </a:t>
            </a:r>
            <a:r>
              <a:rPr lang="en-US" sz="4800" dirty="0">
                <a:solidFill>
                  <a:srgbClr val="00B050"/>
                </a:solidFill>
              </a:rPr>
              <a:t>IDENTIFY TRENDS</a:t>
            </a:r>
          </a:p>
          <a:p>
            <a:endParaRPr lang="en-US" sz="4800" dirty="0"/>
          </a:p>
        </p:txBody>
      </p:sp>
    </p:spTree>
    <p:extLst>
      <p:ext uri="{BB962C8B-B14F-4D97-AF65-F5344CB8AC3E}">
        <p14:creationId xmlns:p14="http://schemas.microsoft.com/office/powerpoint/2010/main" val="2865196817"/>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2147</TotalTime>
  <Words>1125</Words>
  <Application>Microsoft Office PowerPoint</Application>
  <PresentationFormat>Widescreen</PresentationFormat>
  <Paragraphs>183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Tw Cen MT</vt:lpstr>
      <vt:lpstr>Tw Cen MT Condensed</vt:lpstr>
      <vt:lpstr>Wingdings</vt:lpstr>
      <vt:lpstr>Wingdings 3</vt:lpstr>
      <vt:lpstr>Integral</vt:lpstr>
      <vt:lpstr>Pizza SALES analysis with sql &amp;EXCEL</vt:lpstr>
      <vt:lpstr>.</vt:lpstr>
      <vt:lpstr>.</vt:lpstr>
      <vt:lpstr>.</vt:lpstr>
      <vt:lpstr>PowerPoint Presentation</vt:lpstr>
      <vt:lpstr>PowerPoint Presentation</vt:lpstr>
      <vt:lpstr>.</vt:lpstr>
      <vt:lpstr>.</vt:lpstr>
      <vt:lpstr>.</vt:lpstr>
      <vt:lpstr>.</vt:lpstr>
      <vt:lpstr>.</vt:lpstr>
      <vt:lpstr>.</vt:lpstr>
      <vt:lpstr>PowerPoint Presentation</vt:lpstr>
      <vt:lpstr>PowerPoint Presentation</vt:lpstr>
      <vt:lpstr>PowerPoint Presentation</vt:lpstr>
      <vt:lpstr>PowerPoint Presentation</vt:lpstr>
      <vt:lpstr>,</vt:lpstr>
      <vt:lpstr>,</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SALES analysis with sql &amp;EXCEL</dc:title>
  <dc:creator>GS</dc:creator>
  <cp:lastModifiedBy>GS</cp:lastModifiedBy>
  <cp:revision>3</cp:revision>
  <dcterms:created xsi:type="dcterms:W3CDTF">2023-07-18T13:04:24Z</dcterms:created>
  <dcterms:modified xsi:type="dcterms:W3CDTF">2023-07-23T03:29:19Z</dcterms:modified>
</cp:coreProperties>
</file>