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60" r:id="rId3"/>
    <p:sldId id="268" r:id="rId4"/>
    <p:sldId id="266" r:id="rId5"/>
    <p:sldId id="269" r:id="rId6"/>
    <p:sldId id="267" r:id="rId7"/>
    <p:sldId id="270" r:id="rId8"/>
    <p:sldId id="259" r:id="rId9"/>
  </p:sldIdLst>
  <p:sldSz cx="12192000" cy="6858000"/>
  <p:notesSz cx="6858000" cy="9144000"/>
  <p:embeddedFontLst>
    <p:embeddedFont>
      <p:font typeface="Libre Baskerville" panose="020B0604020202020204" charset="0"/>
      <p:regular r:id="rId11"/>
      <p:bold r:id="rId12"/>
      <p:italic r:id="rId13"/>
    </p:embeddedFon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9" Type="http://schemas.openxmlformats.org/officeDocument/2006/relationships/presProps" Target="presProps.xml"/><Relationship Id="rId3" Type="http://schemas.openxmlformats.org/officeDocument/2006/relationships/slide" Target="slides/slide2.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120666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1219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7267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0" y="23750"/>
            <a:ext cx="12190815" cy="6834250"/>
          </a:xfrm>
          <a:prstGeom prst="rect">
            <a:avLst/>
          </a:prstGeom>
          <a:noFill/>
          <a:ln>
            <a:noFill/>
          </a:ln>
        </p:spPr>
      </p:pic>
      <p:sp>
        <p:nvSpPr>
          <p:cNvPr id="99" name="Google Shape;99;p1"/>
          <p:cNvSpPr txBox="1"/>
          <p:nvPr/>
        </p:nvSpPr>
        <p:spPr>
          <a:xfrm>
            <a:off x="2472904" y="3717986"/>
            <a:ext cx="7246189" cy="1754286"/>
          </a:xfrm>
          <a:prstGeom prst="rect">
            <a:avLst/>
          </a:prstGeom>
          <a:noFill/>
          <a:ln>
            <a:noFill/>
          </a:ln>
        </p:spPr>
        <p:txBody>
          <a:bodyPr spcFirstLastPara="1" wrap="square" lIns="91425" tIns="45700" rIns="91425" bIns="45700" anchor="t" anchorCtr="0">
            <a:spAutoFit/>
          </a:bodyPr>
          <a:lstStyle/>
          <a:p>
            <a:pPr lvl="0" algn="ctr"/>
            <a:r>
              <a:rPr lang="en-US" sz="2800" b="1" dirty="0">
                <a:latin typeface="Times New Roman" panose="02020603050405020304" pitchFamily="18" charset="0"/>
                <a:cs typeface="Times New Roman" panose="02020603050405020304" pitchFamily="18" charset="0"/>
              </a:rPr>
              <a:t>Code Refactoring and Bug </a:t>
            </a:r>
            <a:r>
              <a:rPr lang="en-US" sz="2800" b="1" dirty="0" smtClean="0">
                <a:latin typeface="Times New Roman" panose="02020603050405020304" pitchFamily="18" charset="0"/>
                <a:cs typeface="Times New Roman" panose="02020603050405020304" pitchFamily="18" charset="0"/>
              </a:rPr>
              <a:t>Fixing</a:t>
            </a:r>
          </a:p>
          <a:p>
            <a:pPr lvl="0" algn="ctr"/>
            <a:endParaRPr lang="en-US" sz="2800" b="1" dirty="0" smtClean="0">
              <a:latin typeface="Times New Roman" panose="02020603050405020304" pitchFamily="18" charset="0"/>
              <a:cs typeface="Times New Roman" panose="02020603050405020304" pitchFamily="18" charset="0"/>
            </a:endParaRPr>
          </a:p>
          <a:p>
            <a:pPr lvl="0" algn="ctr"/>
            <a:r>
              <a:rPr lang="en-US" sz="2800" b="1" dirty="0" smtClean="0">
                <a:latin typeface="Times New Roman" panose="02020603050405020304" pitchFamily="18" charset="0"/>
                <a:cs typeface="Times New Roman" panose="02020603050405020304" pitchFamily="18" charset="0"/>
              </a:rPr>
              <a:t>By</a:t>
            </a:r>
          </a:p>
          <a:p>
            <a:pPr lvl="0" algn="ctr"/>
            <a:r>
              <a:rPr lang="en-US" sz="2400" b="1" dirty="0" err="1" smtClean="0">
                <a:latin typeface="Times New Roman" panose="02020603050405020304" pitchFamily="18" charset="0"/>
                <a:cs typeface="Times New Roman" panose="02020603050405020304" pitchFamily="18" charset="0"/>
              </a:rPr>
              <a:t>Umamahesh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Yenamala</a:t>
            </a:r>
            <a:r>
              <a:rPr lang="en-US" sz="2400" b="1" dirty="0" smtClean="0">
                <a:latin typeface="Times New Roman" panose="02020603050405020304" pitchFamily="18" charset="0"/>
                <a:cs typeface="Times New Roman" panose="02020603050405020304" pitchFamily="18" charset="0"/>
              </a:rPr>
              <a:t> – IN1240703</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5"/>
            <a:ext cx="10515600" cy="5718804"/>
          </a:xfrm>
        </p:spPr>
        <p:txBody>
          <a:bodyPr>
            <a:normAutofit/>
          </a:bodyPr>
          <a:lstStyle/>
          <a:p>
            <a:r>
              <a:rPr lang="en-US" sz="2600" b="1" dirty="0">
                <a:solidFill>
                  <a:srgbClr val="FF0000"/>
                </a:solidFill>
                <a:latin typeface="Times New Roman" panose="02020603050405020304" pitchFamily="18" charset="0"/>
                <a:cs typeface="Times New Roman" panose="02020603050405020304" pitchFamily="18" charset="0"/>
              </a:rPr>
              <a:t>					Scenario</a:t>
            </a:r>
            <a:br>
              <a:rPr lang="en-US" sz="26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Task</a:t>
            </a:r>
            <a:br>
              <a:rPr lang="en-US" sz="2600" b="1" dirty="0">
                <a:solidFill>
                  <a:srgbClr val="FF0000"/>
                </a:solidFill>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a:t>
            </a: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350473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Let’s </a:t>
            </a:r>
            <a:r>
              <a:rPr lang="en-US" b="1" u="sng" dirty="0" smtClean="0">
                <a:latin typeface="Times New Roman" panose="02020603050405020304" pitchFamily="18" charset="0"/>
                <a:cs typeface="Times New Roman" panose="02020603050405020304" pitchFamily="18" charset="0"/>
              </a:rPr>
              <a:t>run </a:t>
            </a:r>
            <a:r>
              <a:rPr lang="en-US" b="1" u="sng" dirty="0">
                <a:latin typeface="Times New Roman" panose="02020603050405020304" pitchFamily="18" charset="0"/>
                <a:cs typeface="Times New Roman" panose="02020603050405020304" pitchFamily="18" charset="0"/>
              </a:rPr>
              <a:t>the code </a:t>
            </a:r>
            <a:endParaRPr lang="en-IN"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US" b="1" dirty="0">
                <a:latin typeface="Times New Roman" panose="02020603050405020304" pitchFamily="18" charset="0"/>
                <a:cs typeface="Times New Roman" panose="02020603050405020304" pitchFamily="18" charset="0"/>
              </a:rPr>
              <a:t>Flask code</a:t>
            </a:r>
            <a:endParaRPr lang="en-IN" b="1" dirty="0">
              <a:latin typeface="Times New Roman" panose="02020603050405020304" pitchFamily="18" charset="0"/>
              <a:cs typeface="Times New Roman" panose="02020603050405020304" pitchFamily="18" charset="0"/>
            </a:endParaRPr>
          </a:p>
          <a:p>
            <a:endParaRPr lang="en-IN" dirty="0"/>
          </a:p>
        </p:txBody>
      </p:sp>
      <p:sp>
        <p:nvSpPr>
          <p:cNvPr id="4" name="Text Placeholder 3"/>
          <p:cNvSpPr>
            <a:spLocks noGrp="1"/>
          </p:cNvSpPr>
          <p:nvPr>
            <p:ph type="body" idx="2"/>
          </p:nvPr>
        </p:nvSpPr>
        <p:spPr/>
        <p:txBody>
          <a:bodyPr/>
          <a:lstStyle/>
          <a:p>
            <a:pPr marL="114300" indent="0">
              <a:buNone/>
            </a:pPr>
            <a:r>
              <a:rPr lang="en-US" b="1" dirty="0">
                <a:latin typeface="Times New Roman" panose="02020603050405020304" pitchFamily="18" charset="0"/>
                <a:cs typeface="Times New Roman" panose="02020603050405020304" pitchFamily="18" charset="0"/>
              </a:rPr>
              <a:t>HTML code</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803" y="2470577"/>
            <a:ext cx="3910394" cy="322405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962" y="2470576"/>
            <a:ext cx="4246076" cy="3224054"/>
          </a:xfrm>
          <a:prstGeom prst="rect">
            <a:avLst/>
          </a:prstGeom>
        </p:spPr>
      </p:pic>
    </p:spTree>
    <p:extLst>
      <p:ext uri="{BB962C8B-B14F-4D97-AF65-F5344CB8AC3E}">
        <p14:creationId xmlns:p14="http://schemas.microsoft.com/office/powerpoint/2010/main" val="374270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OUTPUT</a:t>
            </a:r>
            <a:r>
              <a:rPr lang="en-US" u="sng" dirty="0"/>
              <a:t> </a:t>
            </a:r>
            <a:endParaRPr lang="en-IN" u="sng" dirty="0"/>
          </a:p>
        </p:txBody>
      </p:sp>
      <p:sp>
        <p:nvSpPr>
          <p:cNvPr id="9" name="Text Placeholder 8"/>
          <p:cNvSpPr>
            <a:spLocks noGrp="1"/>
          </p:cNvSpPr>
          <p:nvPr>
            <p:ph type="body" idx="1"/>
          </p:nvPr>
        </p:nvSpPr>
        <p:spPr/>
        <p:txBody>
          <a:bodyPr/>
          <a:lstStyle/>
          <a:p>
            <a:pPr marL="114300" indent="0">
              <a:buNone/>
            </a:pPr>
            <a:r>
              <a:rPr lang="en-US" b="1" u="sng" dirty="0">
                <a:latin typeface="Times New Roman" panose="02020603050405020304" pitchFamily="18" charset="0"/>
                <a:cs typeface="Times New Roman" panose="02020603050405020304" pitchFamily="18" charset="0"/>
              </a:rPr>
              <a:t>Terminal</a:t>
            </a:r>
            <a:r>
              <a:rPr lang="en-US" dirty="0">
                <a:latin typeface="Times New Roman" panose="02020603050405020304" pitchFamily="18" charset="0"/>
                <a:cs typeface="Times New Roman" panose="02020603050405020304" pitchFamily="18" charset="0"/>
              </a:rPr>
              <a:t> </a:t>
            </a:r>
          </a:p>
          <a:p>
            <a:endParaRPr lang="en-US" dirty="0"/>
          </a:p>
          <a:p>
            <a:endParaRPr lang="en-US" dirty="0"/>
          </a:p>
          <a:p>
            <a:pPr marL="114300" indent="0">
              <a:buNone/>
            </a:pPr>
            <a:endParaRPr lang="en-US" dirty="0"/>
          </a:p>
          <a:p>
            <a:pPr marL="114300" indent="0">
              <a:buNone/>
            </a:pPr>
            <a:endParaRPr lang="en-US" dirty="0"/>
          </a:p>
          <a:p>
            <a:pPr marL="114300" indent="0">
              <a:buNone/>
            </a:pPr>
            <a:r>
              <a:rPr lang="en-US" sz="1400" dirty="0">
                <a:latin typeface="Times New Roman" panose="02020603050405020304" pitchFamily="18" charset="0"/>
                <a:cs typeface="Times New Roman" panose="02020603050405020304" pitchFamily="18" charset="0"/>
              </a:rPr>
              <a:t>From above we can know that the status code is </a:t>
            </a:r>
            <a:r>
              <a:rPr lang="en-US" sz="1400" dirty="0">
                <a:solidFill>
                  <a:srgbClr val="FF0000"/>
                </a:solidFill>
                <a:latin typeface="Times New Roman" panose="02020603050405020304" pitchFamily="18" charset="0"/>
                <a:cs typeface="Times New Roman" panose="02020603050405020304" pitchFamily="18" charset="0"/>
              </a:rPr>
              <a:t>405</a:t>
            </a:r>
            <a:r>
              <a:rPr lang="en-US" sz="1400" dirty="0">
                <a:latin typeface="Times New Roman" panose="02020603050405020304" pitchFamily="18" charset="0"/>
                <a:cs typeface="Times New Roman" panose="02020603050405020304" pitchFamily="18" charset="0"/>
              </a:rPr>
              <a:t> which there is a problem in </a:t>
            </a:r>
            <a:r>
              <a:rPr lang="en-US" sz="1400" b="1" dirty="0">
                <a:solidFill>
                  <a:srgbClr val="FF0000"/>
                </a:solidFill>
                <a:latin typeface="Times New Roman" panose="02020603050405020304" pitchFamily="18" charset="0"/>
                <a:cs typeface="Times New Roman" panose="02020603050405020304" pitchFamily="18" charset="0"/>
              </a:rPr>
              <a:t>client side.</a:t>
            </a:r>
          </a:p>
          <a:p>
            <a:pPr marL="114300" indent="0">
              <a:buNone/>
            </a:pPr>
            <a:endParaRPr lang="en-US" sz="1400" b="1" dirty="0">
              <a:solidFill>
                <a:srgbClr val="FF0000"/>
              </a:solidFill>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body" idx="2"/>
          </p:nvPr>
        </p:nvSpPr>
        <p:spPr/>
        <p:txBody>
          <a:bodyPr>
            <a:normAutofit fontScale="62500" lnSpcReduction="20000"/>
          </a:bodyPr>
          <a:lstStyle/>
          <a:p>
            <a:pPr marL="114300" indent="0">
              <a:buNone/>
            </a:pPr>
            <a:r>
              <a:rPr lang="en-US" sz="5900" b="1" u="sng" dirty="0"/>
              <a:t>HTML viewer</a:t>
            </a:r>
            <a:r>
              <a:rPr lang="en-US" sz="5900" b="1" u="sng" dirty="0" smtClean="0"/>
              <a:t>:</a:t>
            </a:r>
            <a:endParaRPr lang="en-US" sz="5900" b="1" u="sng" dirty="0"/>
          </a:p>
          <a:p>
            <a:endParaRPr lang="en-US" b="1" u="sng" dirty="0"/>
          </a:p>
          <a:p>
            <a:endParaRPr lang="en-US" b="1" u="sng" dirty="0"/>
          </a:p>
          <a:p>
            <a:endParaRPr lang="en-US" b="1" u="sng" dirty="0"/>
          </a:p>
          <a:p>
            <a:endParaRPr lang="en-US" b="1" u="sng" dirty="0"/>
          </a:p>
          <a:p>
            <a:endParaRPr lang="en-US" b="1" u="sng" dirty="0"/>
          </a:p>
          <a:p>
            <a:endParaRPr lang="en-US" b="1" u="sng" dirty="0"/>
          </a:p>
          <a:p>
            <a:pPr marL="114300" indent="0" algn="just">
              <a:buNone/>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Method Not allowed” </a:t>
            </a:r>
            <a:r>
              <a:rPr lang="en-US" sz="2200" dirty="0" smtClean="0">
                <a:latin typeface="Times New Roman" panose="02020603050405020304" pitchFamily="18" charset="0"/>
                <a:cs typeface="Times New Roman" panose="02020603050405020304" pitchFamily="18" charset="0"/>
              </a:rPr>
              <a:t>occurs when </a:t>
            </a:r>
            <a:r>
              <a:rPr lang="en-US" sz="2200" dirty="0">
                <a:latin typeface="Times New Roman" panose="02020603050405020304" pitchFamily="18" charset="0"/>
                <a:cs typeface="Times New Roman" panose="02020603050405020304" pitchFamily="18" charset="0"/>
              </a:rPr>
              <a:t>there is </a:t>
            </a:r>
            <a:r>
              <a:rPr lang="en-US" sz="2200" dirty="0" smtClean="0">
                <a:latin typeface="Times New Roman" panose="02020603050405020304" pitchFamily="18" charset="0"/>
                <a:cs typeface="Times New Roman" panose="02020603050405020304" pitchFamily="18" charset="0"/>
              </a:rPr>
              <a:t>no </a:t>
            </a:r>
            <a:r>
              <a:rPr lang="en-US" sz="2200" dirty="0">
                <a:latin typeface="Times New Roman" panose="02020603050405020304" pitchFamily="18" charset="0"/>
                <a:cs typeface="Times New Roman" panose="02020603050405020304" pitchFamily="18" charset="0"/>
              </a:rPr>
              <a:t>same methods include in methods section of form </a:t>
            </a:r>
            <a:r>
              <a:rPr lang="en-US" sz="2200" dirty="0" smtClean="0">
                <a:latin typeface="Times New Roman" panose="02020603050405020304" pitchFamily="18" charset="0"/>
                <a:cs typeface="Times New Roman" panose="02020603050405020304" pitchFamily="18" charset="0"/>
              </a:rPr>
              <a:t>tag</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endParaRPr lang="en-US" b="1" u="sng" dirty="0"/>
          </a:p>
          <a:p>
            <a:endParaRPr lang="en-US" b="1" u="sng" dirty="0"/>
          </a:p>
          <a:p>
            <a:pPr marL="114300" indent="0">
              <a:buNone/>
            </a:pPr>
            <a:endParaRPr lang="en-US" b="1" u="sng" dirty="0"/>
          </a:p>
          <a:p>
            <a:pPr marL="114300" indent="0">
              <a:buNone/>
            </a:pPr>
            <a:r>
              <a:rPr lang="en-US" b="1" u="sng" dirty="0"/>
              <a:t>   </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8226" y="2525876"/>
            <a:ext cx="4129548" cy="171813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25876"/>
            <a:ext cx="5021826" cy="1475418"/>
          </a:xfrm>
          <a:prstGeom prst="rect">
            <a:avLst/>
          </a:prstGeom>
        </p:spPr>
      </p:pic>
    </p:spTree>
    <p:extLst>
      <p:ext uri="{BB962C8B-B14F-4D97-AF65-F5344CB8AC3E}">
        <p14:creationId xmlns:p14="http://schemas.microsoft.com/office/powerpoint/2010/main" val="30933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Identified Bugs  </a:t>
            </a:r>
            <a:endParaRPr lang="en-IN" dirty="0"/>
          </a:p>
        </p:txBody>
      </p:sp>
      <p:sp>
        <p:nvSpPr>
          <p:cNvPr id="10" name="Text Placeholder 9">
            <a:extLst>
              <a:ext uri="{FF2B5EF4-FFF2-40B4-BE49-F238E27FC236}">
                <a16:creationId xmlns:a16="http://schemas.microsoft.com/office/drawing/2014/main" xmlns="" id="{D2EE6CBB-E886-E918-F3B2-D7DA94D3F972}"/>
              </a:ext>
            </a:extLst>
          </p:cNvPr>
          <p:cNvSpPr>
            <a:spLocks noGrp="1"/>
          </p:cNvSpPr>
          <p:nvPr>
            <p:ph type="body" idx="2"/>
          </p:nvPr>
        </p:nvSpPr>
        <p:spPr/>
        <p:txBody>
          <a:bodyPr/>
          <a:lstStyle/>
          <a:p>
            <a:pPr marL="114300" indent="0" algn="ctr">
              <a:buNone/>
            </a:pPr>
            <a:r>
              <a:rPr lang="en-US" b="1" dirty="0">
                <a:solidFill>
                  <a:srgbClr val="FF0000"/>
                </a:solidFill>
              </a:rPr>
              <a:t>Bug2</a:t>
            </a:r>
          </a:p>
          <a:p>
            <a:pPr marL="114300" indent="0" algn="ctr">
              <a:buNone/>
            </a:pPr>
            <a:endParaRPr lang="en-US" b="1" dirty="0">
              <a:solidFill>
                <a:srgbClr val="FF0000"/>
              </a:solidFill>
            </a:endParaRPr>
          </a:p>
          <a:p>
            <a:pPr marL="114300" indent="0" algn="ctr">
              <a:buNone/>
            </a:pPr>
            <a:endParaRPr lang="en-US" b="1" dirty="0">
              <a:solidFill>
                <a:srgbClr val="FF0000"/>
              </a:solidFill>
            </a:endParaRPr>
          </a:p>
          <a:p>
            <a:pPr marL="114300" indent="0" algn="ctr">
              <a:buNone/>
            </a:pPr>
            <a:endParaRPr lang="en-US" b="1" dirty="0">
              <a:solidFill>
                <a:srgbClr val="FF0000"/>
              </a:solidFill>
            </a:endParaRPr>
          </a:p>
          <a:p>
            <a:pPr marL="114300" indent="0" algn="ctr">
              <a:buNone/>
            </a:pPr>
            <a:endParaRPr lang="en-US" b="1" dirty="0">
              <a:solidFill>
                <a:srgbClr val="FF0000"/>
              </a:solidFill>
            </a:endParaRPr>
          </a:p>
          <a:p>
            <a:pPr marL="114300" indent="0" algn="just">
              <a:buNone/>
            </a:pPr>
            <a:r>
              <a:rPr lang="en-IN" sz="1400" dirty="0">
                <a:solidFill>
                  <a:schemeClr val="tx1"/>
                </a:solidFill>
                <a:latin typeface="Times New Roman" panose="02020603050405020304" pitchFamily="18" charset="0"/>
                <a:cs typeface="Times New Roman" panose="02020603050405020304" pitchFamily="18" charset="0"/>
              </a:rPr>
              <a:t>The marked is bug because in flask code in route we had given it as </a:t>
            </a:r>
            <a:r>
              <a:rPr lang="en-IN" sz="1400" b="1" dirty="0">
                <a:solidFill>
                  <a:srgbClr val="FF0000"/>
                </a:solidFill>
                <a:latin typeface="Times New Roman" panose="02020603050405020304" pitchFamily="18" charset="0"/>
                <a:cs typeface="Times New Roman" panose="02020603050405020304" pitchFamily="18" charset="0"/>
              </a:rPr>
              <a:t>“/”</a:t>
            </a:r>
            <a:r>
              <a:rPr lang="en-IN" sz="1400" dirty="0">
                <a:solidFill>
                  <a:schemeClr val="tx1"/>
                </a:solidFill>
                <a:latin typeface="Times New Roman" panose="02020603050405020304" pitchFamily="18" charset="0"/>
                <a:cs typeface="Times New Roman" panose="02020603050405020304" pitchFamily="18" charset="0"/>
              </a:rPr>
              <a:t> but in html code we had given a empty route </a:t>
            </a:r>
            <a:r>
              <a:rPr lang="en-IN" sz="1400" b="1" dirty="0">
                <a:solidFill>
                  <a:srgbClr val="FF0000"/>
                </a:solidFill>
                <a:latin typeface="Times New Roman" panose="02020603050405020304" pitchFamily="18" charset="0"/>
                <a:cs typeface="Times New Roman" panose="02020603050405020304" pitchFamily="18" charset="0"/>
              </a:rPr>
              <a:t>“”</a:t>
            </a:r>
            <a:r>
              <a:rPr lang="en-IN" sz="1400" b="1" dirty="0">
                <a:solidFill>
                  <a:schemeClr val="tx1"/>
                </a:solidFill>
                <a:latin typeface="Times New Roman" panose="02020603050405020304" pitchFamily="18" charset="0"/>
                <a:cs typeface="Times New Roman" panose="02020603050405020304" pitchFamily="18" charset="0"/>
              </a:rPr>
              <a:t>. </a:t>
            </a:r>
            <a:r>
              <a:rPr lang="en-IN" sz="1400" dirty="0">
                <a:solidFill>
                  <a:schemeClr val="tx1"/>
                </a:solidFill>
                <a:latin typeface="Times New Roman" panose="02020603050405020304" pitchFamily="18" charset="0"/>
                <a:cs typeface="Times New Roman" panose="02020603050405020304" pitchFamily="18" charset="0"/>
              </a:rPr>
              <a:t>In form tag we need to take </a:t>
            </a:r>
            <a:r>
              <a:rPr lang="en-IN" sz="1400" b="1" dirty="0">
                <a:solidFill>
                  <a:srgbClr val="FF0000"/>
                </a:solidFill>
                <a:latin typeface="Times New Roman" panose="02020603050405020304" pitchFamily="18" charset="0"/>
                <a:cs typeface="Times New Roman" panose="02020603050405020304" pitchFamily="18" charset="0"/>
              </a:rPr>
              <a:t>POST</a:t>
            </a:r>
            <a:r>
              <a:rPr lang="en-IN" sz="1400" dirty="0">
                <a:solidFill>
                  <a:schemeClr val="tx1"/>
                </a:solidFill>
                <a:latin typeface="Times New Roman" panose="02020603050405020304" pitchFamily="18" charset="0"/>
                <a:cs typeface="Times New Roman" panose="02020603050405020304" pitchFamily="18" charset="0"/>
              </a:rPr>
              <a:t> method for data secure</a:t>
            </a:r>
            <a:r>
              <a:rPr lang="en-IN" sz="1400" dirty="0" smtClean="0">
                <a:solidFill>
                  <a:schemeClr val="tx1"/>
                </a:solidFill>
                <a:latin typeface="Times New Roman" panose="02020603050405020304" pitchFamily="18" charset="0"/>
                <a:cs typeface="Times New Roman" panose="02020603050405020304" pitchFamily="18" charset="0"/>
              </a:rPr>
              <a:t>.</a:t>
            </a:r>
          </a:p>
          <a:p>
            <a:pPr marL="114300" indent="0" algn="just">
              <a:buNone/>
            </a:pPr>
            <a:r>
              <a:rPr lang="en-US" sz="1400" b="1" dirty="0" smtClean="0">
                <a:solidFill>
                  <a:srgbClr val="00B050"/>
                </a:solidFill>
                <a:latin typeface="Times New Roman" panose="02020603050405020304" pitchFamily="18" charset="0"/>
                <a:cs typeface="Times New Roman" panose="02020603050405020304" pitchFamily="18" charset="0"/>
              </a:rPr>
              <a:t>Solution :</a:t>
            </a:r>
            <a:endParaRPr lang="en-IN" sz="1400" b="1" dirty="0" smtClean="0">
              <a:solidFill>
                <a:srgbClr val="00B050"/>
              </a:solidFill>
              <a:latin typeface="Times New Roman" panose="02020603050405020304" pitchFamily="18" charset="0"/>
              <a:cs typeface="Times New Roman" panose="02020603050405020304" pitchFamily="18" charset="0"/>
            </a:endParaRPr>
          </a:p>
          <a:p>
            <a:pPr marL="114300" indent="0" algn="just">
              <a:buNone/>
            </a:pPr>
            <a:r>
              <a:rPr lang="en-US" sz="1400" dirty="0" smtClean="0">
                <a:solidFill>
                  <a:schemeClr val="tx1"/>
                </a:solidFill>
                <a:latin typeface="Times New Roman" panose="02020603050405020304" pitchFamily="18" charset="0"/>
                <a:cs typeface="Times New Roman" panose="02020603050405020304" pitchFamily="18" charset="0"/>
              </a:rPr>
              <a:t>In form tag : </a:t>
            </a:r>
            <a:r>
              <a:rPr lang="en-US" sz="1400" b="1" dirty="0" smtClean="0">
                <a:solidFill>
                  <a:srgbClr val="00B050"/>
                </a:solidFill>
                <a:latin typeface="Times New Roman" panose="02020603050405020304" pitchFamily="18" charset="0"/>
                <a:cs typeface="Times New Roman" panose="02020603050405020304" pitchFamily="18" charset="0"/>
              </a:rPr>
              <a:t>&lt; form action =“/” method = “POST”&gt;  </a:t>
            </a:r>
            <a:endParaRPr lang="en-IN" sz="1400" b="1" dirty="0">
              <a:solidFill>
                <a:srgbClr val="00B050"/>
              </a:solidFill>
              <a:latin typeface="Times New Roman" panose="02020603050405020304" pitchFamily="18" charset="0"/>
              <a:cs typeface="Times New Roman" panose="02020603050405020304" pitchFamily="18" charset="0"/>
            </a:endParaRPr>
          </a:p>
          <a:p>
            <a:pPr marL="114300" indent="0" algn="just">
              <a:buNone/>
            </a:pP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A36D04B9-5605-9FFF-AA91-202EAECEC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500" y="704248"/>
            <a:ext cx="548640" cy="548640"/>
          </a:xfrm>
          <a:prstGeom prst="rect">
            <a:avLst/>
          </a:prstGeom>
        </p:spPr>
      </p:pic>
      <p:sp>
        <p:nvSpPr>
          <p:cNvPr id="14" name="Text Placeholder 13">
            <a:extLst>
              <a:ext uri="{FF2B5EF4-FFF2-40B4-BE49-F238E27FC236}">
                <a16:creationId xmlns:a16="http://schemas.microsoft.com/office/drawing/2014/main" xmlns="" id="{1917993C-6E58-F47E-538E-E942E2A39B81}"/>
              </a:ext>
            </a:extLst>
          </p:cNvPr>
          <p:cNvSpPr>
            <a:spLocks noGrp="1"/>
          </p:cNvSpPr>
          <p:nvPr>
            <p:ph type="body" idx="1"/>
          </p:nvPr>
        </p:nvSpPr>
        <p:spPr>
          <a:xfrm>
            <a:off x="838201" y="1825625"/>
            <a:ext cx="5181600" cy="4351338"/>
          </a:xfrm>
        </p:spPr>
        <p:txBody>
          <a:bodyPr/>
          <a:lstStyle/>
          <a:p>
            <a:pPr marL="114300" indent="0" algn="ctr">
              <a:buNone/>
            </a:pPr>
            <a:r>
              <a:rPr lang="en-US" b="1" dirty="0">
                <a:solidFill>
                  <a:srgbClr val="FF0000"/>
                </a:solidFill>
              </a:rPr>
              <a:t>Bug1</a:t>
            </a:r>
          </a:p>
          <a:p>
            <a:pPr marL="114300" indent="0" algn="ctr">
              <a:buNone/>
            </a:pPr>
            <a:endParaRPr lang="en-US" b="1" dirty="0">
              <a:solidFill>
                <a:srgbClr val="FF0000"/>
              </a:solidFill>
            </a:endParaRPr>
          </a:p>
          <a:p>
            <a:pPr marL="114300" indent="0" algn="ctr">
              <a:buNone/>
            </a:pPr>
            <a:endParaRPr lang="en-US" b="1" dirty="0">
              <a:solidFill>
                <a:srgbClr val="FF0000"/>
              </a:solidFill>
            </a:endParaRPr>
          </a:p>
          <a:p>
            <a:pPr marL="114300" indent="0" algn="ctr">
              <a:buNone/>
            </a:pPr>
            <a:endParaRPr lang="en-US" b="1" dirty="0">
              <a:solidFill>
                <a:srgbClr val="FF0000"/>
              </a:solidFill>
            </a:endParaRPr>
          </a:p>
          <a:p>
            <a:pPr marL="114300" indent="0" algn="ctr">
              <a:buNone/>
            </a:pPr>
            <a:endParaRPr lang="en-US" b="1" dirty="0">
              <a:solidFill>
                <a:srgbClr val="FF0000"/>
              </a:solidFill>
            </a:endParaRPr>
          </a:p>
          <a:p>
            <a:pPr marL="114300" indent="0" algn="just">
              <a:buNone/>
            </a:pPr>
            <a:r>
              <a:rPr lang="en-IN" sz="1400" dirty="0">
                <a:solidFill>
                  <a:schemeClr val="tx1"/>
                </a:solidFill>
                <a:latin typeface="Times New Roman" panose="02020603050405020304" pitchFamily="18" charset="0"/>
                <a:cs typeface="Times New Roman" panose="02020603050405020304" pitchFamily="18" charset="0"/>
              </a:rPr>
              <a:t>The marked one is bug because in html code by default it will be a </a:t>
            </a:r>
            <a:r>
              <a:rPr lang="en-IN" sz="1400" b="1" dirty="0">
                <a:solidFill>
                  <a:srgbClr val="FF0000"/>
                </a:solidFill>
                <a:latin typeface="Times New Roman" panose="02020603050405020304" pitchFamily="18" charset="0"/>
                <a:cs typeface="Times New Roman" panose="02020603050405020304" pitchFamily="18" charset="0"/>
              </a:rPr>
              <a:t>GET</a:t>
            </a:r>
            <a:r>
              <a:rPr lang="en-IN" sz="1400" dirty="0">
                <a:solidFill>
                  <a:schemeClr val="tx1"/>
                </a:solidFill>
                <a:latin typeface="Times New Roman" panose="02020603050405020304" pitchFamily="18" charset="0"/>
                <a:cs typeface="Times New Roman" panose="02020603050405020304" pitchFamily="18" charset="0"/>
              </a:rPr>
              <a:t> method and in flask code we have taken method as </a:t>
            </a:r>
            <a:r>
              <a:rPr lang="en-IN" sz="1400" b="1" dirty="0">
                <a:solidFill>
                  <a:srgbClr val="FF0000"/>
                </a:solidFill>
                <a:latin typeface="Times New Roman" panose="02020603050405020304" pitchFamily="18" charset="0"/>
                <a:cs typeface="Times New Roman" panose="02020603050405020304" pitchFamily="18" charset="0"/>
              </a:rPr>
              <a:t>POST</a:t>
            </a:r>
            <a:r>
              <a:rPr lang="en-IN" sz="1400" b="1" dirty="0">
                <a:solidFill>
                  <a:schemeClr val="tx1"/>
                </a:solidFill>
                <a:latin typeface="Times New Roman" panose="02020603050405020304" pitchFamily="18" charset="0"/>
                <a:cs typeface="Times New Roman" panose="02020603050405020304" pitchFamily="18" charset="0"/>
              </a:rPr>
              <a:t>. </a:t>
            </a:r>
            <a:r>
              <a:rPr lang="en-IN" sz="1400" dirty="0" smtClean="0">
                <a:solidFill>
                  <a:schemeClr val="tx1"/>
                </a:solidFill>
                <a:latin typeface="Times New Roman" panose="02020603050405020304" pitchFamily="18" charset="0"/>
                <a:cs typeface="Times New Roman" panose="02020603050405020304" pitchFamily="18" charset="0"/>
              </a:rPr>
              <a:t>Methods </a:t>
            </a:r>
            <a:r>
              <a:rPr lang="en-IN" sz="1400" dirty="0">
                <a:solidFill>
                  <a:schemeClr val="tx1"/>
                </a:solidFill>
                <a:latin typeface="Times New Roman" panose="02020603050405020304" pitchFamily="18" charset="0"/>
                <a:cs typeface="Times New Roman" panose="02020603050405020304" pitchFamily="18" charset="0"/>
              </a:rPr>
              <a:t>should be taken same in both html and flask codes</a:t>
            </a:r>
            <a:r>
              <a:rPr lang="en-IN" sz="1400" dirty="0" smtClean="0">
                <a:solidFill>
                  <a:schemeClr val="tx1"/>
                </a:solidFill>
                <a:latin typeface="Times New Roman" panose="02020603050405020304" pitchFamily="18" charset="0"/>
                <a:cs typeface="Times New Roman" panose="02020603050405020304" pitchFamily="18" charset="0"/>
              </a:rPr>
              <a:t>.</a:t>
            </a:r>
          </a:p>
          <a:p>
            <a:pPr marL="114300" indent="0" algn="just">
              <a:buNone/>
            </a:pPr>
            <a:r>
              <a:rPr lang="en-US" sz="1400" b="1" dirty="0" smtClean="0">
                <a:solidFill>
                  <a:srgbClr val="00B050"/>
                </a:solidFill>
                <a:latin typeface="Times New Roman" panose="02020603050405020304" pitchFamily="18" charset="0"/>
                <a:cs typeface="Times New Roman" panose="02020603050405020304" pitchFamily="18" charset="0"/>
              </a:rPr>
              <a:t>Solution</a:t>
            </a:r>
            <a:r>
              <a:rPr lang="en-US" sz="1400" dirty="0" smtClean="0">
                <a:solidFill>
                  <a:srgbClr val="00B050"/>
                </a:solidFill>
                <a:latin typeface="Times New Roman" panose="02020603050405020304" pitchFamily="18" charset="0"/>
                <a:cs typeface="Times New Roman" panose="02020603050405020304" pitchFamily="18" charset="0"/>
              </a:rPr>
              <a:t> :</a:t>
            </a:r>
          </a:p>
          <a:p>
            <a:pPr marL="114300" indent="0" algn="just">
              <a:buNone/>
            </a:pPr>
            <a:r>
              <a:rPr lang="en-US" sz="1400" dirty="0" smtClean="0">
                <a:solidFill>
                  <a:schemeClr val="tx1"/>
                </a:solidFill>
                <a:latin typeface="Times New Roman" panose="02020603050405020304" pitchFamily="18" charset="0"/>
                <a:cs typeface="Times New Roman" panose="02020603050405020304" pitchFamily="18" charset="0"/>
              </a:rPr>
              <a:t>And </a:t>
            </a:r>
            <a:r>
              <a:rPr lang="en-US" sz="1400" b="1" dirty="0" err="1" smtClean="0">
                <a:solidFill>
                  <a:srgbClr val="FF0000"/>
                </a:solidFill>
                <a:latin typeface="Times New Roman" panose="02020603050405020304" pitchFamily="18" charset="0"/>
                <a:cs typeface="Times New Roman" panose="02020603050405020304" pitchFamily="18" charset="0"/>
              </a:rPr>
              <a:t>request.args</a:t>
            </a:r>
            <a:r>
              <a:rPr lang="en-US" sz="1400" dirty="0" smtClean="0">
                <a:solidFill>
                  <a:srgbClr val="FF0000"/>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should be replace by </a:t>
            </a:r>
            <a:r>
              <a:rPr lang="en-US" sz="1400" b="1" dirty="0" err="1" smtClean="0">
                <a:solidFill>
                  <a:srgbClr val="00B050"/>
                </a:solidFill>
                <a:latin typeface="Times New Roman" panose="02020603050405020304" pitchFamily="18" charset="0"/>
                <a:cs typeface="Times New Roman" panose="02020603050405020304" pitchFamily="18" charset="0"/>
              </a:rPr>
              <a:t>request.form</a:t>
            </a:r>
            <a:r>
              <a:rPr lang="en-US" sz="1400" b="1" dirty="0" smtClean="0">
                <a:solidFill>
                  <a:srgbClr val="FF0000"/>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because we ar</a:t>
            </a:r>
            <a:r>
              <a:rPr lang="en-US" sz="1400" dirty="0" smtClean="0">
                <a:solidFill>
                  <a:schemeClr val="tx1"/>
                </a:solidFill>
                <a:latin typeface="Times New Roman" panose="02020603050405020304" pitchFamily="18" charset="0"/>
                <a:cs typeface="Times New Roman" panose="02020603050405020304" pitchFamily="18" charset="0"/>
              </a:rPr>
              <a:t>e using </a:t>
            </a:r>
            <a:r>
              <a:rPr lang="en-US" sz="1400" b="1" dirty="0" smtClean="0">
                <a:solidFill>
                  <a:srgbClr val="FF0000"/>
                </a:solidFill>
                <a:latin typeface="Times New Roman" panose="02020603050405020304" pitchFamily="18" charset="0"/>
                <a:cs typeface="Times New Roman" panose="02020603050405020304" pitchFamily="18" charset="0"/>
              </a:rPr>
              <a:t>POST</a:t>
            </a:r>
            <a:r>
              <a:rPr lang="en-US" sz="1400" dirty="0" smtClean="0">
                <a:solidFill>
                  <a:srgbClr val="FF0000"/>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method in HTML. </a:t>
            </a:r>
            <a:r>
              <a:rPr lang="en-US" sz="1400" dirty="0" smtClean="0">
                <a:solidFill>
                  <a:srgbClr val="00B050"/>
                </a:solidFill>
                <a:latin typeface="Times New Roman" panose="02020603050405020304" pitchFamily="18" charset="0"/>
                <a:cs typeface="Times New Roman" panose="02020603050405020304" pitchFamily="18" charset="0"/>
              </a:rPr>
              <a:t>Methods = [“GET”,”POST”]</a:t>
            </a:r>
            <a:endParaRPr lang="en-IN" sz="1400" dirty="0">
              <a:solidFill>
                <a:srgbClr val="00B050"/>
              </a:solidFill>
              <a:latin typeface="Times New Roman" panose="02020603050405020304" pitchFamily="18" charset="0"/>
              <a:cs typeface="Times New Roman" panose="02020603050405020304" pitchFamily="18" charset="0"/>
            </a:endParaRPr>
          </a:p>
          <a:p>
            <a:pPr marL="114300" indent="0" algn="just">
              <a:buNone/>
            </a:pPr>
            <a:endParaRPr lang="en-IN" sz="1400" b="1" dirty="0">
              <a:solidFill>
                <a:srgbClr val="FF0000"/>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xmlns="" id="{8051E986-98E1-52DA-C512-24B0906646FB}"/>
              </a:ext>
            </a:extLst>
          </p:cNvPr>
          <p:cNvPicPr>
            <a:picLocks noChangeAspect="1"/>
          </p:cNvPicPr>
          <p:nvPr/>
        </p:nvPicPr>
        <p:blipFill>
          <a:blip r:embed="rId3"/>
          <a:stretch>
            <a:fillRect/>
          </a:stretch>
        </p:blipFill>
        <p:spPr>
          <a:xfrm>
            <a:off x="6728284" y="2423073"/>
            <a:ext cx="4145126" cy="2011854"/>
          </a:xfrm>
          <a:prstGeom prst="rect">
            <a:avLst/>
          </a:prstGeom>
        </p:spPr>
      </p:pic>
      <p:pic>
        <p:nvPicPr>
          <p:cNvPr id="18" name="Picture 17">
            <a:extLst>
              <a:ext uri="{FF2B5EF4-FFF2-40B4-BE49-F238E27FC236}">
                <a16:creationId xmlns:a16="http://schemas.microsoft.com/office/drawing/2014/main" xmlns="" id="{BE0A4D6B-3EBA-A263-5A67-F12CC77AA8B5}"/>
              </a:ext>
            </a:extLst>
          </p:cNvPr>
          <p:cNvPicPr>
            <a:picLocks noChangeAspect="1"/>
          </p:cNvPicPr>
          <p:nvPr/>
        </p:nvPicPr>
        <p:blipFill>
          <a:blip r:embed="rId4"/>
          <a:stretch>
            <a:fillRect/>
          </a:stretch>
        </p:blipFill>
        <p:spPr>
          <a:xfrm>
            <a:off x="993912" y="2423073"/>
            <a:ext cx="4622203" cy="2011854"/>
          </a:xfrm>
          <a:prstGeom prst="rect">
            <a:avLst/>
          </a:prstGeom>
        </p:spPr>
      </p:pic>
    </p:spTree>
    <p:extLst>
      <p:ext uri="{BB962C8B-B14F-4D97-AF65-F5344CB8AC3E}">
        <p14:creationId xmlns:p14="http://schemas.microsoft.com/office/powerpoint/2010/main" val="315713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i="0" u="none" strike="noStrike" dirty="0">
                <a:solidFill>
                  <a:srgbClr val="00B050"/>
                </a:solidFill>
                <a:effectLst/>
                <a:latin typeface="Arial" panose="020B0604020202020204" pitchFamily="34" charset="0"/>
              </a:rPr>
              <a:t>Refactor</a:t>
            </a:r>
            <a:r>
              <a:rPr lang="en-US" sz="2800" b="1" i="0" u="none" strike="noStrike" dirty="0">
                <a:solidFill>
                  <a:srgbClr val="00B050"/>
                </a:solidFill>
                <a:effectLst/>
                <a:latin typeface="Arial" panose="020B0604020202020204" pitchFamily="34" charset="0"/>
              </a:rPr>
              <a:t>ed Code</a:t>
            </a:r>
            <a:endParaRPr lang="en-IN" sz="2800" b="1" dirty="0">
              <a:solidFill>
                <a:srgbClr val="00B050"/>
              </a:solidFill>
            </a:endParaRPr>
          </a:p>
        </p:txBody>
      </p:sp>
      <p:sp>
        <p:nvSpPr>
          <p:cNvPr id="4" name="Text Placeholder 3">
            <a:extLst>
              <a:ext uri="{FF2B5EF4-FFF2-40B4-BE49-F238E27FC236}">
                <a16:creationId xmlns:a16="http://schemas.microsoft.com/office/drawing/2014/main" xmlns="" id="{A11FE79B-C9D8-9CF9-04F9-AEEB6FC5F0CA}"/>
              </a:ext>
            </a:extLst>
          </p:cNvPr>
          <p:cNvSpPr>
            <a:spLocks noGrp="1"/>
          </p:cNvSpPr>
          <p:nvPr>
            <p:ph type="body" idx="1"/>
          </p:nvPr>
        </p:nvSpPr>
        <p:spPr/>
        <p:txBody>
          <a:bodyPr/>
          <a:lstStyle/>
          <a:p>
            <a:r>
              <a:rPr lang="en-US" b="1" dirty="0" smtClean="0">
                <a:latin typeface="Times New Roman" panose="02020603050405020304" pitchFamily="18" charset="0"/>
                <a:cs typeface="Times New Roman" panose="02020603050405020304" pitchFamily="18" charset="0"/>
              </a:rPr>
              <a:t>Flask code </a:t>
            </a:r>
          </a:p>
          <a:p>
            <a:pPr marL="114300" indent="0">
              <a:buNone/>
            </a:pPr>
            <a:endParaRPr lang="en-IN" b="1"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xmlns="" id="{9FE2D1A4-F547-94E4-46F4-CE5B9D10AB79}"/>
              </a:ext>
            </a:extLst>
          </p:cNvPr>
          <p:cNvSpPr>
            <a:spLocks noGrp="1"/>
          </p:cNvSpPr>
          <p:nvPr>
            <p:ph type="body" idx="2"/>
          </p:nvPr>
        </p:nvSpPr>
        <p:spPr/>
        <p:txBody>
          <a:bodyPr/>
          <a:lstStyle/>
          <a:p>
            <a:r>
              <a:rPr lang="en-US" b="1" dirty="0" smtClean="0">
                <a:latin typeface="Times New Roman" panose="02020603050405020304" pitchFamily="18" charset="0"/>
                <a:cs typeface="Times New Roman" panose="02020603050405020304" pitchFamily="18" charset="0"/>
              </a:rPr>
              <a:t>HTML Code</a:t>
            </a:r>
          </a:p>
          <a:p>
            <a:pPr marL="114300" indent="0">
              <a:buNone/>
            </a:pP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492" y="2495044"/>
            <a:ext cx="4801016" cy="291892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326" y="2495044"/>
            <a:ext cx="4557896" cy="2918928"/>
          </a:xfrm>
          <a:prstGeom prst="rect">
            <a:avLst/>
          </a:prstGeom>
        </p:spPr>
      </p:pic>
    </p:spTree>
    <p:extLst>
      <p:ext uri="{BB962C8B-B14F-4D97-AF65-F5344CB8AC3E}">
        <p14:creationId xmlns:p14="http://schemas.microsoft.com/office/powerpoint/2010/main" val="355112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OUTPUT</a:t>
            </a:r>
            <a:endParaRPr lang="en-IN"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US" b="1" u="sng" dirty="0" smtClean="0">
                <a:latin typeface="Times New Roman" panose="02020603050405020304" pitchFamily="18" charset="0"/>
                <a:cs typeface="Times New Roman" panose="02020603050405020304" pitchFamily="18" charset="0"/>
              </a:rPr>
              <a:t>Terminal</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114300" indent="0">
              <a:buNone/>
            </a:pPr>
            <a:r>
              <a:rPr lang="en-US" sz="1400" dirty="0" smtClean="0">
                <a:latin typeface="Times New Roman" panose="02020603050405020304" pitchFamily="18" charset="0"/>
                <a:cs typeface="Times New Roman" panose="02020603050405020304" pitchFamily="18" charset="0"/>
              </a:rPr>
              <a:t>From above fig we can say that </a:t>
            </a:r>
            <a:r>
              <a:rPr lang="en-US" sz="1400" b="1" dirty="0" smtClean="0">
                <a:latin typeface="Times New Roman" panose="02020603050405020304" pitchFamily="18" charset="0"/>
                <a:cs typeface="Times New Roman" panose="02020603050405020304" pitchFamily="18" charset="0"/>
              </a:rPr>
              <a:t>status code </a:t>
            </a:r>
            <a:r>
              <a:rPr lang="en-US" sz="1400" dirty="0" smtClean="0">
                <a:latin typeface="Times New Roman" panose="02020603050405020304" pitchFamily="18" charset="0"/>
                <a:cs typeface="Times New Roman" panose="02020603050405020304" pitchFamily="18" charset="0"/>
              </a:rPr>
              <a:t>is </a:t>
            </a:r>
            <a:r>
              <a:rPr lang="en-US" sz="1400" b="1" dirty="0" smtClean="0">
                <a:solidFill>
                  <a:srgbClr val="00B050"/>
                </a:solidFill>
                <a:latin typeface="Times New Roman" panose="02020603050405020304" pitchFamily="18" charset="0"/>
                <a:cs typeface="Times New Roman" panose="02020603050405020304" pitchFamily="18" charset="0"/>
              </a:rPr>
              <a:t>200</a:t>
            </a:r>
            <a:r>
              <a:rPr lang="en-US" sz="1400" dirty="0" smtClean="0">
                <a:latin typeface="Times New Roman" panose="02020603050405020304" pitchFamily="18" charset="0"/>
                <a:cs typeface="Times New Roman" panose="02020603050405020304" pitchFamily="18" charset="0"/>
              </a:rPr>
              <a:t> which means successfully running without any errors</a:t>
            </a:r>
          </a:p>
          <a:p>
            <a:pPr marL="114300" indent="0">
              <a:buNone/>
            </a:pPr>
            <a:endParaRPr lang="en-IN"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2"/>
          </p:nvPr>
        </p:nvSpPr>
        <p:spPr/>
        <p:txBody>
          <a:bodyPr/>
          <a:lstStyle/>
          <a:p>
            <a:pPr marL="114300" indent="0">
              <a:buNone/>
            </a:pPr>
            <a:r>
              <a:rPr lang="en-US" b="1" u="sng" dirty="0" smtClean="0">
                <a:latin typeface="Times New Roman" panose="02020603050405020304" pitchFamily="18" charset="0"/>
                <a:cs typeface="Times New Roman" panose="02020603050405020304" pitchFamily="18" charset="0"/>
              </a:rPr>
              <a:t>HTML Viewer</a:t>
            </a:r>
          </a:p>
          <a:p>
            <a:pPr marL="114300" indent="0">
              <a:buNone/>
            </a:pPr>
            <a:endParaRPr lang="en-US" b="1" dirty="0">
              <a:latin typeface="Times New Roman" panose="02020603050405020304" pitchFamily="18" charset="0"/>
              <a:cs typeface="Times New Roman" panose="02020603050405020304" pitchFamily="18" charset="0"/>
            </a:endParaRPr>
          </a:p>
          <a:p>
            <a:pPr marL="114300" indent="0">
              <a:buNone/>
            </a:pPr>
            <a:endParaRPr lang="en-US" b="1" dirty="0" smtClean="0">
              <a:latin typeface="Times New Roman" panose="02020603050405020304" pitchFamily="18" charset="0"/>
              <a:cs typeface="Times New Roman" panose="02020603050405020304" pitchFamily="18" charset="0"/>
            </a:endParaRPr>
          </a:p>
          <a:p>
            <a:pPr marL="114300" indent="0">
              <a:buNone/>
            </a:pPr>
            <a:endParaRPr lang="en-US" b="1" dirty="0">
              <a:latin typeface="Times New Roman" panose="02020603050405020304" pitchFamily="18" charset="0"/>
              <a:cs typeface="Times New Roman" panose="02020603050405020304" pitchFamily="18" charset="0"/>
            </a:endParaRPr>
          </a:p>
          <a:p>
            <a:pPr marL="114300" indent="0">
              <a:buNone/>
            </a:pPr>
            <a:endParaRPr lang="en-US" b="1" dirty="0" smtClean="0">
              <a:latin typeface="Times New Roman" panose="02020603050405020304" pitchFamily="18" charset="0"/>
              <a:cs typeface="Times New Roman" panose="02020603050405020304" pitchFamily="18" charset="0"/>
            </a:endParaRPr>
          </a:p>
          <a:p>
            <a:pPr marL="114300" indent="0">
              <a:buNone/>
            </a:pPr>
            <a:endParaRPr lang="en-US" b="1" dirty="0">
              <a:latin typeface="Times New Roman" panose="02020603050405020304" pitchFamily="18" charset="0"/>
              <a:cs typeface="Times New Roman" panose="02020603050405020304" pitchFamily="18" charset="0"/>
            </a:endParaRPr>
          </a:p>
          <a:p>
            <a:pPr marL="114300" indent="0">
              <a:buNone/>
            </a:pPr>
            <a:r>
              <a:rPr lang="en-US" sz="1400" dirty="0" smtClean="0">
                <a:latin typeface="Times New Roman" panose="02020603050405020304" pitchFamily="18" charset="0"/>
                <a:cs typeface="Times New Roman" panose="02020603050405020304" pitchFamily="18" charset="0"/>
              </a:rPr>
              <a:t>After fixing the bugs this is </a:t>
            </a:r>
            <a:r>
              <a:rPr lang="en-US" sz="1400" b="1" dirty="0" smtClean="0">
                <a:latin typeface="Times New Roman" panose="02020603050405020304" pitchFamily="18" charset="0"/>
                <a:cs typeface="Times New Roman" panose="02020603050405020304" pitchFamily="18" charset="0"/>
              </a:rPr>
              <a:t>final output </a:t>
            </a:r>
            <a:r>
              <a:rPr lang="en-US" sz="1400" dirty="0" smtClean="0">
                <a:latin typeface="Times New Roman" panose="02020603050405020304" pitchFamily="18" charset="0"/>
                <a:cs typeface="Times New Roman" panose="02020603050405020304" pitchFamily="18" charset="0"/>
              </a:rPr>
              <a:t>we can expect from the refracted code.</a:t>
            </a:r>
            <a:endParaRPr lang="en-IN" sz="1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716" y="2525103"/>
            <a:ext cx="4930567" cy="22709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09" y="2525104"/>
            <a:ext cx="5061781" cy="2270957"/>
          </a:xfrm>
          <a:prstGeom prst="rect">
            <a:avLst/>
          </a:prstGeom>
        </p:spPr>
      </p:pic>
    </p:spTree>
    <p:extLst>
      <p:ext uri="{BB962C8B-B14F-4D97-AF65-F5344CB8AC3E}">
        <p14:creationId xmlns:p14="http://schemas.microsoft.com/office/powerpoint/2010/main" val="305381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235</Words>
  <Application>Microsoft Office PowerPoint</Application>
  <PresentationFormat>Widescreen</PresentationFormat>
  <Paragraphs>69</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Times New Roman</vt:lpstr>
      <vt:lpstr>Arial</vt:lpstr>
      <vt:lpstr>Libre Baskerville</vt:lpstr>
      <vt:lpstr>Calibri</vt:lpstr>
      <vt:lpstr>Office Theme</vt:lpstr>
      <vt:lpstr>PowerPoint Presentation</vt:lpstr>
      <vt:lpstr>     Scenario  A team of enthusiastic data scientists embarked on a mission to develop a Note Taking Application using Python, Flask, and HTML. However, their lack of experience in backend development has led to challenges in making the application fully functional. Recognizing your proficiency in backend development, you have been tasked with fixing the broken code and ensuring the application works seamlessly.           Task  Refactor the existing codebase and ensure the proper functioning of the Note Taking Application. Document all identified bugs during the debugging process. Remember, the task is not about recreating the app from scratch. Your goal is to fix the already existing codebase and make the application work as intended.  </vt:lpstr>
      <vt:lpstr>Let’s run the code </vt:lpstr>
      <vt:lpstr>OUTPUT </vt:lpstr>
      <vt:lpstr>Identified Bugs  </vt:lpstr>
      <vt:lpstr>Refactored Code</vt:lpstr>
      <vt:lpstr>OUTPUT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Microsoft account</cp:lastModifiedBy>
  <cp:revision>16</cp:revision>
  <dcterms:created xsi:type="dcterms:W3CDTF">2021-02-16T05:19:01Z</dcterms:created>
  <dcterms:modified xsi:type="dcterms:W3CDTF">2024-02-28T09:27:31Z</dcterms:modified>
</cp:coreProperties>
</file>