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57" r:id="rId5"/>
    <p:sldId id="258" r:id="rId6"/>
    <p:sldId id="260" r:id="rId7"/>
    <p:sldId id="262" r:id="rId8"/>
    <p:sldId id="266" r:id="rId9"/>
    <p:sldId id="268" r:id="rId10"/>
    <p:sldId id="274" r:id="rId11"/>
    <p:sldId id="272" r:id="rId12"/>
    <p:sldId id="270" r:id="rId13"/>
    <p:sldId id="271" r:id="rId14"/>
    <p:sldId id="275" r:id="rId15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149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2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www.luogu.com.cn/problem/P2698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luogu.com.cn/problem/P7072" TargetMode="External"/><Relationship Id="rId1" Type="http://schemas.openxmlformats.org/officeDocument/2006/relationships/hyperlink" Target="https://oi-wiki.org/basic/counting-sort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www.luogu.com.cn/problem/P267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uogu.com.cn/problem/P163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uogu.com.cn/problem/P578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uogu.com.cn/problem/P1886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www.luogu.com.cn/problem/SP180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 anchorCtr="0"/>
          <a:lstStyle/>
          <a:p>
            <a:pPr defTabSz="914400">
              <a:buClrTx/>
              <a:buSzTx/>
              <a:buFontTx/>
              <a:buNone/>
            </a:pPr>
            <a:r>
              <a:rPr 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线性时间复杂度优化</a:t>
            </a:r>
            <a:endParaRPr lang="zh-CN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403350" y="3717290"/>
            <a:ext cx="6038850" cy="1752600"/>
          </a:xfrm>
        </p:spPr>
        <p:txBody>
          <a:bodyPr/>
          <a:lstStyle/>
          <a:p>
            <a:pPr algn="r" defTabSz="914400">
              <a:buClrTx/>
              <a:buSzTx/>
              <a:buFontTx/>
            </a:pPr>
            <a:r>
              <a:rPr lang="zh-CN" sz="2400" kern="1200" baseline="0">
                <a:latin typeface="Arial" panose="020B0604020202020204" pitchFamily="34" charset="0"/>
                <a:ea typeface="宋体" panose="02010600030101010101" pitchFamily="2" charset="-122"/>
              </a:rPr>
              <a:t>耿鹏成</a:t>
            </a:r>
            <a:endParaRPr lang="zh-CN" sz="2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112568"/>
          </a:xfrm>
        </p:spPr>
        <p:txBody>
          <a:bodyPr anchor="t"/>
          <a:lstStyle/>
          <a:p>
            <a:pPr algn="l"/>
            <a:r>
              <a:rPr lang="en-US" altLang="zh-CN" sz="3200" dirty="0"/>
              <a:t>	</a:t>
            </a:r>
            <a:r>
              <a:rPr lang="zh-CN" altLang="en-US" sz="2800" dirty="0"/>
              <a:t>先简化一下题目，可以对每一个可能答案的右端点 </a:t>
            </a:r>
            <a:r>
              <a:rPr lang="en-US" altLang="zh-CN" sz="2800" dirty="0"/>
              <a:t>r </a:t>
            </a:r>
            <a:r>
              <a:rPr lang="zh-CN" altLang="en-US" sz="2800" dirty="0"/>
              <a:t>找到最靠右的 </a:t>
            </a:r>
            <a:r>
              <a:rPr lang="en-US" altLang="zh-CN" sz="2800" dirty="0"/>
              <a:t>l </a:t>
            </a:r>
            <a:r>
              <a:rPr lang="zh-CN" altLang="en-US" sz="2800" dirty="0"/>
              <a:t>，然后在这其中找到 </a:t>
            </a:r>
            <a:r>
              <a:rPr lang="en-US" altLang="zh-CN" sz="2800" dirty="0"/>
              <a:t>r-l </a:t>
            </a:r>
            <a:r>
              <a:rPr lang="zh-CN" altLang="en-US" sz="2800" dirty="0"/>
              <a:t>最小的即可。所以先对点以 </a:t>
            </a:r>
            <a:r>
              <a:rPr lang="en-US" altLang="zh-CN" sz="2800" dirty="0"/>
              <a:t>x </a:t>
            </a:r>
            <a:r>
              <a:rPr lang="zh-CN" altLang="en-US" sz="2800" dirty="0"/>
              <a:t>为关键字排序</a:t>
            </a:r>
            <a:br>
              <a:rPr lang="en-US" altLang="zh-CN" sz="2800" dirty="0"/>
            </a:br>
            <a:r>
              <a:rPr lang="en-US" altLang="zh-CN" sz="2800" dirty="0"/>
              <a:t>	</a:t>
            </a:r>
            <a:r>
              <a:rPr lang="zh-CN" altLang="en-US" sz="2800" dirty="0"/>
              <a:t>与第一题相似，在得到可行解 </a:t>
            </a:r>
            <a:r>
              <a:rPr lang="en-US" altLang="zh-CN" sz="2800" dirty="0"/>
              <a:t>[</a:t>
            </a:r>
            <a:r>
              <a:rPr lang="en-US" altLang="zh-CN" sz="2800" dirty="0" err="1"/>
              <a:t>l,r</a:t>
            </a:r>
            <a:r>
              <a:rPr lang="en-US" altLang="zh-CN" sz="2800" dirty="0"/>
              <a:t>]</a:t>
            </a:r>
            <a:r>
              <a:rPr lang="zh-CN" altLang="en-US" sz="2800" dirty="0"/>
              <a:t> 后，若 </a:t>
            </a:r>
            <a:r>
              <a:rPr lang="en-US" altLang="zh-CN" sz="2800" dirty="0"/>
              <a:t>r </a:t>
            </a:r>
            <a:r>
              <a:rPr lang="zh-CN" altLang="en-US" sz="2800" dirty="0"/>
              <a:t>逐渐增大，对应的最优解 </a:t>
            </a:r>
            <a:r>
              <a:rPr lang="en-US" altLang="zh-CN" sz="2800" dirty="0"/>
              <a:t>l </a:t>
            </a:r>
            <a:r>
              <a:rPr lang="zh-CN" altLang="en-US" sz="2800" dirty="0"/>
              <a:t>也会不严格递增。</a:t>
            </a:r>
            <a:br>
              <a:rPr lang="en-US" altLang="zh-CN" sz="2800" dirty="0"/>
            </a:br>
            <a:r>
              <a:rPr lang="en-US" altLang="zh-CN" sz="2800" dirty="0"/>
              <a:t>	</a:t>
            </a:r>
            <a:r>
              <a:rPr lang="zh-CN" altLang="en-US" sz="2800" dirty="0"/>
              <a:t>用单调队列维护 </a:t>
            </a:r>
            <a:r>
              <a:rPr lang="en-US" altLang="zh-CN" sz="2800" dirty="0"/>
              <a:t>[</a:t>
            </a:r>
            <a:r>
              <a:rPr lang="en-US" altLang="zh-CN" sz="2800" dirty="0" err="1"/>
              <a:t>l,r</a:t>
            </a:r>
            <a:r>
              <a:rPr lang="en-US" altLang="zh-CN" sz="2800" dirty="0"/>
              <a:t>] </a:t>
            </a:r>
            <a:r>
              <a:rPr lang="zh-CN" altLang="en-US" sz="2800" dirty="0"/>
              <a:t>间的最大</a:t>
            </a:r>
            <a:r>
              <a:rPr lang="en-US" altLang="zh-CN" sz="2800" dirty="0"/>
              <a:t>/</a:t>
            </a:r>
            <a:r>
              <a:rPr lang="zh-CN" altLang="en-US" sz="2800" dirty="0"/>
              <a:t>最小值即可</a:t>
            </a:r>
            <a:br>
              <a:rPr lang="en-US" altLang="zh-CN" sz="3200" dirty="0"/>
            </a:b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503548" y="332656"/>
            <a:ext cx="81369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hlinkClick r:id="rId1"/>
              </a:rPr>
              <a:t>P2698 [USACO12MAR] Flowerpot S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1122363"/>
            <a:ext cx="8280920" cy="238760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Chapter2 </a:t>
            </a:r>
            <a:r>
              <a:rPr lang="zh-CN" altLang="en-US" dirty="0">
                <a:solidFill>
                  <a:schemeClr val="tx1"/>
                </a:solidFill>
              </a:rPr>
              <a:t>利用空间换时间优化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4400" dirty="0"/>
              <a:t>计数排序</a:t>
            </a:r>
            <a:endParaRPr lang="en-US" altLang="zh-CN" sz="44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每遇到一个数，就将其加入这个数的“桶”中，之后遍历不为</a:t>
            </a:r>
            <a:r>
              <a:rPr lang="en-US" altLang="zh-CN" sz="2800" dirty="0"/>
              <a:t>0</a:t>
            </a:r>
            <a:r>
              <a:rPr lang="zh-CN" altLang="en-US" sz="2800" dirty="0"/>
              <a:t>的桶数组，即可完成排序。易得，计数排序的时间复杂度为 </a:t>
            </a:r>
            <a:r>
              <a:rPr lang="en-US" altLang="zh-CN" sz="2800" dirty="0"/>
              <a:t>O(</a:t>
            </a:r>
            <a:r>
              <a:rPr lang="en-US" altLang="zh-CN" sz="2800" dirty="0" err="1"/>
              <a:t>n+A</a:t>
            </a:r>
            <a:r>
              <a:rPr lang="en-US" altLang="zh-CN" sz="2800" dirty="0"/>
              <a:t>) </a:t>
            </a:r>
            <a:r>
              <a:rPr lang="zh-CN" altLang="en-US" sz="2800" dirty="0"/>
              <a:t>（</a:t>
            </a:r>
            <a:r>
              <a:rPr lang="en-US" altLang="zh-CN" sz="2800" dirty="0"/>
              <a:t>n</a:t>
            </a:r>
            <a:r>
              <a:rPr lang="zh-CN" altLang="en-US" sz="2800" dirty="0"/>
              <a:t>为数的个数，</a:t>
            </a:r>
            <a:r>
              <a:rPr lang="en-US" altLang="zh-CN" sz="2800" dirty="0"/>
              <a:t>A</a:t>
            </a:r>
            <a:r>
              <a:rPr lang="zh-CN" altLang="en-US" sz="2800" dirty="0"/>
              <a:t>为数的值域）</a:t>
            </a:r>
            <a:r>
              <a:rPr lang="en-US" altLang="zh-CN" sz="2800" dirty="0"/>
              <a:t>	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   </a:t>
            </a:r>
            <a:r>
              <a:rPr lang="zh-CN" altLang="en-US" sz="2800" dirty="0">
                <a:latin typeface="+mn-ea"/>
              </a:rPr>
              <a:t>相比常用的</a:t>
            </a:r>
            <a:r>
              <a:rPr lang="en-US" altLang="zh-CN" sz="2800" dirty="0">
                <a:latin typeface="+mn-ea"/>
              </a:rPr>
              <a:t> </a:t>
            </a:r>
            <a:r>
              <a:rPr lang="en-US" altLang="zh-CN" sz="2800" dirty="0"/>
              <a:t>O(</a:t>
            </a:r>
            <a:r>
              <a:rPr lang="en-US" altLang="zh-CN" sz="2800" dirty="0" err="1"/>
              <a:t>nlogn</a:t>
            </a:r>
            <a:r>
              <a:rPr lang="en-US" altLang="zh-CN" sz="2800" dirty="0"/>
              <a:t>) </a:t>
            </a:r>
            <a:r>
              <a:rPr lang="zh-CN" altLang="en-US" sz="2800" dirty="0"/>
              <a:t>的快速排序，计数排序用大小为 </a:t>
            </a:r>
            <a:r>
              <a:rPr lang="en-US" altLang="zh-CN" sz="2800" dirty="0"/>
              <a:t>A </a:t>
            </a:r>
            <a:r>
              <a:rPr lang="zh-CN" altLang="en-US" sz="2800" dirty="0"/>
              <a:t>的桶数组换取了时间，在</a:t>
            </a:r>
            <a:r>
              <a:rPr lang="en-US" altLang="zh-CN" sz="2800" dirty="0"/>
              <a:t>A</a:t>
            </a:r>
            <a:r>
              <a:rPr lang="zh-CN" altLang="en-US" sz="2800" dirty="0"/>
              <a:t>较小时效率更高。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   </a:t>
            </a:r>
            <a:r>
              <a:rPr lang="en-US" altLang="zh-CN" sz="2800" dirty="0">
                <a:hlinkClick r:id="rId1"/>
              </a:rPr>
              <a:t>OI-Wiki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</a:t>
            </a:r>
            <a:r>
              <a:rPr lang="zh-CN" altLang="en-US" sz="2800" dirty="0">
                <a:hlinkClick r:id="rId2"/>
              </a:rPr>
              <a:t>例 </a:t>
            </a:r>
            <a:r>
              <a:rPr lang="en-US" altLang="zh-CN" sz="2800" dirty="0">
                <a:hlinkClick r:id="rId2"/>
              </a:rPr>
              <a:t>P7072 [CSP-J2020] </a:t>
            </a:r>
            <a:r>
              <a:rPr lang="zh-CN" altLang="en-US" sz="2800" dirty="0">
                <a:hlinkClick r:id="rId2"/>
              </a:rPr>
              <a:t>直播获奖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472608"/>
          </a:xfrm>
        </p:spPr>
        <p:txBody>
          <a:bodyPr anchor="t"/>
          <a:lstStyle/>
          <a:p>
            <a:pPr algn="l"/>
            <a:r>
              <a:rPr lang="en-US" altLang="zh-CN" sz="2800" dirty="0">
                <a:latin typeface="+mn-ea"/>
                <a:ea typeface="+mn-ea"/>
              </a:rPr>
              <a:t>     </a:t>
            </a:r>
            <a:r>
              <a:rPr lang="zh-CN" altLang="en-US" sz="2800" dirty="0">
                <a:latin typeface="+mn-ea"/>
                <a:ea typeface="+mn-ea"/>
              </a:rPr>
              <a:t>容易发现，题目即是求对于所有颜色相同且奇偶相同的 </a:t>
            </a:r>
            <a:r>
              <a:rPr lang="en-US" altLang="zh-CN" sz="2800" dirty="0" err="1">
                <a:latin typeface="+mn-ea"/>
                <a:ea typeface="+mn-ea"/>
              </a:rPr>
              <a:t>x,z</a:t>
            </a:r>
            <a:r>
              <a:rPr lang="en-US" altLang="zh-CN" sz="2800" dirty="0">
                <a:latin typeface="+mn-ea"/>
                <a:ea typeface="+mn-ea"/>
              </a:rPr>
              <a:t> </a:t>
            </a:r>
            <a:r>
              <a:rPr lang="zh-CN" altLang="en-US" sz="2800" dirty="0">
                <a:latin typeface="+mn-ea"/>
                <a:ea typeface="+mn-ea"/>
              </a:rPr>
              <a:t>的 </a:t>
            </a:r>
            <a:r>
              <a:rPr lang="en-US" altLang="zh-CN" sz="2800" dirty="0">
                <a:latin typeface="+mn-ea"/>
                <a:ea typeface="+mn-ea"/>
              </a:rPr>
              <a:t>(</a:t>
            </a:r>
            <a:r>
              <a:rPr lang="en-US" altLang="zh-CN" sz="2800" dirty="0" err="1">
                <a:latin typeface="+mn-ea"/>
                <a:ea typeface="+mn-ea"/>
              </a:rPr>
              <a:t>x+z</a:t>
            </a:r>
            <a:r>
              <a:rPr lang="en-US" altLang="zh-CN" sz="2800" dirty="0">
                <a:latin typeface="+mn-ea"/>
                <a:ea typeface="+mn-ea"/>
              </a:rPr>
              <a:t>)*(</a:t>
            </a:r>
            <a:r>
              <a:rPr lang="en-US" altLang="zh-CN" sz="2800" dirty="0" err="1">
                <a:latin typeface="+mn-ea"/>
                <a:ea typeface="+mn-ea"/>
              </a:rPr>
              <a:t>a_x+a_z</a:t>
            </a:r>
            <a:r>
              <a:rPr lang="en-US" altLang="zh-CN" sz="2800" dirty="0">
                <a:latin typeface="+mn-ea"/>
                <a:ea typeface="+mn-ea"/>
              </a:rPr>
              <a:t>)</a:t>
            </a:r>
            <a:r>
              <a:rPr lang="zh-CN" altLang="en-US" sz="2800" dirty="0">
                <a:latin typeface="+mn-ea"/>
                <a:ea typeface="+mn-ea"/>
              </a:rPr>
              <a:t>的和，直接枚举的时间复杂度为 </a:t>
            </a:r>
            <a:r>
              <a:rPr lang="en-US" altLang="zh-CN" sz="2800" dirty="0">
                <a:latin typeface="+mn-ea"/>
                <a:ea typeface="+mn-ea"/>
              </a:rPr>
              <a:t>O(n^2)</a:t>
            </a:r>
            <a:br>
              <a:rPr lang="en-US" altLang="zh-CN" sz="2800" dirty="0">
                <a:latin typeface="+mn-ea"/>
                <a:ea typeface="+mn-ea"/>
              </a:rPr>
            </a:br>
            <a:r>
              <a:rPr lang="en-US" altLang="zh-CN" sz="2800" dirty="0">
                <a:latin typeface="+mn-ea"/>
                <a:ea typeface="+mn-ea"/>
              </a:rPr>
              <a:t>	</a:t>
            </a:r>
            <a:r>
              <a:rPr lang="zh-CN" altLang="en-US" sz="2800" dirty="0">
                <a:latin typeface="+mn-ea"/>
                <a:ea typeface="+mn-ea"/>
              </a:rPr>
              <a:t>考虑将上式拆开再进行求和，容易发现，求和后没有变量</a:t>
            </a:r>
            <a:r>
              <a:rPr lang="en-US" altLang="zh-CN" sz="2800" dirty="0">
                <a:latin typeface="+mn-ea"/>
                <a:ea typeface="+mn-ea"/>
              </a:rPr>
              <a:t>z</a:t>
            </a:r>
            <a:r>
              <a:rPr lang="zh-CN" altLang="en-US" sz="2800" dirty="0">
                <a:latin typeface="+mn-ea"/>
                <a:ea typeface="+mn-ea"/>
              </a:rPr>
              <a:t>，但出现了颜色和奇偶均相同的数量 </a:t>
            </a:r>
            <a:r>
              <a:rPr lang="en-US" altLang="zh-CN" sz="2800" dirty="0">
                <a:latin typeface="+mn-ea"/>
                <a:ea typeface="+mn-ea"/>
              </a:rPr>
              <a:t>k </a:t>
            </a:r>
            <a:r>
              <a:rPr lang="zh-CN" altLang="en-US" sz="2800" dirty="0">
                <a:latin typeface="+mn-ea"/>
                <a:ea typeface="+mn-ea"/>
              </a:rPr>
              <a:t>和</a:t>
            </a:r>
            <a:r>
              <a:rPr lang="en-US" altLang="zh-CN" sz="2800" dirty="0">
                <a:latin typeface="+mn-ea"/>
                <a:ea typeface="+mn-ea"/>
              </a:rPr>
              <a:t>(a1+a2+…+</a:t>
            </a:r>
            <a:r>
              <a:rPr lang="en-US" altLang="zh-CN" sz="2800" dirty="0" err="1">
                <a:latin typeface="+mn-ea"/>
                <a:ea typeface="+mn-ea"/>
              </a:rPr>
              <a:t>ak</a:t>
            </a:r>
            <a:r>
              <a:rPr lang="en-US" altLang="zh-CN" sz="2800" dirty="0">
                <a:latin typeface="+mn-ea"/>
                <a:ea typeface="+mn-ea"/>
              </a:rPr>
              <a:t>)</a:t>
            </a:r>
            <a:r>
              <a:rPr lang="zh-CN" altLang="en-US" sz="2800" dirty="0">
                <a:latin typeface="+mn-ea"/>
                <a:ea typeface="+mn-ea"/>
              </a:rPr>
              <a:t> 的和，所以先预处理计算出上述的值，就能 </a:t>
            </a:r>
            <a:r>
              <a:rPr lang="en-US" altLang="zh-CN" sz="2800" dirty="0">
                <a:latin typeface="+mn-ea"/>
                <a:ea typeface="+mn-ea"/>
              </a:rPr>
              <a:t>O(1)</a:t>
            </a:r>
            <a:r>
              <a:rPr lang="zh-CN" altLang="en-US" sz="2800" dirty="0">
                <a:latin typeface="+mn-ea"/>
                <a:ea typeface="+mn-ea"/>
              </a:rPr>
              <a:t>计算每组</a:t>
            </a:r>
            <a:r>
              <a:rPr lang="zh-CN" altLang="en-US" sz="2800" dirty="0">
                <a:latin typeface="+mn-ea"/>
              </a:rPr>
              <a:t>颜色和奇偶均相同的数对答案的贡献，故算法的时间复杂度为 </a:t>
            </a:r>
            <a:r>
              <a:rPr lang="en-US" altLang="zh-CN" sz="2800" dirty="0">
                <a:latin typeface="+mn-ea"/>
              </a:rPr>
              <a:t>O(n)</a:t>
            </a:r>
            <a:br>
              <a:rPr lang="en-US" altLang="zh-CN" sz="2800" dirty="0"/>
            </a:br>
            <a:br>
              <a:rPr lang="en-US" altLang="zh-CN" sz="2800" dirty="0"/>
            </a:br>
            <a:r>
              <a:rPr lang="en-US" altLang="zh-CN" sz="2800" dirty="0"/>
              <a:t>		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503548" y="332656"/>
            <a:ext cx="81369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hlinkClick r:id="rId1"/>
              </a:rPr>
              <a:t>P2671 [NOIP2015 </a:t>
            </a:r>
            <a:r>
              <a:rPr lang="zh-CN" altLang="en-US" sz="3200" dirty="0">
                <a:hlinkClick r:id="rId1"/>
              </a:rPr>
              <a:t>普及组</a:t>
            </a:r>
            <a:r>
              <a:rPr lang="en-US" altLang="zh-CN" sz="3200" dirty="0">
                <a:hlinkClick r:id="rId1"/>
              </a:rPr>
              <a:t>] </a:t>
            </a:r>
            <a:r>
              <a:rPr lang="zh-CN" altLang="en-US" sz="3200" dirty="0">
                <a:hlinkClick r:id="rId1"/>
              </a:rPr>
              <a:t>求和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Chapter1 </a:t>
            </a:r>
            <a:r>
              <a:rPr lang="zh-CN" altLang="en-US" dirty="0">
                <a:solidFill>
                  <a:schemeClr val="tx1"/>
                </a:solidFill>
              </a:rPr>
              <a:t>利用单调性优化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27025"/>
            <a:ext cx="8229600" cy="5799455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4400" dirty="0"/>
              <a:t>双指针</a:t>
            </a:r>
            <a:r>
              <a:rPr lang="en-US" altLang="zh-CN" sz="3600" dirty="0"/>
              <a:t> </a:t>
            </a:r>
            <a:endParaRPr lang="en-US" altLang="zh-CN" sz="3600" dirty="0"/>
          </a:p>
          <a:p>
            <a:pPr marL="0" indent="0">
              <a:buNone/>
            </a:pPr>
            <a:r>
              <a:rPr lang="zh-CN" altLang="en-US" dirty="0">
                <a:hlinkClick r:id="rId1" action="ppaction://hlinkfile"/>
              </a:rPr>
              <a:t>例</a:t>
            </a:r>
            <a:r>
              <a:rPr lang="en-US" altLang="zh-CN" dirty="0">
                <a:hlinkClick r:id="rId1" action="ppaction://hlinkfile"/>
              </a:rPr>
              <a:t> P1638 </a:t>
            </a:r>
            <a:r>
              <a:rPr lang="zh-CN" altLang="en-US" dirty="0">
                <a:hlinkClick r:id="rId1" action="ppaction://hlinkfile"/>
              </a:rPr>
              <a:t>逛画展</a:t>
            </a:r>
            <a:endParaRPr lang="zh-CN" altLang="en-US" dirty="0"/>
          </a:p>
          <a:p>
            <a:pPr marL="0" indent="0" defTabSz="914400">
              <a:buNone/>
            </a:pPr>
            <a:r>
              <a:rPr lang="en-US" altLang="zh-CN" sz="2800" dirty="0"/>
              <a:t>	*</a:t>
            </a:r>
            <a:r>
              <a:rPr lang="zh-CN" altLang="en-US" sz="2800" dirty="0"/>
              <a:t>暴力，</a:t>
            </a:r>
            <a:r>
              <a:rPr lang="en-US" altLang="zh-CN" sz="2800" dirty="0"/>
              <a:t>O(n^2)</a:t>
            </a:r>
            <a:endParaRPr lang="zh-CN" altLang="en-US" sz="2800" dirty="0"/>
          </a:p>
          <a:p>
            <a:pPr marL="0" indent="0" defTabSz="914400">
              <a:buNone/>
            </a:pPr>
            <a:r>
              <a:rPr lang="en-US" altLang="zh-CN" sz="2800" dirty="0"/>
              <a:t>	*</a:t>
            </a:r>
            <a:r>
              <a:rPr lang="zh-CN" altLang="en-US" sz="2800" dirty="0"/>
              <a:t>考虑暴力过程中得到了第一个可行解</a:t>
            </a:r>
            <a:r>
              <a:rPr lang="en-US" altLang="zh-CN" sz="2800" dirty="0"/>
              <a:t> [</a:t>
            </a:r>
            <a:r>
              <a:rPr lang="en-US" altLang="zh-CN" sz="2800" dirty="0" err="1"/>
              <a:t>l,r</a:t>
            </a:r>
            <a:r>
              <a:rPr lang="en-US" altLang="zh-CN" sz="2800" dirty="0"/>
              <a:t>]</a:t>
            </a:r>
            <a:r>
              <a:rPr lang="zh-CN" altLang="en-US" sz="2800" dirty="0"/>
              <a:t>，如何在此基础上扩展出一个新的解？</a:t>
            </a:r>
            <a:endParaRPr lang="zh-CN" altLang="en-US" sz="2800" dirty="0"/>
          </a:p>
          <a:p>
            <a:pPr marL="0" indent="0" defTabSz="914400">
              <a:buNone/>
            </a:pPr>
            <a:r>
              <a:rPr lang="en-US" altLang="zh-CN" sz="2800" dirty="0"/>
              <a:t>   	</a:t>
            </a:r>
            <a:r>
              <a:rPr lang="zh-CN" altLang="en-US" sz="2800" dirty="0"/>
              <a:t>注意到，当指针</a:t>
            </a:r>
            <a:r>
              <a:rPr lang="en-US" altLang="zh-CN" sz="2800" dirty="0"/>
              <a:t> r</a:t>
            </a:r>
            <a:r>
              <a:rPr lang="zh-CN" altLang="en-US" sz="2800" dirty="0"/>
              <a:t>变成</a:t>
            </a:r>
            <a:r>
              <a:rPr lang="en-US" altLang="zh-CN" sz="2800" dirty="0"/>
              <a:t> r+1</a:t>
            </a:r>
            <a:r>
              <a:rPr lang="zh-CN" altLang="en-US" sz="2800" dirty="0"/>
              <a:t>时，新的最优解</a:t>
            </a:r>
            <a:r>
              <a:rPr lang="en-US" altLang="zh-CN" sz="2800" dirty="0"/>
              <a:t> l1</a:t>
            </a:r>
            <a:r>
              <a:rPr lang="zh-CN" altLang="en-US" sz="2800" dirty="0"/>
              <a:t>一定大于</a:t>
            </a:r>
            <a:r>
              <a:rPr lang="en-US" altLang="zh-CN" sz="2800" dirty="0"/>
              <a:t> l</a:t>
            </a:r>
            <a:endParaRPr lang="en-US" altLang="zh-CN" sz="2800" dirty="0"/>
          </a:p>
          <a:p>
            <a:pPr marL="0" indent="0" defTabSz="91440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故需同时维护指针</a:t>
            </a:r>
            <a:r>
              <a:rPr lang="en-US" altLang="zh-CN" sz="2800" dirty="0"/>
              <a:t> </a:t>
            </a:r>
            <a:r>
              <a:rPr lang="en-US" altLang="zh-CN" sz="2800" dirty="0" err="1"/>
              <a:t>l,r</a:t>
            </a:r>
            <a:r>
              <a:rPr lang="en-US" altLang="zh-CN" sz="2800" dirty="0"/>
              <a:t> </a:t>
            </a:r>
            <a:r>
              <a:rPr lang="zh-CN" altLang="en-US" sz="2800" dirty="0"/>
              <a:t>对于每个</a:t>
            </a:r>
            <a:r>
              <a:rPr lang="en-US" altLang="zh-CN" sz="2800" dirty="0"/>
              <a:t> r</a:t>
            </a:r>
            <a:r>
              <a:rPr lang="zh-CN" altLang="en-US" sz="2800" dirty="0"/>
              <a:t>，不断右移</a:t>
            </a:r>
            <a:r>
              <a:rPr lang="en-US" altLang="zh-CN" sz="2800" dirty="0"/>
              <a:t> l</a:t>
            </a:r>
            <a:r>
              <a:rPr lang="zh-CN" altLang="en-US" sz="2800" dirty="0"/>
              <a:t>直至</a:t>
            </a:r>
            <a:r>
              <a:rPr lang="en-US" altLang="zh-CN" sz="2800" dirty="0"/>
              <a:t> [</a:t>
            </a:r>
            <a:r>
              <a:rPr lang="en-US" altLang="zh-CN" sz="2800" dirty="0" err="1"/>
              <a:t>l,r</a:t>
            </a:r>
            <a:r>
              <a:rPr lang="en-US" altLang="zh-CN" sz="2800" dirty="0"/>
              <a:t>] </a:t>
            </a:r>
            <a:r>
              <a:rPr lang="zh-CN" altLang="en-US" sz="2800" dirty="0"/>
              <a:t>不为解，然后再右移</a:t>
            </a:r>
            <a:r>
              <a:rPr lang="en-US" altLang="zh-CN" sz="2800" dirty="0"/>
              <a:t> r</a:t>
            </a:r>
            <a:endParaRPr lang="en-US" altLang="zh-CN" sz="2800" dirty="0"/>
          </a:p>
          <a:p>
            <a:pPr marL="0" indent="0" defTabSz="91440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注意到，</a:t>
            </a:r>
            <a:r>
              <a:rPr lang="en-US" altLang="zh-CN" sz="2800" dirty="0" err="1"/>
              <a:t>l,r</a:t>
            </a:r>
            <a:r>
              <a:rPr lang="en-US" altLang="zh-CN" sz="2800" dirty="0"/>
              <a:t> </a:t>
            </a:r>
            <a:r>
              <a:rPr lang="zh-CN" altLang="en-US" sz="2800" dirty="0"/>
              <a:t>在循环中都只会增加且不会大于</a:t>
            </a:r>
            <a:r>
              <a:rPr lang="en-US" altLang="zh-CN" sz="2800" dirty="0"/>
              <a:t>n</a:t>
            </a:r>
            <a:r>
              <a:rPr lang="zh-CN" altLang="en-US" sz="2800" dirty="0"/>
              <a:t>，</a:t>
            </a:r>
            <a:endParaRPr lang="zh-CN" altLang="en-US" sz="2800" dirty="0"/>
          </a:p>
          <a:p>
            <a:pPr marL="0" indent="0" defTabSz="914400">
              <a:buNone/>
            </a:pPr>
            <a:r>
              <a:rPr lang="zh-CN" altLang="en-US" sz="2800" dirty="0"/>
              <a:t>故这种算法的时间复杂度为</a:t>
            </a:r>
            <a:r>
              <a:rPr lang="en-US" altLang="zh-CN" sz="2800" dirty="0"/>
              <a:t> O(n)</a:t>
            </a:r>
            <a:endParaRPr lang="zh-CN" altLang="en-US" sz="2800" dirty="0"/>
          </a:p>
          <a:p>
            <a:pPr marL="0" indent="0" defTabSz="914400">
              <a:buNone/>
            </a:pPr>
            <a:endParaRPr lang="en-US" altLang="zh-CN" dirty="0"/>
          </a:p>
          <a:p>
            <a:pPr marL="0" indent="0" defTabSz="91440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5740" y="332740"/>
            <a:ext cx="5741035" cy="35274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7060" y="4364990"/>
            <a:ext cx="822325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2800"/>
              <a:t>	</a:t>
            </a:r>
            <a:r>
              <a:rPr lang="zh-CN" altLang="en-US" sz="2800"/>
              <a:t>双指针顾名思义，就是同时使用两个指针，在序列、链表结构上指向的是位置，在树、图结构中指向的是节点，通过或同向移动，或相向移动来维护、统计信息。</a:t>
            </a:r>
            <a:endParaRPr lang="zh-CN" altLang="en-US" sz="2800"/>
          </a:p>
          <a:p>
            <a:pPr algn="r"/>
            <a:r>
              <a:rPr lang="en-US" altLang="zh-CN" sz="2800"/>
              <a:t>——OI Wiki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25120"/>
            <a:ext cx="8229600" cy="580136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4400" dirty="0"/>
              <a:t>单调栈</a:t>
            </a:r>
            <a:endParaRPr lang="zh-CN" altLang="en-US" sz="4400" dirty="0"/>
          </a:p>
          <a:p>
            <a:pPr marL="0" indent="0" algn="l">
              <a:buNone/>
            </a:pPr>
            <a:r>
              <a:rPr lang="zh-CN" altLang="en-US" dirty="0">
                <a:solidFill>
                  <a:srgbClr val="FF0000"/>
                </a:solidFill>
                <a:hlinkClick r:id="rId1" action="ppaction://hlinkfile"/>
              </a:rPr>
              <a:t>例</a:t>
            </a:r>
            <a:r>
              <a:rPr lang="en-US" altLang="zh-CN" dirty="0">
                <a:solidFill>
                  <a:srgbClr val="FF0000"/>
                </a:solidFill>
                <a:hlinkClick r:id="rId1" action="ppaction://hlinkfile"/>
              </a:rPr>
              <a:t> P5788 </a:t>
            </a:r>
            <a:r>
              <a:rPr lang="zh-CN" altLang="en-US" dirty="0">
                <a:solidFill>
                  <a:srgbClr val="FF0000"/>
                </a:solidFill>
                <a:hlinkClick r:id="rId1" action="ppaction://hlinkfile"/>
              </a:rPr>
              <a:t>【模板】单调栈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 algn="l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</a:t>
            </a:r>
            <a:r>
              <a:rPr lang="en-US" altLang="zh-CN" sz="2800" dirty="0">
                <a:sym typeface="+mn-ea"/>
              </a:rPr>
              <a:t>*</a:t>
            </a:r>
            <a:r>
              <a:rPr lang="zh-CN" altLang="en-US" sz="2800" dirty="0">
                <a:sym typeface="+mn-ea"/>
              </a:rPr>
              <a:t>暴力，</a:t>
            </a:r>
            <a:r>
              <a:rPr lang="en-US" altLang="zh-CN" sz="2800" dirty="0">
                <a:sym typeface="+mn-ea"/>
              </a:rPr>
              <a:t>O(n^2)</a:t>
            </a:r>
            <a:endParaRPr lang="zh-CN" altLang="en-US" sz="2800" dirty="0">
              <a:solidFill>
                <a:srgbClr val="FF0000"/>
              </a:solidFill>
              <a:hlinkClick r:id="rId1" action="ppaction://hlinkfile"/>
            </a:endParaRPr>
          </a:p>
          <a:p>
            <a:pPr marL="0" indent="0" algn="l">
              <a:buNone/>
            </a:pPr>
            <a:r>
              <a:rPr lang="en-US" altLang="zh-CN" dirty="0"/>
              <a:t>	*</a:t>
            </a:r>
            <a:r>
              <a:rPr lang="zh-CN" altLang="en-US" sz="2800" dirty="0"/>
              <a:t>考虑哪些数会以 </a:t>
            </a:r>
            <a:r>
              <a:rPr lang="en-US" altLang="zh-CN" sz="2800" dirty="0"/>
              <a:t>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</a:t>
            </a:r>
            <a:r>
              <a:rPr lang="zh-CN" altLang="en-US" sz="2800" dirty="0"/>
              <a:t>为答案？</a:t>
            </a:r>
            <a:endParaRPr lang="en-US" altLang="zh-CN" sz="2800" dirty="0"/>
          </a:p>
          <a:p>
            <a:pPr marL="0" indent="0" algn="l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不难发现，可能以 </a:t>
            </a:r>
            <a:r>
              <a:rPr lang="en-US" altLang="zh-CN" sz="2800" dirty="0"/>
              <a:t>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</a:t>
            </a:r>
            <a:r>
              <a:rPr lang="zh-CN" altLang="en-US" sz="2800" dirty="0"/>
              <a:t>为答案的子序列呈单调递减。因此，比 </a:t>
            </a:r>
            <a:r>
              <a:rPr lang="en-US" altLang="zh-CN" sz="2800" dirty="0"/>
              <a:t>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</a:t>
            </a:r>
            <a:r>
              <a:rPr lang="zh-CN" altLang="en-US" sz="2800" dirty="0"/>
              <a:t>小的数不仅以 </a:t>
            </a:r>
            <a:r>
              <a:rPr lang="en-US" altLang="zh-CN" sz="2800" dirty="0"/>
              <a:t>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</a:t>
            </a:r>
            <a:r>
              <a:rPr lang="zh-CN" altLang="en-US" sz="2800" dirty="0"/>
              <a:t>为答案，而且不会以后面的数为答案，故可以将这些数排除在可能以后面的数为答案的子序列中</a:t>
            </a:r>
            <a:endParaRPr lang="en-US" altLang="zh-CN" sz="2800" dirty="0"/>
          </a:p>
          <a:p>
            <a:pPr marL="0" indent="0" algn="l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因为每个数仅会进入并退出子序列一次，算法的时间复杂度为 </a:t>
            </a:r>
            <a:r>
              <a:rPr lang="en-US" altLang="zh-CN" sz="2800" dirty="0"/>
              <a:t>O(n)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59632" y="1988840"/>
            <a:ext cx="6972300" cy="25622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9245" y="5013176"/>
            <a:ext cx="852551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dirty="0">
                <a:sym typeface="+mn-ea"/>
              </a:rPr>
              <a:t>	</a:t>
            </a:r>
            <a:r>
              <a:rPr lang="zh-CN" altLang="en-US" sz="2800" dirty="0">
                <a:sym typeface="+mn-ea"/>
              </a:rPr>
              <a:t>由于需要维护集合内的元素呈单调，故这种数据结构叫单调栈。</a:t>
            </a:r>
            <a:endParaRPr lang="zh-CN" altLang="en-US" sz="2800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9245" y="620688"/>
            <a:ext cx="807917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ym typeface="+mn-ea"/>
              </a:rPr>
              <a:t>	</a:t>
            </a:r>
            <a:r>
              <a:rPr lang="zh-CN" altLang="en-US" sz="2800" dirty="0">
                <a:sym typeface="+mn-ea"/>
              </a:rPr>
              <a:t>注意到，上述算法中，后进入子序列的元素会先离开子序列，所以这种数据结构是一种栈。</a:t>
            </a:r>
            <a:endParaRPr lang="zh-CN" altLang="en-US" sz="28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25120"/>
            <a:ext cx="8229600" cy="634424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4400" dirty="0"/>
              <a:t>单调队列</a:t>
            </a:r>
            <a:endParaRPr lang="zh-CN" altLang="en-US" sz="4400" dirty="0"/>
          </a:p>
          <a:p>
            <a:pPr marL="0" indent="0" algn="l">
              <a:buNone/>
            </a:pPr>
            <a:r>
              <a:rPr lang="zh-CN" altLang="en-US" dirty="0">
                <a:solidFill>
                  <a:srgbClr val="FF0000"/>
                </a:solidFill>
                <a:hlinkClick r:id="rId1" action="ppaction://hlinkfile"/>
              </a:rPr>
              <a:t>例</a:t>
            </a:r>
            <a:r>
              <a:rPr lang="en-US" altLang="zh-CN" dirty="0">
                <a:solidFill>
                  <a:srgbClr val="FF0000"/>
                </a:solidFill>
                <a:hlinkClick r:id="rId1" action="ppaction://hlinkfile"/>
              </a:rPr>
              <a:t> </a:t>
            </a:r>
            <a:r>
              <a:rPr lang="en-US" altLang="zh-CN" dirty="0">
                <a:solidFill>
                  <a:schemeClr val="tx1"/>
                </a:solidFill>
                <a:hlinkClick r:id="rId1" action="ppaction://hlinkfile"/>
              </a:rPr>
              <a:t>P1886 滑动窗口 /【</a:t>
            </a:r>
            <a:r>
              <a:rPr lang="en-US" altLang="zh-CN" dirty="0" err="1">
                <a:solidFill>
                  <a:schemeClr val="tx1"/>
                </a:solidFill>
                <a:hlinkClick r:id="rId1" action="ppaction://hlinkfile"/>
              </a:rPr>
              <a:t>模板】单调队列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altLang="zh-CN" dirty="0"/>
              <a:t>	</a:t>
            </a:r>
            <a:r>
              <a:rPr lang="zh-CN" altLang="en-US" sz="2800" dirty="0"/>
              <a:t>（以求最大值为例）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 algn="l">
              <a:buNone/>
            </a:pPr>
            <a:r>
              <a:rPr lang="en-US" altLang="zh-CN" dirty="0"/>
              <a:t>	</a:t>
            </a:r>
            <a:r>
              <a:rPr lang="en-US" altLang="zh-CN" sz="2800" dirty="0"/>
              <a:t>*</a:t>
            </a:r>
            <a:r>
              <a:rPr lang="zh-CN" altLang="en-US" sz="2800" dirty="0"/>
              <a:t>与上题类似，考虑可能成为答案的子序列有什么性质？</a:t>
            </a:r>
            <a:endParaRPr lang="zh-CN" altLang="en-US" sz="2800" dirty="0"/>
          </a:p>
          <a:p>
            <a:pPr marL="0" indent="0" algn="l">
              <a:buNone/>
            </a:pPr>
            <a:r>
              <a:rPr lang="en-US" altLang="zh-CN" sz="2800" dirty="0"/>
              <a:t>	1</a:t>
            </a:r>
            <a:r>
              <a:rPr lang="zh-CN" altLang="en-US" sz="2800" dirty="0"/>
              <a:t>、在当前窗口左端点的右侧</a:t>
            </a:r>
            <a:r>
              <a:rPr lang="en-US" altLang="zh-CN" sz="2800" dirty="0"/>
              <a:t>	</a:t>
            </a:r>
            <a:endParaRPr lang="zh-CN" altLang="en-US" sz="2800" dirty="0"/>
          </a:p>
          <a:p>
            <a:pPr marL="0" indent="0" algn="l">
              <a:buNone/>
            </a:pPr>
            <a:r>
              <a:rPr lang="en-US" altLang="zh-CN" sz="2800" dirty="0"/>
              <a:t>	2</a:t>
            </a:r>
            <a:r>
              <a:rPr lang="zh-CN" altLang="en-US" sz="2800" dirty="0"/>
              <a:t>、单调递减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故窗口移动时，先将新的数与子序列右端的数进行比较，移除比新的数更小的数，维持单调性；再从子序列的左端移除在窗口左端的数。此时最左边的元素即为答案。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于上题类似，算法的时间复杂度为 </a:t>
            </a:r>
            <a:r>
              <a:rPr lang="en-US" altLang="zh-CN" sz="2800" dirty="0"/>
              <a:t>O(n)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9245" y="5013176"/>
            <a:ext cx="852551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dirty="0">
                <a:sym typeface="+mn-ea"/>
              </a:rPr>
              <a:t>	</a:t>
            </a:r>
            <a:r>
              <a:rPr lang="zh-CN" altLang="en-US" sz="2800" dirty="0">
                <a:sym typeface="+mn-ea"/>
              </a:rPr>
              <a:t>由于需要维护集合内的元素呈单调，故这种数据结构叫单调队列。</a:t>
            </a:r>
            <a:endParaRPr lang="zh-CN" altLang="en-US" sz="2800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9245" y="620688"/>
            <a:ext cx="807917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ym typeface="+mn-ea"/>
              </a:rPr>
              <a:t>	</a:t>
            </a:r>
            <a:r>
              <a:rPr lang="zh-CN" altLang="en-US" sz="2800" dirty="0">
                <a:sym typeface="+mn-ea"/>
              </a:rPr>
              <a:t>注意到，上述算法中，先进入子序列的元素会先离开子序列，所以这种数据结构是一种队列。</a:t>
            </a:r>
            <a:endParaRPr lang="zh-CN" altLang="en-US" sz="2800" dirty="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520" y="1916832"/>
            <a:ext cx="8834755" cy="25966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1440160"/>
          </a:xfrm>
        </p:spPr>
        <p:txBody>
          <a:bodyPr anchor="t"/>
          <a:lstStyle/>
          <a:p>
            <a:pPr algn="l"/>
            <a:r>
              <a:rPr lang="en-US" altLang="zh-CN" sz="2800" dirty="0">
                <a:latin typeface="+mn-ea"/>
                <a:ea typeface="+mn-ea"/>
              </a:rPr>
              <a:t>     </a:t>
            </a:r>
            <a:r>
              <a:rPr lang="zh-CN" altLang="en-US" sz="2800" dirty="0"/>
              <a:t>考虑到当矩形高度不断递增时的情况很好处理，那么当一个比上个矩阵更矮的矩阵加入时，应该如何处理呢？</a:t>
            </a:r>
            <a:br>
              <a:rPr lang="en-US" altLang="zh-CN" sz="2800" dirty="0"/>
            </a:br>
            <a:r>
              <a:rPr lang="en-US" altLang="zh-CN" sz="2800" dirty="0"/>
              <a:t>	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503548" y="332656"/>
            <a:ext cx="81369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hlinkClick r:id="rId1"/>
              </a:rPr>
              <a:t>SP1805 Largest Rectangle in a Histogram 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457200" y="2743761"/>
            <a:ext cx="788487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+mn-ea"/>
                <a:ea typeface="+mn-ea"/>
              </a:rPr>
              <a:t>     </a:t>
            </a:r>
            <a:r>
              <a:rPr lang="zh-CN" altLang="en-US" sz="2800" dirty="0"/>
              <a:t>容易发现，在统计完之前矩阵的答案后，之前矩阵中比当前矩阵更高的部分没有意义。所以想到用单调栈记录目前有效矩形，在加入新的矩形时不断与栈顶判断，在这个过程中统计答案，并将这些更高的部分去掉，然后将下面等高的部分合成一个更大的矩阵加入栈顶。</a:t>
            </a:r>
            <a:endParaRPr lang="en-US" altLang="zh-CN" sz="2800" dirty="0"/>
          </a:p>
          <a:p>
            <a:r>
              <a:rPr lang="en-US" altLang="zh-CN" sz="2800" dirty="0"/>
              <a:t>	</a:t>
            </a:r>
            <a:r>
              <a:rPr lang="zh-CN" altLang="en-US" sz="2800" dirty="0"/>
              <a:t>为统计最后一段高度递增的矩阵，在矩阵末尾加入一个高度为</a:t>
            </a:r>
            <a:r>
              <a:rPr lang="en-US" altLang="zh-CN" sz="2800" dirty="0"/>
              <a:t>0</a:t>
            </a:r>
            <a:r>
              <a:rPr lang="zh-CN" altLang="en-US" sz="2800" dirty="0"/>
              <a:t>的矩阵。</a:t>
            </a:r>
            <a:br>
              <a:rPr lang="en-US" altLang="zh-CN" sz="2800" dirty="0"/>
            </a:b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4035,&quot;width&quot;:10980}"/>
</p:tagLst>
</file>

<file path=ppt/tags/tag2.xml><?xml version="1.0" encoding="utf-8"?>
<p:tagLst xmlns:p="http://schemas.openxmlformats.org/presentationml/2006/main">
  <p:tag name="KSO_WPP_MARK_KEY" val="faf0d72e-8364-4a21-b3a6-da7fc18e0208"/>
  <p:tag name="COMMONDATA" val="eyJoZGlkIjoiNTIwNmJiMDhjNjRmNWRlY2IzZTc5YTQ4Y2I5NWZmM2Q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46999D"/>
      </a:hlink>
      <a:folHlink>
        <a:srgbClr val="46999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1645</Words>
  <Application>WPS 演示</Application>
  <PresentationFormat>全屏显示(4:3)</PresentationFormat>
  <Paragraphs>67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线性时间复杂度优化</vt:lpstr>
      <vt:lpstr>Chapter1 利用单调性优化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考虑到当矩形高度不断递增时的情况很好处理，那么当一个比上个矩阵更矮的矩阵加入时，应该如何处理呢？ 	</vt:lpstr>
      <vt:lpstr>	先简化一下题目，可以对每一个可能答案的右端点 r 找到最靠右的 l ，然后在这其中找到 r-l 最小的即可。所以先对点以 x 为关键字排序 	与第一题相似，在得到可行解 [l,r] 后，若 r 逐渐增大，对应的最优解 l 也会不严格递增。 	用单调队列维护 [l,r] 间的最大/最小值即可 </vt:lpstr>
      <vt:lpstr>Chapter2 利用空间换时间优化</vt:lpstr>
      <vt:lpstr>PowerPoint 演示文稿</vt:lpstr>
      <vt:lpstr>     容易发现，题目即是求对于所有颜色相同且奇偶相同的 x,z 的 (x+z)*(a_x+a_z)的和，直接枚举的时间复杂度为 O(n^2) 	考虑将上式拆开再进行求和，容易发现，求和后没有变量z，但出现了颜色和奇偶均相同的数量 k 和(a1+a2+…+ak) 的和，所以先预处理计算出上述的值，就能 O(1)计算每组颜色和奇偶均相同的数对答案的贡献，故算法的时间复杂度为 O(n)  		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线性时间复杂度优化</dc:title>
  <dc:creator>Inisioc</dc:creator>
  <cp:lastModifiedBy>Inisioc</cp:lastModifiedBy>
  <cp:revision>9</cp:revision>
  <dcterms:created xsi:type="dcterms:W3CDTF">2024-07-10T10:40:00Z</dcterms:created>
  <dcterms:modified xsi:type="dcterms:W3CDTF">2024-07-15T00:54:13Z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2052-11.1.0.12165</vt:lpwstr>
  </property>
  <property fmtid="{D5CDD505-2E9C-101B-9397-08002B2CF9AE}" pid="3" name="ICV">
    <vt:lpwstr>F921530FE99F42CDA37C2477D8A72B6A</vt:lpwstr>
  </property>
</Properties>
</file>