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57" r:id="rId4"/>
    <p:sldId id="258" r:id="rId5"/>
    <p:sldId id="276" r:id="rId6"/>
    <p:sldId id="277" r:id="rId7"/>
    <p:sldId id="260" r:id="rId8"/>
    <p:sldId id="290" r:id="rId9"/>
    <p:sldId id="292" r:id="rId10"/>
    <p:sldId id="293" r:id="rId11"/>
    <p:sldId id="291" r:id="rId12"/>
    <p:sldId id="294" r:id="rId13"/>
    <p:sldId id="295" r:id="rId14"/>
  </p:sldIdLst>
  <p:sldSz cx="9144000" cy="6858000" type="screen4x3"/>
  <p:notesSz cx="6858000" cy="9144000"/>
  <p:custDataLst>
    <p:tags r:id="rId15"/>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0">
          <p15:clr>
            <a:srgbClr val="A4A3A4"/>
          </p15:clr>
        </p15:guide>
        <p15:guide id="2" pos="2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howGuides="1">
      <p:cViewPr varScale="1">
        <p:scale>
          <a:sx n="101" d="100"/>
          <a:sy n="101" d="100"/>
        </p:scale>
        <p:origin x="1950" y="96"/>
      </p:cViewPr>
      <p:guideLst>
        <p:guide orient="horz" pos="2180"/>
        <p:guide pos="28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uogu.com.cn/problem/P530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luogu.com.cn/problem/B3611" TargetMode="External"/><Relationship Id="rId2" Type="http://schemas.openxmlformats.org/officeDocument/2006/relationships/hyperlink" Target="https://www.luogu.com.cn/problem/B364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poj.org/problem?id=173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luogu.com.cn/problem/P477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luogu.com.cn/problem/P337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luogu.com.cn/problem/P338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luogu.com.cn/problem/P337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luogu.com.cn/problem/P194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85800" y="2130425"/>
            <a:ext cx="7772400" cy="1470025"/>
          </a:xfrm>
        </p:spPr>
        <p:txBody>
          <a:bodyPr anchor="ctr" anchorCtr="0"/>
          <a:lstStyle/>
          <a:p>
            <a:pPr defTabSz="914400">
              <a:buClrTx/>
              <a:buSzTx/>
              <a:buFontTx/>
              <a:buNone/>
            </a:pPr>
            <a:r>
              <a:rPr lang="zh-CN" altLang="en-US" sz="4400" kern="1200" baseline="0" dirty="0">
                <a:latin typeface="Arial" panose="020B0604020202020204" pitchFamily="34" charset="0"/>
                <a:ea typeface="宋体" panose="02010600030101010101" pitchFamily="2" charset="-122"/>
              </a:rPr>
              <a:t>最短路</a:t>
            </a:r>
            <a:endParaRPr lang="zh-CN" sz="4400" kern="1200" baseline="0" dirty="0">
              <a:latin typeface="Arial" panose="020B0604020202020204" pitchFamily="34" charset="0"/>
              <a:ea typeface="宋体" panose="02010600030101010101" pitchFamily="2" charset="-122"/>
            </a:endParaRPr>
          </a:p>
        </p:txBody>
      </p:sp>
      <p:sp>
        <p:nvSpPr>
          <p:cNvPr id="3075" name="副标题 3074"/>
          <p:cNvSpPr>
            <a:spLocks noGrp="1"/>
          </p:cNvSpPr>
          <p:nvPr>
            <p:ph type="subTitle" idx="1"/>
          </p:nvPr>
        </p:nvSpPr>
        <p:spPr>
          <a:xfrm>
            <a:off x="1403350" y="3717290"/>
            <a:ext cx="6038850" cy="1752600"/>
          </a:xfrm>
        </p:spPr>
        <p:txBody>
          <a:bodyPr/>
          <a:lstStyle/>
          <a:p>
            <a:pPr algn="r" defTabSz="914400">
              <a:buClrTx/>
              <a:buSzTx/>
              <a:buFontTx/>
            </a:pPr>
            <a:r>
              <a:rPr lang="zh-CN" sz="2400" kern="1200" baseline="0">
                <a:latin typeface="Arial" panose="020B0604020202020204" pitchFamily="34" charset="0"/>
                <a:ea typeface="宋体" panose="02010600030101010101" pitchFamily="2" charset="-122"/>
              </a:rPr>
              <a:t>耿鹏成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27025"/>
            <a:ext cx="8229600" cy="6270327"/>
          </a:xfrm>
        </p:spPr>
        <p:txBody>
          <a:bodyPr/>
          <a:lstStyle/>
          <a:p>
            <a:pPr marL="0" indent="0" algn="ctr">
              <a:buNone/>
            </a:pPr>
            <a:r>
              <a:rPr lang="en-US" altLang="zh-CN" sz="3600" dirty="0"/>
              <a:t>*</a:t>
            </a:r>
            <a:r>
              <a:rPr lang="zh-CN" altLang="en-US" sz="3600" dirty="0"/>
              <a:t>其它常见最短路建图</a:t>
            </a:r>
            <a:r>
              <a:rPr lang="en-US" altLang="zh-CN" sz="3600" dirty="0"/>
              <a:t> </a:t>
            </a:r>
          </a:p>
          <a:p>
            <a:pPr marL="0" indent="0">
              <a:buNone/>
            </a:pPr>
            <a:r>
              <a:rPr sz="2800" dirty="0">
                <a:hlinkClick r:id="rId2" action="ppaction://hlinkfile"/>
              </a:rPr>
              <a:t>P5304 [GXOI/GZOI2019] 旅行者</a:t>
            </a:r>
            <a:endParaRPr sz="2800" dirty="0"/>
          </a:p>
          <a:p>
            <a:pPr marL="0" indent="0">
              <a:buNone/>
            </a:pPr>
            <a:r>
              <a:rPr lang="en-US" altLang="zh-CN" sz="2800" dirty="0"/>
              <a:t>	</a:t>
            </a:r>
            <a:r>
              <a:rPr lang="zh-CN" sz="2800" dirty="0"/>
              <a:t>较容易想到的思路是：每次将特殊点分为两个集合</a:t>
            </a:r>
            <a:r>
              <a:rPr lang="en-US" altLang="zh-CN" sz="2800" dirty="0"/>
              <a:t>{x1},{x2}</a:t>
            </a:r>
            <a:r>
              <a:rPr lang="zh-CN" sz="2800" dirty="0"/>
              <a:t>，用两个源点</a:t>
            </a:r>
            <a:r>
              <a:rPr lang="en-US" altLang="zh-CN" sz="2800" dirty="0"/>
              <a:t> s,t </a:t>
            </a:r>
            <a:r>
              <a:rPr lang="zh-CN" altLang="en-US" sz="2800" dirty="0"/>
              <a:t>分别连接后求最短路即可得到任意两个在不同集合中的点的最短路。</a:t>
            </a:r>
          </a:p>
          <a:p>
            <a:pPr marL="0" indent="0">
              <a:buNone/>
            </a:pPr>
            <a:r>
              <a:rPr lang="en-US" altLang="zh-CN" sz="2800" dirty="0"/>
              <a:t>	</a:t>
            </a:r>
            <a:r>
              <a:rPr lang="zh-CN" altLang="en-US" sz="2800" dirty="0"/>
              <a:t>那么现在的问题转化为：这样多次构造出这样的两个集合，使得任意两个特殊点都至少在一次划分集合中被分到了两个不同的集合？（观察数据范围，大约只能进行</a:t>
            </a:r>
            <a:r>
              <a:rPr lang="en-US" altLang="zh-CN" sz="2800" dirty="0"/>
              <a:t> 10^2 </a:t>
            </a:r>
            <a:r>
              <a:rPr lang="zh-CN" altLang="en-US" sz="2800" dirty="0"/>
              <a:t>次最短路）</a:t>
            </a:r>
            <a:endParaRPr lang="en-US" altLang="zh-CN" sz="2800" dirty="0"/>
          </a:p>
          <a:p>
            <a:pPr marL="0" indent="0">
              <a:buNone/>
            </a:pPr>
            <a:r>
              <a:rPr lang="en-US" altLang="zh-CN" sz="2800" dirty="0"/>
              <a:t>	</a:t>
            </a:r>
            <a:r>
              <a:rPr lang="zh-CN" altLang="en-US" sz="2800" dirty="0"/>
              <a:t>考虑到，两个不同的数一定至少有一个二进制位是不同的。所以在第 </a:t>
            </a:r>
            <a:r>
              <a:rPr lang="en-US" altLang="zh-CN" sz="2800" dirty="0" err="1"/>
              <a:t>i</a:t>
            </a:r>
            <a:r>
              <a:rPr lang="en-US" altLang="zh-CN" sz="2800" dirty="0"/>
              <a:t> </a:t>
            </a:r>
            <a:r>
              <a:rPr lang="zh-CN" altLang="en-US" sz="2800" dirty="0"/>
              <a:t>次划分集合时将二进制第  </a:t>
            </a:r>
            <a:r>
              <a:rPr lang="en-US" altLang="zh-CN" sz="2800" dirty="0"/>
              <a:t>i-1 </a:t>
            </a:r>
            <a:r>
              <a:rPr lang="zh-CN" altLang="en-US" sz="2800" dirty="0"/>
              <a:t>位为 </a:t>
            </a:r>
            <a:r>
              <a:rPr lang="en-US" altLang="zh-CN" sz="2800" dirty="0"/>
              <a:t>0 </a:t>
            </a:r>
            <a:r>
              <a:rPr lang="zh-CN" altLang="en-US" sz="2800" dirty="0"/>
              <a:t>的和为</a:t>
            </a:r>
            <a:r>
              <a:rPr lang="en-US" altLang="zh-CN" sz="2800" dirty="0"/>
              <a:t> 1 </a:t>
            </a:r>
            <a:r>
              <a:rPr lang="zh-CN" altLang="en-US" sz="2800" dirty="0"/>
              <a:t>的划分在两个集合中，就能只用划分 </a:t>
            </a:r>
            <a:r>
              <a:rPr lang="en-US" altLang="zh-CN" sz="2800" dirty="0" err="1"/>
              <a:t>logn</a:t>
            </a:r>
            <a:r>
              <a:rPr lang="en-US" altLang="zh-CN" sz="2800" dirty="0"/>
              <a:t> </a:t>
            </a:r>
            <a:r>
              <a:rPr lang="zh-CN" altLang="en-US" sz="2800" dirty="0"/>
              <a:t>次集合解决这个问题。</a:t>
            </a:r>
          </a:p>
          <a:p>
            <a:pPr marL="0" indent="0">
              <a:buNone/>
            </a:pPr>
            <a:r>
              <a:rPr lang="en-US" altLang="zh-CN" sz="2800" dirty="0"/>
              <a:t>	</a:t>
            </a:r>
          </a:p>
          <a:p>
            <a:pPr marL="0" indent="0">
              <a:buNone/>
            </a:pPr>
            <a:r>
              <a:rPr lang="en-US" altLang="zh-CN" sz="2800" dirty="0"/>
              <a:t>	</a:t>
            </a:r>
          </a:p>
          <a:p>
            <a:pPr marL="0" indent="0">
              <a:buNone/>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chemeClr val="tx1"/>
                </a:solidFill>
              </a:rPr>
              <a:t>Chapter2 </a:t>
            </a:r>
            <a:r>
              <a:rPr lang="zh-CN" altLang="en-US" dirty="0">
                <a:solidFill>
                  <a:schemeClr val="tx1"/>
                </a:solidFill>
              </a:rPr>
              <a:t>多源最短路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27025"/>
            <a:ext cx="8229600" cy="6270327"/>
          </a:xfrm>
        </p:spPr>
        <p:txBody>
          <a:bodyPr/>
          <a:lstStyle/>
          <a:p>
            <a:pPr marL="0" indent="0" algn="ctr">
              <a:buNone/>
            </a:pPr>
            <a:r>
              <a:rPr lang="en-US" altLang="zh-CN" sz="3600" dirty="0"/>
              <a:t>Floyd </a:t>
            </a:r>
          </a:p>
          <a:p>
            <a:pPr marL="0" indent="0">
              <a:buNone/>
            </a:pPr>
            <a:r>
              <a:rPr lang="en-US" sz="2800" dirty="0">
                <a:hlinkClick r:id="rId2"/>
              </a:rPr>
              <a:t>B3647 【</a:t>
            </a:r>
            <a:r>
              <a:rPr lang="zh-CN" altLang="en-US" sz="2800" dirty="0">
                <a:hlinkClick r:id="rId2"/>
              </a:rPr>
              <a:t>模板</a:t>
            </a:r>
            <a:r>
              <a:rPr lang="en-US" altLang="zh-CN" sz="2800" dirty="0">
                <a:hlinkClick r:id="rId2"/>
              </a:rPr>
              <a:t>】</a:t>
            </a:r>
            <a:r>
              <a:rPr lang="en-US" sz="2800" dirty="0">
                <a:hlinkClick r:id="rId2"/>
              </a:rPr>
              <a:t>Floyd</a:t>
            </a:r>
            <a:r>
              <a:rPr lang="en-US" altLang="zh-CN" sz="2800" dirty="0">
                <a:hlinkClick r:id="rId2"/>
              </a:rPr>
              <a:t>	</a:t>
            </a:r>
            <a:endParaRPr lang="en-US" altLang="zh-CN" sz="2800" dirty="0"/>
          </a:p>
          <a:p>
            <a:pPr marL="0" indent="0">
              <a:buNone/>
            </a:pPr>
            <a:r>
              <a:rPr lang="en-US" altLang="zh-CN" sz="2800" dirty="0"/>
              <a:t>	</a:t>
            </a:r>
            <a:r>
              <a:rPr lang="zh-CN" altLang="en-US" sz="2800" dirty="0"/>
              <a:t>用 </a:t>
            </a:r>
            <a:r>
              <a:rPr lang="en-US" altLang="zh-CN" sz="2800" dirty="0"/>
              <a:t>f[</a:t>
            </a:r>
            <a:r>
              <a:rPr lang="en-US" altLang="zh-CN" sz="2800" dirty="0" err="1"/>
              <a:t>i,j,k</a:t>
            </a:r>
            <a:r>
              <a:rPr lang="en-US" altLang="zh-CN" sz="2800" dirty="0"/>
              <a:t>] </a:t>
            </a:r>
            <a:r>
              <a:rPr lang="zh-CN" altLang="en-US" sz="2800" dirty="0"/>
              <a:t>表示仅经过编号 </a:t>
            </a:r>
            <a:r>
              <a:rPr lang="en-US" altLang="zh-CN" sz="2800" dirty="0"/>
              <a:t>[1,k] </a:t>
            </a:r>
            <a:r>
              <a:rPr lang="zh-CN" altLang="en-US" sz="2800" dirty="0"/>
              <a:t>中的点时（不包括</a:t>
            </a:r>
            <a:r>
              <a:rPr lang="en-US" altLang="zh-CN" sz="2800" dirty="0"/>
              <a:t> i,j</a:t>
            </a:r>
            <a:r>
              <a:rPr lang="zh-CN" altLang="en-US" sz="2800" dirty="0"/>
              <a:t>），</a:t>
            </a:r>
            <a:r>
              <a:rPr lang="en-US" altLang="zh-CN" sz="2800" dirty="0"/>
              <a:t>i </a:t>
            </a:r>
            <a:r>
              <a:rPr lang="zh-CN" altLang="en-US" sz="2800" dirty="0"/>
              <a:t>和</a:t>
            </a:r>
            <a:r>
              <a:rPr lang="en-US" altLang="zh-CN" sz="2800" dirty="0"/>
              <a:t>j </a:t>
            </a:r>
            <a:r>
              <a:rPr lang="zh-CN" altLang="en-US" sz="2800" dirty="0"/>
              <a:t>间的最短距离，易得到转移：</a:t>
            </a:r>
            <a:br>
              <a:rPr lang="zh-CN" altLang="en-US" sz="2800" dirty="0"/>
            </a:br>
            <a:r>
              <a:rPr lang="en-US" altLang="zh-CN" sz="2800" dirty="0"/>
              <a:t>	f[i,j,k]=min(f[i,j,k-1],f[i,k,k-1]+f[k,j,k-1])</a:t>
            </a:r>
          </a:p>
          <a:p>
            <a:pPr marL="0" indent="0">
              <a:buNone/>
            </a:pPr>
            <a:r>
              <a:rPr lang="en-US" altLang="zh-CN" sz="2800" dirty="0"/>
              <a:t>	</a:t>
            </a:r>
            <a:r>
              <a:rPr lang="zh-CN" altLang="en-US" sz="2800" dirty="0"/>
              <a:t>初始化：对于边</a:t>
            </a:r>
            <a:r>
              <a:rPr lang="en-US" altLang="zh-CN" sz="2800" dirty="0"/>
              <a:t>(x,y,z) ,f[x,y,0]=z</a:t>
            </a:r>
          </a:p>
          <a:p>
            <a:pPr marL="0" indent="0">
              <a:buNone/>
            </a:pPr>
            <a:endParaRPr lang="en-US" altLang="zh-CN" sz="2800" dirty="0"/>
          </a:p>
          <a:p>
            <a:pPr marL="0" indent="0">
              <a:buNone/>
            </a:pPr>
            <a:endParaRPr lang="en-US" altLang="zh-CN" sz="2800" dirty="0"/>
          </a:p>
          <a:p>
            <a:pPr marL="0" indent="0">
              <a:buNone/>
            </a:pPr>
            <a:endParaRPr lang="en-US" altLang="zh-CN" sz="2800" dirty="0"/>
          </a:p>
          <a:p>
            <a:pPr marL="0" indent="0">
              <a:buNone/>
            </a:pPr>
            <a:endParaRPr lang="en-US" altLang="zh-CN" sz="2800" dirty="0"/>
          </a:p>
          <a:p>
            <a:pPr marL="0" indent="0">
              <a:buNone/>
            </a:pPr>
            <a:r>
              <a:rPr lang="en-US" altLang="zh-CN" sz="2800" dirty="0">
                <a:hlinkClick r:id="rId3" action="ppaction://hlinkfile"/>
              </a:rPr>
              <a:t>B3611 【模板】传递闭包</a:t>
            </a:r>
            <a:endParaRPr lang="en-US" altLang="zh-CN" sz="2800" dirty="0"/>
          </a:p>
          <a:p>
            <a:pPr marL="0" indent="0">
              <a:buNone/>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27025"/>
            <a:ext cx="8229600" cy="6270327"/>
          </a:xfrm>
        </p:spPr>
        <p:txBody>
          <a:bodyPr/>
          <a:lstStyle/>
          <a:p>
            <a:pPr marL="0" indent="0" algn="ctr">
              <a:buNone/>
            </a:pPr>
            <a:r>
              <a:rPr lang="en-US" altLang="zh-CN" sz="3600" dirty="0"/>
              <a:t>Floyd </a:t>
            </a:r>
          </a:p>
          <a:p>
            <a:pPr marL="0" indent="0">
              <a:buNone/>
            </a:pPr>
            <a:r>
              <a:rPr lang="en-US" sz="2800" dirty="0">
                <a:hlinkClick r:id="rId2"/>
              </a:rPr>
              <a:t>POJ1734 Sightseeing trip</a:t>
            </a:r>
            <a:endParaRPr sz="2800" dirty="0"/>
          </a:p>
          <a:p>
            <a:pPr marL="0" indent="0">
              <a:buNone/>
            </a:pPr>
            <a:r>
              <a:rPr lang="en-US" altLang="zh-CN" sz="2800" dirty="0"/>
              <a:t>	</a:t>
            </a:r>
            <a:r>
              <a:rPr lang="zh-CN" altLang="en-US" sz="2800" dirty="0"/>
              <a:t>考虑</a:t>
            </a:r>
            <a:r>
              <a:rPr lang="en-US" altLang="zh-CN" sz="2800" dirty="0"/>
              <a:t>Floyd</a:t>
            </a:r>
            <a:r>
              <a:rPr lang="zh-CN" altLang="en-US" sz="2800" dirty="0"/>
              <a:t>的过程，对于点 </a:t>
            </a:r>
            <a:r>
              <a:rPr lang="en-US" altLang="zh-CN" sz="2800" dirty="0"/>
              <a:t>k </a:t>
            </a:r>
            <a:r>
              <a:rPr lang="zh-CN" altLang="en-US" sz="2800" dirty="0"/>
              <a:t>以及 </a:t>
            </a:r>
            <a:r>
              <a:rPr lang="en-US" altLang="zh-CN" sz="2800" dirty="0"/>
              <a:t>k </a:t>
            </a:r>
            <a:r>
              <a:rPr lang="zh-CN" altLang="en-US" sz="2800" dirty="0"/>
              <a:t>两边的点 </a:t>
            </a:r>
            <a:r>
              <a:rPr lang="en-US" altLang="zh-CN" sz="2800" dirty="0" err="1"/>
              <a:t>i,j</a:t>
            </a:r>
            <a:r>
              <a:rPr lang="en-US" altLang="zh-CN" sz="2800" dirty="0"/>
              <a:t>:   f[</a:t>
            </a:r>
            <a:r>
              <a:rPr lang="en-US" altLang="zh-CN" sz="2800" dirty="0" err="1"/>
              <a:t>i,j,k</a:t>
            </a:r>
            <a:r>
              <a:rPr lang="en-US" altLang="zh-CN" sz="2800" dirty="0"/>
              <a:t>]+z(</a:t>
            </a:r>
            <a:r>
              <a:rPr lang="en-US" altLang="zh-CN" sz="2800" dirty="0" err="1"/>
              <a:t>j,k</a:t>
            </a:r>
            <a:r>
              <a:rPr lang="en-US" altLang="zh-CN" sz="2800" dirty="0"/>
              <a:t>)+z(</a:t>
            </a:r>
            <a:r>
              <a:rPr lang="en-US" altLang="zh-CN" sz="2800" dirty="0" err="1"/>
              <a:t>k,i</a:t>
            </a:r>
            <a:r>
              <a:rPr lang="en-US" altLang="zh-CN" sz="2800" dirty="0"/>
              <a:t>) </a:t>
            </a:r>
            <a:r>
              <a:rPr lang="zh-CN" altLang="en-US" sz="2800" dirty="0"/>
              <a:t>显然为这个可能环的长度。</a:t>
            </a:r>
            <a:endParaRPr lang="en-US" altLang="zh-CN" sz="2800" dirty="0"/>
          </a:p>
          <a:p>
            <a:pPr marL="0" indent="0">
              <a:buNone/>
            </a:pPr>
            <a:r>
              <a:rPr lang="en-US" altLang="zh-CN" sz="2800" dirty="0"/>
              <a:t>	</a:t>
            </a:r>
          </a:p>
          <a:p>
            <a:pPr marL="0" indent="0">
              <a:buNone/>
            </a:pPr>
            <a:endParaRPr lang="zh-CN" altLang="en-US" sz="2800" dirty="0"/>
          </a:p>
        </p:txBody>
      </p:sp>
    </p:spTree>
    <p:extLst>
      <p:ext uri="{BB962C8B-B14F-4D97-AF65-F5344CB8AC3E}">
        <p14:creationId xmlns:p14="http://schemas.microsoft.com/office/powerpoint/2010/main" val="102734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chemeClr val="tx1"/>
                </a:solidFill>
              </a:rPr>
              <a:t>Chapter1 </a:t>
            </a:r>
            <a:r>
              <a:rPr lang="zh-CN" altLang="en-US" dirty="0">
                <a:solidFill>
                  <a:schemeClr val="tx1"/>
                </a:solidFill>
              </a:rPr>
              <a:t>单源最短路</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3"/>
            <a:ext cx="8229600" cy="6480720"/>
          </a:xfrm>
        </p:spPr>
        <p:txBody>
          <a:bodyPr/>
          <a:lstStyle/>
          <a:p>
            <a:pPr marL="0" indent="0" algn="ctr">
              <a:buNone/>
            </a:pPr>
            <a:r>
              <a:rPr lang="en-US" altLang="zh-CN" sz="4400" dirty="0"/>
              <a:t>Dijkstra</a:t>
            </a:r>
            <a:r>
              <a:rPr lang="en-US" altLang="zh-CN" sz="3600" dirty="0"/>
              <a:t> </a:t>
            </a:r>
          </a:p>
          <a:p>
            <a:pPr marL="0" indent="0">
              <a:buNone/>
            </a:pPr>
            <a:r>
              <a:rPr lang="en-US" altLang="zh-CN" sz="2800" dirty="0">
                <a:hlinkClick r:id="rId2"/>
              </a:rPr>
              <a:t>P4779 【</a:t>
            </a:r>
            <a:r>
              <a:rPr lang="zh-CN" altLang="en-US" sz="2800" dirty="0">
                <a:hlinkClick r:id="rId2"/>
              </a:rPr>
              <a:t>模板</a:t>
            </a:r>
            <a:r>
              <a:rPr lang="en-US" altLang="zh-CN" sz="2800" dirty="0">
                <a:hlinkClick r:id="rId2"/>
              </a:rPr>
              <a:t>】</a:t>
            </a:r>
            <a:r>
              <a:rPr lang="zh-CN" altLang="en-US" sz="2800" dirty="0">
                <a:hlinkClick r:id="rId2"/>
              </a:rPr>
              <a:t>单源最短路径（标准版）</a:t>
            </a:r>
            <a:endParaRPr lang="en-US" altLang="zh-CN" sz="2800" dirty="0"/>
          </a:p>
          <a:p>
            <a:pPr marL="0" indent="0" algn="ctr">
              <a:buNone/>
            </a:pPr>
            <a:r>
              <a:rPr lang="en-US" altLang="zh-CN" sz="2800" dirty="0"/>
              <a:t>	</a:t>
            </a:r>
            <a:r>
              <a:rPr lang="zh-CN" altLang="en-US" sz="2800" dirty="0"/>
              <a:t>考虑维护一个数组 </a:t>
            </a:r>
            <a:r>
              <a:rPr lang="en-US" altLang="zh-CN" sz="2800" dirty="0"/>
              <a:t>d[</a:t>
            </a:r>
            <a:r>
              <a:rPr lang="en-US" altLang="zh-CN" sz="2800" dirty="0" err="1"/>
              <a:t>i</a:t>
            </a:r>
            <a:r>
              <a:rPr lang="en-US" altLang="zh-CN" sz="2800" dirty="0"/>
              <a:t>] </a:t>
            </a:r>
            <a:r>
              <a:rPr lang="zh-CN" altLang="en-US" sz="2800" dirty="0"/>
              <a:t>表示</a:t>
            </a:r>
            <a:r>
              <a:rPr lang="en-US" altLang="zh-CN" sz="2800" dirty="0"/>
              <a:t>1</a:t>
            </a:r>
            <a:r>
              <a:rPr lang="zh-CN" altLang="en-US" sz="2800" dirty="0"/>
              <a:t>到 </a:t>
            </a:r>
            <a:r>
              <a:rPr lang="en-US" altLang="zh-CN" sz="2800" dirty="0" err="1"/>
              <a:t>i</a:t>
            </a:r>
            <a:r>
              <a:rPr lang="zh-CN" altLang="en-US" sz="2800" dirty="0"/>
              <a:t>的最短距离，容易发现，对于长为 </a:t>
            </a:r>
            <a:r>
              <a:rPr lang="en-US" altLang="zh-CN" sz="2800" dirty="0"/>
              <a:t>z </a:t>
            </a:r>
            <a:r>
              <a:rPr lang="zh-CN" altLang="en-US" sz="2800" dirty="0"/>
              <a:t>的边</a:t>
            </a:r>
            <a:r>
              <a:rPr lang="en-US" altLang="zh-CN" sz="2800" dirty="0"/>
              <a:t>(</a:t>
            </a:r>
            <a:r>
              <a:rPr lang="en-US" altLang="zh-CN" sz="2800" dirty="0" err="1"/>
              <a:t>x,y</a:t>
            </a:r>
            <a:r>
              <a:rPr lang="en-US" altLang="zh-CN" sz="2800" dirty="0"/>
              <a:t>) </a:t>
            </a:r>
            <a:r>
              <a:rPr lang="zh-CN" altLang="en-US" sz="2800" dirty="0"/>
              <a:t>，存在以下转移：</a:t>
            </a:r>
            <a:br>
              <a:rPr lang="en-US" altLang="zh-CN" sz="2800" dirty="0"/>
            </a:br>
            <a:r>
              <a:rPr lang="en-US" altLang="zh-CN" dirty="0">
                <a:solidFill>
                  <a:srgbClr val="FF0000"/>
                </a:solidFill>
              </a:rPr>
              <a:t>d[y]=min(d[y], d[x]+z)</a:t>
            </a:r>
            <a:r>
              <a:rPr lang="zh-CN" altLang="en-US" dirty="0">
                <a:solidFill>
                  <a:srgbClr val="FF0000"/>
                </a:solidFill>
              </a:rPr>
              <a:t>（松弛操作）</a:t>
            </a:r>
            <a:endParaRPr lang="en-US" altLang="zh-CN" dirty="0">
              <a:solidFill>
                <a:srgbClr val="FF0000"/>
              </a:solidFill>
            </a:endParaRPr>
          </a:p>
          <a:p>
            <a:pPr marL="0" indent="0">
              <a:buNone/>
            </a:pPr>
            <a:r>
              <a:rPr lang="zh-CN" altLang="en-US" sz="2800" dirty="0"/>
              <a:t>那么用什么方式可以在有限时间内完成全部转移？</a:t>
            </a:r>
            <a:endParaRPr lang="en-US" altLang="zh-CN" sz="2800" dirty="0"/>
          </a:p>
          <a:p>
            <a:pPr marL="0" indent="0" defTabSz="914400">
              <a:buNone/>
            </a:pPr>
            <a:r>
              <a:rPr lang="en-US" altLang="zh-CN" dirty="0"/>
              <a:t>	</a:t>
            </a:r>
            <a:r>
              <a:rPr lang="zh-CN" altLang="en-US" sz="2800" dirty="0"/>
              <a:t>因为边权非负，如果 </a:t>
            </a:r>
            <a:r>
              <a:rPr lang="en-US" altLang="zh-CN" sz="2800" dirty="0"/>
              <a:t>d[y] </a:t>
            </a:r>
            <a:r>
              <a:rPr lang="zh-CN" altLang="en-US" sz="2800" dirty="0"/>
              <a:t>会被 </a:t>
            </a:r>
            <a:r>
              <a:rPr lang="en-US" altLang="zh-CN" sz="2800" dirty="0"/>
              <a:t>d[x]+z </a:t>
            </a:r>
            <a:r>
              <a:rPr lang="zh-CN" altLang="en-US" sz="2800" dirty="0"/>
              <a:t>更新，</a:t>
            </a:r>
            <a:endParaRPr lang="en-US" altLang="zh-CN" sz="2800" dirty="0"/>
          </a:p>
          <a:p>
            <a:pPr marL="0" indent="0" defTabSz="914400">
              <a:buNone/>
            </a:pPr>
            <a:r>
              <a:rPr lang="en-US" altLang="zh-CN" sz="2800" dirty="0"/>
              <a:t> d[y] </a:t>
            </a:r>
            <a:r>
              <a:rPr lang="zh-CN" altLang="en-US" sz="2800" dirty="0"/>
              <a:t>一定是大于 </a:t>
            </a:r>
            <a:r>
              <a:rPr lang="en-US" altLang="zh-CN" sz="2800" dirty="0"/>
              <a:t>d[x] </a:t>
            </a:r>
            <a:r>
              <a:rPr lang="zh-CN" altLang="en-US" sz="2800" dirty="0"/>
              <a:t>的，所以当前 </a:t>
            </a:r>
            <a:r>
              <a:rPr lang="en-US" altLang="zh-CN" sz="2800" dirty="0"/>
              <a:t>d[x] </a:t>
            </a:r>
            <a:r>
              <a:rPr lang="zh-CN" altLang="en-US" sz="2800" dirty="0"/>
              <a:t>最小的一定不会被其它点更新。</a:t>
            </a:r>
            <a:endParaRPr lang="en-US" altLang="zh-CN" sz="2800" dirty="0"/>
          </a:p>
          <a:p>
            <a:pPr marL="0" indent="0" defTabSz="914400">
              <a:buNone/>
            </a:pPr>
            <a:r>
              <a:rPr lang="en-US" altLang="zh-CN" sz="2800" dirty="0"/>
              <a:t>	</a:t>
            </a:r>
            <a:r>
              <a:rPr lang="zh-CN" altLang="en-US" sz="2800" dirty="0"/>
              <a:t>故每次找到当前最小的 </a:t>
            </a:r>
            <a:r>
              <a:rPr lang="en-US" altLang="zh-CN" sz="2800" dirty="0"/>
              <a:t>d[x] </a:t>
            </a:r>
            <a:r>
              <a:rPr lang="zh-CN" altLang="en-US" sz="2800" dirty="0"/>
              <a:t>尝试用边</a:t>
            </a:r>
            <a:r>
              <a:rPr lang="en-US" altLang="zh-CN" sz="2800" dirty="0"/>
              <a:t>(</a:t>
            </a:r>
            <a:r>
              <a:rPr lang="en-US" altLang="zh-CN" sz="2800" dirty="0" err="1"/>
              <a:t>x,y,z</a:t>
            </a:r>
            <a:r>
              <a:rPr lang="en-US" altLang="zh-CN" sz="2800" dirty="0"/>
              <a:t>)</a:t>
            </a:r>
            <a:r>
              <a:rPr lang="zh-CN" altLang="en-US" sz="2800" dirty="0"/>
              <a:t>更新 </a:t>
            </a:r>
            <a:r>
              <a:rPr lang="en-US" altLang="zh-CN" sz="2800" dirty="0"/>
              <a:t>d[y] </a:t>
            </a:r>
            <a:r>
              <a:rPr lang="zh-CN" altLang="en-US" sz="2800" dirty="0"/>
              <a:t>即可。</a:t>
            </a:r>
            <a:endParaRPr lang="en-US" altLang="zh-CN" sz="2800" dirty="0"/>
          </a:p>
          <a:p>
            <a:pPr marL="0" indent="0" defTabSz="914400">
              <a:buNone/>
            </a:pPr>
            <a:r>
              <a:rPr lang="en-US" altLang="zh-CN" sz="2800" dirty="0"/>
              <a:t>	</a:t>
            </a:r>
            <a:r>
              <a:rPr lang="zh-CN" altLang="en-US" sz="2800" dirty="0"/>
              <a:t>容易说明该算法的时间复杂度为</a:t>
            </a:r>
            <a:r>
              <a:rPr lang="en-US" altLang="zh-CN" sz="2800" dirty="0"/>
              <a:t>O(n^2)</a:t>
            </a:r>
            <a:r>
              <a:rPr lang="zh-CN" altLang="en-US" sz="2800" dirty="0"/>
              <a:t>或者</a:t>
            </a:r>
            <a:r>
              <a:rPr lang="en-US" altLang="zh-CN" sz="2800" dirty="0"/>
              <a:t> O(</a:t>
            </a:r>
            <a:r>
              <a:rPr lang="en-US" altLang="zh-CN" sz="2800" dirty="0" err="1"/>
              <a:t>mlogn</a:t>
            </a:r>
            <a:r>
              <a:rPr lang="en-US" altLang="zh-CN" sz="2800" dirty="0"/>
              <a:t>) (</a:t>
            </a:r>
            <a:r>
              <a:rPr lang="zh-CN" altLang="en-US" sz="2800" dirty="0"/>
              <a:t>堆优化</a:t>
            </a:r>
            <a:r>
              <a:rPr lang="en-US" altLang="zh-CN"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723363" y="980728"/>
            <a:ext cx="7697274" cy="5163271"/>
          </a:xfrm>
          <a:prstGeom prst="rect">
            <a:avLst/>
          </a:prstGeom>
        </p:spPr>
      </p:pic>
      <p:sp>
        <p:nvSpPr>
          <p:cNvPr id="13" name="文本框 12"/>
          <p:cNvSpPr txBox="1"/>
          <p:nvPr/>
        </p:nvSpPr>
        <p:spPr>
          <a:xfrm>
            <a:off x="611560" y="260648"/>
            <a:ext cx="4572000" cy="523220"/>
          </a:xfrm>
          <a:prstGeom prst="rect">
            <a:avLst/>
          </a:prstGeom>
          <a:noFill/>
        </p:spPr>
        <p:txBody>
          <a:bodyPr wrap="square">
            <a:spAutoFit/>
          </a:bodyPr>
          <a:lstStyle/>
          <a:p>
            <a:r>
              <a:rPr lang="zh-CN" altLang="en-US" sz="2800" dirty="0"/>
              <a:t>堆优化</a:t>
            </a:r>
            <a:r>
              <a:rPr lang="en-US" altLang="zh-CN" sz="2800" dirty="0" err="1"/>
              <a:t>dijkstra</a:t>
            </a:r>
            <a:r>
              <a:rPr lang="zh-CN" altLang="en-US" sz="2800" dirty="0"/>
              <a:t>代码</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27025"/>
            <a:ext cx="8229600" cy="6270327"/>
          </a:xfrm>
        </p:spPr>
        <p:txBody>
          <a:bodyPr/>
          <a:lstStyle/>
          <a:p>
            <a:pPr marL="0" indent="0" algn="ctr">
              <a:buNone/>
            </a:pPr>
            <a:r>
              <a:rPr lang="en-US" altLang="zh-CN" sz="3600" dirty="0"/>
              <a:t>Bellman-Ford </a:t>
            </a:r>
          </a:p>
          <a:p>
            <a:pPr marL="0" indent="0">
              <a:buNone/>
            </a:pPr>
            <a:r>
              <a:rPr lang="en-US" altLang="zh-CN" sz="2800" dirty="0">
                <a:hlinkClick r:id="rId2"/>
              </a:rPr>
              <a:t>P3371 【</a:t>
            </a:r>
            <a:r>
              <a:rPr lang="zh-CN" altLang="en-US" sz="2800" dirty="0">
                <a:hlinkClick r:id="rId2"/>
              </a:rPr>
              <a:t>模板</a:t>
            </a:r>
            <a:r>
              <a:rPr lang="en-US" altLang="zh-CN" sz="2800" dirty="0">
                <a:hlinkClick r:id="rId2"/>
              </a:rPr>
              <a:t>】</a:t>
            </a:r>
            <a:r>
              <a:rPr lang="zh-CN" altLang="en-US" sz="2800" dirty="0">
                <a:hlinkClick r:id="rId2"/>
              </a:rPr>
              <a:t>单源最短路径（弱化版）</a:t>
            </a:r>
            <a:endParaRPr lang="en-US" altLang="zh-CN" sz="2800" dirty="0"/>
          </a:p>
          <a:p>
            <a:pPr marL="0" indent="0">
              <a:buNone/>
            </a:pPr>
            <a:r>
              <a:rPr lang="en-US" altLang="zh-CN" sz="2800" dirty="0"/>
              <a:t>	</a:t>
            </a:r>
            <a:r>
              <a:rPr lang="zh-CN" altLang="en-US" sz="2800" dirty="0"/>
              <a:t>考虑边权可能为负，注意到如果图中存在负环的话，最短路不存在，我们先忽略这种情况。</a:t>
            </a:r>
            <a:endParaRPr lang="en-US" altLang="zh-CN" sz="2800" dirty="0"/>
          </a:p>
          <a:p>
            <a:pPr marL="0" indent="0">
              <a:buNone/>
            </a:pPr>
            <a:r>
              <a:rPr lang="en-US" altLang="zh-CN" sz="2800" dirty="0"/>
              <a:t>	</a:t>
            </a:r>
            <a:r>
              <a:rPr lang="en-US" altLang="zh-CN" sz="2800" dirty="0" err="1"/>
              <a:t>dijkstra</a:t>
            </a:r>
            <a:r>
              <a:rPr lang="zh-CN" altLang="en-US" sz="2800" dirty="0"/>
              <a:t>的贪心显然不成立。只能通过暴力的方法多次遍历所有边，尝试完成松弛操作，当所有边都不能再更新之后算法结束。</a:t>
            </a:r>
            <a:endParaRPr lang="en-US" altLang="zh-CN" sz="2800" dirty="0"/>
          </a:p>
          <a:p>
            <a:pPr marL="0" indent="0">
              <a:buNone/>
            </a:pPr>
            <a:r>
              <a:rPr lang="zh-CN" altLang="en-US" sz="2800" dirty="0"/>
              <a:t>那么最多会进行多少轮松弛操作呢？</a:t>
            </a:r>
            <a:endParaRPr lang="en-US" altLang="zh-CN" sz="2800" dirty="0"/>
          </a:p>
          <a:p>
            <a:pPr marL="0" indent="0">
              <a:buNone/>
            </a:pPr>
            <a:r>
              <a:rPr lang="en-US" altLang="zh-CN" sz="2800" dirty="0"/>
              <a:t>	 </a:t>
            </a:r>
            <a:r>
              <a:rPr lang="zh-CN" altLang="en-US" sz="2800" dirty="0"/>
              <a:t>考虑一轮的松弛至少会松弛最短路上的一条边，由于最短路上最多只会有 </a:t>
            </a:r>
            <a:r>
              <a:rPr lang="en-US" altLang="zh-CN" sz="2800" dirty="0"/>
              <a:t>n-1 </a:t>
            </a:r>
            <a:r>
              <a:rPr lang="zh-CN" altLang="en-US" sz="2800" dirty="0"/>
              <a:t>条边（不会重复经过一个点），所以最多只会松弛 </a:t>
            </a:r>
            <a:r>
              <a:rPr lang="en-US" altLang="zh-CN" sz="2800" dirty="0"/>
              <a:t>n-1 </a:t>
            </a:r>
            <a:r>
              <a:rPr lang="zh-CN" altLang="en-US" sz="2800" dirty="0"/>
              <a:t>轮。</a:t>
            </a:r>
            <a:endParaRPr lang="en-US" altLang="zh-CN" sz="2800" dirty="0"/>
          </a:p>
          <a:p>
            <a:pPr marL="0" indent="0">
              <a:buNone/>
            </a:pPr>
            <a:r>
              <a:rPr lang="en-US" altLang="zh-CN" sz="2800" dirty="0"/>
              <a:t>	</a:t>
            </a:r>
            <a:r>
              <a:rPr lang="zh-CN" altLang="en-US" sz="2800" dirty="0"/>
              <a:t>故上述算法的时间复杂度为 </a:t>
            </a:r>
            <a:r>
              <a:rPr lang="en-US" altLang="zh-CN" sz="2800" dirty="0"/>
              <a:t>O(nm)</a:t>
            </a:r>
            <a:r>
              <a:rPr lang="zh-CN" alt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27025"/>
            <a:ext cx="8229600" cy="6270327"/>
          </a:xfrm>
        </p:spPr>
        <p:txBody>
          <a:bodyPr/>
          <a:lstStyle/>
          <a:p>
            <a:pPr marL="0" indent="0" algn="ctr">
              <a:buNone/>
            </a:pPr>
            <a:r>
              <a:rPr lang="en-US" altLang="zh-CN" sz="3600" dirty="0"/>
              <a:t>SPFA(</a:t>
            </a:r>
            <a:r>
              <a:rPr lang="zh-CN" altLang="en-US" sz="3600" dirty="0"/>
              <a:t>队列优化的</a:t>
            </a:r>
            <a:r>
              <a:rPr lang="en-US" altLang="zh-CN" sz="3600" dirty="0"/>
              <a:t>Bellman-Ford) </a:t>
            </a:r>
          </a:p>
          <a:p>
            <a:pPr marL="0" indent="0">
              <a:buNone/>
            </a:pPr>
            <a:r>
              <a:rPr lang="en-US" altLang="zh-CN" sz="2800" dirty="0"/>
              <a:t>	</a:t>
            </a:r>
            <a:r>
              <a:rPr lang="zh-CN" altLang="en-US" sz="2800" dirty="0"/>
              <a:t>注意到，仅有在上一轮中被松弛的点才会引起下一轮的松弛，用队列维护这些点会大幅减少轮次所以</a:t>
            </a:r>
            <a:r>
              <a:rPr lang="en-US" altLang="zh-CN" sz="2800" dirty="0"/>
              <a:t>SPFA</a:t>
            </a:r>
            <a:r>
              <a:rPr lang="zh-CN" altLang="en-US" sz="2800" dirty="0"/>
              <a:t>的算法复杂度是 </a:t>
            </a:r>
            <a:r>
              <a:rPr lang="en-US" altLang="zh-CN" sz="2800" dirty="0"/>
              <a:t>O(km) </a:t>
            </a:r>
            <a:r>
              <a:rPr lang="zh-CN" altLang="en-US" sz="2800" dirty="0"/>
              <a:t>。</a:t>
            </a:r>
            <a:r>
              <a:rPr lang="zh-CN" altLang="en-US" sz="2800" dirty="0">
                <a:solidFill>
                  <a:srgbClr val="FF0000"/>
                </a:solidFill>
              </a:rPr>
              <a:t>大部分情况下</a:t>
            </a:r>
            <a:r>
              <a:rPr lang="zh-CN" altLang="en-US" sz="2800" dirty="0"/>
              <a:t>，</a:t>
            </a:r>
            <a:r>
              <a:rPr lang="en-US" altLang="zh-CN" sz="2800" dirty="0"/>
              <a:t>k</a:t>
            </a:r>
            <a:r>
              <a:rPr lang="zh-CN" altLang="en-US" sz="2800" dirty="0"/>
              <a:t>是一个较小的常数，但在极端情况下会变成 </a:t>
            </a:r>
            <a:r>
              <a:rPr lang="en-US" altLang="zh-CN" sz="2800" dirty="0"/>
              <a:t>O(nm)</a:t>
            </a:r>
          </a:p>
          <a:p>
            <a:pPr marL="0" indent="0" algn="ctr">
              <a:buNone/>
            </a:pPr>
            <a:r>
              <a:rPr lang="zh-CN" altLang="en-US" sz="3600" dirty="0">
                <a:sym typeface="+mn-ea"/>
              </a:rPr>
              <a:t>负环</a:t>
            </a:r>
            <a:r>
              <a:rPr lang="en-US" altLang="zh-CN" sz="2800" dirty="0">
                <a:sym typeface="+mn-ea"/>
              </a:rPr>
              <a:t> </a:t>
            </a:r>
            <a:endParaRPr lang="en-US" altLang="zh-CN" sz="2800" dirty="0"/>
          </a:p>
          <a:p>
            <a:pPr marL="0" indent="0">
              <a:buNone/>
            </a:pPr>
            <a:r>
              <a:rPr sz="2800" dirty="0">
                <a:sym typeface="+mn-ea"/>
                <a:hlinkClick r:id="rId2" action="ppaction://hlinkfile"/>
              </a:rPr>
              <a:t>P3385 【模板】负环</a:t>
            </a:r>
            <a:endParaRPr sz="2800" dirty="0">
              <a:hlinkClick r:id="rId2" action="ppaction://hlinkfile"/>
            </a:endParaRPr>
          </a:p>
          <a:p>
            <a:pPr marL="0" indent="0">
              <a:buNone/>
            </a:pPr>
            <a:r>
              <a:rPr lang="en-US" altLang="zh-CN" sz="2800" dirty="0">
                <a:sym typeface="+mn-ea"/>
              </a:rPr>
              <a:t>	</a:t>
            </a:r>
            <a:r>
              <a:rPr lang="zh-CN" altLang="en-US" sz="2800" dirty="0">
                <a:sym typeface="+mn-ea"/>
              </a:rPr>
              <a:t>由于存在负环，松弛操作是不会停止的，由上述对没有负环时松弛操作上限的证明，在</a:t>
            </a:r>
            <a:r>
              <a:rPr lang="en-US" altLang="zh-CN" sz="2800" dirty="0">
                <a:sym typeface="+mn-ea"/>
              </a:rPr>
              <a:t>SPFA</a:t>
            </a:r>
            <a:r>
              <a:rPr lang="zh-CN" altLang="en-US" sz="2800" dirty="0">
                <a:sym typeface="+mn-ea"/>
              </a:rPr>
              <a:t>算法中，若一个点进入队列的次数达到</a:t>
            </a:r>
            <a:r>
              <a:rPr lang="en-US" altLang="zh-CN" sz="2800" dirty="0">
                <a:sym typeface="+mn-ea"/>
              </a:rPr>
              <a:t> n </a:t>
            </a:r>
            <a:r>
              <a:rPr lang="zh-CN" altLang="en-US" sz="2800" dirty="0">
                <a:sym typeface="+mn-ea"/>
              </a:rPr>
              <a:t>次，则说明出现了负环</a:t>
            </a:r>
            <a:endParaRPr lang="en-US" altLang="zh-CN" sz="2800" dirty="0"/>
          </a:p>
          <a:p>
            <a:pPr marL="0" indent="0">
              <a:buNone/>
            </a:pPr>
            <a:endParaRPr lang="en-US" altLang="zh-CN" sz="2800" dirty="0"/>
          </a:p>
          <a:p>
            <a:pPr marL="0" indent="0">
              <a:buNone/>
            </a:pPr>
            <a:r>
              <a:rPr lang="en-US" altLang="zh-CN" sz="2800" dirty="0"/>
              <a:t>	</a:t>
            </a:r>
          </a:p>
          <a:p>
            <a:pPr marL="0" indent="0">
              <a:buNone/>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47664" y="340020"/>
            <a:ext cx="6163535" cy="58491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27025"/>
            <a:ext cx="8229600" cy="6270327"/>
          </a:xfrm>
        </p:spPr>
        <p:txBody>
          <a:bodyPr/>
          <a:lstStyle/>
          <a:p>
            <a:pPr marL="0" indent="0" algn="ctr">
              <a:buNone/>
            </a:pPr>
            <a:r>
              <a:rPr lang="zh-CN" altLang="en-US" sz="3600" dirty="0"/>
              <a:t>差分约束</a:t>
            </a:r>
            <a:r>
              <a:rPr lang="en-US" altLang="zh-CN" sz="3600" dirty="0"/>
              <a:t> </a:t>
            </a:r>
          </a:p>
          <a:p>
            <a:pPr marL="0" indent="0">
              <a:buNone/>
            </a:pPr>
            <a:r>
              <a:rPr sz="2800" dirty="0">
                <a:hlinkClick r:id="rId2"/>
              </a:rPr>
              <a:t>P5960 【模板】差分约束</a:t>
            </a:r>
            <a:r>
              <a:rPr lang="en-US" altLang="zh-CN" sz="2800" dirty="0"/>
              <a:t>	</a:t>
            </a:r>
          </a:p>
          <a:p>
            <a:pPr marL="0" indent="0">
              <a:buNone/>
            </a:pPr>
            <a:r>
              <a:rPr lang="en-US" altLang="zh-CN" sz="2800" dirty="0"/>
              <a:t>	</a:t>
            </a:r>
            <a:r>
              <a:rPr lang="zh-CN" altLang="en-US" sz="2800" dirty="0"/>
              <a:t>容易发现，差分约束的方程和最短路中的松弛操作类似，建出图后加入一个源点与所有点连一条边权为</a:t>
            </a:r>
            <a:r>
              <a:rPr lang="en-US" altLang="zh-CN" sz="2800" dirty="0"/>
              <a:t> 0 </a:t>
            </a:r>
            <a:r>
              <a:rPr lang="zh-CN" altLang="en-US" sz="2800" dirty="0"/>
              <a:t>的边，进行完最短</a:t>
            </a:r>
            <a:r>
              <a:rPr lang="en-US" altLang="en-US" sz="2800" dirty="0"/>
              <a:t>/</a:t>
            </a:r>
            <a:r>
              <a:rPr lang="zh-CN" altLang="en-US" sz="2800" dirty="0"/>
              <a:t>最长路之后的</a:t>
            </a:r>
            <a:r>
              <a:rPr lang="en-US" altLang="zh-CN" sz="2800" dirty="0"/>
              <a:t> {di} </a:t>
            </a:r>
            <a:r>
              <a:rPr lang="zh-CN" altLang="en-US" sz="2800" dirty="0"/>
              <a:t>即为一组解。</a:t>
            </a:r>
          </a:p>
          <a:p>
            <a:pPr marL="0" indent="0">
              <a:buNone/>
            </a:pPr>
            <a:r>
              <a:rPr lang="en-US" altLang="zh-CN" sz="2800" dirty="0"/>
              <a:t>	*</a:t>
            </a:r>
            <a:r>
              <a:rPr lang="zh-CN" altLang="en-US" sz="2800" dirty="0"/>
              <a:t>应该最短路还是最长路</a:t>
            </a:r>
          </a:p>
          <a:p>
            <a:pPr marL="0" indent="0">
              <a:buNone/>
            </a:pPr>
            <a:r>
              <a:rPr lang="en-US" altLang="zh-CN" sz="2800" dirty="0"/>
              <a:t>	*</a:t>
            </a:r>
            <a:r>
              <a:rPr lang="zh-CN" altLang="en-US" sz="2800" dirty="0"/>
              <a:t>记得判负环</a:t>
            </a:r>
            <a:r>
              <a:rPr lang="en-US" altLang="zh-CN" sz="2800" dirty="0"/>
              <a:t>/</a:t>
            </a:r>
            <a:r>
              <a:rPr lang="zh-CN" altLang="en-US" sz="2800" dirty="0"/>
              <a:t>正环</a:t>
            </a:r>
          </a:p>
          <a:p>
            <a:pPr marL="0" indent="0">
              <a:buNone/>
            </a:pPr>
            <a:r>
              <a:rPr lang="en-US" altLang="zh-CN" sz="2800" dirty="0"/>
              <a:t>	*</a:t>
            </a:r>
            <a:r>
              <a:rPr lang="zh-CN" altLang="en-US" sz="2800" dirty="0"/>
              <a:t>如果约束条件为</a:t>
            </a:r>
            <a:r>
              <a:rPr lang="en-US" altLang="zh-CN" sz="2800" dirty="0"/>
              <a:t> xi-xj=k</a:t>
            </a:r>
          </a:p>
          <a:p>
            <a:pPr marL="0" indent="0">
              <a:buNone/>
            </a:pPr>
            <a:r>
              <a:rPr lang="en-US" altLang="zh-CN" sz="2800" dirty="0"/>
              <a:t>	</a:t>
            </a:r>
          </a:p>
          <a:p>
            <a:pPr marL="0" indent="0">
              <a:buNone/>
            </a:pPr>
            <a:endParaRPr lang="zh-CN" altLang="en-US" sz="2800" dirty="0"/>
          </a:p>
        </p:txBody>
      </p:sp>
      <p:pic>
        <p:nvPicPr>
          <p:cNvPr id="4" name="图片 3">
            <a:extLst>
              <a:ext uri="{FF2B5EF4-FFF2-40B4-BE49-F238E27FC236}">
                <a16:creationId xmlns:a16="http://schemas.microsoft.com/office/drawing/2014/main" id="{E855DDDF-E670-2449-C0B3-C8F6FAABDEDA}"/>
              </a:ext>
            </a:extLst>
          </p:cNvPr>
          <p:cNvPicPr>
            <a:picLocks noChangeAspect="1"/>
          </p:cNvPicPr>
          <p:nvPr/>
        </p:nvPicPr>
        <p:blipFill>
          <a:blip r:embed="rId3"/>
          <a:stretch>
            <a:fillRect/>
          </a:stretch>
        </p:blipFill>
        <p:spPr>
          <a:xfrm>
            <a:off x="1043608" y="4941168"/>
            <a:ext cx="4896544" cy="18800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27025"/>
            <a:ext cx="8229600" cy="6270327"/>
          </a:xfrm>
        </p:spPr>
        <p:txBody>
          <a:bodyPr/>
          <a:lstStyle/>
          <a:p>
            <a:pPr marL="0" indent="0" algn="ctr">
              <a:buNone/>
            </a:pPr>
            <a:r>
              <a:rPr lang="en-US" altLang="zh-CN" sz="3600" dirty="0"/>
              <a:t>*</a:t>
            </a:r>
            <a:r>
              <a:rPr lang="zh-CN" altLang="en-US" sz="3600" dirty="0"/>
              <a:t>其它常见最短路建图</a:t>
            </a:r>
            <a:r>
              <a:rPr lang="en-US" altLang="zh-CN" sz="3600" dirty="0"/>
              <a:t> </a:t>
            </a:r>
          </a:p>
          <a:p>
            <a:pPr marL="0" indent="0">
              <a:buNone/>
            </a:pPr>
            <a:r>
              <a:rPr sz="2800" dirty="0">
                <a:hlinkClick r:id="rId2" action="ppaction://hlinkfile"/>
              </a:rPr>
              <a:t>P1948 [USACO08JAN] Telephone Lines S</a:t>
            </a:r>
            <a:endParaRPr sz="2800" dirty="0"/>
          </a:p>
          <a:p>
            <a:pPr marL="0" indent="0">
              <a:buNone/>
            </a:pPr>
            <a:r>
              <a:rPr lang="en-US" altLang="zh-CN" sz="2800" dirty="0"/>
              <a:t>	</a:t>
            </a:r>
            <a:r>
              <a:rPr lang="zh-CN" altLang="en-US" sz="2800" dirty="0"/>
              <a:t>将点的编号</a:t>
            </a:r>
            <a:r>
              <a:rPr lang="en-US" altLang="zh-CN" sz="2800" dirty="0"/>
              <a:t> x </a:t>
            </a:r>
            <a:r>
              <a:rPr lang="zh-CN" altLang="en-US" sz="2800" dirty="0"/>
              <a:t>扩展为二元组</a:t>
            </a:r>
            <a:r>
              <a:rPr lang="en-US" altLang="zh-CN" sz="2800" dirty="0"/>
              <a:t>  (x,w) </a:t>
            </a:r>
            <a:r>
              <a:rPr lang="zh-CN" altLang="en-US" sz="2800" dirty="0"/>
              <a:t>表示在用了</a:t>
            </a:r>
            <a:r>
              <a:rPr lang="en-US" altLang="zh-CN" sz="2800" dirty="0"/>
              <a:t>w </a:t>
            </a:r>
            <a:r>
              <a:rPr lang="zh-CN" altLang="en-US" sz="2800" dirty="0"/>
              <a:t>次免费操作后的点</a:t>
            </a:r>
            <a:r>
              <a:rPr lang="en-US" altLang="zh-CN" sz="2800" dirty="0"/>
              <a:t> x </a:t>
            </a:r>
            <a:r>
              <a:rPr lang="zh-CN" altLang="en-US" sz="2800" dirty="0"/>
              <a:t>。对于原图上的边</a:t>
            </a:r>
            <a:r>
              <a:rPr lang="en-US" altLang="zh-CN" sz="2800" dirty="0"/>
              <a:t> (x,y,z)</a:t>
            </a:r>
            <a:r>
              <a:rPr lang="zh-CN" altLang="en-US" sz="2800" dirty="0"/>
              <a:t>，应该在点</a:t>
            </a:r>
            <a:r>
              <a:rPr lang="en-US" altLang="zh-CN" sz="2800" dirty="0"/>
              <a:t> (x,w) </a:t>
            </a:r>
            <a:r>
              <a:rPr lang="zh-CN" altLang="en-US" sz="2800" dirty="0"/>
              <a:t>和</a:t>
            </a:r>
            <a:r>
              <a:rPr lang="en-US" altLang="zh-CN" sz="2800" dirty="0"/>
              <a:t> (y,w)</a:t>
            </a:r>
            <a:r>
              <a:rPr lang="zh-CN" altLang="en-US" sz="2800" dirty="0"/>
              <a:t>间建一条长为</a:t>
            </a:r>
            <a:r>
              <a:rPr lang="en-US" altLang="zh-CN" sz="2800" dirty="0"/>
              <a:t> z </a:t>
            </a:r>
            <a:r>
              <a:rPr lang="zh-CN" altLang="en-US" sz="2800" dirty="0"/>
              <a:t>的边，在</a:t>
            </a:r>
            <a:r>
              <a:rPr lang="en-US" altLang="zh-CN" sz="2800" dirty="0"/>
              <a:t>(x,w)</a:t>
            </a:r>
            <a:r>
              <a:rPr lang="zh-CN" altLang="en-US" sz="2800" dirty="0"/>
              <a:t>和</a:t>
            </a:r>
            <a:r>
              <a:rPr lang="en-US" altLang="zh-CN" sz="2800" dirty="0"/>
              <a:t>(y,w+1) </a:t>
            </a:r>
            <a:r>
              <a:rPr lang="zh-CN" altLang="en-US" sz="2800" dirty="0"/>
              <a:t>间建一条长为</a:t>
            </a:r>
            <a:r>
              <a:rPr lang="en-US" altLang="zh-CN" sz="2800" dirty="0"/>
              <a:t> 0 </a:t>
            </a:r>
            <a:r>
              <a:rPr lang="zh-CN" altLang="en-US" sz="2800" dirty="0"/>
              <a:t>的边。然后求</a:t>
            </a:r>
            <a:r>
              <a:rPr lang="zh-CN" sz="2800" dirty="0"/>
              <a:t>最短路即可。</a:t>
            </a:r>
          </a:p>
          <a:p>
            <a:pPr marL="0" indent="0">
              <a:buNone/>
            </a:pPr>
            <a:r>
              <a:rPr lang="en-US" altLang="zh-CN" sz="2800" dirty="0"/>
              <a:t>	</a:t>
            </a:r>
            <a:r>
              <a:rPr lang="zh-CN" altLang="en-US" sz="2800" dirty="0"/>
              <a:t>本题使用二分答案</a:t>
            </a:r>
            <a:r>
              <a:rPr lang="en-US" altLang="zh-CN" sz="2800" dirty="0"/>
              <a:t>+</a:t>
            </a:r>
            <a:r>
              <a:rPr lang="zh-CN" altLang="en-US" sz="2800" dirty="0"/>
              <a:t>双端队列</a:t>
            </a:r>
            <a:r>
              <a:rPr lang="en-US" altLang="zh-CN" sz="2800" dirty="0"/>
              <a:t>BFS</a:t>
            </a:r>
            <a:r>
              <a:rPr lang="zh-CN" altLang="en-US" sz="2800" dirty="0"/>
              <a:t>（求</a:t>
            </a:r>
            <a:r>
              <a:rPr lang="en-US" altLang="zh-CN" sz="2800" dirty="0"/>
              <a:t>01</a:t>
            </a:r>
            <a:r>
              <a:rPr lang="zh-CN" altLang="en-US" sz="2800" dirty="0"/>
              <a:t>最短路）也能通过。</a:t>
            </a:r>
            <a:r>
              <a:rPr lang="en-US" altLang="zh-CN" sz="2800" dirty="0"/>
              <a:t>	</a:t>
            </a:r>
          </a:p>
          <a:p>
            <a:pPr marL="0" indent="0">
              <a:buNone/>
            </a:pPr>
            <a:r>
              <a:rPr lang="en-US" altLang="zh-CN" sz="2800" dirty="0"/>
              <a:t>	</a:t>
            </a:r>
          </a:p>
          <a:p>
            <a:pPr marL="0" indent="0">
              <a:buNone/>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faf0d72e-8364-4a21-b3a6-da7fc18e0208"/>
  <p:tag name="COMMONDATA" val="eyJoZGlkIjoiNTIwNmJiMDhjNjRmNWRlY2IzZTc5YTQ4Y2I5NWZmM2Q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46999D"/>
      </a:hlink>
      <a:folHlink>
        <a:srgbClr val="46999D"/>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1548</TotalTime>
  <Words>1050</Words>
  <Application>Microsoft Office PowerPoint</Application>
  <PresentationFormat>全屏显示(4:3)</PresentationFormat>
  <Paragraphs>59</Paragraphs>
  <Slides>13</Slides>
  <Notes>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13</vt:i4>
      </vt:variant>
    </vt:vector>
  </HeadingPairs>
  <TitlesOfParts>
    <vt:vector size="15" baseType="lpstr">
      <vt:lpstr>Arial</vt:lpstr>
      <vt:lpstr>默认设计模板</vt:lpstr>
      <vt:lpstr>最短路</vt:lpstr>
      <vt:lpstr>Chapter1 单源最短路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Chapter2 多源最短路</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线性时间复杂度优化</dc:title>
  <dc:creator>Inisioc</dc:creator>
  <cp:lastModifiedBy>うまる 土间</cp:lastModifiedBy>
  <cp:revision>18</cp:revision>
  <dcterms:created xsi:type="dcterms:W3CDTF">2024-07-10T10:40:00Z</dcterms:created>
  <dcterms:modified xsi:type="dcterms:W3CDTF">2024-08-20T21:15:48Z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2052-11.1.0.12165</vt:lpwstr>
  </property>
  <property fmtid="{D5CDD505-2E9C-101B-9397-08002B2CF9AE}" pid="3" name="ICV">
    <vt:lpwstr>F921530FE99F42CDA37C2477D8A72B6A</vt:lpwstr>
  </property>
</Properties>
</file>