
<file path=[Content_Types].xml><?xml version="1.0" encoding="utf-8"?>
<Types xmlns="http://schemas.openxmlformats.org/package/2006/content-types">
  <Default Extension="apng" ContentType="image/pn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72" r:id="rId7"/>
    <p:sldId id="266" r:id="rId8"/>
    <p:sldId id="267" r:id="rId9"/>
    <p:sldId id="268" r:id="rId10"/>
    <p:sldId id="274" r:id="rId11"/>
    <p:sldId id="271" r:id="rId12"/>
    <p:sldId id="263" r:id="rId13"/>
    <p:sldId id="275" r:id="rId14"/>
    <p:sldId id="276" r:id="rId15"/>
    <p:sldId id="277" r:id="rId16"/>
    <p:sldId id="278" r:id="rId17"/>
    <p:sldId id="285" r:id="rId18"/>
    <p:sldId id="258" r:id="rId19"/>
    <p:sldId id="264" r:id="rId20"/>
    <p:sldId id="279" r:id="rId21"/>
    <p:sldId id="281" r:id="rId22"/>
    <p:sldId id="283" r:id="rId23"/>
    <p:sldId id="28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0F917-81E3-AE8A-4D0A-EFDCA296D2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000901-67F9-DF2A-F68A-93B4A7DB83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755B1E-A26C-2CDE-2396-9ACA043C1354}"/>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5" name="页脚占位符 4">
            <a:extLst>
              <a:ext uri="{FF2B5EF4-FFF2-40B4-BE49-F238E27FC236}">
                <a16:creationId xmlns:a16="http://schemas.microsoft.com/office/drawing/2014/main" id="{A07EC369-2A05-AB99-0992-8C4EC2A0B2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7716D5-822E-2DAC-831F-DC1BE55C365F}"/>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223836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56F04-5EDB-B4EF-04EF-4321AF0CD3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DD527D-1319-D42E-C64A-89D95AB746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EC2A8-3022-D750-2613-664A144C6958}"/>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5" name="页脚占位符 4">
            <a:extLst>
              <a:ext uri="{FF2B5EF4-FFF2-40B4-BE49-F238E27FC236}">
                <a16:creationId xmlns:a16="http://schemas.microsoft.com/office/drawing/2014/main" id="{DF1E5909-7163-A2CE-A30F-9A8ED25201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458856-8D44-D7E8-CEF8-D8500339DB5B}"/>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41918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E9309D-D0A7-DAC9-4971-47030FC20E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B3EE9C-F94F-D860-7F42-4814500EA8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F8C342-7820-189D-0FB3-01FD123C05C5}"/>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5" name="页脚占位符 4">
            <a:extLst>
              <a:ext uri="{FF2B5EF4-FFF2-40B4-BE49-F238E27FC236}">
                <a16:creationId xmlns:a16="http://schemas.microsoft.com/office/drawing/2014/main" id="{97A652D8-8BB2-6293-AD5E-20D2F2267A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F8E6C8-F862-BFA5-D9A3-33DCFD3FBE84}"/>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4176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F3FF7-6893-48D2-B8AD-BC1032AAFF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332272-3790-400A-4754-EF2899D242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B7E6F4-46A8-D966-61B5-687801578681}"/>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5" name="页脚占位符 4">
            <a:extLst>
              <a:ext uri="{FF2B5EF4-FFF2-40B4-BE49-F238E27FC236}">
                <a16:creationId xmlns:a16="http://schemas.microsoft.com/office/drawing/2014/main" id="{A27ABC1A-467E-74A8-FA14-C3DD90DBD5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61C373-843C-1154-B1B2-23A9633527BF}"/>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50027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B0EE4-8397-18BE-0A8F-704472D164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0B1165-26CE-0ED3-274C-2AE57E831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D83E38-986F-042F-70AF-DA4ED31D86B9}"/>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5" name="页脚占位符 4">
            <a:extLst>
              <a:ext uri="{FF2B5EF4-FFF2-40B4-BE49-F238E27FC236}">
                <a16:creationId xmlns:a16="http://schemas.microsoft.com/office/drawing/2014/main" id="{3817896F-0292-9B01-8879-5BE7B749D7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67E847-A557-87C0-5D24-8F24352C4815}"/>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150824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A0F62-32A9-2F49-B08F-89B6C04CE1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E7705F-CB38-D4F3-CDEC-D3E91B42BD9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B8A8F0-A364-55DD-E4FA-85DAB88146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BA7E315-8EE5-6C6B-0F87-EA5D095DB947}"/>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6" name="页脚占位符 5">
            <a:extLst>
              <a:ext uri="{FF2B5EF4-FFF2-40B4-BE49-F238E27FC236}">
                <a16:creationId xmlns:a16="http://schemas.microsoft.com/office/drawing/2014/main" id="{A2F1B652-7EBE-DE5F-17AB-B3472C9404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E3D5BC-2A4A-4A13-4E26-AF4B046A847C}"/>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11104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62A6E-1FDE-9DF2-A73B-18FF49F1B86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734D28-0EB1-8850-3694-AA4DFF3BA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0184B4-4F97-7115-E1AF-10D5DAE1074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FF4AC1-1832-CB18-54CB-38653BCE4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ED2A322-690A-08D3-0372-31CF87EAE5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5D2C8F3-3146-2A5F-88F9-2D9E5DCC8438}"/>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8" name="页脚占位符 7">
            <a:extLst>
              <a:ext uri="{FF2B5EF4-FFF2-40B4-BE49-F238E27FC236}">
                <a16:creationId xmlns:a16="http://schemas.microsoft.com/office/drawing/2014/main" id="{B8ABB994-08C8-A96C-7558-B786DD84BF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64CFC1-41E6-8A5D-1D1E-E775C1D84357}"/>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382306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4C5EE-0B50-5277-1230-BD2D09ABE5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C7463C-98AD-F51A-9290-4E40626D5D25}"/>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4" name="页脚占位符 3">
            <a:extLst>
              <a:ext uri="{FF2B5EF4-FFF2-40B4-BE49-F238E27FC236}">
                <a16:creationId xmlns:a16="http://schemas.microsoft.com/office/drawing/2014/main" id="{418BE07A-A034-55F4-4968-C221DF2249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CFDF28-0F47-4DBD-0159-17D0D3161240}"/>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1595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AFD0F6-DD7A-E8CD-DBEE-6632D500623D}"/>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3" name="页脚占位符 2">
            <a:extLst>
              <a:ext uri="{FF2B5EF4-FFF2-40B4-BE49-F238E27FC236}">
                <a16:creationId xmlns:a16="http://schemas.microsoft.com/office/drawing/2014/main" id="{E68904F4-6F01-77D8-6BDE-7D2521D55C0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18C81A-8D11-77A9-6CDE-66F08A9188DE}"/>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359636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A874-2F53-F66A-AB73-9BE142D9E6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FA8B9B-AC87-FA78-31BB-972BEFAC6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E1AA25-2BC4-4CCB-7FF7-086F1967A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F974E6-4330-8553-5886-5F6A0A2E4071}"/>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6" name="页脚占位符 5">
            <a:extLst>
              <a:ext uri="{FF2B5EF4-FFF2-40B4-BE49-F238E27FC236}">
                <a16:creationId xmlns:a16="http://schemas.microsoft.com/office/drawing/2014/main" id="{7D5914FE-2C34-25E0-221B-37741A8DE5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51A1A8-B597-C86F-5B54-058EBD320596}"/>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247300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7BCBF-1FC3-23C3-327D-0A488E7EB8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8AA751-E3BB-CC6B-C820-D879D4843C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D1B80E-9A94-3BAE-403B-B77306CC6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006CBE-EF24-8F61-546A-6B083FFA7070}"/>
              </a:ext>
            </a:extLst>
          </p:cNvPr>
          <p:cNvSpPr>
            <a:spLocks noGrp="1"/>
          </p:cNvSpPr>
          <p:nvPr>
            <p:ph type="dt" sz="half" idx="10"/>
          </p:nvPr>
        </p:nvSpPr>
        <p:spPr/>
        <p:txBody>
          <a:bodyPr/>
          <a:lstStyle/>
          <a:p>
            <a:fld id="{E070B493-C907-478C-8C45-D8B3C3C8B788}" type="datetimeFigureOut">
              <a:rPr lang="zh-CN" altLang="en-US" smtClean="0"/>
              <a:t>2024/8/21</a:t>
            </a:fld>
            <a:endParaRPr lang="zh-CN" altLang="en-US"/>
          </a:p>
        </p:txBody>
      </p:sp>
      <p:sp>
        <p:nvSpPr>
          <p:cNvPr id="6" name="页脚占位符 5">
            <a:extLst>
              <a:ext uri="{FF2B5EF4-FFF2-40B4-BE49-F238E27FC236}">
                <a16:creationId xmlns:a16="http://schemas.microsoft.com/office/drawing/2014/main" id="{15DA7BEE-2912-AE71-6A99-C83F0BE3A6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4FF79C-8F25-F2E4-6F90-89D7B1ADB855}"/>
              </a:ext>
            </a:extLst>
          </p:cNvPr>
          <p:cNvSpPr>
            <a:spLocks noGrp="1"/>
          </p:cNvSpPr>
          <p:nvPr>
            <p:ph type="sldNum" sz="quarter" idx="12"/>
          </p:nvPr>
        </p:nvSpPr>
        <p:spPr/>
        <p:txBody>
          <a:body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318331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61900E-EA77-8804-878C-0B586D4F3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91A23F4-BE2E-7725-122F-2AD0A0E4D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7DDFB3-7609-38DF-E7E1-E4731D547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0B493-C907-478C-8C45-D8B3C3C8B788}" type="datetimeFigureOut">
              <a:rPr lang="zh-CN" altLang="en-US" smtClean="0"/>
              <a:t>2024/8/21</a:t>
            </a:fld>
            <a:endParaRPr lang="zh-CN" altLang="en-US"/>
          </a:p>
        </p:txBody>
      </p:sp>
      <p:sp>
        <p:nvSpPr>
          <p:cNvPr id="5" name="页脚占位符 4">
            <a:extLst>
              <a:ext uri="{FF2B5EF4-FFF2-40B4-BE49-F238E27FC236}">
                <a16:creationId xmlns:a16="http://schemas.microsoft.com/office/drawing/2014/main" id="{BB72830A-9E8F-9B37-25DC-35B33F675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8F2D40-7E57-A1F1-C342-9D0706057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03BC1-F2CF-4B07-B219-49DF792D95D4}" type="slidenum">
              <a:rPr lang="zh-CN" altLang="en-US" smtClean="0"/>
              <a:t>‹#›</a:t>
            </a:fld>
            <a:endParaRPr lang="zh-CN" altLang="en-US"/>
          </a:p>
        </p:txBody>
      </p:sp>
    </p:spTree>
    <p:extLst>
      <p:ext uri="{BB962C8B-B14F-4D97-AF65-F5344CB8AC3E}">
        <p14:creationId xmlns:p14="http://schemas.microsoft.com/office/powerpoint/2010/main" val="250375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a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B8D22-E7D6-7E8E-3E12-8158009771CE}"/>
              </a:ext>
            </a:extLst>
          </p:cNvPr>
          <p:cNvSpPr>
            <a:spLocks noGrp="1"/>
          </p:cNvSpPr>
          <p:nvPr>
            <p:ph type="ctrTitle"/>
          </p:nvPr>
        </p:nvSpPr>
        <p:spPr/>
        <p:txBody>
          <a:bodyPr/>
          <a:lstStyle/>
          <a:p>
            <a:r>
              <a:rPr lang="zh-CN" altLang="en-US" dirty="0"/>
              <a:t>最小生成树</a:t>
            </a:r>
          </a:p>
        </p:txBody>
      </p:sp>
      <p:sp>
        <p:nvSpPr>
          <p:cNvPr id="3" name="副标题 2">
            <a:extLst>
              <a:ext uri="{FF2B5EF4-FFF2-40B4-BE49-F238E27FC236}">
                <a16:creationId xmlns:a16="http://schemas.microsoft.com/office/drawing/2014/main" id="{F342BF74-85C7-58A7-23BB-7FFF2FF7B566}"/>
              </a:ext>
            </a:extLst>
          </p:cNvPr>
          <p:cNvSpPr>
            <a:spLocks noGrp="1"/>
          </p:cNvSpPr>
          <p:nvPr>
            <p:ph type="subTitle" idx="1"/>
          </p:nvPr>
        </p:nvSpPr>
        <p:spPr/>
        <p:txBody>
          <a:bodyPr>
            <a:normAutofit/>
          </a:bodyPr>
          <a:lstStyle/>
          <a:p>
            <a:r>
              <a:rPr lang="en-US" altLang="zh-CN" sz="1800" dirty="0"/>
              <a:t>2024.7.29</a:t>
            </a:r>
            <a:endParaRPr lang="zh-CN" altLang="en-US" sz="1800" dirty="0"/>
          </a:p>
        </p:txBody>
      </p:sp>
    </p:spTree>
    <p:extLst>
      <p:ext uri="{BB962C8B-B14F-4D97-AF65-F5344CB8AC3E}">
        <p14:creationId xmlns:p14="http://schemas.microsoft.com/office/powerpoint/2010/main" val="13283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带权并查集</a:t>
            </a:r>
          </a:p>
        </p:txBody>
      </p:sp>
      <p:sp>
        <p:nvSpPr>
          <p:cNvPr id="22" name="文本框 21">
            <a:extLst>
              <a:ext uri="{FF2B5EF4-FFF2-40B4-BE49-F238E27FC236}">
                <a16:creationId xmlns:a16="http://schemas.microsoft.com/office/drawing/2014/main" id="{7B377AEE-5862-78DC-DACC-361DD6B4969F}"/>
              </a:ext>
            </a:extLst>
          </p:cNvPr>
          <p:cNvSpPr txBox="1"/>
          <p:nvPr/>
        </p:nvSpPr>
        <p:spPr>
          <a:xfrm>
            <a:off x="3732755" y="974410"/>
            <a:ext cx="3601233" cy="307777"/>
          </a:xfrm>
          <a:prstGeom prst="rect">
            <a:avLst/>
          </a:prstGeom>
          <a:noFill/>
        </p:spPr>
        <p:txBody>
          <a:bodyPr wrap="square" rtlCol="0">
            <a:spAutoFit/>
          </a:bodyPr>
          <a:lstStyle/>
          <a:p>
            <a:r>
              <a:rPr lang="en-GB" altLang="zh-CN" sz="1400" dirty="0"/>
              <a:t>P1196 [NOI2002] </a:t>
            </a:r>
            <a:r>
              <a:rPr lang="zh-CN" altLang="en-US" sz="1400" dirty="0"/>
              <a:t>银河英雄传说</a:t>
            </a:r>
          </a:p>
        </p:txBody>
      </p:sp>
      <p:sp>
        <p:nvSpPr>
          <p:cNvPr id="5" name="文本框 4">
            <a:extLst>
              <a:ext uri="{FF2B5EF4-FFF2-40B4-BE49-F238E27FC236}">
                <a16:creationId xmlns:a16="http://schemas.microsoft.com/office/drawing/2014/main" id="{49E66C05-7C2C-3802-7EEB-3E13DB6607A6}"/>
              </a:ext>
            </a:extLst>
          </p:cNvPr>
          <p:cNvSpPr txBox="1"/>
          <p:nvPr/>
        </p:nvSpPr>
        <p:spPr>
          <a:xfrm>
            <a:off x="1302707" y="1437053"/>
            <a:ext cx="9288049" cy="923330"/>
          </a:xfrm>
          <a:prstGeom prst="rect">
            <a:avLst/>
          </a:prstGeom>
          <a:noFill/>
        </p:spPr>
        <p:txBody>
          <a:bodyPr wrap="square" rtlCol="0">
            <a:spAutoFit/>
          </a:bodyPr>
          <a:lstStyle/>
          <a:p>
            <a:r>
              <a:rPr lang="zh-CN" altLang="en-US" dirty="0"/>
              <a:t>       我们发现对于查询操作，若两艘舰船再同一个集合内，只需要将两艘舰船相对于集合首舰的位置差相减再</a:t>
            </a:r>
            <a:r>
              <a:rPr lang="en-US" altLang="zh-CN" dirty="0"/>
              <a:t>-1</a:t>
            </a:r>
            <a:r>
              <a:rPr lang="zh-CN" altLang="en-US" dirty="0"/>
              <a:t>就是两艘舰船间包含的舰船数量，因此我们可以维护每艘舰船相对于首舰的位置。</a:t>
            </a:r>
          </a:p>
        </p:txBody>
      </p:sp>
    </p:spTree>
    <p:extLst>
      <p:ext uri="{BB962C8B-B14F-4D97-AF65-F5344CB8AC3E}">
        <p14:creationId xmlns:p14="http://schemas.microsoft.com/office/powerpoint/2010/main" val="51602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带权并查集</a:t>
            </a:r>
          </a:p>
        </p:txBody>
      </p:sp>
      <p:sp>
        <p:nvSpPr>
          <p:cNvPr id="22" name="文本框 21">
            <a:extLst>
              <a:ext uri="{FF2B5EF4-FFF2-40B4-BE49-F238E27FC236}">
                <a16:creationId xmlns:a16="http://schemas.microsoft.com/office/drawing/2014/main" id="{7B377AEE-5862-78DC-DACC-361DD6B4969F}"/>
              </a:ext>
            </a:extLst>
          </p:cNvPr>
          <p:cNvSpPr txBox="1"/>
          <p:nvPr/>
        </p:nvSpPr>
        <p:spPr>
          <a:xfrm>
            <a:off x="3732755" y="974410"/>
            <a:ext cx="3601233" cy="307777"/>
          </a:xfrm>
          <a:prstGeom prst="rect">
            <a:avLst/>
          </a:prstGeom>
          <a:noFill/>
        </p:spPr>
        <p:txBody>
          <a:bodyPr wrap="square" rtlCol="0">
            <a:spAutoFit/>
          </a:bodyPr>
          <a:lstStyle/>
          <a:p>
            <a:r>
              <a:rPr lang="en-GB" altLang="zh-CN" sz="1400" dirty="0"/>
              <a:t>P1196 [NOI2002] </a:t>
            </a:r>
            <a:r>
              <a:rPr lang="zh-CN" altLang="en-US" sz="1400" dirty="0"/>
              <a:t>银河英雄传说</a:t>
            </a:r>
          </a:p>
        </p:txBody>
      </p:sp>
      <p:pic>
        <p:nvPicPr>
          <p:cNvPr id="6" name="图片 5">
            <a:extLst>
              <a:ext uri="{FF2B5EF4-FFF2-40B4-BE49-F238E27FC236}">
                <a16:creationId xmlns:a16="http://schemas.microsoft.com/office/drawing/2014/main" id="{66CAB064-A742-1BF6-74A2-D4CD1ABF0CCF}"/>
              </a:ext>
            </a:extLst>
          </p:cNvPr>
          <p:cNvPicPr>
            <a:picLocks noChangeAspect="1"/>
          </p:cNvPicPr>
          <p:nvPr/>
        </p:nvPicPr>
        <p:blipFill>
          <a:blip r:embed="rId2"/>
          <a:stretch>
            <a:fillRect/>
          </a:stretch>
        </p:blipFill>
        <p:spPr>
          <a:xfrm>
            <a:off x="1037137" y="1282187"/>
            <a:ext cx="735296" cy="4459217"/>
          </a:xfrm>
          <a:prstGeom prst="rect">
            <a:avLst/>
          </a:prstGeom>
        </p:spPr>
      </p:pic>
      <p:pic>
        <p:nvPicPr>
          <p:cNvPr id="8" name="图片 7">
            <a:extLst>
              <a:ext uri="{FF2B5EF4-FFF2-40B4-BE49-F238E27FC236}">
                <a16:creationId xmlns:a16="http://schemas.microsoft.com/office/drawing/2014/main" id="{B08415C7-140E-4F5E-2B56-5B70791049EA}"/>
              </a:ext>
            </a:extLst>
          </p:cNvPr>
          <p:cNvPicPr>
            <a:picLocks noChangeAspect="1"/>
          </p:cNvPicPr>
          <p:nvPr/>
        </p:nvPicPr>
        <p:blipFill>
          <a:blip r:embed="rId3"/>
          <a:stretch>
            <a:fillRect/>
          </a:stretch>
        </p:blipFill>
        <p:spPr>
          <a:xfrm>
            <a:off x="2187839" y="1465541"/>
            <a:ext cx="2137854" cy="3734805"/>
          </a:xfrm>
          <a:prstGeom prst="rect">
            <a:avLst/>
          </a:prstGeom>
        </p:spPr>
      </p:pic>
      <p:pic>
        <p:nvPicPr>
          <p:cNvPr id="10" name="图片 9">
            <a:extLst>
              <a:ext uri="{FF2B5EF4-FFF2-40B4-BE49-F238E27FC236}">
                <a16:creationId xmlns:a16="http://schemas.microsoft.com/office/drawing/2014/main" id="{CC0D609A-AEFB-C12C-B985-412B1228791C}"/>
              </a:ext>
            </a:extLst>
          </p:cNvPr>
          <p:cNvPicPr>
            <a:picLocks noChangeAspect="1"/>
          </p:cNvPicPr>
          <p:nvPr/>
        </p:nvPicPr>
        <p:blipFill>
          <a:blip r:embed="rId4"/>
          <a:stretch>
            <a:fillRect/>
          </a:stretch>
        </p:blipFill>
        <p:spPr>
          <a:xfrm>
            <a:off x="4646821" y="1891472"/>
            <a:ext cx="3048425" cy="2962688"/>
          </a:xfrm>
          <a:prstGeom prst="rect">
            <a:avLst/>
          </a:prstGeom>
        </p:spPr>
      </p:pic>
      <p:pic>
        <p:nvPicPr>
          <p:cNvPr id="12" name="图片 11">
            <a:extLst>
              <a:ext uri="{FF2B5EF4-FFF2-40B4-BE49-F238E27FC236}">
                <a16:creationId xmlns:a16="http://schemas.microsoft.com/office/drawing/2014/main" id="{2538BF8D-CD43-EBC7-F40F-1891BD05E868}"/>
              </a:ext>
            </a:extLst>
          </p:cNvPr>
          <p:cNvPicPr>
            <a:picLocks noChangeAspect="1"/>
          </p:cNvPicPr>
          <p:nvPr/>
        </p:nvPicPr>
        <p:blipFill>
          <a:blip r:embed="rId5"/>
          <a:stretch>
            <a:fillRect/>
          </a:stretch>
        </p:blipFill>
        <p:spPr>
          <a:xfrm>
            <a:off x="7941219" y="2595408"/>
            <a:ext cx="3753512" cy="2125584"/>
          </a:xfrm>
          <a:prstGeom prst="rect">
            <a:avLst/>
          </a:prstGeom>
        </p:spPr>
      </p:pic>
    </p:spTree>
    <p:extLst>
      <p:ext uri="{BB962C8B-B14F-4D97-AF65-F5344CB8AC3E}">
        <p14:creationId xmlns:p14="http://schemas.microsoft.com/office/powerpoint/2010/main" val="121850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带权并查集</a:t>
            </a:r>
          </a:p>
        </p:txBody>
      </p:sp>
      <p:sp>
        <p:nvSpPr>
          <p:cNvPr id="22" name="文本框 21">
            <a:extLst>
              <a:ext uri="{FF2B5EF4-FFF2-40B4-BE49-F238E27FC236}">
                <a16:creationId xmlns:a16="http://schemas.microsoft.com/office/drawing/2014/main" id="{7B377AEE-5862-78DC-DACC-361DD6B4969F}"/>
              </a:ext>
            </a:extLst>
          </p:cNvPr>
          <p:cNvSpPr txBox="1"/>
          <p:nvPr/>
        </p:nvSpPr>
        <p:spPr>
          <a:xfrm>
            <a:off x="3732755" y="974410"/>
            <a:ext cx="3601233" cy="307777"/>
          </a:xfrm>
          <a:prstGeom prst="rect">
            <a:avLst/>
          </a:prstGeom>
          <a:noFill/>
        </p:spPr>
        <p:txBody>
          <a:bodyPr wrap="square" rtlCol="0">
            <a:spAutoFit/>
          </a:bodyPr>
          <a:lstStyle/>
          <a:p>
            <a:r>
              <a:rPr lang="en-GB" altLang="zh-CN" sz="1400" dirty="0"/>
              <a:t>P1196 [NOI2002] </a:t>
            </a:r>
            <a:r>
              <a:rPr lang="zh-CN" altLang="en-US" sz="1400" dirty="0"/>
              <a:t>银河英雄传说</a:t>
            </a:r>
          </a:p>
        </p:txBody>
      </p:sp>
      <p:grpSp>
        <p:nvGrpSpPr>
          <p:cNvPr id="27" name="组合 26">
            <a:extLst>
              <a:ext uri="{FF2B5EF4-FFF2-40B4-BE49-F238E27FC236}">
                <a16:creationId xmlns:a16="http://schemas.microsoft.com/office/drawing/2014/main" id="{AF78BC01-E467-4031-AF24-3E41C5B48997}"/>
              </a:ext>
            </a:extLst>
          </p:cNvPr>
          <p:cNvGrpSpPr/>
          <p:nvPr/>
        </p:nvGrpSpPr>
        <p:grpSpPr>
          <a:xfrm>
            <a:off x="3134052" y="2491043"/>
            <a:ext cx="5319204" cy="1875914"/>
            <a:chOff x="3202945" y="2593274"/>
            <a:chExt cx="5319204" cy="1875914"/>
          </a:xfrm>
        </p:grpSpPr>
        <p:pic>
          <p:nvPicPr>
            <p:cNvPr id="14" name="图形 13">
              <a:extLst>
                <a:ext uri="{FF2B5EF4-FFF2-40B4-BE49-F238E27FC236}">
                  <a16:creationId xmlns:a16="http://schemas.microsoft.com/office/drawing/2014/main" id="{B21076E1-B55B-54E8-996A-9B64E29DB9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2945" y="2593274"/>
              <a:ext cx="5319204" cy="1875914"/>
            </a:xfrm>
            <a:prstGeom prst="rect">
              <a:avLst/>
            </a:prstGeom>
          </p:spPr>
        </p:pic>
        <p:sp>
          <p:nvSpPr>
            <p:cNvPr id="18" name="文本框 17">
              <a:extLst>
                <a:ext uri="{FF2B5EF4-FFF2-40B4-BE49-F238E27FC236}">
                  <a16:creationId xmlns:a16="http://schemas.microsoft.com/office/drawing/2014/main" id="{66E6CEAE-885F-F9F4-0349-C593DD46E0E8}"/>
                </a:ext>
              </a:extLst>
            </p:cNvPr>
            <p:cNvSpPr txBox="1"/>
            <p:nvPr/>
          </p:nvSpPr>
          <p:spPr>
            <a:xfrm>
              <a:off x="3413343" y="2961961"/>
              <a:ext cx="150312" cy="369332"/>
            </a:xfrm>
            <a:prstGeom prst="rect">
              <a:avLst/>
            </a:prstGeom>
            <a:noFill/>
          </p:spPr>
          <p:txBody>
            <a:bodyPr wrap="square" rtlCol="0">
              <a:spAutoFit/>
            </a:bodyPr>
            <a:lstStyle/>
            <a:p>
              <a:r>
                <a:rPr lang="en-US" altLang="zh-CN" dirty="0"/>
                <a:t>1</a:t>
              </a:r>
              <a:endParaRPr lang="zh-CN" altLang="en-US" dirty="0"/>
            </a:p>
          </p:txBody>
        </p:sp>
        <p:sp>
          <p:nvSpPr>
            <p:cNvPr id="19" name="文本框 18">
              <a:extLst>
                <a:ext uri="{FF2B5EF4-FFF2-40B4-BE49-F238E27FC236}">
                  <a16:creationId xmlns:a16="http://schemas.microsoft.com/office/drawing/2014/main" id="{442D6A41-A067-E07F-5035-35F94389DBA8}"/>
                </a:ext>
              </a:extLst>
            </p:cNvPr>
            <p:cNvSpPr txBox="1"/>
            <p:nvPr/>
          </p:nvSpPr>
          <p:spPr>
            <a:xfrm>
              <a:off x="3916472" y="2961961"/>
              <a:ext cx="150312" cy="369332"/>
            </a:xfrm>
            <a:prstGeom prst="rect">
              <a:avLst/>
            </a:prstGeom>
            <a:noFill/>
          </p:spPr>
          <p:txBody>
            <a:bodyPr wrap="square" rtlCol="0">
              <a:spAutoFit/>
            </a:bodyPr>
            <a:lstStyle/>
            <a:p>
              <a:r>
                <a:rPr lang="en-US" altLang="zh-CN" dirty="0"/>
                <a:t>2</a:t>
              </a:r>
              <a:endParaRPr lang="zh-CN" altLang="en-US" dirty="0"/>
            </a:p>
          </p:txBody>
        </p:sp>
        <p:sp>
          <p:nvSpPr>
            <p:cNvPr id="20" name="文本框 19">
              <a:extLst>
                <a:ext uri="{FF2B5EF4-FFF2-40B4-BE49-F238E27FC236}">
                  <a16:creationId xmlns:a16="http://schemas.microsoft.com/office/drawing/2014/main" id="{2AACFFB8-F612-743D-2A10-F499F676491F}"/>
                </a:ext>
              </a:extLst>
            </p:cNvPr>
            <p:cNvSpPr txBox="1"/>
            <p:nvPr/>
          </p:nvSpPr>
          <p:spPr>
            <a:xfrm>
              <a:off x="3792256" y="3699980"/>
              <a:ext cx="150312" cy="369332"/>
            </a:xfrm>
            <a:prstGeom prst="rect">
              <a:avLst/>
            </a:prstGeom>
            <a:noFill/>
          </p:spPr>
          <p:txBody>
            <a:bodyPr wrap="square" rtlCol="0">
              <a:spAutoFit/>
            </a:bodyPr>
            <a:lstStyle/>
            <a:p>
              <a:r>
                <a:rPr lang="en-US" altLang="zh-CN" dirty="0"/>
                <a:t>1</a:t>
              </a:r>
              <a:endParaRPr lang="zh-CN" altLang="en-US" dirty="0"/>
            </a:p>
          </p:txBody>
        </p:sp>
        <p:sp>
          <p:nvSpPr>
            <p:cNvPr id="21" name="文本框 20">
              <a:extLst>
                <a:ext uri="{FF2B5EF4-FFF2-40B4-BE49-F238E27FC236}">
                  <a16:creationId xmlns:a16="http://schemas.microsoft.com/office/drawing/2014/main" id="{74C4A6B7-7F4F-2E4A-5CAF-2A58B6C3C41C}"/>
                </a:ext>
              </a:extLst>
            </p:cNvPr>
            <p:cNvSpPr txBox="1"/>
            <p:nvPr/>
          </p:nvSpPr>
          <p:spPr>
            <a:xfrm>
              <a:off x="4210833" y="3699980"/>
              <a:ext cx="150312" cy="369332"/>
            </a:xfrm>
            <a:prstGeom prst="rect">
              <a:avLst/>
            </a:prstGeom>
            <a:noFill/>
          </p:spPr>
          <p:txBody>
            <a:bodyPr wrap="square" rtlCol="0">
              <a:spAutoFit/>
            </a:bodyPr>
            <a:lstStyle/>
            <a:p>
              <a:r>
                <a:rPr lang="en-US" altLang="zh-CN" dirty="0"/>
                <a:t>3</a:t>
              </a:r>
              <a:endParaRPr lang="zh-CN" altLang="en-US" dirty="0"/>
            </a:p>
          </p:txBody>
        </p:sp>
        <p:sp>
          <p:nvSpPr>
            <p:cNvPr id="23" name="文本框 22">
              <a:extLst>
                <a:ext uri="{FF2B5EF4-FFF2-40B4-BE49-F238E27FC236}">
                  <a16:creationId xmlns:a16="http://schemas.microsoft.com/office/drawing/2014/main" id="{92A5EB41-C956-943E-A41F-5B8B8F13DC78}"/>
                </a:ext>
              </a:extLst>
            </p:cNvPr>
            <p:cNvSpPr txBox="1"/>
            <p:nvPr/>
          </p:nvSpPr>
          <p:spPr>
            <a:xfrm>
              <a:off x="6590779" y="3330648"/>
              <a:ext cx="150312" cy="369332"/>
            </a:xfrm>
            <a:prstGeom prst="rect">
              <a:avLst/>
            </a:prstGeom>
            <a:noFill/>
          </p:spPr>
          <p:txBody>
            <a:bodyPr wrap="square" rtlCol="0">
              <a:spAutoFit/>
            </a:bodyPr>
            <a:lstStyle/>
            <a:p>
              <a:r>
                <a:rPr lang="en-US" altLang="zh-CN" dirty="0"/>
                <a:t>1</a:t>
              </a:r>
              <a:endParaRPr lang="zh-CN" altLang="en-US" dirty="0"/>
            </a:p>
          </p:txBody>
        </p:sp>
        <p:sp>
          <p:nvSpPr>
            <p:cNvPr id="24" name="文本框 23">
              <a:extLst>
                <a:ext uri="{FF2B5EF4-FFF2-40B4-BE49-F238E27FC236}">
                  <a16:creationId xmlns:a16="http://schemas.microsoft.com/office/drawing/2014/main" id="{45A6F03B-DFCD-1F5B-88F9-AE3EF2755C15}"/>
                </a:ext>
              </a:extLst>
            </p:cNvPr>
            <p:cNvSpPr txBox="1"/>
            <p:nvPr/>
          </p:nvSpPr>
          <p:spPr>
            <a:xfrm>
              <a:off x="6943596" y="3330648"/>
              <a:ext cx="150312" cy="369332"/>
            </a:xfrm>
            <a:prstGeom prst="rect">
              <a:avLst/>
            </a:prstGeom>
            <a:noFill/>
          </p:spPr>
          <p:txBody>
            <a:bodyPr wrap="square" rtlCol="0">
              <a:spAutoFit/>
            </a:bodyPr>
            <a:lstStyle/>
            <a:p>
              <a:r>
                <a:rPr lang="en-US" altLang="zh-CN" dirty="0"/>
                <a:t>2</a:t>
              </a:r>
              <a:endParaRPr lang="zh-CN" altLang="en-US" dirty="0"/>
            </a:p>
          </p:txBody>
        </p:sp>
        <p:sp>
          <p:nvSpPr>
            <p:cNvPr id="25" name="文本框 24">
              <a:extLst>
                <a:ext uri="{FF2B5EF4-FFF2-40B4-BE49-F238E27FC236}">
                  <a16:creationId xmlns:a16="http://schemas.microsoft.com/office/drawing/2014/main" id="{D6AB8CE6-30A3-B506-A964-55BBDB6E2863}"/>
                </a:ext>
              </a:extLst>
            </p:cNvPr>
            <p:cNvSpPr txBox="1"/>
            <p:nvPr/>
          </p:nvSpPr>
          <p:spPr>
            <a:xfrm>
              <a:off x="7296413" y="3330648"/>
              <a:ext cx="150312" cy="369332"/>
            </a:xfrm>
            <a:prstGeom prst="rect">
              <a:avLst/>
            </a:prstGeom>
            <a:noFill/>
          </p:spPr>
          <p:txBody>
            <a:bodyPr wrap="square" rtlCol="0">
              <a:spAutoFit/>
            </a:bodyPr>
            <a:lstStyle/>
            <a:p>
              <a:r>
                <a:rPr lang="en-US" altLang="zh-CN" dirty="0"/>
                <a:t>3</a:t>
              </a:r>
              <a:endParaRPr lang="zh-CN" altLang="en-US" dirty="0"/>
            </a:p>
          </p:txBody>
        </p:sp>
        <p:sp>
          <p:nvSpPr>
            <p:cNvPr id="26" name="文本框 25">
              <a:extLst>
                <a:ext uri="{FF2B5EF4-FFF2-40B4-BE49-F238E27FC236}">
                  <a16:creationId xmlns:a16="http://schemas.microsoft.com/office/drawing/2014/main" id="{7EC70FA5-FB78-4868-4E64-AC5A451A3861}"/>
                </a:ext>
              </a:extLst>
            </p:cNvPr>
            <p:cNvSpPr txBox="1"/>
            <p:nvPr/>
          </p:nvSpPr>
          <p:spPr>
            <a:xfrm>
              <a:off x="7673823" y="3330648"/>
              <a:ext cx="150312" cy="369332"/>
            </a:xfrm>
            <a:prstGeom prst="rect">
              <a:avLst/>
            </a:prstGeom>
            <a:noFill/>
          </p:spPr>
          <p:txBody>
            <a:bodyPr wrap="square" rtlCol="0">
              <a:spAutoFit/>
            </a:bodyPr>
            <a:lstStyle/>
            <a:p>
              <a:r>
                <a:rPr lang="en-US" altLang="zh-CN" dirty="0"/>
                <a:t>5</a:t>
              </a:r>
            </a:p>
          </p:txBody>
        </p:sp>
      </p:grpSp>
    </p:spTree>
    <p:extLst>
      <p:ext uri="{BB962C8B-B14F-4D97-AF65-F5344CB8AC3E}">
        <p14:creationId xmlns:p14="http://schemas.microsoft.com/office/powerpoint/2010/main" val="114834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带权并查集</a:t>
            </a:r>
          </a:p>
        </p:txBody>
      </p:sp>
      <p:sp>
        <p:nvSpPr>
          <p:cNvPr id="22" name="文本框 21">
            <a:extLst>
              <a:ext uri="{FF2B5EF4-FFF2-40B4-BE49-F238E27FC236}">
                <a16:creationId xmlns:a16="http://schemas.microsoft.com/office/drawing/2014/main" id="{7B377AEE-5862-78DC-DACC-361DD6B4969F}"/>
              </a:ext>
            </a:extLst>
          </p:cNvPr>
          <p:cNvSpPr txBox="1"/>
          <p:nvPr/>
        </p:nvSpPr>
        <p:spPr>
          <a:xfrm>
            <a:off x="3732755" y="974410"/>
            <a:ext cx="3601233" cy="307777"/>
          </a:xfrm>
          <a:prstGeom prst="rect">
            <a:avLst/>
          </a:prstGeom>
          <a:noFill/>
        </p:spPr>
        <p:txBody>
          <a:bodyPr wrap="square" rtlCol="0">
            <a:spAutoFit/>
          </a:bodyPr>
          <a:lstStyle/>
          <a:p>
            <a:r>
              <a:rPr lang="en-GB" altLang="zh-CN" sz="1400" dirty="0"/>
              <a:t>P1196 [NOI2002] </a:t>
            </a:r>
            <a:r>
              <a:rPr lang="zh-CN" altLang="en-US" sz="1400" dirty="0"/>
              <a:t>银河英雄传说</a:t>
            </a:r>
          </a:p>
        </p:txBody>
      </p:sp>
      <p:pic>
        <p:nvPicPr>
          <p:cNvPr id="4" name="图片 3">
            <a:extLst>
              <a:ext uri="{FF2B5EF4-FFF2-40B4-BE49-F238E27FC236}">
                <a16:creationId xmlns:a16="http://schemas.microsoft.com/office/drawing/2014/main" id="{214A427C-7109-6BF0-B4CD-662930101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350" y="1880354"/>
            <a:ext cx="5058650" cy="1983928"/>
          </a:xfrm>
          <a:prstGeom prst="rect">
            <a:avLst/>
          </a:prstGeom>
        </p:spPr>
      </p:pic>
      <p:pic>
        <p:nvPicPr>
          <p:cNvPr id="8" name="图片 7">
            <a:extLst>
              <a:ext uri="{FF2B5EF4-FFF2-40B4-BE49-F238E27FC236}">
                <a16:creationId xmlns:a16="http://schemas.microsoft.com/office/drawing/2014/main" id="{8E70FB86-C78C-17D2-0704-5F4C233C91F1}"/>
              </a:ext>
            </a:extLst>
          </p:cNvPr>
          <p:cNvPicPr>
            <a:picLocks noChangeAspect="1"/>
          </p:cNvPicPr>
          <p:nvPr/>
        </p:nvPicPr>
        <p:blipFill>
          <a:blip r:embed="rId3"/>
          <a:stretch>
            <a:fillRect/>
          </a:stretch>
        </p:blipFill>
        <p:spPr>
          <a:xfrm>
            <a:off x="3056350" y="4285371"/>
            <a:ext cx="5104358" cy="314213"/>
          </a:xfrm>
          <a:prstGeom prst="rect">
            <a:avLst/>
          </a:prstGeom>
        </p:spPr>
      </p:pic>
    </p:spTree>
    <p:extLst>
      <p:ext uri="{BB962C8B-B14F-4D97-AF65-F5344CB8AC3E}">
        <p14:creationId xmlns:p14="http://schemas.microsoft.com/office/powerpoint/2010/main" val="309086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00379-26DB-E237-4A82-508129980DBB}"/>
              </a:ext>
            </a:extLst>
          </p:cNvPr>
          <p:cNvSpPr>
            <a:spLocks noGrp="1"/>
          </p:cNvSpPr>
          <p:nvPr>
            <p:ph type="title"/>
          </p:nvPr>
        </p:nvSpPr>
        <p:spPr/>
        <p:txBody>
          <a:bodyPr/>
          <a:lstStyle/>
          <a:p>
            <a:r>
              <a:rPr lang="zh-CN" altLang="en-US" dirty="0"/>
              <a:t>最小生成树</a:t>
            </a:r>
          </a:p>
        </p:txBody>
      </p:sp>
      <p:sp>
        <p:nvSpPr>
          <p:cNvPr id="5" name="文本框 4">
            <a:extLst>
              <a:ext uri="{FF2B5EF4-FFF2-40B4-BE49-F238E27FC236}">
                <a16:creationId xmlns:a16="http://schemas.microsoft.com/office/drawing/2014/main" id="{02102A68-0954-F255-7F42-BF306F575C9C}"/>
              </a:ext>
            </a:extLst>
          </p:cNvPr>
          <p:cNvSpPr txBox="1"/>
          <p:nvPr/>
        </p:nvSpPr>
        <p:spPr>
          <a:xfrm>
            <a:off x="977030" y="2207407"/>
            <a:ext cx="10265080" cy="369332"/>
          </a:xfrm>
          <a:prstGeom prst="rect">
            <a:avLst/>
          </a:prstGeom>
          <a:noFill/>
        </p:spPr>
        <p:txBody>
          <a:bodyPr wrap="square">
            <a:spAutoFit/>
          </a:bodyPr>
          <a:lstStyle/>
          <a:p>
            <a:pPr algn="l"/>
            <a:r>
              <a:rPr lang="zh-CN" altLang="en-US" b="0" i="0" dirty="0">
                <a:effectLst/>
                <a:highlight>
                  <a:srgbClr val="FFFFFF"/>
                </a:highlight>
                <a:latin typeface="Fira Sans" panose="020B0503050000020004" pitchFamily="34" charset="0"/>
              </a:rPr>
              <a:t>       我们定义无向连通图的 </a:t>
            </a:r>
            <a:r>
              <a:rPr lang="zh-CN" altLang="en-US" b="1" i="0" dirty="0">
                <a:effectLst/>
                <a:highlight>
                  <a:srgbClr val="FFFFFF"/>
                </a:highlight>
                <a:latin typeface="Fira Sans" panose="020B0503050000020004" pitchFamily="34" charset="0"/>
              </a:rPr>
              <a:t>最小生成树</a:t>
            </a:r>
            <a:r>
              <a:rPr lang="zh-CN" altLang="en-US" b="0" i="0" dirty="0">
                <a:effectLst/>
                <a:highlight>
                  <a:srgbClr val="FFFFFF"/>
                </a:highlight>
                <a:latin typeface="Fira Sans" panose="020B0503050000020004" pitchFamily="34" charset="0"/>
              </a:rPr>
              <a:t>（</a:t>
            </a:r>
            <a:r>
              <a:rPr lang="en-US" altLang="zh-CN" b="0" i="0" dirty="0">
                <a:effectLst/>
                <a:highlight>
                  <a:srgbClr val="FFFFFF"/>
                </a:highlight>
                <a:latin typeface="Fira Sans" panose="020B0503050000020004" pitchFamily="34" charset="0"/>
              </a:rPr>
              <a:t>Minimum Spanning Tree</a:t>
            </a:r>
            <a:r>
              <a:rPr lang="zh-CN" altLang="en-US" b="0" i="0" dirty="0">
                <a:effectLst/>
                <a:highlight>
                  <a:srgbClr val="FFFFFF"/>
                </a:highlight>
                <a:latin typeface="Fira Sans" panose="020B0503050000020004" pitchFamily="34" charset="0"/>
              </a:rPr>
              <a:t>，</a:t>
            </a:r>
            <a:r>
              <a:rPr lang="en-US" altLang="zh-CN" b="0" i="0" dirty="0">
                <a:effectLst/>
                <a:highlight>
                  <a:srgbClr val="FFFFFF"/>
                </a:highlight>
                <a:latin typeface="Fira Sans" panose="020B0503050000020004" pitchFamily="34" charset="0"/>
              </a:rPr>
              <a:t>MST</a:t>
            </a:r>
            <a:r>
              <a:rPr lang="zh-CN" altLang="en-US" b="0" i="0" dirty="0">
                <a:effectLst/>
                <a:highlight>
                  <a:srgbClr val="FFFFFF"/>
                </a:highlight>
                <a:latin typeface="Fira Sans" panose="020B0503050000020004" pitchFamily="34" charset="0"/>
              </a:rPr>
              <a:t>）为边权和最小的生成树。</a:t>
            </a:r>
          </a:p>
        </p:txBody>
      </p:sp>
      <p:sp>
        <p:nvSpPr>
          <p:cNvPr id="7" name="文本框 6">
            <a:extLst>
              <a:ext uri="{FF2B5EF4-FFF2-40B4-BE49-F238E27FC236}">
                <a16:creationId xmlns:a16="http://schemas.microsoft.com/office/drawing/2014/main" id="{90309E53-025D-C0F1-A7E2-FDD34CBAD6A1}"/>
              </a:ext>
            </a:extLst>
          </p:cNvPr>
          <p:cNvSpPr txBox="1"/>
          <p:nvPr/>
        </p:nvSpPr>
        <p:spPr>
          <a:xfrm>
            <a:off x="977030" y="1528175"/>
            <a:ext cx="10327710" cy="646331"/>
          </a:xfrm>
          <a:prstGeom prst="rect">
            <a:avLst/>
          </a:prstGeom>
          <a:noFill/>
        </p:spPr>
        <p:txBody>
          <a:bodyPr wrap="square" rtlCol="0">
            <a:spAutoFit/>
          </a:bodyPr>
          <a:lstStyle/>
          <a:p>
            <a:r>
              <a:rPr lang="zh-CN" altLang="en-US" b="1" dirty="0"/>
              <a:t>       生成树（</a:t>
            </a:r>
            <a:r>
              <a:rPr lang="en-US" altLang="zh-CN" b="1" dirty="0"/>
              <a:t>spanning tree</a:t>
            </a:r>
            <a:r>
              <a:rPr lang="zh-CN" altLang="en-US" b="1" dirty="0"/>
              <a:t>）</a:t>
            </a:r>
            <a:r>
              <a:rPr lang="zh-CN" altLang="en-US" dirty="0"/>
              <a:t>：一个连通无向图的生成子图，同时要求是树。也即在图的边集中选择 </a:t>
            </a:r>
            <a:r>
              <a:rPr lang="en-US" altLang="zh-CN" dirty="0"/>
              <a:t>n - 1 </a:t>
            </a:r>
            <a:r>
              <a:rPr lang="zh-CN" altLang="en-US" dirty="0"/>
              <a:t>条，将所有顶点连通。</a:t>
            </a:r>
          </a:p>
        </p:txBody>
      </p:sp>
      <p:pic>
        <p:nvPicPr>
          <p:cNvPr id="12" name="图片 11">
            <a:extLst>
              <a:ext uri="{FF2B5EF4-FFF2-40B4-BE49-F238E27FC236}">
                <a16:creationId xmlns:a16="http://schemas.microsoft.com/office/drawing/2014/main" id="{847CDBEE-75E8-14FE-26AD-5071C85B8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11305"/>
            <a:ext cx="4463061" cy="3739914"/>
          </a:xfrm>
          <a:prstGeom prst="rect">
            <a:avLst/>
          </a:prstGeom>
        </p:spPr>
      </p:pic>
      <p:pic>
        <p:nvPicPr>
          <p:cNvPr id="18" name="图片 17">
            <a:extLst>
              <a:ext uri="{FF2B5EF4-FFF2-40B4-BE49-F238E27FC236}">
                <a16:creationId xmlns:a16="http://schemas.microsoft.com/office/drawing/2014/main" id="{5F0FC998-D9EC-5735-FF1E-8676BF74B5DC}"/>
              </a:ext>
            </a:extLst>
          </p:cNvPr>
          <p:cNvPicPr>
            <a:picLocks noChangeAspect="1"/>
          </p:cNvPicPr>
          <p:nvPr/>
        </p:nvPicPr>
        <p:blipFill>
          <a:blip r:embed="rId3"/>
          <a:stretch>
            <a:fillRect/>
          </a:stretch>
        </p:blipFill>
        <p:spPr>
          <a:xfrm>
            <a:off x="6096000" y="2611593"/>
            <a:ext cx="4756315" cy="3627384"/>
          </a:xfrm>
          <a:prstGeom prst="rect">
            <a:avLst/>
          </a:prstGeom>
        </p:spPr>
      </p:pic>
    </p:spTree>
    <p:extLst>
      <p:ext uri="{BB962C8B-B14F-4D97-AF65-F5344CB8AC3E}">
        <p14:creationId xmlns:p14="http://schemas.microsoft.com/office/powerpoint/2010/main" val="398291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00379-26DB-E237-4A82-508129980DBB}"/>
              </a:ext>
            </a:extLst>
          </p:cNvPr>
          <p:cNvSpPr>
            <a:spLocks noGrp="1"/>
          </p:cNvSpPr>
          <p:nvPr>
            <p:ph type="title"/>
          </p:nvPr>
        </p:nvSpPr>
        <p:spPr/>
        <p:txBody>
          <a:bodyPr/>
          <a:lstStyle/>
          <a:p>
            <a:r>
              <a:rPr lang="zh-CN" altLang="en-US" dirty="0"/>
              <a:t>最小生成树</a:t>
            </a:r>
          </a:p>
        </p:txBody>
      </p:sp>
      <p:sp>
        <p:nvSpPr>
          <p:cNvPr id="3" name="文本框 2">
            <a:extLst>
              <a:ext uri="{FF2B5EF4-FFF2-40B4-BE49-F238E27FC236}">
                <a16:creationId xmlns:a16="http://schemas.microsoft.com/office/drawing/2014/main" id="{C5BBB7EF-3F08-64D9-4279-42FFDD1EBC8D}"/>
              </a:ext>
            </a:extLst>
          </p:cNvPr>
          <p:cNvSpPr txBox="1"/>
          <p:nvPr/>
        </p:nvSpPr>
        <p:spPr>
          <a:xfrm>
            <a:off x="2173266" y="1784959"/>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ABB52FC9-A063-81FA-1AFE-F4F0E783698D}"/>
              </a:ext>
            </a:extLst>
          </p:cNvPr>
          <p:cNvSpPr txBox="1"/>
          <p:nvPr/>
        </p:nvSpPr>
        <p:spPr>
          <a:xfrm>
            <a:off x="970768" y="1341425"/>
            <a:ext cx="10321446" cy="1292662"/>
          </a:xfrm>
          <a:prstGeom prst="rect">
            <a:avLst/>
          </a:prstGeom>
          <a:noFill/>
        </p:spPr>
        <p:txBody>
          <a:bodyPr wrap="square" rtlCol="0">
            <a:spAutoFit/>
          </a:bodyPr>
          <a:lstStyle/>
          <a:p>
            <a:pPr algn="l"/>
            <a:r>
              <a:rPr lang="en-GB" altLang="zh-CN" sz="2400" b="0" i="0" dirty="0">
                <a:effectLst/>
                <a:highlight>
                  <a:srgbClr val="FFFFFF"/>
                </a:highlight>
                <a:latin typeface="Fira Sans" panose="020B0503050000020004" pitchFamily="34" charset="0"/>
              </a:rPr>
              <a:t>Kruskal </a:t>
            </a:r>
            <a:r>
              <a:rPr lang="zh-CN" altLang="en-US" sz="2400" b="0" i="0" dirty="0">
                <a:effectLst/>
                <a:highlight>
                  <a:srgbClr val="FFFFFF"/>
                </a:highlight>
                <a:latin typeface="Fira Sans" panose="020B0503050000020004" pitchFamily="34" charset="0"/>
              </a:rPr>
              <a:t>算法</a:t>
            </a:r>
            <a:r>
              <a:rPr lang="en-GB" altLang="zh-CN" sz="2400" b="0" i="0" dirty="0">
                <a:effectLst/>
                <a:highlight>
                  <a:srgbClr val="FFFFFF"/>
                </a:highlight>
                <a:latin typeface="Fira Sans" panose="020B0503050000020004" pitchFamily="34" charset="0"/>
              </a:rPr>
              <a:t>:</a:t>
            </a:r>
            <a:endParaRPr lang="zh-CN" altLang="en-US" sz="2400" b="0" i="0" dirty="0">
              <a:effectLst/>
              <a:highlight>
                <a:srgbClr val="FFFFFF"/>
              </a:highlight>
              <a:latin typeface="Fira Sans" panose="020B0503050000020004" pitchFamily="34" charset="0"/>
            </a:endParaRPr>
          </a:p>
          <a:p>
            <a:pPr algn="l"/>
            <a:r>
              <a:rPr lang="en-GB" altLang="zh-CN" b="0" i="0" dirty="0">
                <a:effectLst/>
                <a:highlight>
                  <a:srgbClr val="FFFFFF"/>
                </a:highlight>
                <a:latin typeface="Fira Sans" panose="020B0503050000020004" pitchFamily="34" charset="0"/>
              </a:rPr>
              <a:t>        Kruskal </a:t>
            </a:r>
            <a:r>
              <a:rPr lang="zh-CN" altLang="en-US" b="0" i="0" dirty="0">
                <a:effectLst/>
                <a:highlight>
                  <a:srgbClr val="FFFFFF"/>
                </a:highlight>
                <a:latin typeface="Fira Sans" panose="020B0503050000020004" pitchFamily="34" charset="0"/>
              </a:rPr>
              <a:t>算法是一种常见并且好写的最小生成树算法，由 </a:t>
            </a:r>
            <a:r>
              <a:rPr lang="en-GB" altLang="zh-CN" b="0" i="0" dirty="0">
                <a:effectLst/>
                <a:highlight>
                  <a:srgbClr val="FFFFFF"/>
                </a:highlight>
                <a:latin typeface="Fira Sans" panose="020B0503050000020004" pitchFamily="34" charset="0"/>
              </a:rPr>
              <a:t>Kruskal </a:t>
            </a:r>
            <a:r>
              <a:rPr lang="zh-CN" altLang="en-US" b="0" i="0" dirty="0">
                <a:effectLst/>
                <a:highlight>
                  <a:srgbClr val="FFFFFF"/>
                </a:highlight>
                <a:latin typeface="Fira Sans" panose="020B0503050000020004" pitchFamily="34" charset="0"/>
              </a:rPr>
              <a:t>发明。该算法的基本思想是从小到大加入边，是个贪心算法。</a:t>
            </a:r>
          </a:p>
          <a:p>
            <a:endParaRPr lang="zh-CN" altLang="en-US" dirty="0"/>
          </a:p>
        </p:txBody>
      </p:sp>
      <p:pic>
        <p:nvPicPr>
          <p:cNvPr id="10" name="图片 9">
            <a:extLst>
              <a:ext uri="{FF2B5EF4-FFF2-40B4-BE49-F238E27FC236}">
                <a16:creationId xmlns:a16="http://schemas.microsoft.com/office/drawing/2014/main" id="{0F5FF0ED-DB5F-7D8D-97CF-FAFAEB431261}"/>
              </a:ext>
            </a:extLst>
          </p:cNvPr>
          <p:cNvPicPr>
            <a:picLocks noChangeAspect="1"/>
          </p:cNvPicPr>
          <p:nvPr/>
        </p:nvPicPr>
        <p:blipFill rotWithShape="1">
          <a:blip r:embed="rId2">
            <a:extLst>
              <a:ext uri="{28A0092B-C50C-407E-A947-70E740481C1C}">
                <a14:useLocalDpi xmlns:a14="http://schemas.microsoft.com/office/drawing/2010/main" val="0"/>
              </a:ext>
            </a:extLst>
          </a:blip>
          <a:srcRect l="15643" t="15623" r="7084" b="15017"/>
          <a:stretch/>
        </p:blipFill>
        <p:spPr>
          <a:xfrm>
            <a:off x="2900217" y="2303608"/>
            <a:ext cx="6280728" cy="4229830"/>
          </a:xfrm>
          <a:prstGeom prst="rect">
            <a:avLst/>
          </a:prstGeom>
        </p:spPr>
      </p:pic>
    </p:spTree>
    <p:extLst>
      <p:ext uri="{BB962C8B-B14F-4D97-AF65-F5344CB8AC3E}">
        <p14:creationId xmlns:p14="http://schemas.microsoft.com/office/powerpoint/2010/main" val="240909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00379-26DB-E237-4A82-508129980DBB}"/>
              </a:ext>
            </a:extLst>
          </p:cNvPr>
          <p:cNvSpPr>
            <a:spLocks noGrp="1"/>
          </p:cNvSpPr>
          <p:nvPr>
            <p:ph type="title"/>
          </p:nvPr>
        </p:nvSpPr>
        <p:spPr/>
        <p:txBody>
          <a:bodyPr/>
          <a:lstStyle/>
          <a:p>
            <a:r>
              <a:rPr lang="zh-CN" altLang="en-US" dirty="0"/>
              <a:t>最小生成树</a:t>
            </a:r>
          </a:p>
        </p:txBody>
      </p:sp>
      <p:sp>
        <p:nvSpPr>
          <p:cNvPr id="3" name="文本框 2">
            <a:extLst>
              <a:ext uri="{FF2B5EF4-FFF2-40B4-BE49-F238E27FC236}">
                <a16:creationId xmlns:a16="http://schemas.microsoft.com/office/drawing/2014/main" id="{C5BBB7EF-3F08-64D9-4279-42FFDD1EBC8D}"/>
              </a:ext>
            </a:extLst>
          </p:cNvPr>
          <p:cNvSpPr txBox="1"/>
          <p:nvPr/>
        </p:nvSpPr>
        <p:spPr>
          <a:xfrm>
            <a:off x="2173266" y="1784959"/>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ABB52FC9-A063-81FA-1AFE-F4F0E783698D}"/>
              </a:ext>
            </a:extLst>
          </p:cNvPr>
          <p:cNvSpPr txBox="1"/>
          <p:nvPr/>
        </p:nvSpPr>
        <p:spPr>
          <a:xfrm>
            <a:off x="970768" y="1304480"/>
            <a:ext cx="10321446" cy="1292662"/>
          </a:xfrm>
          <a:prstGeom prst="rect">
            <a:avLst/>
          </a:prstGeom>
          <a:noFill/>
        </p:spPr>
        <p:txBody>
          <a:bodyPr wrap="square" rtlCol="0">
            <a:spAutoFit/>
          </a:bodyPr>
          <a:lstStyle/>
          <a:p>
            <a:pPr algn="l"/>
            <a:r>
              <a:rPr lang="en-US" altLang="zh-CN" sz="2400" b="0" i="0" dirty="0">
                <a:effectLst/>
                <a:highlight>
                  <a:srgbClr val="FFFFFF"/>
                </a:highlight>
                <a:latin typeface="Fira Sans" panose="020B0503050000020004" pitchFamily="34" charset="0"/>
              </a:rPr>
              <a:t>Prim </a:t>
            </a:r>
            <a:r>
              <a:rPr lang="zh-CN" altLang="en-US" sz="2400" b="0" i="0" dirty="0">
                <a:effectLst/>
                <a:highlight>
                  <a:srgbClr val="FFFFFF"/>
                </a:highlight>
                <a:latin typeface="Fira Sans" panose="020B0503050000020004" pitchFamily="34" charset="0"/>
              </a:rPr>
              <a:t>算法</a:t>
            </a:r>
            <a:r>
              <a:rPr lang="en-GB" altLang="zh-CN" sz="2400" dirty="0">
                <a:highlight>
                  <a:srgbClr val="FFFFFF"/>
                </a:highlight>
                <a:latin typeface="Fira Sans" panose="020B0503050000020004" pitchFamily="34" charset="0"/>
              </a:rPr>
              <a:t>:</a:t>
            </a:r>
            <a:endParaRPr lang="zh-CN" altLang="en-US" sz="2400" b="0" i="0" dirty="0">
              <a:effectLst/>
              <a:highlight>
                <a:srgbClr val="FFFFFF"/>
              </a:highlight>
              <a:latin typeface="Fira Sans" panose="020B0503050000020004" pitchFamily="34" charset="0"/>
            </a:endParaRPr>
          </a:p>
          <a:p>
            <a:pPr algn="l"/>
            <a:r>
              <a:rPr lang="en-US" altLang="zh-CN" b="0" i="0" dirty="0">
                <a:effectLst/>
                <a:highlight>
                  <a:srgbClr val="FFFFFF"/>
                </a:highlight>
                <a:latin typeface="Fira Sans" panose="020B0503050000020004" pitchFamily="34" charset="0"/>
              </a:rPr>
              <a:t>        Prim </a:t>
            </a:r>
            <a:r>
              <a:rPr lang="zh-CN" altLang="en-US" b="0" i="0" dirty="0">
                <a:effectLst/>
                <a:highlight>
                  <a:srgbClr val="FFFFFF"/>
                </a:highlight>
                <a:latin typeface="Fira Sans" panose="020B0503050000020004" pitchFamily="34" charset="0"/>
              </a:rPr>
              <a:t>算法是另一种常见并且好写的最小生成树算法。该算法的基本思想是从一个结点开始，不断加点（而不是 </a:t>
            </a:r>
            <a:r>
              <a:rPr lang="en-US" altLang="zh-CN" b="0" i="0" dirty="0">
                <a:effectLst/>
                <a:highlight>
                  <a:srgbClr val="FFFFFF"/>
                </a:highlight>
                <a:latin typeface="Fira Sans" panose="020B0503050000020004" pitchFamily="34" charset="0"/>
              </a:rPr>
              <a:t>Kruskal </a:t>
            </a:r>
            <a:r>
              <a:rPr lang="zh-CN" altLang="en-US" b="0" i="0" dirty="0">
                <a:effectLst/>
                <a:highlight>
                  <a:srgbClr val="FFFFFF"/>
                </a:highlight>
                <a:latin typeface="Fira Sans" panose="020B0503050000020004" pitchFamily="34" charset="0"/>
              </a:rPr>
              <a:t>算法的加边）。</a:t>
            </a:r>
          </a:p>
          <a:p>
            <a:endParaRPr lang="zh-CN" altLang="en-US" dirty="0"/>
          </a:p>
        </p:txBody>
      </p:sp>
      <p:pic>
        <p:nvPicPr>
          <p:cNvPr id="8" name="图片 7">
            <a:extLst>
              <a:ext uri="{FF2B5EF4-FFF2-40B4-BE49-F238E27FC236}">
                <a16:creationId xmlns:a16="http://schemas.microsoft.com/office/drawing/2014/main" id="{00A44462-87BE-3F29-B4BB-3420CEDE491A}"/>
              </a:ext>
            </a:extLst>
          </p:cNvPr>
          <p:cNvPicPr>
            <a:picLocks noChangeAspect="1"/>
          </p:cNvPicPr>
          <p:nvPr/>
        </p:nvPicPr>
        <p:blipFill rotWithShape="1">
          <a:blip r:embed="rId2">
            <a:extLst>
              <a:ext uri="{28A0092B-C50C-407E-A947-70E740481C1C}">
                <a14:useLocalDpi xmlns:a14="http://schemas.microsoft.com/office/drawing/2010/main" val="0"/>
              </a:ext>
            </a:extLst>
          </a:blip>
          <a:srcRect t="23196" b="15692"/>
          <a:stretch/>
        </p:blipFill>
        <p:spPr>
          <a:xfrm>
            <a:off x="1748396" y="2387225"/>
            <a:ext cx="8954216" cy="4105649"/>
          </a:xfrm>
          <a:prstGeom prst="rect">
            <a:avLst/>
          </a:prstGeom>
        </p:spPr>
      </p:pic>
    </p:spTree>
    <p:extLst>
      <p:ext uri="{BB962C8B-B14F-4D97-AF65-F5344CB8AC3E}">
        <p14:creationId xmlns:p14="http://schemas.microsoft.com/office/powerpoint/2010/main" val="3529061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00379-26DB-E237-4A82-508129980DBB}"/>
              </a:ext>
            </a:extLst>
          </p:cNvPr>
          <p:cNvSpPr>
            <a:spLocks noGrp="1"/>
          </p:cNvSpPr>
          <p:nvPr>
            <p:ph type="title"/>
          </p:nvPr>
        </p:nvSpPr>
        <p:spPr/>
        <p:txBody>
          <a:bodyPr/>
          <a:lstStyle/>
          <a:p>
            <a:r>
              <a:rPr lang="zh-CN" altLang="en-US" dirty="0"/>
              <a:t>最小生成树</a:t>
            </a:r>
          </a:p>
        </p:txBody>
      </p:sp>
      <p:sp>
        <p:nvSpPr>
          <p:cNvPr id="3" name="文本框 2">
            <a:extLst>
              <a:ext uri="{FF2B5EF4-FFF2-40B4-BE49-F238E27FC236}">
                <a16:creationId xmlns:a16="http://schemas.microsoft.com/office/drawing/2014/main" id="{F04F2E52-48F8-E2EF-DF37-11FF9B564612}"/>
              </a:ext>
            </a:extLst>
          </p:cNvPr>
          <p:cNvSpPr txBox="1"/>
          <p:nvPr/>
        </p:nvSpPr>
        <p:spPr>
          <a:xfrm>
            <a:off x="838200" y="1597891"/>
            <a:ext cx="10393218" cy="646331"/>
          </a:xfrm>
          <a:prstGeom prst="rect">
            <a:avLst/>
          </a:prstGeom>
          <a:noFill/>
        </p:spPr>
        <p:txBody>
          <a:bodyPr wrap="square" rtlCol="0">
            <a:spAutoFit/>
          </a:bodyPr>
          <a:lstStyle/>
          <a:p>
            <a:r>
              <a:rPr lang="zh-CN" altLang="en-US" dirty="0"/>
              <a:t>        这两种构造最小生成树的方法在选边（点）是都是依靠比较进行的，因此我们可以很显然的得到生成最大生成树的方法。  </a:t>
            </a:r>
          </a:p>
        </p:txBody>
      </p:sp>
    </p:spTree>
    <p:extLst>
      <p:ext uri="{BB962C8B-B14F-4D97-AF65-F5344CB8AC3E}">
        <p14:creationId xmlns:p14="http://schemas.microsoft.com/office/powerpoint/2010/main" val="113210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00379-26DB-E237-4A82-508129980DBB}"/>
              </a:ext>
            </a:extLst>
          </p:cNvPr>
          <p:cNvSpPr>
            <a:spLocks noGrp="1"/>
          </p:cNvSpPr>
          <p:nvPr>
            <p:ph type="title"/>
          </p:nvPr>
        </p:nvSpPr>
        <p:spPr/>
        <p:txBody>
          <a:bodyPr/>
          <a:lstStyle/>
          <a:p>
            <a:r>
              <a:rPr lang="zh-CN" altLang="en-US" dirty="0"/>
              <a:t>最小生成树</a:t>
            </a:r>
          </a:p>
        </p:txBody>
      </p:sp>
      <p:sp>
        <p:nvSpPr>
          <p:cNvPr id="4" name="文本框 3">
            <a:extLst>
              <a:ext uri="{FF2B5EF4-FFF2-40B4-BE49-F238E27FC236}">
                <a16:creationId xmlns:a16="http://schemas.microsoft.com/office/drawing/2014/main" id="{FB08D89F-38BF-D720-C9F7-20749C0DB840}"/>
              </a:ext>
            </a:extLst>
          </p:cNvPr>
          <p:cNvSpPr txBox="1"/>
          <p:nvPr/>
        </p:nvSpPr>
        <p:spPr>
          <a:xfrm>
            <a:off x="3807911" y="1027906"/>
            <a:ext cx="2361157" cy="307777"/>
          </a:xfrm>
          <a:prstGeom prst="rect">
            <a:avLst/>
          </a:prstGeom>
          <a:noFill/>
        </p:spPr>
        <p:txBody>
          <a:bodyPr wrap="square" rtlCol="0">
            <a:spAutoFit/>
          </a:bodyPr>
          <a:lstStyle/>
          <a:p>
            <a:r>
              <a:rPr lang="en-US" altLang="zh-CN" sz="1400" dirty="0"/>
              <a:t>P3366 【</a:t>
            </a:r>
            <a:r>
              <a:rPr lang="zh-CN" altLang="en-US" sz="1400" dirty="0"/>
              <a:t>模板</a:t>
            </a:r>
            <a:r>
              <a:rPr lang="en-US" altLang="zh-CN" sz="1400" dirty="0"/>
              <a:t>】</a:t>
            </a:r>
            <a:r>
              <a:rPr lang="zh-CN" altLang="en-US" sz="1400" dirty="0"/>
              <a:t>最小生成树</a:t>
            </a:r>
          </a:p>
        </p:txBody>
      </p:sp>
      <p:pic>
        <p:nvPicPr>
          <p:cNvPr id="6" name="图片 5">
            <a:extLst>
              <a:ext uri="{FF2B5EF4-FFF2-40B4-BE49-F238E27FC236}">
                <a16:creationId xmlns:a16="http://schemas.microsoft.com/office/drawing/2014/main" id="{48D92967-68EF-3EEB-36DA-9B69C7EFD596}"/>
              </a:ext>
            </a:extLst>
          </p:cNvPr>
          <p:cNvPicPr>
            <a:picLocks noChangeAspect="1"/>
          </p:cNvPicPr>
          <p:nvPr/>
        </p:nvPicPr>
        <p:blipFill>
          <a:blip r:embed="rId2"/>
          <a:stretch>
            <a:fillRect/>
          </a:stretch>
        </p:blipFill>
        <p:spPr>
          <a:xfrm>
            <a:off x="2373682" y="1406384"/>
            <a:ext cx="6940966" cy="4948705"/>
          </a:xfrm>
          <a:prstGeom prst="rect">
            <a:avLst/>
          </a:prstGeom>
        </p:spPr>
      </p:pic>
    </p:spTree>
    <p:extLst>
      <p:ext uri="{BB962C8B-B14F-4D97-AF65-F5344CB8AC3E}">
        <p14:creationId xmlns:p14="http://schemas.microsoft.com/office/powerpoint/2010/main" val="23460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E96DA-98F4-B9E1-FAD8-D94BBF1B958C}"/>
              </a:ext>
            </a:extLst>
          </p:cNvPr>
          <p:cNvSpPr>
            <a:spLocks noGrp="1"/>
          </p:cNvSpPr>
          <p:nvPr>
            <p:ph type="title"/>
          </p:nvPr>
        </p:nvSpPr>
        <p:spPr/>
        <p:txBody>
          <a:bodyPr/>
          <a:lstStyle/>
          <a:p>
            <a:r>
              <a:rPr lang="en-GB" altLang="zh-CN" dirty="0"/>
              <a:t>Kruskal </a:t>
            </a:r>
            <a:r>
              <a:rPr lang="zh-CN" altLang="en-US" dirty="0"/>
              <a:t>重构树</a:t>
            </a:r>
          </a:p>
        </p:txBody>
      </p:sp>
      <p:sp>
        <p:nvSpPr>
          <p:cNvPr id="5" name="文本框 4">
            <a:extLst>
              <a:ext uri="{FF2B5EF4-FFF2-40B4-BE49-F238E27FC236}">
                <a16:creationId xmlns:a16="http://schemas.microsoft.com/office/drawing/2014/main" id="{DB510E1D-E374-D595-CBAD-0C5E3C1569FA}"/>
              </a:ext>
            </a:extLst>
          </p:cNvPr>
          <p:cNvSpPr txBox="1"/>
          <p:nvPr/>
        </p:nvSpPr>
        <p:spPr>
          <a:xfrm>
            <a:off x="1257859" y="1397675"/>
            <a:ext cx="9676282" cy="2031325"/>
          </a:xfrm>
          <a:prstGeom prst="rect">
            <a:avLst/>
          </a:prstGeom>
          <a:noFill/>
        </p:spPr>
        <p:txBody>
          <a:bodyPr wrap="square" rtlCol="0">
            <a:spAutoFit/>
          </a:bodyPr>
          <a:lstStyle/>
          <a:p>
            <a:r>
              <a:rPr lang="zh-CN" altLang="en-US" dirty="0"/>
              <a:t>        在跑 </a:t>
            </a:r>
            <a:r>
              <a:rPr lang="en-US" altLang="zh-CN" dirty="0"/>
              <a:t>Kruskal </a:t>
            </a:r>
            <a:r>
              <a:rPr lang="zh-CN" altLang="en-US" dirty="0"/>
              <a:t>的过程中我们会从小到大加入若干条边。现在我们仍然按照这个顺序。</a:t>
            </a:r>
          </a:p>
          <a:p>
            <a:r>
              <a:rPr lang="zh-CN" altLang="en-US" dirty="0"/>
              <a:t>        首先新建 </a:t>
            </a:r>
            <a:r>
              <a:rPr lang="en-US" altLang="zh-CN" dirty="0"/>
              <a:t>n </a:t>
            </a:r>
            <a:r>
              <a:rPr lang="zh-CN" altLang="en-US" dirty="0"/>
              <a:t>个集合，每个集合恰有一个节点，点权为 </a:t>
            </a:r>
            <a:r>
              <a:rPr lang="en-US" altLang="zh-CN" dirty="0"/>
              <a:t>0</a:t>
            </a:r>
            <a:r>
              <a:rPr lang="zh-CN" altLang="en-US" dirty="0"/>
              <a:t>。</a:t>
            </a:r>
          </a:p>
          <a:p>
            <a:r>
              <a:rPr lang="zh-CN" altLang="en-US" dirty="0"/>
              <a:t>        每一次加边会合并两个集合，我们可以新建一个点，点权为加入边的边权同时将两个集合的根节点分别设为新建点的左儿子和右儿子。然后我们将两个集合和新建点合并成一个集合。将新建点设为根。</a:t>
            </a:r>
          </a:p>
          <a:p>
            <a:r>
              <a:rPr lang="zh-CN" altLang="en-US" dirty="0"/>
              <a:t>        不难发现，在进行 </a:t>
            </a:r>
            <a:r>
              <a:rPr lang="en-US" altLang="zh-CN" dirty="0"/>
              <a:t>n-1 </a:t>
            </a:r>
            <a:r>
              <a:rPr lang="zh-CN" altLang="en-US" dirty="0"/>
              <a:t>轮之后我们得到了一棵恰有 </a:t>
            </a:r>
            <a:r>
              <a:rPr lang="en-US" altLang="zh-CN" dirty="0"/>
              <a:t>n </a:t>
            </a:r>
            <a:r>
              <a:rPr lang="zh-CN" altLang="en-US" dirty="0"/>
              <a:t>个叶子的二叉树，同时每个非叶子节点恰好有两个儿子。这棵树就叫 </a:t>
            </a:r>
            <a:r>
              <a:rPr lang="en-US" altLang="zh-CN" dirty="0"/>
              <a:t>Kruskal </a:t>
            </a:r>
            <a:r>
              <a:rPr lang="zh-CN" altLang="en-US" dirty="0"/>
              <a:t>重构树。</a:t>
            </a:r>
          </a:p>
        </p:txBody>
      </p:sp>
    </p:spTree>
    <p:extLst>
      <p:ext uri="{BB962C8B-B14F-4D97-AF65-F5344CB8AC3E}">
        <p14:creationId xmlns:p14="http://schemas.microsoft.com/office/powerpoint/2010/main" val="323490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并查集</a:t>
            </a:r>
          </a:p>
        </p:txBody>
      </p:sp>
      <p:sp>
        <p:nvSpPr>
          <p:cNvPr id="9" name="文本框 8">
            <a:extLst>
              <a:ext uri="{FF2B5EF4-FFF2-40B4-BE49-F238E27FC236}">
                <a16:creationId xmlns:a16="http://schemas.microsoft.com/office/drawing/2014/main" id="{060E96C4-5284-2D21-E950-1E89986359B0}"/>
              </a:ext>
            </a:extLst>
          </p:cNvPr>
          <p:cNvSpPr txBox="1"/>
          <p:nvPr/>
        </p:nvSpPr>
        <p:spPr>
          <a:xfrm>
            <a:off x="838200" y="1690688"/>
            <a:ext cx="10823532" cy="2862322"/>
          </a:xfrm>
          <a:prstGeom prst="rect">
            <a:avLst/>
          </a:prstGeom>
          <a:noFill/>
        </p:spPr>
        <p:txBody>
          <a:bodyPr wrap="square">
            <a:spAutoFit/>
          </a:bodyPr>
          <a:lstStyle/>
          <a:p>
            <a:pPr algn="l"/>
            <a:r>
              <a:rPr lang="zh-CN" altLang="en-US" b="0" i="0" dirty="0">
                <a:effectLst/>
                <a:highlight>
                  <a:srgbClr val="FFFFFF"/>
                </a:highlight>
                <a:latin typeface="Fira Sans" panose="020B0503050000020004" pitchFamily="34" charset="0"/>
              </a:rPr>
              <a:t>        并查集</a:t>
            </a:r>
            <a:r>
              <a:rPr lang="en-US" altLang="zh-CN" b="0" i="0" dirty="0">
                <a:effectLst/>
                <a:highlight>
                  <a:srgbClr val="FFFFFF"/>
                </a:highlight>
                <a:latin typeface="Fira Sans" panose="020B0503050000020004" pitchFamily="34" charset="0"/>
              </a:rPr>
              <a:t>(disjoint set union)</a:t>
            </a:r>
            <a:r>
              <a:rPr lang="zh-CN" altLang="en-US" b="0" i="0" dirty="0">
                <a:effectLst/>
                <a:highlight>
                  <a:srgbClr val="FFFFFF"/>
                </a:highlight>
                <a:latin typeface="Fira Sans" panose="020B0503050000020004" pitchFamily="34" charset="0"/>
              </a:rPr>
              <a:t>是一种用于管理元素所属集合的数据结构，实现为一个森林，其中每棵树表示一个集合，树中的节点表示对应集合中的元素。</a:t>
            </a:r>
            <a:endParaRPr lang="en-US" altLang="zh-CN" b="0" i="0" dirty="0">
              <a:effectLst/>
              <a:highlight>
                <a:srgbClr val="FFFFFF"/>
              </a:highlight>
              <a:latin typeface="Fira Sans" panose="020B0503050000020004" pitchFamily="34" charset="0"/>
            </a:endParaRPr>
          </a:p>
          <a:p>
            <a:pPr algn="l"/>
            <a:endParaRPr lang="zh-CN" altLang="en-US" b="0" i="0" dirty="0">
              <a:effectLst/>
              <a:highlight>
                <a:srgbClr val="FFFFFF"/>
              </a:highlight>
              <a:latin typeface="Fira Sans" panose="020B0503050000020004" pitchFamily="34" charset="0"/>
            </a:endParaRPr>
          </a:p>
          <a:p>
            <a:pPr algn="l"/>
            <a:r>
              <a:rPr lang="zh-CN" altLang="en-US" b="0" i="0" dirty="0">
                <a:effectLst/>
                <a:highlight>
                  <a:srgbClr val="FFFFFF"/>
                </a:highlight>
                <a:latin typeface="Fira Sans" panose="020B0503050000020004" pitchFamily="34" charset="0"/>
              </a:rPr>
              <a:t>顾名思义，并查集支持两种操作：</a:t>
            </a:r>
          </a:p>
          <a:p>
            <a:pPr marL="285750" indent="-285750" algn="l">
              <a:buFont typeface="Arial" panose="020B0604020202020204" pitchFamily="34" charset="0"/>
              <a:buChar char="•"/>
            </a:pPr>
            <a:r>
              <a:rPr lang="zh-CN" altLang="en-US" b="0" i="0" dirty="0">
                <a:effectLst/>
                <a:highlight>
                  <a:srgbClr val="FFFFFF"/>
                </a:highlight>
                <a:latin typeface="Fira Sans" panose="020B0503050000020004" pitchFamily="34" charset="0"/>
              </a:rPr>
              <a:t>合并（</a:t>
            </a:r>
            <a:r>
              <a:rPr lang="en-US" altLang="zh-CN" b="0" i="0" dirty="0">
                <a:effectLst/>
                <a:highlight>
                  <a:srgbClr val="FFFFFF"/>
                </a:highlight>
                <a:latin typeface="Fira Sans" panose="020B0503050000020004" pitchFamily="34" charset="0"/>
              </a:rPr>
              <a:t>Union</a:t>
            </a:r>
            <a:r>
              <a:rPr lang="zh-CN" altLang="en-US" b="0" i="0" dirty="0">
                <a:effectLst/>
                <a:highlight>
                  <a:srgbClr val="FFFFFF"/>
                </a:highlight>
                <a:latin typeface="Fira Sans" panose="020B0503050000020004" pitchFamily="34" charset="0"/>
              </a:rPr>
              <a:t>）：合并两个元素所属集合（合并对应的树）</a:t>
            </a:r>
          </a:p>
          <a:p>
            <a:pPr marL="285750" indent="-285750" algn="l">
              <a:buFont typeface="Arial" panose="020B0604020202020204" pitchFamily="34" charset="0"/>
              <a:buChar char="•"/>
            </a:pPr>
            <a:r>
              <a:rPr lang="zh-CN" altLang="en-US" b="0" i="0" dirty="0">
                <a:effectLst/>
                <a:highlight>
                  <a:srgbClr val="FFFFFF"/>
                </a:highlight>
                <a:latin typeface="Fira Sans" panose="020B0503050000020004" pitchFamily="34" charset="0"/>
              </a:rPr>
              <a:t>查询（</a:t>
            </a:r>
            <a:r>
              <a:rPr lang="en-US" altLang="zh-CN" b="0" i="0" dirty="0">
                <a:effectLst/>
                <a:highlight>
                  <a:srgbClr val="FFFFFF"/>
                </a:highlight>
                <a:latin typeface="Fira Sans" panose="020B0503050000020004" pitchFamily="34" charset="0"/>
              </a:rPr>
              <a:t>Find</a:t>
            </a:r>
            <a:r>
              <a:rPr lang="zh-CN" altLang="en-US" b="0" i="0" dirty="0">
                <a:effectLst/>
                <a:highlight>
                  <a:srgbClr val="FFFFFF"/>
                </a:highlight>
                <a:latin typeface="Fira Sans" panose="020B0503050000020004" pitchFamily="34" charset="0"/>
              </a:rPr>
              <a:t>）：查询某个元素所属集合（查询对应的树的根节点），这可以用于判断两个元素是否属于同一集合</a:t>
            </a:r>
            <a:endParaRPr lang="en-US" altLang="zh-CN" b="0" i="0" dirty="0">
              <a:effectLst/>
              <a:highlight>
                <a:srgbClr val="FFFFFF"/>
              </a:highlight>
              <a:latin typeface="Fira Sans" panose="020B0503050000020004" pitchFamily="34" charset="0"/>
            </a:endParaRPr>
          </a:p>
          <a:p>
            <a:pPr algn="l"/>
            <a:endParaRPr lang="zh-CN" altLang="en-US" b="0" i="0" dirty="0">
              <a:effectLst/>
              <a:highlight>
                <a:srgbClr val="FFFFFF"/>
              </a:highlight>
              <a:latin typeface="Fira Sans" panose="020B0503050000020004" pitchFamily="34" charset="0"/>
            </a:endParaRPr>
          </a:p>
          <a:p>
            <a:pPr algn="l"/>
            <a:r>
              <a:rPr lang="zh-CN" altLang="en-US" b="0" i="0" dirty="0">
                <a:effectLst/>
                <a:highlight>
                  <a:srgbClr val="FFFFFF"/>
                </a:highlight>
                <a:latin typeface="Fira Sans" panose="020B0503050000020004" pitchFamily="34" charset="0"/>
              </a:rPr>
              <a:t>        并查集在经过修改后可以支持单个元素的删除、移动；使用动态开点线段树还可以实现可持久化并查集。</a:t>
            </a:r>
          </a:p>
        </p:txBody>
      </p:sp>
      <p:sp>
        <p:nvSpPr>
          <p:cNvPr id="10" name="文本框 9">
            <a:extLst>
              <a:ext uri="{FF2B5EF4-FFF2-40B4-BE49-F238E27FC236}">
                <a16:creationId xmlns:a16="http://schemas.microsoft.com/office/drawing/2014/main" id="{F3EECE42-239A-71E4-4A42-9887E839DA47}"/>
              </a:ext>
            </a:extLst>
          </p:cNvPr>
          <p:cNvSpPr txBox="1"/>
          <p:nvPr/>
        </p:nvSpPr>
        <p:spPr>
          <a:xfrm>
            <a:off x="838200" y="5013423"/>
            <a:ext cx="5999968" cy="307777"/>
          </a:xfrm>
          <a:prstGeom prst="rect">
            <a:avLst/>
          </a:prstGeom>
          <a:noFill/>
        </p:spPr>
        <p:txBody>
          <a:bodyPr wrap="square" rtlCol="0">
            <a:spAutoFit/>
          </a:bodyPr>
          <a:lstStyle/>
          <a:p>
            <a:r>
              <a:rPr lang="zh-CN" altLang="en-US" sz="1400" dirty="0"/>
              <a:t>注意：</a:t>
            </a:r>
            <a:r>
              <a:rPr lang="zh-CN" altLang="en-US" sz="1400" b="0" i="0" dirty="0">
                <a:effectLst/>
                <a:highlight>
                  <a:srgbClr val="FFFFFF"/>
                </a:highlight>
                <a:latin typeface="Fira Sans" panose="020B0503050000020004" pitchFamily="34" charset="0"/>
              </a:rPr>
              <a:t>并查集无法以较低复杂度实现集合的分离。</a:t>
            </a:r>
            <a:endParaRPr lang="zh-CN" altLang="en-US" sz="1400" dirty="0"/>
          </a:p>
        </p:txBody>
      </p:sp>
    </p:spTree>
    <p:extLst>
      <p:ext uri="{BB962C8B-B14F-4D97-AF65-F5344CB8AC3E}">
        <p14:creationId xmlns:p14="http://schemas.microsoft.com/office/powerpoint/2010/main" val="1231390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A2031E0-0E50-82FE-9E11-00CD40DDE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 y="385127"/>
            <a:ext cx="6221024" cy="4354716"/>
          </a:xfrm>
          <a:prstGeom prst="rect">
            <a:avLst/>
          </a:prstGeom>
        </p:spPr>
      </p:pic>
      <p:pic>
        <p:nvPicPr>
          <p:cNvPr id="7" name="图片 6">
            <a:extLst>
              <a:ext uri="{FF2B5EF4-FFF2-40B4-BE49-F238E27FC236}">
                <a16:creationId xmlns:a16="http://schemas.microsoft.com/office/drawing/2014/main" id="{797A3C75-5FF0-D3A4-61CE-AE205E7F9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033" y="385127"/>
            <a:ext cx="4951409" cy="4564352"/>
          </a:xfrm>
          <a:prstGeom prst="rect">
            <a:avLst/>
          </a:prstGeom>
        </p:spPr>
      </p:pic>
      <p:sp>
        <p:nvSpPr>
          <p:cNvPr id="8" name="文本框 7">
            <a:extLst>
              <a:ext uri="{FF2B5EF4-FFF2-40B4-BE49-F238E27FC236}">
                <a16:creationId xmlns:a16="http://schemas.microsoft.com/office/drawing/2014/main" id="{D2506780-3F5C-503C-744A-6794066060ED}"/>
              </a:ext>
            </a:extLst>
          </p:cNvPr>
          <p:cNvSpPr txBox="1"/>
          <p:nvPr/>
        </p:nvSpPr>
        <p:spPr>
          <a:xfrm>
            <a:off x="8636150" y="5043983"/>
            <a:ext cx="1339173" cy="307777"/>
          </a:xfrm>
          <a:prstGeom prst="rect">
            <a:avLst/>
          </a:prstGeom>
          <a:noFill/>
        </p:spPr>
        <p:txBody>
          <a:bodyPr wrap="square" rtlCol="0">
            <a:spAutoFit/>
          </a:bodyPr>
          <a:lstStyle/>
          <a:p>
            <a:r>
              <a:rPr lang="en-GB" altLang="zh-CN" sz="1400" dirty="0"/>
              <a:t>Kruskal </a:t>
            </a:r>
            <a:r>
              <a:rPr lang="zh-CN" altLang="en-US" sz="1400" dirty="0"/>
              <a:t>重构树</a:t>
            </a:r>
          </a:p>
        </p:txBody>
      </p:sp>
      <p:sp>
        <p:nvSpPr>
          <p:cNvPr id="9" name="文本框 8">
            <a:extLst>
              <a:ext uri="{FF2B5EF4-FFF2-40B4-BE49-F238E27FC236}">
                <a16:creationId xmlns:a16="http://schemas.microsoft.com/office/drawing/2014/main" id="{1611B7DF-BC19-223A-80D5-D94989852938}"/>
              </a:ext>
            </a:extLst>
          </p:cNvPr>
          <p:cNvSpPr txBox="1"/>
          <p:nvPr/>
        </p:nvSpPr>
        <p:spPr>
          <a:xfrm>
            <a:off x="2991676" y="4746654"/>
            <a:ext cx="570179" cy="307777"/>
          </a:xfrm>
          <a:prstGeom prst="rect">
            <a:avLst/>
          </a:prstGeom>
          <a:noFill/>
        </p:spPr>
        <p:txBody>
          <a:bodyPr wrap="square" rtlCol="0">
            <a:spAutoFit/>
          </a:bodyPr>
          <a:lstStyle/>
          <a:p>
            <a:r>
              <a:rPr lang="zh-CN" altLang="en-US" sz="1400" dirty="0"/>
              <a:t>原图</a:t>
            </a:r>
          </a:p>
        </p:txBody>
      </p:sp>
    </p:spTree>
    <p:extLst>
      <p:ext uri="{BB962C8B-B14F-4D97-AF65-F5344CB8AC3E}">
        <p14:creationId xmlns:p14="http://schemas.microsoft.com/office/powerpoint/2010/main" val="3066026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52893E1-6AC1-1D25-D60E-F166222B51A4}"/>
              </a:ext>
            </a:extLst>
          </p:cNvPr>
          <p:cNvSpPr txBox="1"/>
          <p:nvPr/>
        </p:nvSpPr>
        <p:spPr>
          <a:xfrm>
            <a:off x="683490" y="751344"/>
            <a:ext cx="10825019" cy="2677656"/>
          </a:xfrm>
          <a:prstGeom prst="rect">
            <a:avLst/>
          </a:prstGeom>
          <a:noFill/>
        </p:spPr>
        <p:txBody>
          <a:bodyPr wrap="square">
            <a:spAutoFit/>
          </a:bodyPr>
          <a:lstStyle/>
          <a:p>
            <a:r>
              <a:rPr lang="zh-CN" altLang="en-US" sz="2400" b="1" dirty="0"/>
              <a:t>性质：</a:t>
            </a:r>
          </a:p>
          <a:p>
            <a:r>
              <a:rPr lang="zh-CN" altLang="en-US" dirty="0"/>
              <a:t>        不难发现，原图</a:t>
            </a:r>
            <a:r>
              <a:rPr lang="zh-CN" altLang="en-US" dirty="0">
                <a:highlight>
                  <a:srgbClr val="FFFF00"/>
                </a:highlight>
              </a:rPr>
              <a:t>中两个点之间的所有简单路径上最大边权的最小值 = </a:t>
            </a:r>
            <a:r>
              <a:rPr lang="zh-CN" altLang="en-US" dirty="0">
                <a:solidFill>
                  <a:srgbClr val="FF0000"/>
                </a:solidFill>
                <a:highlight>
                  <a:srgbClr val="FFFF00"/>
                </a:highlight>
              </a:rPr>
              <a:t>最小生成树</a:t>
            </a:r>
            <a:r>
              <a:rPr lang="zh-CN" altLang="en-US" dirty="0">
                <a:highlight>
                  <a:srgbClr val="FFFF00"/>
                </a:highlight>
              </a:rPr>
              <a:t>上两个点之间的简单路径上的最大值 = Kruskal 重构树上两点之间的 </a:t>
            </a:r>
            <a:r>
              <a:rPr lang="zh-CN" altLang="en-US" dirty="0">
                <a:solidFill>
                  <a:srgbClr val="FF0000"/>
                </a:solidFill>
                <a:highlight>
                  <a:srgbClr val="FFFF00"/>
                </a:highlight>
              </a:rPr>
              <a:t>LCA （最近祖先</a:t>
            </a:r>
            <a:r>
              <a:rPr lang="zh-CN" altLang="en-US" dirty="0">
                <a:highlight>
                  <a:srgbClr val="FFFF00"/>
                </a:highlight>
              </a:rPr>
              <a:t>）的权值</a:t>
            </a:r>
            <a:r>
              <a:rPr lang="zh-CN" altLang="en-US" dirty="0"/>
              <a:t>。</a:t>
            </a:r>
          </a:p>
          <a:p>
            <a:r>
              <a:rPr lang="zh-CN" altLang="en-US" dirty="0"/>
              <a:t>        也就是说，到点 x 的简单路径上最大边权的最小值&lt;= </a:t>
            </a:r>
            <a:r>
              <a:rPr lang="en-US" altLang="zh-CN" dirty="0" err="1"/>
              <a:t>val</a:t>
            </a:r>
            <a:r>
              <a:rPr lang="en-US" altLang="zh-CN" dirty="0"/>
              <a:t> </a:t>
            </a:r>
            <a:r>
              <a:rPr lang="zh-CN" altLang="en-US" dirty="0"/>
              <a:t>的所有点 y 均在 Kruskal 重构树上的某一棵子树内，且恰好为该子树的所有叶子节点。</a:t>
            </a:r>
          </a:p>
          <a:p>
            <a:r>
              <a:rPr lang="zh-CN" altLang="en-US" dirty="0"/>
              <a:t>        我们在 Kruskal 重构树上找到 x 到根的路径上权值 &lt;= </a:t>
            </a:r>
            <a:r>
              <a:rPr lang="en-US" altLang="zh-CN" dirty="0" err="1"/>
              <a:t>val</a:t>
            </a:r>
            <a:r>
              <a:rPr lang="en-US" altLang="zh-CN" dirty="0"/>
              <a:t> </a:t>
            </a:r>
            <a:r>
              <a:rPr lang="zh-CN" altLang="en-US" dirty="0"/>
              <a:t>的最浅的节点。显然这就是所有满足条件的节点所在的子树的根节点。</a:t>
            </a:r>
          </a:p>
          <a:p>
            <a:r>
              <a:rPr lang="zh-CN" altLang="en-US" dirty="0"/>
              <a:t>        如果需要求原图中两个点之间的所有简单路径上最小边权的最大值，则在跑 Kruskal 的过程中按边权大到小的顺序加边。</a:t>
            </a:r>
          </a:p>
        </p:txBody>
      </p:sp>
    </p:spTree>
    <p:extLst>
      <p:ext uri="{BB962C8B-B14F-4D97-AF65-F5344CB8AC3E}">
        <p14:creationId xmlns:p14="http://schemas.microsoft.com/office/powerpoint/2010/main" val="3998732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E96DA-98F4-B9E1-FAD8-D94BBF1B958C}"/>
              </a:ext>
            </a:extLst>
          </p:cNvPr>
          <p:cNvSpPr>
            <a:spLocks noGrp="1"/>
          </p:cNvSpPr>
          <p:nvPr>
            <p:ph type="title"/>
          </p:nvPr>
        </p:nvSpPr>
        <p:spPr/>
        <p:txBody>
          <a:bodyPr/>
          <a:lstStyle/>
          <a:p>
            <a:r>
              <a:rPr lang="en-GB" altLang="zh-CN" dirty="0"/>
              <a:t>Kruskal </a:t>
            </a:r>
            <a:r>
              <a:rPr lang="zh-CN" altLang="en-US" dirty="0"/>
              <a:t>重构树</a:t>
            </a:r>
          </a:p>
        </p:txBody>
      </p:sp>
      <p:sp>
        <p:nvSpPr>
          <p:cNvPr id="3" name="文本框 2">
            <a:extLst>
              <a:ext uri="{FF2B5EF4-FFF2-40B4-BE49-F238E27FC236}">
                <a16:creationId xmlns:a16="http://schemas.microsoft.com/office/drawing/2014/main" id="{0C2C0B24-9397-C35C-7381-322BE5EF569B}"/>
              </a:ext>
            </a:extLst>
          </p:cNvPr>
          <p:cNvSpPr txBox="1"/>
          <p:nvPr/>
        </p:nvSpPr>
        <p:spPr>
          <a:xfrm>
            <a:off x="4451927" y="1027906"/>
            <a:ext cx="1533237" cy="307777"/>
          </a:xfrm>
          <a:prstGeom prst="rect">
            <a:avLst/>
          </a:prstGeom>
          <a:noFill/>
        </p:spPr>
        <p:txBody>
          <a:bodyPr wrap="square" rtlCol="0">
            <a:spAutoFit/>
          </a:bodyPr>
          <a:lstStyle/>
          <a:p>
            <a:r>
              <a:rPr lang="en-US" altLang="zh-CN" sz="1400" dirty="0"/>
              <a:t>Loj #137</a:t>
            </a:r>
            <a:endParaRPr lang="zh-CN" altLang="en-US" sz="1400" dirty="0"/>
          </a:p>
        </p:txBody>
      </p:sp>
      <p:pic>
        <p:nvPicPr>
          <p:cNvPr id="6" name="图片 5">
            <a:extLst>
              <a:ext uri="{FF2B5EF4-FFF2-40B4-BE49-F238E27FC236}">
                <a16:creationId xmlns:a16="http://schemas.microsoft.com/office/drawing/2014/main" id="{65C34818-492F-0E46-A512-04BE16E58694}"/>
              </a:ext>
            </a:extLst>
          </p:cNvPr>
          <p:cNvPicPr>
            <a:picLocks noChangeAspect="1"/>
          </p:cNvPicPr>
          <p:nvPr/>
        </p:nvPicPr>
        <p:blipFill>
          <a:blip r:embed="rId2"/>
          <a:stretch>
            <a:fillRect/>
          </a:stretch>
        </p:blipFill>
        <p:spPr>
          <a:xfrm>
            <a:off x="838199" y="1529782"/>
            <a:ext cx="9404927" cy="1227214"/>
          </a:xfrm>
          <a:prstGeom prst="rect">
            <a:avLst/>
          </a:prstGeom>
        </p:spPr>
      </p:pic>
      <p:sp>
        <p:nvSpPr>
          <p:cNvPr id="7" name="文本框 6">
            <a:extLst>
              <a:ext uri="{FF2B5EF4-FFF2-40B4-BE49-F238E27FC236}">
                <a16:creationId xmlns:a16="http://schemas.microsoft.com/office/drawing/2014/main" id="{BFD49760-27ED-128E-1FDA-77D313995822}"/>
              </a:ext>
            </a:extLst>
          </p:cNvPr>
          <p:cNvSpPr txBox="1"/>
          <p:nvPr/>
        </p:nvSpPr>
        <p:spPr>
          <a:xfrm>
            <a:off x="838199" y="5522317"/>
            <a:ext cx="6246092" cy="307777"/>
          </a:xfrm>
          <a:prstGeom prst="rect">
            <a:avLst/>
          </a:prstGeom>
          <a:noFill/>
        </p:spPr>
        <p:txBody>
          <a:bodyPr wrap="square" rtlCol="0">
            <a:spAutoFit/>
          </a:bodyPr>
          <a:lstStyle/>
          <a:p>
            <a:r>
              <a:rPr lang="zh-CN" altLang="en-US" sz="1400" dirty="0"/>
              <a:t>注意，这题</a:t>
            </a:r>
            <a:r>
              <a:rPr lang="en-US" altLang="zh-CN" sz="1400" dirty="0"/>
              <a:t>q</a:t>
            </a:r>
            <a:r>
              <a:rPr lang="zh-CN" altLang="en-US" sz="1400" dirty="0"/>
              <a:t>为</a:t>
            </a:r>
            <a:r>
              <a:rPr lang="en-US" altLang="zh-CN" sz="1400" dirty="0"/>
              <a:t>1e7</a:t>
            </a:r>
            <a:r>
              <a:rPr lang="zh-CN" altLang="en-US" sz="1400" dirty="0"/>
              <a:t>，因此若要</a:t>
            </a:r>
            <a:r>
              <a:rPr lang="en-US" altLang="zh-CN" sz="1400" dirty="0"/>
              <a:t>100</a:t>
            </a:r>
            <a:r>
              <a:rPr lang="zh-CN" altLang="en-US" sz="1400" dirty="0"/>
              <a:t>分通过此题，需使用查询</a:t>
            </a:r>
            <a:r>
              <a:rPr lang="en-US" altLang="zh-CN" sz="1400" dirty="0"/>
              <a:t>O(1)</a:t>
            </a:r>
            <a:r>
              <a:rPr lang="zh-CN" altLang="en-US" sz="1400" dirty="0"/>
              <a:t>级别的</a:t>
            </a:r>
            <a:r>
              <a:rPr lang="en-US" altLang="zh-CN" sz="1400" dirty="0"/>
              <a:t>LCA</a:t>
            </a:r>
          </a:p>
        </p:txBody>
      </p:sp>
      <p:sp>
        <p:nvSpPr>
          <p:cNvPr id="9" name="文本框 8">
            <a:extLst>
              <a:ext uri="{FF2B5EF4-FFF2-40B4-BE49-F238E27FC236}">
                <a16:creationId xmlns:a16="http://schemas.microsoft.com/office/drawing/2014/main" id="{25B812C5-BF21-5424-097D-6C57D768EA49}"/>
              </a:ext>
            </a:extLst>
          </p:cNvPr>
          <p:cNvSpPr txBox="1"/>
          <p:nvPr/>
        </p:nvSpPr>
        <p:spPr>
          <a:xfrm>
            <a:off x="838199" y="5969655"/>
            <a:ext cx="6096000" cy="523220"/>
          </a:xfrm>
          <a:prstGeom prst="rect">
            <a:avLst/>
          </a:prstGeom>
          <a:noFill/>
        </p:spPr>
        <p:txBody>
          <a:bodyPr wrap="square">
            <a:spAutoFit/>
          </a:bodyPr>
          <a:lstStyle/>
          <a:p>
            <a:r>
              <a:rPr lang="zh-CN" altLang="en-US" sz="1400" dirty="0"/>
              <a:t>倍增</a:t>
            </a:r>
            <a:r>
              <a:rPr lang="en-US" altLang="zh-CN" sz="1400" dirty="0"/>
              <a:t>LCA    75pts</a:t>
            </a:r>
            <a:r>
              <a:rPr lang="zh-CN" altLang="en-US" sz="1400" dirty="0"/>
              <a:t>： </a:t>
            </a:r>
            <a:r>
              <a:rPr lang="en-GB" altLang="zh-CN" sz="1400" dirty="0"/>
              <a:t>https://loj.ac/s/2117780</a:t>
            </a:r>
            <a:endParaRPr lang="en-US" altLang="zh-CN" sz="1400" dirty="0"/>
          </a:p>
          <a:p>
            <a:r>
              <a:rPr lang="en-US" altLang="zh-CN" sz="1400" dirty="0"/>
              <a:t>DFS</a:t>
            </a:r>
            <a:r>
              <a:rPr lang="zh-CN" altLang="en-US" sz="1400" dirty="0"/>
              <a:t>序</a:t>
            </a:r>
            <a:r>
              <a:rPr lang="en-US" altLang="zh-CN" sz="1400" dirty="0"/>
              <a:t>LCA 100pts</a:t>
            </a:r>
            <a:r>
              <a:rPr lang="zh-CN" altLang="en-US" sz="1400" dirty="0"/>
              <a:t>：</a:t>
            </a:r>
            <a:r>
              <a:rPr lang="en-GB" altLang="zh-CN" sz="1400" dirty="0"/>
              <a:t>https://loj.ac/s/2117864</a:t>
            </a:r>
            <a:endParaRPr lang="zh-CN" altLang="en-US" sz="1400" dirty="0"/>
          </a:p>
        </p:txBody>
      </p:sp>
    </p:spTree>
    <p:extLst>
      <p:ext uri="{BB962C8B-B14F-4D97-AF65-F5344CB8AC3E}">
        <p14:creationId xmlns:p14="http://schemas.microsoft.com/office/powerpoint/2010/main" val="136884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38642-3A4C-8330-7B24-D077025B637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CE7D3E-134E-54DF-DC3F-1394AFF8CC3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661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并查集</a:t>
            </a:r>
          </a:p>
        </p:txBody>
      </p:sp>
      <p:sp>
        <p:nvSpPr>
          <p:cNvPr id="4" name="文本框 3">
            <a:extLst>
              <a:ext uri="{FF2B5EF4-FFF2-40B4-BE49-F238E27FC236}">
                <a16:creationId xmlns:a16="http://schemas.microsoft.com/office/drawing/2014/main" id="{4E508891-A393-9EBE-C1F3-8FA1DB658322}"/>
              </a:ext>
            </a:extLst>
          </p:cNvPr>
          <p:cNvSpPr txBox="1"/>
          <p:nvPr/>
        </p:nvSpPr>
        <p:spPr>
          <a:xfrm>
            <a:off x="838199" y="1576946"/>
            <a:ext cx="9915395" cy="1015663"/>
          </a:xfrm>
          <a:prstGeom prst="rect">
            <a:avLst/>
          </a:prstGeom>
          <a:noFill/>
        </p:spPr>
        <p:txBody>
          <a:bodyPr wrap="square">
            <a:spAutoFit/>
          </a:bodyPr>
          <a:lstStyle/>
          <a:p>
            <a:pPr algn="l"/>
            <a:r>
              <a:rPr lang="zh-CN" altLang="en-US" sz="2400" b="0" i="0" dirty="0">
                <a:effectLst/>
                <a:highlight>
                  <a:srgbClr val="FFFFFF"/>
                </a:highlight>
                <a:latin typeface="Fira Sans" panose="020B0503050000020004" pitchFamily="34" charset="0"/>
              </a:rPr>
              <a:t>初始化：</a:t>
            </a:r>
          </a:p>
          <a:p>
            <a:pPr algn="l"/>
            <a:r>
              <a:rPr lang="en-US" altLang="zh-CN" dirty="0">
                <a:highlight>
                  <a:srgbClr val="FFFFFF"/>
                </a:highlight>
                <a:latin typeface="Fira Sans" panose="020B0503050000020004" pitchFamily="34" charset="0"/>
              </a:rPr>
              <a:t>        </a:t>
            </a:r>
            <a:r>
              <a:rPr lang="zh-CN" altLang="en-US" b="0" i="0" dirty="0">
                <a:effectLst/>
                <a:highlight>
                  <a:srgbClr val="FFFFFF"/>
                </a:highlight>
                <a:latin typeface="Fira Sans" panose="020B0503050000020004" pitchFamily="34" charset="0"/>
              </a:rPr>
              <a:t>初始时，每个元素都位于一个单独的集合，表示为一棵只有根节点的树。方便起见，我们将根节点的父亲设为自己。</a:t>
            </a:r>
          </a:p>
        </p:txBody>
      </p:sp>
      <p:pic>
        <p:nvPicPr>
          <p:cNvPr id="6" name="图片 5">
            <a:extLst>
              <a:ext uri="{FF2B5EF4-FFF2-40B4-BE49-F238E27FC236}">
                <a16:creationId xmlns:a16="http://schemas.microsoft.com/office/drawing/2014/main" id="{B9237427-5B62-577E-B92A-D0D378D9BC5E}"/>
              </a:ext>
            </a:extLst>
          </p:cNvPr>
          <p:cNvPicPr>
            <a:picLocks noChangeAspect="1"/>
          </p:cNvPicPr>
          <p:nvPr/>
        </p:nvPicPr>
        <p:blipFill rotWithShape="1">
          <a:blip r:embed="rId2"/>
          <a:srcRect l="13049"/>
          <a:stretch/>
        </p:blipFill>
        <p:spPr>
          <a:xfrm>
            <a:off x="926927" y="3042702"/>
            <a:ext cx="3638810" cy="772595"/>
          </a:xfrm>
          <a:prstGeom prst="rect">
            <a:avLst/>
          </a:prstGeom>
        </p:spPr>
      </p:pic>
    </p:spTree>
    <p:extLst>
      <p:ext uri="{BB962C8B-B14F-4D97-AF65-F5344CB8AC3E}">
        <p14:creationId xmlns:p14="http://schemas.microsoft.com/office/powerpoint/2010/main" val="56479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并查集</a:t>
            </a:r>
          </a:p>
        </p:txBody>
      </p:sp>
      <p:sp>
        <p:nvSpPr>
          <p:cNvPr id="3" name="文本框 2">
            <a:extLst>
              <a:ext uri="{FF2B5EF4-FFF2-40B4-BE49-F238E27FC236}">
                <a16:creationId xmlns:a16="http://schemas.microsoft.com/office/drawing/2014/main" id="{18B665D2-BF77-B28A-5822-545E0C5098FC}"/>
              </a:ext>
            </a:extLst>
          </p:cNvPr>
          <p:cNvSpPr txBox="1"/>
          <p:nvPr/>
        </p:nvSpPr>
        <p:spPr>
          <a:xfrm>
            <a:off x="1083501" y="1397675"/>
            <a:ext cx="9338153" cy="738664"/>
          </a:xfrm>
          <a:prstGeom prst="rect">
            <a:avLst/>
          </a:prstGeom>
          <a:noFill/>
        </p:spPr>
        <p:txBody>
          <a:bodyPr wrap="square" rtlCol="0">
            <a:spAutoFit/>
          </a:bodyPr>
          <a:lstStyle/>
          <a:p>
            <a:pPr algn="l"/>
            <a:r>
              <a:rPr lang="zh-CN" altLang="en-US" sz="2400" b="0" i="0" dirty="0">
                <a:effectLst/>
                <a:highlight>
                  <a:srgbClr val="FFFFFF"/>
                </a:highlight>
                <a:latin typeface="Fira Sans" panose="020B0503050000020004" pitchFamily="34" charset="0"/>
              </a:rPr>
              <a:t>合并：</a:t>
            </a:r>
          </a:p>
          <a:p>
            <a:pPr algn="l"/>
            <a:r>
              <a:rPr lang="zh-CN" altLang="en-US" b="0" i="0" dirty="0">
                <a:effectLst/>
                <a:highlight>
                  <a:srgbClr val="FFFFFF"/>
                </a:highlight>
                <a:latin typeface="Fira Sans" panose="020B0503050000020004" pitchFamily="34" charset="0"/>
              </a:rPr>
              <a:t>        要合并两棵树，我们只需要将一棵树的根节点连到另一棵树的根节点。</a:t>
            </a:r>
          </a:p>
        </p:txBody>
      </p:sp>
      <p:pic>
        <p:nvPicPr>
          <p:cNvPr id="10" name="图形 9">
            <a:extLst>
              <a:ext uri="{FF2B5EF4-FFF2-40B4-BE49-F238E27FC236}">
                <a16:creationId xmlns:a16="http://schemas.microsoft.com/office/drawing/2014/main" id="{426EBE54-198F-B426-7243-91226C6AD8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1104" y="2136339"/>
            <a:ext cx="5974654" cy="3030832"/>
          </a:xfrm>
          <a:prstGeom prst="rect">
            <a:avLst/>
          </a:prstGeom>
        </p:spPr>
      </p:pic>
      <p:pic>
        <p:nvPicPr>
          <p:cNvPr id="14" name="图片 13">
            <a:extLst>
              <a:ext uri="{FF2B5EF4-FFF2-40B4-BE49-F238E27FC236}">
                <a16:creationId xmlns:a16="http://schemas.microsoft.com/office/drawing/2014/main" id="{DD0B8F29-5150-1273-D7EA-B44365BA33D7}"/>
              </a:ext>
            </a:extLst>
          </p:cNvPr>
          <p:cNvPicPr>
            <a:picLocks noChangeAspect="1"/>
          </p:cNvPicPr>
          <p:nvPr/>
        </p:nvPicPr>
        <p:blipFill>
          <a:blip r:embed="rId4"/>
          <a:stretch>
            <a:fillRect/>
          </a:stretch>
        </p:blipFill>
        <p:spPr>
          <a:xfrm>
            <a:off x="2680065" y="5283660"/>
            <a:ext cx="5353797" cy="562053"/>
          </a:xfrm>
          <a:prstGeom prst="rect">
            <a:avLst/>
          </a:prstGeom>
        </p:spPr>
      </p:pic>
      <p:sp>
        <p:nvSpPr>
          <p:cNvPr id="16" name="文本框 15">
            <a:extLst>
              <a:ext uri="{FF2B5EF4-FFF2-40B4-BE49-F238E27FC236}">
                <a16:creationId xmlns:a16="http://schemas.microsoft.com/office/drawing/2014/main" id="{26F26F69-6B28-A41C-AA55-DF92CB5A6ED3}"/>
              </a:ext>
            </a:extLst>
          </p:cNvPr>
          <p:cNvSpPr txBox="1"/>
          <p:nvPr/>
        </p:nvSpPr>
        <p:spPr>
          <a:xfrm>
            <a:off x="3465535" y="5962202"/>
            <a:ext cx="3956136" cy="369332"/>
          </a:xfrm>
          <a:prstGeom prst="rect">
            <a:avLst/>
          </a:prstGeom>
          <a:noFill/>
        </p:spPr>
        <p:txBody>
          <a:bodyPr wrap="square" rtlCol="0">
            <a:spAutoFit/>
          </a:bodyPr>
          <a:lstStyle/>
          <a:p>
            <a:r>
              <a:rPr lang="zh-CN" altLang="en-US" dirty="0"/>
              <a:t>将</a:t>
            </a:r>
            <a:r>
              <a:rPr lang="en-US" altLang="zh-CN" dirty="0"/>
              <a:t>x</a:t>
            </a:r>
            <a:r>
              <a:rPr lang="zh-CN" altLang="en-US" dirty="0"/>
              <a:t>所在集合的根连到</a:t>
            </a:r>
            <a:r>
              <a:rPr lang="en-US" altLang="zh-CN" dirty="0"/>
              <a:t>y</a:t>
            </a:r>
            <a:r>
              <a:rPr lang="zh-CN" altLang="en-US" dirty="0"/>
              <a:t>所在集合的根</a:t>
            </a:r>
          </a:p>
        </p:txBody>
      </p:sp>
    </p:spTree>
    <p:extLst>
      <p:ext uri="{BB962C8B-B14F-4D97-AF65-F5344CB8AC3E}">
        <p14:creationId xmlns:p14="http://schemas.microsoft.com/office/powerpoint/2010/main" val="91265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并查集</a:t>
            </a:r>
          </a:p>
        </p:txBody>
      </p:sp>
      <p:sp>
        <p:nvSpPr>
          <p:cNvPr id="4" name="文本框 3">
            <a:extLst>
              <a:ext uri="{FF2B5EF4-FFF2-40B4-BE49-F238E27FC236}">
                <a16:creationId xmlns:a16="http://schemas.microsoft.com/office/drawing/2014/main" id="{4E508891-A393-9EBE-C1F3-8FA1DB658322}"/>
              </a:ext>
            </a:extLst>
          </p:cNvPr>
          <p:cNvSpPr txBox="1"/>
          <p:nvPr/>
        </p:nvSpPr>
        <p:spPr>
          <a:xfrm>
            <a:off x="838199" y="1576946"/>
            <a:ext cx="9915395" cy="830997"/>
          </a:xfrm>
          <a:prstGeom prst="rect">
            <a:avLst/>
          </a:prstGeom>
          <a:noFill/>
        </p:spPr>
        <p:txBody>
          <a:bodyPr wrap="square">
            <a:spAutoFit/>
          </a:bodyPr>
          <a:lstStyle/>
          <a:p>
            <a:pPr algn="l"/>
            <a:r>
              <a:rPr lang="zh-CN" altLang="en-US" sz="2400" b="0" i="0" dirty="0">
                <a:effectLst/>
                <a:highlight>
                  <a:srgbClr val="FFFFFF"/>
                </a:highlight>
                <a:latin typeface="Fira Sans" panose="020B0503050000020004" pitchFamily="34" charset="0"/>
              </a:rPr>
              <a:t>查询：</a:t>
            </a:r>
          </a:p>
          <a:p>
            <a:pPr algn="l"/>
            <a:r>
              <a:rPr lang="zh-CN" altLang="en-US" sz="2400" b="0" i="0" dirty="0">
                <a:effectLst/>
                <a:highlight>
                  <a:srgbClr val="FFFFFF"/>
                </a:highlight>
                <a:latin typeface="Fira Sans" panose="020B0503050000020004" pitchFamily="34" charset="0"/>
              </a:rPr>
              <a:t>       </a:t>
            </a:r>
            <a:r>
              <a:rPr lang="zh-CN" altLang="en-US" b="0" i="0" dirty="0">
                <a:effectLst/>
                <a:highlight>
                  <a:srgbClr val="FFFFFF"/>
                </a:highlight>
                <a:latin typeface="Fira Sans" panose="020B0503050000020004" pitchFamily="34" charset="0"/>
              </a:rPr>
              <a:t>我们需要沿着树向上移动，直至找到根节点。</a:t>
            </a:r>
          </a:p>
        </p:txBody>
      </p:sp>
      <p:pic>
        <p:nvPicPr>
          <p:cNvPr id="5" name="图形 4">
            <a:extLst>
              <a:ext uri="{FF2B5EF4-FFF2-40B4-BE49-F238E27FC236}">
                <a16:creationId xmlns:a16="http://schemas.microsoft.com/office/drawing/2014/main" id="{219D71C9-801D-5728-526E-F6BA8F0146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8122" y="1576946"/>
            <a:ext cx="1863835" cy="2325670"/>
          </a:xfrm>
          <a:prstGeom prst="rect">
            <a:avLst/>
          </a:prstGeom>
        </p:spPr>
      </p:pic>
      <p:pic>
        <p:nvPicPr>
          <p:cNvPr id="8" name="图片 7">
            <a:extLst>
              <a:ext uri="{FF2B5EF4-FFF2-40B4-BE49-F238E27FC236}">
                <a16:creationId xmlns:a16="http://schemas.microsoft.com/office/drawing/2014/main" id="{3DB8E654-867D-F86D-5E89-910EDB2496D5}"/>
              </a:ext>
            </a:extLst>
          </p:cNvPr>
          <p:cNvPicPr>
            <a:picLocks noChangeAspect="1"/>
          </p:cNvPicPr>
          <p:nvPr/>
        </p:nvPicPr>
        <p:blipFill>
          <a:blip r:embed="rId4"/>
          <a:stretch>
            <a:fillRect/>
          </a:stretch>
        </p:blipFill>
        <p:spPr>
          <a:xfrm>
            <a:off x="1623581" y="2419904"/>
            <a:ext cx="4222211" cy="1199860"/>
          </a:xfrm>
          <a:prstGeom prst="rect">
            <a:avLst/>
          </a:prstGeom>
        </p:spPr>
      </p:pic>
      <p:sp>
        <p:nvSpPr>
          <p:cNvPr id="11" name="文本框 10">
            <a:extLst>
              <a:ext uri="{FF2B5EF4-FFF2-40B4-BE49-F238E27FC236}">
                <a16:creationId xmlns:a16="http://schemas.microsoft.com/office/drawing/2014/main" id="{DBD2824A-F4FC-14D7-10B2-EBDA6072280A}"/>
              </a:ext>
            </a:extLst>
          </p:cNvPr>
          <p:cNvSpPr txBox="1"/>
          <p:nvPr/>
        </p:nvSpPr>
        <p:spPr>
          <a:xfrm>
            <a:off x="943314" y="3902616"/>
            <a:ext cx="10208713" cy="738664"/>
          </a:xfrm>
          <a:prstGeom prst="rect">
            <a:avLst/>
          </a:prstGeom>
          <a:noFill/>
        </p:spPr>
        <p:txBody>
          <a:bodyPr wrap="square" rtlCol="0">
            <a:spAutoFit/>
          </a:bodyPr>
          <a:lstStyle/>
          <a:p>
            <a:r>
              <a:rPr lang="zh-CN" altLang="en-US" sz="2400" dirty="0"/>
              <a:t>路径压缩：</a:t>
            </a:r>
          </a:p>
          <a:p>
            <a:r>
              <a:rPr lang="zh-CN" altLang="en-US" dirty="0"/>
              <a:t>        查询过程中经过的每个元素都属于该集合，我们可以将其直接连到根节点以加快后续查询。</a:t>
            </a:r>
          </a:p>
        </p:txBody>
      </p:sp>
      <p:pic>
        <p:nvPicPr>
          <p:cNvPr id="13" name="图形 12">
            <a:extLst>
              <a:ext uri="{FF2B5EF4-FFF2-40B4-BE49-F238E27FC236}">
                <a16:creationId xmlns:a16="http://schemas.microsoft.com/office/drawing/2014/main" id="{F69D126F-D747-6BB7-8029-3EC75271E4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2029" y="4641280"/>
            <a:ext cx="5319204" cy="1875914"/>
          </a:xfrm>
          <a:prstGeom prst="rect">
            <a:avLst/>
          </a:prstGeom>
        </p:spPr>
      </p:pic>
      <p:pic>
        <p:nvPicPr>
          <p:cNvPr id="15" name="图片 14">
            <a:extLst>
              <a:ext uri="{FF2B5EF4-FFF2-40B4-BE49-F238E27FC236}">
                <a16:creationId xmlns:a16="http://schemas.microsoft.com/office/drawing/2014/main" id="{E9A37612-4DF9-6990-7F2F-7DE2F26921A5}"/>
              </a:ext>
            </a:extLst>
          </p:cNvPr>
          <p:cNvPicPr>
            <a:picLocks noChangeAspect="1"/>
          </p:cNvPicPr>
          <p:nvPr/>
        </p:nvPicPr>
        <p:blipFill>
          <a:blip r:embed="rId7"/>
          <a:stretch>
            <a:fillRect/>
          </a:stretch>
        </p:blipFill>
        <p:spPr>
          <a:xfrm>
            <a:off x="1519016" y="4732365"/>
            <a:ext cx="4743502" cy="1097378"/>
          </a:xfrm>
          <a:prstGeom prst="rect">
            <a:avLst/>
          </a:prstGeom>
        </p:spPr>
      </p:pic>
    </p:spTree>
    <p:extLst>
      <p:ext uri="{BB962C8B-B14F-4D97-AF65-F5344CB8AC3E}">
        <p14:creationId xmlns:p14="http://schemas.microsoft.com/office/powerpoint/2010/main" val="400922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并查集</a:t>
            </a:r>
          </a:p>
        </p:txBody>
      </p:sp>
      <p:sp>
        <p:nvSpPr>
          <p:cNvPr id="4" name="文本框 3">
            <a:extLst>
              <a:ext uri="{FF2B5EF4-FFF2-40B4-BE49-F238E27FC236}">
                <a16:creationId xmlns:a16="http://schemas.microsoft.com/office/drawing/2014/main" id="{B1BB929B-85EB-BD1F-AC1A-45BA89E3490B}"/>
              </a:ext>
            </a:extLst>
          </p:cNvPr>
          <p:cNvSpPr txBox="1"/>
          <p:nvPr/>
        </p:nvSpPr>
        <p:spPr>
          <a:xfrm>
            <a:off x="2680064" y="1114816"/>
            <a:ext cx="1954566" cy="307777"/>
          </a:xfrm>
          <a:prstGeom prst="rect">
            <a:avLst/>
          </a:prstGeom>
          <a:noFill/>
        </p:spPr>
        <p:txBody>
          <a:bodyPr wrap="square" rtlCol="0">
            <a:spAutoFit/>
          </a:bodyPr>
          <a:lstStyle/>
          <a:p>
            <a:r>
              <a:rPr lang="en-GB" altLang="zh-CN" sz="1400" dirty="0"/>
              <a:t>P3367 【</a:t>
            </a:r>
            <a:r>
              <a:rPr lang="zh-CN" altLang="en-US" sz="1400" dirty="0"/>
              <a:t>模板</a:t>
            </a:r>
            <a:r>
              <a:rPr lang="en-US" altLang="zh-CN" sz="1400" dirty="0"/>
              <a:t>】</a:t>
            </a:r>
            <a:r>
              <a:rPr lang="zh-CN" altLang="en-US" sz="1400" dirty="0"/>
              <a:t>并查集</a:t>
            </a:r>
          </a:p>
        </p:txBody>
      </p:sp>
      <p:pic>
        <p:nvPicPr>
          <p:cNvPr id="5" name="图片 4">
            <a:extLst>
              <a:ext uri="{FF2B5EF4-FFF2-40B4-BE49-F238E27FC236}">
                <a16:creationId xmlns:a16="http://schemas.microsoft.com/office/drawing/2014/main" id="{F6B5160E-76C8-370E-0041-8914B446E563}"/>
              </a:ext>
            </a:extLst>
          </p:cNvPr>
          <p:cNvPicPr>
            <a:picLocks noChangeAspect="1"/>
          </p:cNvPicPr>
          <p:nvPr/>
        </p:nvPicPr>
        <p:blipFill>
          <a:blip r:embed="rId2"/>
          <a:stretch>
            <a:fillRect/>
          </a:stretch>
        </p:blipFill>
        <p:spPr>
          <a:xfrm>
            <a:off x="2392471" y="1539325"/>
            <a:ext cx="7769599" cy="2970150"/>
          </a:xfrm>
          <a:prstGeom prst="rect">
            <a:avLst/>
          </a:prstGeom>
        </p:spPr>
      </p:pic>
    </p:spTree>
    <p:extLst>
      <p:ext uri="{BB962C8B-B14F-4D97-AF65-F5344CB8AC3E}">
        <p14:creationId xmlns:p14="http://schemas.microsoft.com/office/powerpoint/2010/main" val="231123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带权并查集</a:t>
            </a:r>
          </a:p>
        </p:txBody>
      </p:sp>
      <p:sp>
        <p:nvSpPr>
          <p:cNvPr id="17" name="文本框 16">
            <a:extLst>
              <a:ext uri="{FF2B5EF4-FFF2-40B4-BE49-F238E27FC236}">
                <a16:creationId xmlns:a16="http://schemas.microsoft.com/office/drawing/2014/main" id="{AAEFE9F1-B222-A7E3-EE2B-B39967EF3C21}"/>
              </a:ext>
            </a:extLst>
          </p:cNvPr>
          <p:cNvSpPr txBox="1"/>
          <p:nvPr/>
        </p:nvSpPr>
        <p:spPr>
          <a:xfrm>
            <a:off x="989556" y="1528175"/>
            <a:ext cx="10045874" cy="646331"/>
          </a:xfrm>
          <a:prstGeom prst="rect">
            <a:avLst/>
          </a:prstGeom>
          <a:noFill/>
        </p:spPr>
        <p:txBody>
          <a:bodyPr wrap="square" rtlCol="0">
            <a:spAutoFit/>
          </a:bodyPr>
          <a:lstStyle/>
          <a:p>
            <a:r>
              <a:rPr lang="zh-CN" altLang="en-US" dirty="0"/>
              <a:t>        我们还可以在并查集的边上定义某种权值、以及这种权值在路径压缩时产生的运算，从而解决更多的问题。</a:t>
            </a:r>
          </a:p>
        </p:txBody>
      </p:sp>
      <p:sp>
        <p:nvSpPr>
          <p:cNvPr id="22" name="文本框 21">
            <a:extLst>
              <a:ext uri="{FF2B5EF4-FFF2-40B4-BE49-F238E27FC236}">
                <a16:creationId xmlns:a16="http://schemas.microsoft.com/office/drawing/2014/main" id="{7B377AEE-5862-78DC-DACC-361DD6B4969F}"/>
              </a:ext>
            </a:extLst>
          </p:cNvPr>
          <p:cNvSpPr txBox="1"/>
          <p:nvPr/>
        </p:nvSpPr>
        <p:spPr>
          <a:xfrm>
            <a:off x="3732755" y="974410"/>
            <a:ext cx="3601233" cy="307777"/>
          </a:xfrm>
          <a:prstGeom prst="rect">
            <a:avLst/>
          </a:prstGeom>
          <a:noFill/>
        </p:spPr>
        <p:txBody>
          <a:bodyPr wrap="square" rtlCol="0">
            <a:spAutoFit/>
          </a:bodyPr>
          <a:lstStyle/>
          <a:p>
            <a:r>
              <a:rPr lang="en-GB" altLang="zh-CN" sz="1400" dirty="0"/>
              <a:t>P1196 [NOI2002] </a:t>
            </a:r>
            <a:r>
              <a:rPr lang="zh-CN" altLang="en-US" sz="1400" dirty="0"/>
              <a:t>银河英雄传说</a:t>
            </a:r>
          </a:p>
        </p:txBody>
      </p:sp>
      <p:pic>
        <p:nvPicPr>
          <p:cNvPr id="4" name="图片 3">
            <a:extLst>
              <a:ext uri="{FF2B5EF4-FFF2-40B4-BE49-F238E27FC236}">
                <a16:creationId xmlns:a16="http://schemas.microsoft.com/office/drawing/2014/main" id="{78E6F0CE-6B85-A690-388D-F3028CA3C5C0}"/>
              </a:ext>
            </a:extLst>
          </p:cNvPr>
          <p:cNvPicPr>
            <a:picLocks noChangeAspect="1"/>
          </p:cNvPicPr>
          <p:nvPr/>
        </p:nvPicPr>
        <p:blipFill>
          <a:blip r:embed="rId2"/>
          <a:stretch>
            <a:fillRect/>
          </a:stretch>
        </p:blipFill>
        <p:spPr>
          <a:xfrm>
            <a:off x="1922745" y="2174506"/>
            <a:ext cx="7900110" cy="4250854"/>
          </a:xfrm>
          <a:prstGeom prst="rect">
            <a:avLst/>
          </a:prstGeom>
        </p:spPr>
      </p:pic>
    </p:spTree>
    <p:extLst>
      <p:ext uri="{BB962C8B-B14F-4D97-AF65-F5344CB8AC3E}">
        <p14:creationId xmlns:p14="http://schemas.microsoft.com/office/powerpoint/2010/main" val="24892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带权并查集</a:t>
            </a:r>
          </a:p>
        </p:txBody>
      </p:sp>
      <p:sp>
        <p:nvSpPr>
          <p:cNvPr id="22" name="文本框 21">
            <a:extLst>
              <a:ext uri="{FF2B5EF4-FFF2-40B4-BE49-F238E27FC236}">
                <a16:creationId xmlns:a16="http://schemas.microsoft.com/office/drawing/2014/main" id="{7B377AEE-5862-78DC-DACC-361DD6B4969F}"/>
              </a:ext>
            </a:extLst>
          </p:cNvPr>
          <p:cNvSpPr txBox="1"/>
          <p:nvPr/>
        </p:nvSpPr>
        <p:spPr>
          <a:xfrm>
            <a:off x="3732755" y="974410"/>
            <a:ext cx="3601233" cy="307777"/>
          </a:xfrm>
          <a:prstGeom prst="rect">
            <a:avLst/>
          </a:prstGeom>
          <a:noFill/>
        </p:spPr>
        <p:txBody>
          <a:bodyPr wrap="square" rtlCol="0">
            <a:spAutoFit/>
          </a:bodyPr>
          <a:lstStyle/>
          <a:p>
            <a:r>
              <a:rPr lang="en-GB" altLang="zh-CN" sz="1400" dirty="0"/>
              <a:t>P1196 [NOI2002] </a:t>
            </a:r>
            <a:r>
              <a:rPr lang="zh-CN" altLang="en-US" sz="1400" dirty="0"/>
              <a:t>银河英雄传说</a:t>
            </a:r>
          </a:p>
        </p:txBody>
      </p:sp>
      <p:pic>
        <p:nvPicPr>
          <p:cNvPr id="5" name="图片 4">
            <a:extLst>
              <a:ext uri="{FF2B5EF4-FFF2-40B4-BE49-F238E27FC236}">
                <a16:creationId xmlns:a16="http://schemas.microsoft.com/office/drawing/2014/main" id="{39B4DA7F-5637-9B9D-766F-FDD3E84F3D7D}"/>
              </a:ext>
            </a:extLst>
          </p:cNvPr>
          <p:cNvPicPr>
            <a:picLocks noChangeAspect="1"/>
          </p:cNvPicPr>
          <p:nvPr/>
        </p:nvPicPr>
        <p:blipFill>
          <a:blip r:embed="rId2"/>
          <a:stretch>
            <a:fillRect/>
          </a:stretch>
        </p:blipFill>
        <p:spPr>
          <a:xfrm>
            <a:off x="1396651" y="1407840"/>
            <a:ext cx="8490110" cy="4998383"/>
          </a:xfrm>
          <a:prstGeom prst="rect">
            <a:avLst/>
          </a:prstGeom>
        </p:spPr>
      </p:pic>
    </p:spTree>
    <p:extLst>
      <p:ext uri="{BB962C8B-B14F-4D97-AF65-F5344CB8AC3E}">
        <p14:creationId xmlns:p14="http://schemas.microsoft.com/office/powerpoint/2010/main" val="389949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0C392-0E57-60F4-77A8-8916689C122A}"/>
              </a:ext>
            </a:extLst>
          </p:cNvPr>
          <p:cNvSpPr>
            <a:spLocks noGrp="1"/>
          </p:cNvSpPr>
          <p:nvPr>
            <p:ph type="title"/>
          </p:nvPr>
        </p:nvSpPr>
        <p:spPr/>
        <p:txBody>
          <a:bodyPr/>
          <a:lstStyle/>
          <a:p>
            <a:r>
              <a:rPr lang="zh-CN" altLang="en-US" dirty="0"/>
              <a:t>带权并查集</a:t>
            </a:r>
          </a:p>
        </p:txBody>
      </p:sp>
      <p:sp>
        <p:nvSpPr>
          <p:cNvPr id="22" name="文本框 21">
            <a:extLst>
              <a:ext uri="{FF2B5EF4-FFF2-40B4-BE49-F238E27FC236}">
                <a16:creationId xmlns:a16="http://schemas.microsoft.com/office/drawing/2014/main" id="{7B377AEE-5862-78DC-DACC-361DD6B4969F}"/>
              </a:ext>
            </a:extLst>
          </p:cNvPr>
          <p:cNvSpPr txBox="1"/>
          <p:nvPr/>
        </p:nvSpPr>
        <p:spPr>
          <a:xfrm>
            <a:off x="3732755" y="974410"/>
            <a:ext cx="3601233" cy="307777"/>
          </a:xfrm>
          <a:prstGeom prst="rect">
            <a:avLst/>
          </a:prstGeom>
          <a:noFill/>
        </p:spPr>
        <p:txBody>
          <a:bodyPr wrap="square" rtlCol="0">
            <a:spAutoFit/>
          </a:bodyPr>
          <a:lstStyle/>
          <a:p>
            <a:r>
              <a:rPr lang="en-GB" altLang="zh-CN" sz="1400" dirty="0"/>
              <a:t>P1196 [NOI2002] </a:t>
            </a:r>
            <a:r>
              <a:rPr lang="zh-CN" altLang="en-US" sz="1400" dirty="0"/>
              <a:t>银河英雄传说</a:t>
            </a:r>
          </a:p>
        </p:txBody>
      </p:sp>
      <p:pic>
        <p:nvPicPr>
          <p:cNvPr id="7" name="图片 6">
            <a:extLst>
              <a:ext uri="{FF2B5EF4-FFF2-40B4-BE49-F238E27FC236}">
                <a16:creationId xmlns:a16="http://schemas.microsoft.com/office/drawing/2014/main" id="{DFC12E1F-70BC-3E20-2865-627E316BC48C}"/>
              </a:ext>
            </a:extLst>
          </p:cNvPr>
          <p:cNvPicPr>
            <a:picLocks noChangeAspect="1"/>
          </p:cNvPicPr>
          <p:nvPr/>
        </p:nvPicPr>
        <p:blipFill>
          <a:blip r:embed="rId2"/>
          <a:stretch>
            <a:fillRect/>
          </a:stretch>
        </p:blipFill>
        <p:spPr>
          <a:xfrm>
            <a:off x="2624203" y="1516314"/>
            <a:ext cx="6750987" cy="1912685"/>
          </a:xfrm>
          <a:prstGeom prst="rect">
            <a:avLst/>
          </a:prstGeom>
        </p:spPr>
      </p:pic>
      <p:pic>
        <p:nvPicPr>
          <p:cNvPr id="9" name="图片 8">
            <a:extLst>
              <a:ext uri="{FF2B5EF4-FFF2-40B4-BE49-F238E27FC236}">
                <a16:creationId xmlns:a16="http://schemas.microsoft.com/office/drawing/2014/main" id="{101573DA-CFF0-89E8-FFF0-E42C8BFDC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207" y="3502066"/>
            <a:ext cx="6943595" cy="2990809"/>
          </a:xfrm>
          <a:prstGeom prst="rect">
            <a:avLst/>
          </a:prstGeom>
        </p:spPr>
      </p:pic>
    </p:spTree>
    <p:extLst>
      <p:ext uri="{BB962C8B-B14F-4D97-AF65-F5344CB8AC3E}">
        <p14:creationId xmlns:p14="http://schemas.microsoft.com/office/powerpoint/2010/main" val="14443625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1061</Words>
  <Application>Microsoft Office PowerPoint</Application>
  <PresentationFormat>宽屏</PresentationFormat>
  <Paragraphs>79</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Fira Sans</vt:lpstr>
      <vt:lpstr>Office 主题​​</vt:lpstr>
      <vt:lpstr>最小生成树</vt:lpstr>
      <vt:lpstr>并查集</vt:lpstr>
      <vt:lpstr>并查集</vt:lpstr>
      <vt:lpstr>并查集</vt:lpstr>
      <vt:lpstr>并查集</vt:lpstr>
      <vt:lpstr>并查集</vt:lpstr>
      <vt:lpstr>带权并查集</vt:lpstr>
      <vt:lpstr>带权并查集</vt:lpstr>
      <vt:lpstr>带权并查集</vt:lpstr>
      <vt:lpstr>带权并查集</vt:lpstr>
      <vt:lpstr>带权并查集</vt:lpstr>
      <vt:lpstr>带权并查集</vt:lpstr>
      <vt:lpstr>带权并查集</vt:lpstr>
      <vt:lpstr>最小生成树</vt:lpstr>
      <vt:lpstr>最小生成树</vt:lpstr>
      <vt:lpstr>最小生成树</vt:lpstr>
      <vt:lpstr>最小生成树</vt:lpstr>
      <vt:lpstr>最小生成树</vt:lpstr>
      <vt:lpstr>Kruskal 重构树</vt:lpstr>
      <vt:lpstr>PowerPoint 演示文稿</vt:lpstr>
      <vt:lpstr>PowerPoint 演示文稿</vt:lpstr>
      <vt:lpstr>Kruskal 重构树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shshr2005@163.com</dc:creator>
  <cp:lastModifiedBy>うまる 土间</cp:lastModifiedBy>
  <cp:revision>93</cp:revision>
  <dcterms:created xsi:type="dcterms:W3CDTF">2024-07-28T08:10:09Z</dcterms:created>
  <dcterms:modified xsi:type="dcterms:W3CDTF">2024-08-21T14:19:39Z</dcterms:modified>
</cp:coreProperties>
</file>