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2" r:id="rId5"/>
    <p:sldId id="263" r:id="rId6"/>
    <p:sldId id="264" r:id="rId7"/>
    <p:sldId id="266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04A5D-425B-4631-A94D-A20452DDCA4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6ED77-F2DC-44DB-AE62-B0A696F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6ED77-F2DC-44DB-AE62-B0A696F9D1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1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91F61-1B49-D517-EFEC-B0ED71F6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58D0A-D04D-4D91-EF6A-2AA2A0102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7DC7C-C5CE-2A42-2431-C223B727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44F11-3E82-23AC-CC4B-09797BE4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CB823-A052-79E9-1333-AFB2AE79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4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BD23-53E7-4A9B-6686-E84C7ADC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32486-DF26-135F-EAFC-8B37B5C89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35E3E-6796-6826-64CD-CF748ABA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C007A-0F2F-8EF9-D029-84A5257D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561DC-351E-9CF7-E1B9-0C4E7ED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2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711B6-BBC3-90E1-1290-4049D8066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50542-2478-BBE2-2D87-2EC61F848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110E-768E-6258-4144-18FBB324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CD054-1859-CDB5-B9B8-0CF18818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7B2A6-ECDB-9956-AB7C-3F4CFA59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A43A-096E-535C-6889-1B025D2D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990A-8BCB-1F65-653F-BAD89B25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56D86-AA77-613C-94D8-2FDD43DB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56112-BBAF-843B-9039-2023BFFE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BA154-0314-6049-5FC8-B097DFB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C02A-A157-FBCF-0AFE-3EE69971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693F2-D11D-622C-B1ED-18C8567E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551FC-33C7-69AD-8BF1-82BB878D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A8A38-7741-DB53-380C-CF17973A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ABB59-DACA-2B7D-FE1F-BE9C7C6E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D32-75ED-F995-089E-A7544A9F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12FD2-D039-A743-6059-5A15E462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58F22-0E34-9D75-A4A4-471D2FAC9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AD61B-ADAE-A3B4-0270-CE78C5A7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803AA-F973-396D-D134-A89D3ABD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6915A-1922-8FE4-FFB6-B37B19BB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0B52-C373-96B9-2C95-A69721BE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71CFF-56D7-9973-8656-FB8989C4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CEF98-10B0-A4FC-94D3-8CBD42CA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5C2D-BF3E-D6C1-771E-7FCEE896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E7E245-C06A-35B7-050F-9D1916F53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F7B34E-0AEF-494B-88B2-86AA6271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AB4DF4-EF13-EC48-172F-7FC1FC3D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AD19DC-C331-6C0C-DB03-80565BB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9CBC-401C-94C9-2639-32219887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5E90A-E5E1-9FC6-B6CD-106A5D17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6F0D44-4B77-4DEB-891F-41EC9236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BCA47-462C-5691-1BF0-1F71CE06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8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1F8D1-C264-AAF3-7B33-604FDEAF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7A2432-FD52-D154-733A-836A81CA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5C144-921B-F9F4-C7BE-4D2915D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8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0BF9-7B3A-2C7B-D16B-E5ED276F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0251F-E91A-3C45-46F2-3E0D3F18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4EDFB-D355-DA9B-2CC3-93CD222F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38731-9DBF-D5B0-8B80-1ED9475E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17AE4-DDCB-7CF9-21B6-23AB91E1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C94D6-4C5C-AC6F-207D-AB49805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0A987-53DA-609C-72B8-B7FDD784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82EC4F-2FE4-09CD-2610-19C256D9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2180E-BE2D-AA2B-159F-0E66F4F3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304EA-BB7F-E5B1-EF24-C8A21E47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1C980-3BCC-EDD0-D829-5CB14985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D1412-9144-46D4-2F8A-6D573F6D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6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AFDBF-2F43-906F-B124-7181B3A1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AD9AF-23AB-9E49-1070-8E97BD2E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88EDA-AE36-4071-E1A8-9F6AD6E8B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9E92-4532-4350-A7A3-57996E89EF5F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E5002-3D9D-BC3D-1018-635482BD8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AF74B-48E4-A737-F785-FD1CC2DFB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ADF5-93CB-45D4-89D7-4EDC1A1B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E8BBB-BE8C-2658-D40B-4CD546242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区间与环形动态规划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0E55D-EAD7-DDEE-32D5-BBB78D82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5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P1121 </a:t>
            </a:r>
            <a:r>
              <a:rPr lang="zh-CN" altLang="en-US" dirty="0"/>
              <a:t>环状最大两段子段和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4393B-BEEF-C108-4341-E26DB772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6" y="2601605"/>
            <a:ext cx="9647388" cy="14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P1435 </a:t>
            </a:r>
            <a:r>
              <a:rPr lang="zh-CN" altLang="en-US" dirty="0"/>
              <a:t>回文字串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13A9F-BDFE-2318-B60A-89E335AF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27" y="1579851"/>
            <a:ext cx="10071414" cy="28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P1435 </a:t>
            </a:r>
            <a:r>
              <a:rPr lang="zh-CN" altLang="en-US" dirty="0"/>
              <a:t>回文字串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C6F14-1A18-E9CE-BEAF-439A6FBBAAB2}"/>
              </a:ext>
            </a:extLst>
          </p:cNvPr>
          <p:cNvSpPr txBox="1"/>
          <p:nvPr/>
        </p:nvSpPr>
        <p:spPr>
          <a:xfrm>
            <a:off x="838200" y="1348509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为了确保读者能准确理解后续的讨论，先来看看一个小剧场：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Q0</a:t>
            </a:r>
            <a:r>
              <a:rPr lang="zh-CN" altLang="en-US" dirty="0"/>
              <a:t>：怎么把“</a:t>
            </a:r>
            <a:r>
              <a:rPr lang="en-US" altLang="zh-CN" dirty="0"/>
              <a:t>a”</a:t>
            </a:r>
            <a:r>
              <a:rPr lang="zh-CN" altLang="en-US" dirty="0"/>
              <a:t>，“</a:t>
            </a:r>
            <a:r>
              <a:rPr lang="en-US" altLang="zh-CN" dirty="0"/>
              <a:t>aa”</a:t>
            </a:r>
            <a:r>
              <a:rPr lang="zh-CN" altLang="en-US" dirty="0"/>
              <a:t>和“</a:t>
            </a:r>
            <a:r>
              <a:rPr lang="en-US" altLang="zh-CN" dirty="0" err="1"/>
              <a:t>qaq</a:t>
            </a:r>
            <a:r>
              <a:rPr lang="en-US" altLang="zh-CN" dirty="0"/>
              <a:t>”</a:t>
            </a:r>
            <a:r>
              <a:rPr lang="zh-CN" altLang="en-US" dirty="0"/>
              <a:t>变成回文串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A0</a:t>
            </a:r>
            <a:r>
              <a:rPr lang="zh-CN" altLang="en-US" dirty="0"/>
              <a:t>：他们已经是回文串了。</a:t>
            </a:r>
            <a:endParaRPr lang="en-US" altLang="zh-CN" dirty="0"/>
          </a:p>
          <a:p>
            <a:r>
              <a:rPr lang="en-US" altLang="zh-CN" dirty="0"/>
              <a:t>Q1</a:t>
            </a:r>
            <a:r>
              <a:rPr lang="zh-CN" altLang="en-US" dirty="0"/>
              <a:t>：怎么把“</a:t>
            </a:r>
            <a:r>
              <a:rPr lang="en-US" altLang="zh-CN" dirty="0" err="1"/>
              <a:t>qa</a:t>
            </a:r>
            <a:r>
              <a:rPr lang="en-US" altLang="zh-CN" dirty="0"/>
              <a:t>”</a:t>
            </a:r>
            <a:r>
              <a:rPr lang="zh-CN" altLang="en-US" dirty="0"/>
              <a:t>变换成回文串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A1</a:t>
            </a:r>
            <a:r>
              <a:rPr lang="zh-CN" altLang="en-US" dirty="0"/>
              <a:t>：因为这个串很简单，所以可以直接考虑在串的左边加个</a:t>
            </a:r>
            <a:r>
              <a:rPr lang="en-US" altLang="zh-CN" dirty="0"/>
              <a:t>a</a:t>
            </a:r>
            <a:r>
              <a:rPr lang="zh-CN" altLang="en-US" dirty="0"/>
              <a:t>或者在右边加个“</a:t>
            </a:r>
            <a:r>
              <a:rPr lang="en-US" altLang="zh-CN" dirty="0"/>
              <a:t>q”</a:t>
            </a:r>
            <a:r>
              <a:rPr lang="zh-CN" altLang="en-US" dirty="0"/>
              <a:t>，得到“</a:t>
            </a:r>
            <a:r>
              <a:rPr lang="en-US" altLang="zh-CN" dirty="0" err="1"/>
              <a:t>qaq</a:t>
            </a:r>
            <a:r>
              <a:rPr lang="en-US" altLang="zh-CN" dirty="0"/>
              <a:t>”</a:t>
            </a:r>
            <a:r>
              <a:rPr lang="zh-CN" altLang="en-US" dirty="0"/>
              <a:t>或者</a:t>
            </a:r>
            <a:r>
              <a:rPr lang="en-US" altLang="zh-CN" dirty="0"/>
              <a:t>"</a:t>
            </a:r>
            <a:r>
              <a:rPr lang="en-US" altLang="zh-CN" dirty="0" err="1"/>
              <a:t>aqa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：怎么把“</a:t>
            </a:r>
            <a:r>
              <a:rPr lang="en-US" altLang="zh-CN" dirty="0" err="1"/>
              <a:t>qaa</a:t>
            </a:r>
            <a:r>
              <a:rPr lang="en-US" altLang="zh-CN" dirty="0"/>
              <a:t>”</a:t>
            </a:r>
            <a:r>
              <a:rPr lang="zh-CN" altLang="en-US" dirty="0"/>
              <a:t>变成回文串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A2</a:t>
            </a:r>
            <a:r>
              <a:rPr lang="zh-CN" altLang="en-US" dirty="0"/>
              <a:t>：根据观察，“</a:t>
            </a:r>
            <a:r>
              <a:rPr lang="en-US" altLang="zh-CN" dirty="0"/>
              <a:t>aa”</a:t>
            </a:r>
            <a:r>
              <a:rPr lang="zh-CN" altLang="en-US" dirty="0"/>
              <a:t>是个回文串，那么考虑把“</a:t>
            </a:r>
            <a:r>
              <a:rPr lang="en-US" altLang="zh-CN" dirty="0"/>
              <a:t>aa”</a:t>
            </a:r>
            <a:r>
              <a:rPr lang="zh-CN" altLang="en-US" dirty="0"/>
              <a:t>两边弄成一样的字符，也就是在“</a:t>
            </a:r>
            <a:r>
              <a:rPr lang="en-US" altLang="zh-CN" dirty="0" err="1"/>
              <a:t>qaa</a:t>
            </a:r>
            <a:r>
              <a:rPr lang="en-US" altLang="zh-CN" dirty="0"/>
              <a:t>”</a:t>
            </a:r>
            <a:r>
              <a:rPr lang="zh-CN" altLang="en-US" dirty="0"/>
              <a:t>右边加个相邻的两 </a:t>
            </a:r>
            <a:r>
              <a:rPr lang="en-US" altLang="zh-CN" dirty="0"/>
              <a:t>"q”</a:t>
            </a:r>
            <a:r>
              <a:rPr lang="zh-CN" altLang="en-US" dirty="0"/>
              <a:t>，得到“</a:t>
            </a:r>
            <a:r>
              <a:rPr lang="en-US" altLang="zh-CN" dirty="0" err="1"/>
              <a:t>qaaq</a:t>
            </a:r>
            <a:r>
              <a:rPr lang="en-US" altLang="zh-CN" dirty="0"/>
              <a:t>”</a:t>
            </a:r>
            <a:r>
              <a:rPr lang="zh-CN" altLang="en-US" dirty="0"/>
              <a:t>。出现过的 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：怎么把“</a:t>
            </a:r>
            <a:r>
              <a:rPr lang="en-US" altLang="zh-CN" dirty="0" err="1"/>
              <a:t>aqaqas</a:t>
            </a:r>
            <a:r>
              <a:rPr lang="en-US" altLang="zh-CN" dirty="0"/>
              <a:t>”</a:t>
            </a:r>
            <a:r>
              <a:rPr lang="zh-CN" altLang="en-US" dirty="0"/>
              <a:t>变换成回文串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A2</a:t>
            </a:r>
            <a:r>
              <a:rPr lang="zh-CN" altLang="en-US" dirty="0"/>
              <a:t>：根据观察，“</a:t>
            </a:r>
            <a:r>
              <a:rPr lang="en-US" altLang="zh-CN" dirty="0" err="1"/>
              <a:t>agaqa</a:t>
            </a:r>
            <a:r>
              <a:rPr lang="en-US" altLang="zh-CN" dirty="0"/>
              <a:t>”</a:t>
            </a:r>
            <a:r>
              <a:rPr lang="zh-CN" altLang="en-US" dirty="0"/>
              <a:t>本身是个回文串，那么同样考虑把这个回文串两边弄成一样的字符，得到“</a:t>
            </a:r>
            <a:r>
              <a:rPr lang="en-US" altLang="zh-CN" dirty="0" err="1"/>
              <a:t>saqaqas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从上面的小剧场可以看出，如果要一个串和回文串“很接近”时，可以很轻松的将其变成回文串。</a:t>
            </a:r>
          </a:p>
        </p:txBody>
      </p:sp>
    </p:spTree>
    <p:extLst>
      <p:ext uri="{BB962C8B-B14F-4D97-AF65-F5344CB8AC3E}">
        <p14:creationId xmlns:p14="http://schemas.microsoft.com/office/powerpoint/2010/main" val="37817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P1435 </a:t>
            </a:r>
            <a:r>
              <a:rPr lang="zh-CN" altLang="en-US" dirty="0"/>
              <a:t>回文字串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C6F14-1A18-E9CE-BEAF-439A6FBBAAB2}"/>
              </a:ext>
            </a:extLst>
          </p:cNvPr>
          <p:cNvSpPr txBox="1"/>
          <p:nvPr/>
        </p:nvSpPr>
        <p:spPr>
          <a:xfrm>
            <a:off x="4399395" y="5670814"/>
            <a:ext cx="34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一些常见的动态规划的状态转移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395DD0-9377-C475-BAB1-725967172F50}"/>
              </a:ext>
            </a:extLst>
          </p:cNvPr>
          <p:cNvGrpSpPr/>
          <p:nvPr/>
        </p:nvGrpSpPr>
        <p:grpSpPr>
          <a:xfrm>
            <a:off x="2918689" y="1893453"/>
            <a:ext cx="6405419" cy="646546"/>
            <a:chOff x="1662545" y="1856509"/>
            <a:chExt cx="6405419" cy="64654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73857B-42CB-2778-2F3B-F03497C0BAF9}"/>
                </a:ext>
              </a:extLst>
            </p:cNvPr>
            <p:cNvSpPr/>
            <p:nvPr/>
          </p:nvSpPr>
          <p:spPr>
            <a:xfrm>
              <a:off x="1662545" y="1856509"/>
              <a:ext cx="5615710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f[ i,j-1 ]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A22019-BED1-AF2F-856C-7464B158E650}"/>
                </a:ext>
              </a:extLst>
            </p:cNvPr>
            <p:cNvSpPr/>
            <p:nvPr/>
          </p:nvSpPr>
          <p:spPr>
            <a:xfrm>
              <a:off x="7278255" y="1856509"/>
              <a:ext cx="789709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a[ j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893FE6-5166-DE90-E0BB-BD37F83FF849}"/>
              </a:ext>
            </a:extLst>
          </p:cNvPr>
          <p:cNvGrpSpPr/>
          <p:nvPr/>
        </p:nvGrpSpPr>
        <p:grpSpPr>
          <a:xfrm>
            <a:off x="2918689" y="2651267"/>
            <a:ext cx="6405419" cy="646546"/>
            <a:chOff x="1662545" y="2503055"/>
            <a:chExt cx="6405419" cy="64654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9F4006-DF70-F943-ED26-4FA37A923B66}"/>
                </a:ext>
              </a:extLst>
            </p:cNvPr>
            <p:cNvSpPr/>
            <p:nvPr/>
          </p:nvSpPr>
          <p:spPr>
            <a:xfrm>
              <a:off x="2452254" y="2503055"/>
              <a:ext cx="5615710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f[ i+1,j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F40076-97F1-13EB-357F-3C99E4AD97BD}"/>
                </a:ext>
              </a:extLst>
            </p:cNvPr>
            <p:cNvSpPr/>
            <p:nvPr/>
          </p:nvSpPr>
          <p:spPr>
            <a:xfrm>
              <a:off x="1662545" y="2503055"/>
              <a:ext cx="789709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a[ 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AD7B2B-87B1-DCB3-DFC4-973A222BF1A9}"/>
              </a:ext>
            </a:extLst>
          </p:cNvPr>
          <p:cNvGrpSpPr/>
          <p:nvPr/>
        </p:nvGrpSpPr>
        <p:grpSpPr>
          <a:xfrm>
            <a:off x="2918689" y="3417514"/>
            <a:ext cx="6405420" cy="655659"/>
            <a:chOff x="1662544" y="3140488"/>
            <a:chExt cx="6405420" cy="65565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690B63-D251-F3E7-8991-CCEED88FD353}"/>
                </a:ext>
              </a:extLst>
            </p:cNvPr>
            <p:cNvSpPr/>
            <p:nvPr/>
          </p:nvSpPr>
          <p:spPr>
            <a:xfrm>
              <a:off x="2452254" y="3140488"/>
              <a:ext cx="4826001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f[ i-1,j-1 ]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6B5B9B-AEB3-7061-C57C-491C723C92FE}"/>
                </a:ext>
              </a:extLst>
            </p:cNvPr>
            <p:cNvSpPr/>
            <p:nvPr/>
          </p:nvSpPr>
          <p:spPr>
            <a:xfrm>
              <a:off x="7278255" y="3149601"/>
              <a:ext cx="789709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a[ j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41543D-FE7A-7BFF-1762-FF99366E842F}"/>
                </a:ext>
              </a:extLst>
            </p:cNvPr>
            <p:cNvSpPr/>
            <p:nvPr/>
          </p:nvSpPr>
          <p:spPr>
            <a:xfrm>
              <a:off x="1662544" y="3149601"/>
              <a:ext cx="789709" cy="64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a[ 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 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A2A9621-74CF-B3DA-558B-C725073B8013}"/>
              </a:ext>
            </a:extLst>
          </p:cNvPr>
          <p:cNvSpPr/>
          <p:nvPr/>
        </p:nvSpPr>
        <p:spPr>
          <a:xfrm>
            <a:off x="2918690" y="4544164"/>
            <a:ext cx="6405418" cy="64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f[ </a:t>
            </a:r>
            <a:r>
              <a:rPr lang="en-US" altLang="zh-CN" dirty="0" err="1">
                <a:solidFill>
                  <a:schemeClr val="tx1"/>
                </a:solidFill>
              </a:rPr>
              <a:t>i,j</a:t>
            </a:r>
            <a:r>
              <a:rPr lang="en-US" altLang="zh-CN" dirty="0">
                <a:solidFill>
                  <a:schemeClr val="tx1"/>
                </a:solidFill>
              </a:rPr>
              <a:t> 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0D908AF-13B6-BF2A-2A1B-36B31B9CD484}"/>
              </a:ext>
            </a:extLst>
          </p:cNvPr>
          <p:cNvCxnSpPr>
            <a:cxnSpLocks/>
            <a:stCxn id="3" idx="1"/>
            <a:endCxn id="14" idx="1"/>
          </p:cNvCxnSpPr>
          <p:nvPr/>
        </p:nvCxnSpPr>
        <p:spPr>
          <a:xfrm rot="10800000" flipH="1" flipV="1">
            <a:off x="2918688" y="2216725"/>
            <a:ext cx="1" cy="265071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6C551C0-0A8E-26A2-1DF2-78DB37835B8C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>
            <a:off x="9324108" y="2974540"/>
            <a:ext cx="12700" cy="18928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E5930F-C6F0-90C7-8E67-3835A3A6411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6121399" y="4064060"/>
            <a:ext cx="1" cy="48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P1775 </a:t>
            </a:r>
            <a:r>
              <a:rPr lang="zh-CN" altLang="en-US" dirty="0"/>
              <a:t>石子合并（弱化版）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BA317A6-66D1-D72C-1E56-A9E3A9B6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6" y="1460533"/>
            <a:ext cx="9311910" cy="19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P3205 </a:t>
            </a:r>
            <a:r>
              <a:rPr lang="zh-CN" altLang="en-US" dirty="0"/>
              <a:t>合唱队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08DD6-65D3-0739-544D-7980530C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1291541"/>
            <a:ext cx="5353036" cy="5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P1880 </a:t>
            </a:r>
            <a:r>
              <a:rPr lang="zh-CN" altLang="en-US" dirty="0"/>
              <a:t>石子合并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ECEC3-B4E6-68AE-A81B-25C7BF7B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20" y="1589087"/>
            <a:ext cx="9817159" cy="21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C7669-74D9-80B7-FB86-75E7B2E3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子序列最大和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F73C6F-012B-E2B7-FA15-B07216D81AE7}"/>
                  </a:ext>
                </a:extLst>
              </p:cNvPr>
              <p:cNvSpPr txBox="1"/>
              <p:nvPr/>
            </p:nvSpPr>
            <p:spPr>
              <a:xfrm>
                <a:off x="1025236" y="1977013"/>
                <a:ext cx="525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但是假如当数列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 </a:t>
                </a:r>
                <a:r>
                  <a:rPr lang="zh-CN" altLang="en-US" dirty="0"/>
                  <a:t>为环时又该如何解决？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F73C6F-012B-E2B7-FA15-B07216D8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977013"/>
                <a:ext cx="5255492" cy="369332"/>
              </a:xfrm>
              <a:prstGeom prst="rect">
                <a:avLst/>
              </a:prstGeom>
              <a:blipFill>
                <a:blip r:embed="rId2"/>
                <a:stretch>
                  <a:fillRect l="-9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E8BC2C4-1532-291A-B677-174F0E0A8F04}"/>
              </a:ext>
            </a:extLst>
          </p:cNvPr>
          <p:cNvSpPr txBox="1"/>
          <p:nvPr/>
        </p:nvSpPr>
        <p:spPr>
          <a:xfrm>
            <a:off x="1025235" y="1607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这一类问题十分容易解决，在前面几章已经有所介绍。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4E7D8-8332-053D-0970-6D55A20CABB5}"/>
              </a:ext>
            </a:extLst>
          </p:cNvPr>
          <p:cNvSpPr txBox="1"/>
          <p:nvPr/>
        </p:nvSpPr>
        <p:spPr>
          <a:xfrm>
            <a:off x="1819180" y="2563912"/>
            <a:ext cx="215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  3  -8  4  -2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67066A-8175-96B9-AA4A-681C8A8B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16" y="3219569"/>
            <a:ext cx="274358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B6A4-9B40-E655-0443-1075419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P2642 </a:t>
            </a:r>
            <a:r>
              <a:rPr lang="zh-CN" altLang="en-US" dirty="0"/>
              <a:t>双子序列最大和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E2D3F-681A-1AD1-676C-5FD94CEA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3" y="1957433"/>
            <a:ext cx="10284434" cy="19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9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335</Words>
  <Application>Microsoft Office PowerPoint</Application>
  <PresentationFormat>宽屏</PresentationFormat>
  <Paragraphs>36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区间与环形动态规划</vt:lpstr>
      <vt:lpstr>P1435 回文字串 </vt:lpstr>
      <vt:lpstr>P1435 回文字串 </vt:lpstr>
      <vt:lpstr>P1435 回文字串 </vt:lpstr>
      <vt:lpstr>P1775 石子合并（弱化版） </vt:lpstr>
      <vt:lpstr>P3205 合唱队</vt:lpstr>
      <vt:lpstr>P1880 石子合并</vt:lpstr>
      <vt:lpstr>子序列最大和</vt:lpstr>
      <vt:lpstr>P2642 双子序列最大和</vt:lpstr>
      <vt:lpstr>P1121 环状最大两段子段和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shshr2005@163.com</dc:creator>
  <cp:lastModifiedBy>shshr2005@163.com</cp:lastModifiedBy>
  <cp:revision>37</cp:revision>
  <dcterms:created xsi:type="dcterms:W3CDTF">2024-07-30T06:15:25Z</dcterms:created>
  <dcterms:modified xsi:type="dcterms:W3CDTF">2024-07-31T15:33:14Z</dcterms:modified>
</cp:coreProperties>
</file>