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7" r:id="rId3"/>
    <p:sldId id="268" r:id="rId4"/>
    <p:sldId id="260" r:id="rId5"/>
    <p:sldId id="269" r:id="rId6"/>
    <p:sldId id="261" r:id="rId7"/>
    <p:sldId id="270" r:id="rId8"/>
    <p:sldId id="265" r:id="rId9"/>
    <p:sldId id="271" r:id="rId10"/>
    <p:sldId id="273" r:id="rId11"/>
    <p:sldId id="274" r:id="rId12"/>
    <p:sldId id="272" r:id="rId13"/>
    <p:sldId id="275" r:id="rId14"/>
    <p:sldId id="263" r:id="rId15"/>
    <p:sldId id="276" r:id="rId16"/>
    <p:sldId id="277" r:id="rId17"/>
    <p:sldId id="278" r:id="rId18"/>
    <p:sldId id="279" r:id="rId19"/>
    <p:sldId id="282" r:id="rId20"/>
    <p:sldId id="280" r:id="rId21"/>
    <p:sldId id="281" r:id="rId22"/>
    <p:sldId id="283" r:id="rId23"/>
    <p:sldId id="284" r:id="rId24"/>
    <p:sldId id="264" r:id="rId25"/>
    <p:sldId id="257" r:id="rId26"/>
    <p:sldId id="289" r:id="rId27"/>
    <p:sldId id="290" r:id="rId28"/>
    <p:sldId id="291" r:id="rId29"/>
    <p:sldId id="285" r:id="rId30"/>
    <p:sldId id="286" r:id="rId31"/>
    <p:sldId id="287" r:id="rId32"/>
    <p:sldId id="292" r:id="rId33"/>
    <p:sldId id="288" r:id="rId34"/>
    <p:sldId id="266" r:id="rId35"/>
    <p:sldId id="259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00B4A-F02F-43A8-8127-B2309B2BCD5C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82F66-C584-4741-AF00-D19DC156C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82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82F66-C584-4741-AF00-D19DC156CB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2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C45E1-82AD-81EC-FDD2-CC48DFFA8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F66975-4514-FF5F-EFE8-61690DDD8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CA2F7-5902-09D1-7BCD-7D943517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866C-FC15-43CE-9CF4-9BAEF27B2222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CC45D-EFCB-B15E-9216-AD50AD65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D6753-FDC7-2264-5CD9-EDC67C86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CEDE-B534-4309-9314-870C09C6A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B051B-4454-0607-0DAF-3F457CD3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C7C2BD-4450-07F6-D17A-6DE59D5EB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ABC66-5B24-24DF-90FA-11022543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866C-FC15-43CE-9CF4-9BAEF27B2222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49F63-F3BC-D739-6A64-09B74242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D1970-9F07-E873-5E3F-091A0C56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CEDE-B534-4309-9314-870C09C6A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A99BE0-0485-E1E5-63B8-EDE5F2BC6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547788-701F-3DCC-3CA1-0FE134229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D76A7-3A75-79BF-4BE2-B8FCEB1A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866C-FC15-43CE-9CF4-9BAEF27B2222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92A75-0D7F-1BBF-ED89-4279E1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31F34-E5EF-2C84-2CC1-113814D8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CEDE-B534-4309-9314-870C09C6A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4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70CDD-C355-7080-78F6-55D3E038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9A6FB-4949-9B2E-1F51-CA1F06A31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C41E5-8245-80B8-7D62-091B0C43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866C-FC15-43CE-9CF4-9BAEF27B2222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E295C-E1E7-EA29-FF10-0843C61A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28CD3-FE22-11D8-C9DF-A065A7E4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CEDE-B534-4309-9314-870C09C6A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5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C3A3A-3DAF-EBFF-9138-40BC1E4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9B2E7-76B0-9D9F-6F66-97A93D78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E0CEF-9623-174C-998E-86FDB3E1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866C-FC15-43CE-9CF4-9BAEF27B2222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BD74F-FFB5-F711-6C79-9F5763A3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09E4F-699A-52E4-BECE-8ACAA398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CEDE-B534-4309-9314-870C09C6A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8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5F552-386B-A8AE-9981-D64B8DE1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12E54-1385-406C-6F87-A3861FA26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F1C1D8-7451-47DF-C428-6C6D354CF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66E330-1F1F-0F1A-DDE4-43EA07B6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866C-FC15-43CE-9CF4-9BAEF27B2222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CB4D24-AA42-B334-DE1D-1F82624D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10110-2E2B-280D-8A5F-564582CB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CEDE-B534-4309-9314-870C09C6A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2C27E-87B9-527F-B594-B5C1A7C3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F07D2-94A1-B152-FED7-26E21CEFE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64ABC7-E973-BC7F-EBEA-BEBE460C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75E21C-3B80-31D4-F2AD-86754E725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CA4624-77CE-67D0-E0E9-B8C5077EF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965DA4-47E6-73E8-AB13-D67569EB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866C-FC15-43CE-9CF4-9BAEF27B2222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14F791-557F-79BC-BE1A-D9ADE9C0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FEDEDC-89A9-16EC-F2C6-3DB6883B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CEDE-B534-4309-9314-870C09C6A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2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C3E25-3936-AC5F-4748-BF623736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01A438-A0CB-8BCA-0116-AFB6B0A6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866C-FC15-43CE-9CF4-9BAEF27B2222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639E5-EC70-D70B-D4FF-30CF88DD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5EA20B-70B4-8EE6-3F8A-36ECB240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CEDE-B534-4309-9314-870C09C6A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2633DE-7D68-A870-E243-F1FE93AB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866C-FC15-43CE-9CF4-9BAEF27B2222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E4BF9A-F693-979E-8049-11072FC0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404978-BA9B-F9A5-B4F2-2E58A467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CEDE-B534-4309-9314-870C09C6A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8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B9383-D739-F6DF-8422-D03EB3F3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67249-56DE-A305-0DE1-71E428B49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D0CCD7-3490-C61B-8BD5-AFEA06C38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ACDDC-3636-D86E-E69D-9C9E42F2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866C-FC15-43CE-9CF4-9BAEF27B2222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195DB-E839-A021-BCB2-D9C8B4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510D2-2939-1BAB-AC09-30BBB61C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CEDE-B534-4309-9314-870C09C6A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5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3686B-6DB1-C60B-11CE-6D33553C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15BEA2-308A-7BB9-D207-5AC02392A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4F4CDF-F6DB-D65A-3056-D65058C83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43524-A963-E771-453C-91FB2E3B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866C-FC15-43CE-9CF4-9BAEF27B2222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61326-4A53-5B7C-6537-C60BE56D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8C010-A11F-5144-8099-43299968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CEDE-B534-4309-9314-870C09C6A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1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027980-0239-C0F7-3453-9B946878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A8C57-B7C9-07C7-3507-697D7212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402D0-975A-B79A-A4DF-D3CCEF207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866C-FC15-43CE-9CF4-9BAEF27B2222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0E89F-422D-5CDD-E2C4-5EC65DC51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20D4D-C2F0-A928-6B80-DFF181F56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7CEDE-B534-4309-9314-870C09C6A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7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85C67-B0CE-7E0F-5A3A-08EAF18EE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基础数论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E30CD-9BD9-5809-F5E5-4644B0769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裴蜀定理，不定方程，乘法逆元，质数</a:t>
            </a:r>
            <a:endParaRPr lang="en-US" altLang="zh-CN" dirty="0"/>
          </a:p>
          <a:p>
            <a:r>
              <a:rPr lang="zh-CN" altLang="en-US" dirty="0"/>
              <a:t>主讲人：张学鹏</a:t>
            </a:r>
          </a:p>
        </p:txBody>
      </p:sp>
    </p:spTree>
    <p:extLst>
      <p:ext uri="{BB962C8B-B14F-4D97-AF65-F5344CB8AC3E}">
        <p14:creationId xmlns:p14="http://schemas.microsoft.com/office/powerpoint/2010/main" val="42438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24C37-5CAE-F14C-D670-2D5EFBB6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8B458-6DE0-CA73-11E5-3E84A03F9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 </a:t>
            </a:r>
            <a:r>
              <a:rPr lang="en-US" altLang="zh-CN" dirty="0"/>
              <a:t>O(sqrt(n)) </a:t>
            </a:r>
            <a:r>
              <a:rPr lang="zh-CN" altLang="en-US" dirty="0"/>
              <a:t>的时间判断一个数是否是质数</a:t>
            </a:r>
            <a:endParaRPr lang="en-US" altLang="zh-CN" dirty="0"/>
          </a:p>
          <a:p>
            <a:r>
              <a:rPr lang="zh-CN" altLang="en-US" dirty="0"/>
              <a:t>对 </a:t>
            </a:r>
            <a:r>
              <a:rPr lang="en-US" altLang="zh-CN" dirty="0"/>
              <a:t>N </a:t>
            </a:r>
            <a:r>
              <a:rPr lang="zh-CN" altLang="en-US" dirty="0"/>
              <a:t>个数依次判断</a:t>
            </a:r>
            <a:endParaRPr lang="en-US" altLang="zh-CN" dirty="0"/>
          </a:p>
          <a:p>
            <a:r>
              <a:rPr lang="zh-CN" altLang="en-US" dirty="0"/>
              <a:t>时间复杂度 </a:t>
            </a:r>
            <a:r>
              <a:rPr lang="en-US" altLang="zh-CN" dirty="0"/>
              <a:t>O(n * sqrt(n))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10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398F8-745F-25D9-927A-B2E47FB6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1E772-A16F-929B-EFD7-E2F653CA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根据素数的性质：除平凡因数外没有其他因数（以下直接记为没有因数）</a:t>
            </a:r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循环的时候把所有 </a:t>
            </a:r>
            <a:r>
              <a:rPr lang="en-US" altLang="zh-CN" dirty="0"/>
              <a:t>j </a:t>
            </a:r>
            <a:r>
              <a:rPr lang="zh-CN" altLang="en-US" dirty="0"/>
              <a:t>∈ </a:t>
            </a:r>
            <a:r>
              <a:rPr lang="en-US" altLang="zh-CN" dirty="0"/>
              <a:t>[2, 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的倍数打上标记。那么如果遍历到 </a:t>
            </a:r>
            <a:r>
              <a:rPr lang="en-US" altLang="zh-CN" dirty="0" err="1"/>
              <a:t>i</a:t>
            </a:r>
            <a:r>
              <a:rPr lang="zh-CN" altLang="en-US" dirty="0"/>
              <a:t>的时候 </a:t>
            </a:r>
            <a:r>
              <a:rPr lang="en-US" altLang="zh-CN" dirty="0" err="1"/>
              <a:t>i</a:t>
            </a:r>
            <a:r>
              <a:rPr lang="zh-CN" altLang="en-US" dirty="0"/>
              <a:t>上面没有标记，则说明 </a:t>
            </a:r>
            <a:r>
              <a:rPr lang="en-US" altLang="zh-CN" dirty="0" err="1"/>
              <a:t>i</a:t>
            </a:r>
            <a:r>
              <a:rPr lang="zh-CN" altLang="en-US" dirty="0"/>
              <a:t>没有因数。则 </a:t>
            </a:r>
            <a:r>
              <a:rPr lang="en-US" altLang="zh-CN" dirty="0" err="1"/>
              <a:t>i</a:t>
            </a:r>
            <a:r>
              <a:rPr lang="zh-CN" altLang="en-US" dirty="0"/>
              <a:t>是质数。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 </a:t>
            </a:r>
            <a:r>
              <a:rPr lang="en-US" altLang="zh-CN" dirty="0"/>
              <a:t>O(n * log(log(n))) </a:t>
            </a:r>
            <a:r>
              <a:rPr lang="zh-CN" altLang="en-US" dirty="0"/>
              <a:t>（证明不展开讨论）</a:t>
            </a:r>
            <a:endParaRPr lang="en-US" altLang="zh-CN" dirty="0"/>
          </a:p>
          <a:p>
            <a:r>
              <a:rPr lang="zh-CN" altLang="en-US" dirty="0"/>
              <a:t>上述方法即 埃氏筛</a:t>
            </a:r>
          </a:p>
        </p:txBody>
      </p:sp>
    </p:spTree>
    <p:extLst>
      <p:ext uri="{BB962C8B-B14F-4D97-AF65-F5344CB8AC3E}">
        <p14:creationId xmlns:p14="http://schemas.microsoft.com/office/powerpoint/2010/main" val="162684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D987-B4B3-4DB9-C04B-A5AEA08A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埃氏筛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09A5D-01B1-49CD-29B8-E73075291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Vector&lt;int&gt; P;</a:t>
            </a:r>
          </a:p>
          <a:p>
            <a:r>
              <a:rPr lang="en-US" altLang="zh-CN" dirty="0"/>
              <a:t>bool vis[ N ]</a:t>
            </a:r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=2;i&lt;N;++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if(!vis[ </a:t>
            </a:r>
            <a:r>
              <a:rPr lang="en-US" altLang="zh-CN" dirty="0" err="1"/>
              <a:t>i</a:t>
            </a:r>
            <a:r>
              <a:rPr lang="en-US" altLang="zh-CN" dirty="0"/>
              <a:t> ]) continue;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P.push_back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for(int j=1;i*j&lt;N;++j) {</a:t>
            </a:r>
          </a:p>
          <a:p>
            <a:pPr marL="0" indent="0">
              <a:buNone/>
            </a:pPr>
            <a:r>
              <a:rPr lang="en-US" altLang="zh-CN" dirty="0"/>
              <a:t>           vis[ </a:t>
            </a:r>
            <a:r>
              <a:rPr lang="en-US" altLang="zh-CN" dirty="0" err="1"/>
              <a:t>i</a:t>
            </a:r>
            <a:r>
              <a:rPr lang="en-US" altLang="zh-CN" dirty="0"/>
              <a:t>*j ] = 1</a:t>
            </a:r>
            <a:br>
              <a:rPr lang="en-US" altLang="zh-CN" dirty="0"/>
            </a:br>
            <a:r>
              <a:rPr lang="en-US" altLang="zh-CN" dirty="0"/>
              <a:t>       }</a:t>
            </a:r>
          </a:p>
          <a:p>
            <a:pPr marL="0" indent="0">
              <a:buNone/>
            </a:pPr>
            <a:r>
              <a:rPr lang="en-US" altLang="zh-CN" dirty="0"/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259844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B7B46-166E-B01E-2640-9965E432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算术基本定理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08B8C-2330-174A-A3BE-E507CB5B5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2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A6005-E4AB-4767-4AB4-AA693CD9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8F3FAC-DA56-E799-1483-6F4CAC167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9" y="-1"/>
            <a:ext cx="8995385" cy="7218219"/>
          </a:xfrm>
        </p:spPr>
      </p:pic>
    </p:spTree>
    <p:extLst>
      <p:ext uri="{BB962C8B-B14F-4D97-AF65-F5344CB8AC3E}">
        <p14:creationId xmlns:p14="http://schemas.microsoft.com/office/powerpoint/2010/main" val="236391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7D72F-4F09-10F2-3C8D-68DF3BD2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4C830-7D4D-83E3-BD90-97B07DBAA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同样是筛法，但是我们每次用一个数最小的质因数筛它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 </a:t>
            </a:r>
            <a:r>
              <a:rPr lang="en-US" altLang="zh-CN" dirty="0"/>
              <a:t>O(n)</a:t>
            </a:r>
          </a:p>
          <a:p>
            <a:endParaRPr lang="en-US" altLang="zh-CN" dirty="0"/>
          </a:p>
          <a:p>
            <a:r>
              <a:rPr lang="zh-CN" altLang="en-US" dirty="0"/>
              <a:t>上述方法即欧拉筛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3018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CE290-52B9-DE87-630C-749AE2C9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欧拉筛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06F160-2A89-4FBE-4A54-232AAC2C7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18" y="1292765"/>
            <a:ext cx="7479038" cy="5586309"/>
          </a:xfrm>
        </p:spPr>
      </p:pic>
    </p:spTree>
    <p:extLst>
      <p:ext uri="{BB962C8B-B14F-4D97-AF65-F5344CB8AC3E}">
        <p14:creationId xmlns:p14="http://schemas.microsoft.com/office/powerpoint/2010/main" val="3086524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50794-ECDA-D883-31DB-280FE32B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最大公约数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7CB6F-CE9E-0981-AAFF-64014E32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7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DF058-6E57-0999-9A3F-97CB95D7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D23BCB-A482-396B-03F6-9E7104AAC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30" y="-1"/>
            <a:ext cx="10346840" cy="6728059"/>
          </a:xfrm>
        </p:spPr>
      </p:pic>
    </p:spTree>
    <p:extLst>
      <p:ext uri="{BB962C8B-B14F-4D97-AF65-F5344CB8AC3E}">
        <p14:creationId xmlns:p14="http://schemas.microsoft.com/office/powerpoint/2010/main" val="2054896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5A50F-FF29-4152-B1E5-2694091C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 err="1"/>
              <a:t>gcd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EB923-4E37-0E0C-35EC-C428B2B4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有函数 </a:t>
            </a:r>
            <a:r>
              <a:rPr lang="en-US" altLang="zh-CN" dirty="0"/>
              <a:t>__</a:t>
            </a:r>
            <a:r>
              <a:rPr lang="en-US" altLang="zh-CN" dirty="0" err="1"/>
              <a:t>gcd</a:t>
            </a:r>
            <a:r>
              <a:rPr lang="en-US" altLang="zh-CN" dirty="0"/>
              <a:t>(x, y) </a:t>
            </a:r>
            <a:r>
              <a:rPr lang="zh-CN" altLang="en-US" dirty="0"/>
              <a:t>可以得到 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lang="zh-CN" altLang="en-US" dirty="0"/>
              <a:t>的最大公约数</a:t>
            </a:r>
            <a:endParaRPr lang="en-US" altLang="zh-CN" dirty="0"/>
          </a:p>
          <a:p>
            <a:r>
              <a:rPr lang="zh-CN" altLang="en-US" dirty="0"/>
              <a:t>如果我们要求三个数的最大公约数，可以发现有式子：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 err="1"/>
              <a:t>x,y,z</a:t>
            </a:r>
            <a:r>
              <a:rPr lang="zh-CN" altLang="en-US" dirty="0"/>
              <a:t>） </a:t>
            </a:r>
            <a:r>
              <a:rPr lang="en-US" altLang="zh-CN" dirty="0"/>
              <a:t>= ((</a:t>
            </a:r>
            <a:r>
              <a:rPr lang="en-US" altLang="zh-CN" dirty="0" err="1"/>
              <a:t>x,y</a:t>
            </a:r>
            <a:r>
              <a:rPr lang="en-US" altLang="zh-CN" dirty="0"/>
              <a:t>), z)</a:t>
            </a:r>
          </a:p>
          <a:p>
            <a:pPr marL="0" indent="0">
              <a:buNone/>
            </a:pPr>
            <a:r>
              <a:rPr lang="zh-CN" altLang="en-US" dirty="0"/>
              <a:t>那么对于一个数集 </a:t>
            </a:r>
            <a:r>
              <a:rPr lang="en-US" altLang="zh-CN" dirty="0"/>
              <a:t>{</a:t>
            </a:r>
            <a:r>
              <a:rPr lang="en-US" altLang="zh-CN" dirty="0" err="1"/>
              <a:t>a_i</a:t>
            </a:r>
            <a:r>
              <a:rPr lang="en-US" altLang="zh-CN" dirty="0"/>
              <a:t>} </a:t>
            </a:r>
            <a:r>
              <a:rPr lang="zh-CN" altLang="en-US" dirty="0"/>
              <a:t>的最大公约数也可以求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d = a[ 1 ];</a:t>
            </a:r>
          </a:p>
          <a:p>
            <a:pPr marL="0" indent="0">
              <a:buNone/>
            </a:pP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=1;i&lt;=n;++</a:t>
            </a:r>
            <a:r>
              <a:rPr lang="en-US" altLang="zh-CN" dirty="0" err="1"/>
              <a:t>i</a:t>
            </a:r>
            <a:r>
              <a:rPr lang="en-US" altLang="zh-CN" dirty="0"/>
              <a:t>) d = __</a:t>
            </a:r>
            <a:r>
              <a:rPr lang="en-US" altLang="zh-CN" dirty="0" err="1"/>
              <a:t>gcd</a:t>
            </a:r>
            <a:r>
              <a:rPr lang="en-US" altLang="zh-CN" dirty="0"/>
              <a:t>(d, a[ </a:t>
            </a:r>
            <a:r>
              <a:rPr lang="en-US" altLang="zh-CN" dirty="0" err="1"/>
              <a:t>i</a:t>
            </a:r>
            <a:r>
              <a:rPr lang="en-US" altLang="zh-CN" dirty="0"/>
              <a:t> ])</a:t>
            </a:r>
          </a:p>
        </p:txBody>
      </p:sp>
    </p:spTree>
    <p:extLst>
      <p:ext uri="{BB962C8B-B14F-4D97-AF65-F5344CB8AC3E}">
        <p14:creationId xmlns:p14="http://schemas.microsoft.com/office/powerpoint/2010/main" val="298964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0E91F-D398-0407-D24C-FE611EF7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概念定义、符号规定、基本定理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D12AF-1270-8F54-2ADF-F2B86F63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整除、约数与倍数、素数与合数 的概念定义</a:t>
            </a:r>
            <a:endParaRPr lang="en-US" altLang="zh-CN" dirty="0"/>
          </a:p>
          <a:p>
            <a:r>
              <a:rPr lang="zh-CN" altLang="en-US" dirty="0"/>
              <a:t>最大公约数（</a:t>
            </a:r>
            <a:r>
              <a:rPr lang="en-US" altLang="zh-CN" dirty="0" err="1"/>
              <a:t>gcd</a:t>
            </a:r>
            <a:r>
              <a:rPr lang="zh-CN" altLang="en-US" dirty="0"/>
              <a:t>），最小公倍数（</a:t>
            </a:r>
            <a:r>
              <a:rPr lang="en-US" altLang="zh-CN" dirty="0"/>
              <a:t>lcm</a:t>
            </a:r>
            <a:r>
              <a:rPr lang="zh-CN" altLang="en-US" dirty="0"/>
              <a:t>）的定义和符号</a:t>
            </a:r>
            <a:endParaRPr lang="en-US" altLang="zh-CN" dirty="0"/>
          </a:p>
          <a:p>
            <a:r>
              <a:rPr lang="zh-CN" altLang="en-US" dirty="0"/>
              <a:t>互素的概念</a:t>
            </a:r>
            <a:endParaRPr lang="en-US" altLang="zh-CN" dirty="0"/>
          </a:p>
          <a:p>
            <a:r>
              <a:rPr lang="zh-CN" altLang="en-US" dirty="0"/>
              <a:t>算术基本定理、裴蜀定理、费马小定理（补充：欧拉定理）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8544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508BE-767A-A897-110D-43FA91BC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最小公倍数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1EAB8-C9A2-850A-A3BF-22AA06392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69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8BC84-1EDA-EC4A-EA23-82E1C87D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7CB7E0-8540-1AB3-82BD-19903980A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7" y="182245"/>
            <a:ext cx="12061043" cy="5465402"/>
          </a:xfrm>
        </p:spPr>
      </p:pic>
    </p:spTree>
    <p:extLst>
      <p:ext uri="{BB962C8B-B14F-4D97-AF65-F5344CB8AC3E}">
        <p14:creationId xmlns:p14="http://schemas.microsoft.com/office/powerpoint/2010/main" val="3140792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6FE65-9D5E-A7F6-99DC-1E15667F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952996-7772-7A9A-0624-0E5D70422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2" y="0"/>
            <a:ext cx="8531742" cy="6858000"/>
          </a:xfrm>
        </p:spPr>
      </p:pic>
    </p:spTree>
    <p:extLst>
      <p:ext uri="{BB962C8B-B14F-4D97-AF65-F5344CB8AC3E}">
        <p14:creationId xmlns:p14="http://schemas.microsoft.com/office/powerpoint/2010/main" val="56941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3C088-E8FD-7D1B-D8F4-2416D99A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8F84F-6505-A945-E046-03C58C54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22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4E95D-F632-A4BD-158E-55EB8A2F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788F4C-BDBE-7F4E-03E7-583A866FF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12393110" cy="5091545"/>
          </a:xfrm>
        </p:spPr>
      </p:pic>
    </p:spTree>
    <p:extLst>
      <p:ext uri="{BB962C8B-B14F-4D97-AF65-F5344CB8AC3E}">
        <p14:creationId xmlns:p14="http://schemas.microsoft.com/office/powerpoint/2010/main" val="805456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6499A-7A1C-74C9-A368-C73AFA67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不定方程</a:t>
            </a:r>
            <a:r>
              <a:rPr lang="en-US" altLang="zh-CN" dirty="0"/>
              <a:t>-</a:t>
            </a:r>
            <a:r>
              <a:rPr lang="zh-CN" altLang="en-US" dirty="0"/>
              <a:t>问题引入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08F18B-9425-EE61-AB81-B2152A5B2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9" y="1965277"/>
            <a:ext cx="11211301" cy="722505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114868-8400-8F5E-CC59-11B3B2CA3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70" y="3254780"/>
            <a:ext cx="2980952" cy="32380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A3AF511-9F80-C426-D366-5464A3188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4" y="2584028"/>
            <a:ext cx="6132170" cy="74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14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E6CB4-FAD6-BE84-74F9-079CCC82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E78B3-2D54-6A4F-1F20-7B3228B8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给你两个数 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。让你用这两个数进行若干次加减运算，你可以得到的数集是怎么样的。</a:t>
            </a:r>
            <a:endParaRPr lang="en-US" altLang="zh-CN" dirty="0"/>
          </a:p>
          <a:p>
            <a:r>
              <a:rPr lang="zh-CN" altLang="en-US" dirty="0"/>
              <a:t>形式化的，已知 </a:t>
            </a:r>
            <a:r>
              <a:rPr lang="en-US" altLang="zh-CN" dirty="0" err="1"/>
              <a:t>a,b</a:t>
            </a:r>
            <a:r>
              <a:rPr lang="zh-CN" altLang="en-US" dirty="0"/>
              <a:t>，求函数 </a:t>
            </a:r>
            <a:r>
              <a:rPr lang="en-US" altLang="zh-CN" dirty="0"/>
              <a:t>z=ax + by </a:t>
            </a:r>
            <a:r>
              <a:rPr lang="zh-CN" altLang="en-US" dirty="0"/>
              <a:t>的值域集合。（参数</a:t>
            </a:r>
            <a:r>
              <a:rPr lang="en-US" altLang="zh-CN" dirty="0" err="1"/>
              <a:t>a,b</a:t>
            </a:r>
            <a:r>
              <a:rPr lang="zh-CN" altLang="en-US" dirty="0"/>
              <a:t>均为整数，自变量 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lang="zh-CN" altLang="en-US" dirty="0"/>
              <a:t>定义在整数域上）</a:t>
            </a:r>
          </a:p>
        </p:txBody>
      </p:sp>
    </p:spTree>
    <p:extLst>
      <p:ext uri="{BB962C8B-B14F-4D97-AF65-F5344CB8AC3E}">
        <p14:creationId xmlns:p14="http://schemas.microsoft.com/office/powerpoint/2010/main" val="3108206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B14B0-A27B-4653-7472-D7E138AA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裴蜀定理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4BF3E-D98A-3222-75D1-AE43E5E6D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z = </a:t>
            </a:r>
            <a:r>
              <a:rPr lang="en-US" altLang="zh-CN" dirty="0" err="1"/>
              <a:t>ax+by</a:t>
            </a:r>
            <a:r>
              <a:rPr lang="en-US" altLang="zh-CN" dirty="0"/>
              <a:t> </a:t>
            </a:r>
            <a:r>
              <a:rPr lang="zh-CN" altLang="en-US" dirty="0"/>
              <a:t>的值域集合为 </a:t>
            </a:r>
            <a:r>
              <a:rPr lang="en-US" altLang="zh-CN" dirty="0"/>
              <a:t>{z |  (</a:t>
            </a:r>
            <a:r>
              <a:rPr lang="en-US" altLang="zh-CN" dirty="0" err="1"/>
              <a:t>a,b</a:t>
            </a:r>
            <a:r>
              <a:rPr lang="en-US" altLang="zh-CN" dirty="0"/>
              <a:t>)|z}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即 </a:t>
            </a:r>
            <a:r>
              <a:rPr lang="en-US" altLang="zh-CN" dirty="0" err="1"/>
              <a:t>ax+by</a:t>
            </a:r>
            <a:r>
              <a:rPr lang="en-US" altLang="zh-CN" dirty="0"/>
              <a:t> </a:t>
            </a:r>
            <a:r>
              <a:rPr lang="zh-CN" altLang="en-US" dirty="0"/>
              <a:t>可以组合出 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的任意倍数（包括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07862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227C3-B951-0579-ED3B-CDC8C82D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9B9603-51FE-B531-50DD-29953C237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8" y="-1"/>
            <a:ext cx="9474624" cy="6871145"/>
          </a:xfrm>
        </p:spPr>
      </p:pic>
    </p:spTree>
    <p:extLst>
      <p:ext uri="{BB962C8B-B14F-4D97-AF65-F5344CB8AC3E}">
        <p14:creationId xmlns:p14="http://schemas.microsoft.com/office/powerpoint/2010/main" val="3802512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C5EAD-4B64-AC74-B585-3714358F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同余记号的引入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02E1C-A67D-C5D6-8248-2A3BDF6C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6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CA87B-7550-A858-916F-4BFE4138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A0C85-5599-8828-1EEE-A4B2654B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06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21825-FF3D-EC8B-5D9B-FA6C7592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66A88-74D2-817B-CDEB-C75129A77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F0D8B1F6-15C4-D9CE-2935-AFF7DD79A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09" y="68579"/>
            <a:ext cx="8417363" cy="783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79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A9FB6-3B11-9F45-00BE-7BB29597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8A759-A899-EF81-750C-7C7B1AAB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8F75AAB6-5A54-306D-FBCC-A602F18C9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0" y="-117492"/>
            <a:ext cx="9187198" cy="678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41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231B-59C5-D4FC-5C82-2C45D3F9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同余方程可以写作不定方程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C276E-0116-739F-E5E2-7804E001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ax ≡ b (mod c) </a:t>
            </a:r>
            <a:r>
              <a:rPr lang="zh-CN" altLang="en-US" dirty="0"/>
              <a:t>等价于 </a:t>
            </a:r>
            <a:r>
              <a:rPr lang="en-US" altLang="zh-CN" dirty="0"/>
              <a:t>ax – cy = b (</a:t>
            </a:r>
            <a:r>
              <a:rPr lang="zh-CN" altLang="en-US" dirty="0"/>
              <a:t>或者直接 </a:t>
            </a:r>
            <a:r>
              <a:rPr lang="en-US" altLang="zh-CN" dirty="0"/>
              <a:t>ax + cy = b)</a:t>
            </a:r>
          </a:p>
        </p:txBody>
      </p:sp>
    </p:spTree>
    <p:extLst>
      <p:ext uri="{BB962C8B-B14F-4D97-AF65-F5344CB8AC3E}">
        <p14:creationId xmlns:p14="http://schemas.microsoft.com/office/powerpoint/2010/main" val="2996546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B4162-E168-9535-2470-44544C3F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模意义下的运算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2DDBA-6B82-C3E0-5451-7293D780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尝试证明：</a:t>
            </a:r>
            <a:endParaRPr lang="en-US" altLang="zh-CN" dirty="0"/>
          </a:p>
          <a:p>
            <a:r>
              <a:rPr lang="zh-CN" altLang="en-US" dirty="0"/>
              <a:t> 若</a:t>
            </a:r>
            <a:r>
              <a:rPr lang="en-US" altLang="zh-CN" dirty="0"/>
              <a:t> a</a:t>
            </a:r>
            <a:r>
              <a:rPr lang="zh-CN" altLang="en-US" dirty="0"/>
              <a:t>≡</a:t>
            </a:r>
            <a:r>
              <a:rPr lang="en-US" altLang="zh-CN" dirty="0"/>
              <a:t>A(mod P) , b</a:t>
            </a:r>
            <a:r>
              <a:rPr lang="zh-CN" altLang="en-US" dirty="0"/>
              <a:t> ≡</a:t>
            </a:r>
            <a:r>
              <a:rPr lang="en-US" altLang="zh-CN" dirty="0"/>
              <a:t> B (mod P), </a:t>
            </a:r>
            <a:r>
              <a:rPr lang="en-US" altLang="zh-CN" dirty="0" err="1"/>
              <a:t>a+b</a:t>
            </a:r>
            <a:r>
              <a:rPr lang="zh-CN" altLang="en-US" dirty="0"/>
              <a:t> ≡</a:t>
            </a:r>
            <a:r>
              <a:rPr lang="en-US" altLang="zh-CN" dirty="0"/>
              <a:t> A+B (mod P)</a:t>
            </a:r>
          </a:p>
          <a:p>
            <a:r>
              <a:rPr lang="zh-CN" altLang="en-US" dirty="0"/>
              <a:t> 若</a:t>
            </a:r>
            <a:r>
              <a:rPr lang="en-US" altLang="zh-CN" dirty="0"/>
              <a:t>a ≡ A (mod P), b</a:t>
            </a:r>
            <a:r>
              <a:rPr lang="zh-CN" altLang="en-US" dirty="0"/>
              <a:t> ≡</a:t>
            </a:r>
            <a:r>
              <a:rPr lang="en-US" altLang="zh-CN" dirty="0"/>
              <a:t> B (mod P), a-b</a:t>
            </a:r>
            <a:r>
              <a:rPr lang="zh-CN" altLang="en-US" dirty="0"/>
              <a:t> ≡</a:t>
            </a:r>
            <a:r>
              <a:rPr lang="en-US" altLang="zh-CN" dirty="0"/>
              <a:t> A-B (mod P)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若</a:t>
            </a:r>
            <a:r>
              <a:rPr lang="en-US" altLang="zh-CN" dirty="0"/>
              <a:t>a </a:t>
            </a:r>
            <a:r>
              <a:rPr lang="zh-CN" altLang="en-US" dirty="0"/>
              <a:t>≡ </a:t>
            </a:r>
            <a:r>
              <a:rPr lang="en-US" altLang="zh-CN" dirty="0"/>
              <a:t>A (mod P), b</a:t>
            </a:r>
            <a:r>
              <a:rPr lang="zh-CN" altLang="en-US" dirty="0"/>
              <a:t> ≡</a:t>
            </a:r>
            <a:r>
              <a:rPr lang="en-US" altLang="zh-CN" dirty="0"/>
              <a:t> B (mod P), a*b</a:t>
            </a:r>
            <a:r>
              <a:rPr lang="zh-CN" altLang="en-US" dirty="0"/>
              <a:t> ≡</a:t>
            </a:r>
            <a:r>
              <a:rPr lang="en-US" altLang="zh-CN" dirty="0"/>
              <a:t> A*B (mod 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168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52E00-99D0-755E-BEE8-CD396845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B79A2E8-9FB2-EC27-02C5-B9DCBA071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58" y="0"/>
            <a:ext cx="7406438" cy="6858000"/>
          </a:xfrm>
        </p:spPr>
      </p:pic>
    </p:spTree>
    <p:extLst>
      <p:ext uri="{BB962C8B-B14F-4D97-AF65-F5344CB8AC3E}">
        <p14:creationId xmlns:p14="http://schemas.microsoft.com/office/powerpoint/2010/main" val="4080241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658A3-3E3B-38E0-0D9E-536E9BBE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模意义下的运算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7C74C-D60D-6311-FD1A-B7805C73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模意义下的加法，减法，乘法都好理解。</a:t>
            </a:r>
            <a:endParaRPr lang="en-US" altLang="zh-CN" dirty="0"/>
          </a:p>
          <a:p>
            <a:r>
              <a:rPr lang="zh-CN" altLang="en-US" dirty="0"/>
              <a:t>那么模意义下的除法是什么呢？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尝试规定：除法是乘法的逆运算（以下均为</a:t>
            </a:r>
            <a:r>
              <a:rPr lang="en-US" altLang="zh-CN" dirty="0"/>
              <a:t>(mod P)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a*b ≡ c </a:t>
            </a:r>
            <a:r>
              <a:rPr lang="zh-CN" altLang="en-US" dirty="0"/>
              <a:t>则 </a:t>
            </a:r>
            <a:r>
              <a:rPr lang="en-US" altLang="zh-CN" dirty="0"/>
              <a:t>c / b ≡ a</a:t>
            </a:r>
            <a:r>
              <a:rPr lang="zh-CN" altLang="en-US" dirty="0"/>
              <a:t>，或写成 </a:t>
            </a:r>
            <a:r>
              <a:rPr lang="en-US" altLang="zh-CN" dirty="0"/>
              <a:t>c * b’ ≡ a</a:t>
            </a:r>
          </a:p>
          <a:p>
            <a:endParaRPr lang="en-US" altLang="zh-CN" dirty="0"/>
          </a:p>
          <a:p>
            <a:r>
              <a:rPr lang="zh-CN" altLang="en-US" dirty="0"/>
              <a:t>如果在 </a:t>
            </a:r>
            <a:r>
              <a:rPr lang="en-US" altLang="zh-CN" dirty="0"/>
              <a:t>mod P </a:t>
            </a:r>
            <a:r>
              <a:rPr lang="zh-CN" altLang="en-US" dirty="0"/>
              <a:t>意义下，对于每个 </a:t>
            </a:r>
            <a:r>
              <a:rPr lang="en-US" altLang="zh-CN" dirty="0"/>
              <a:t>b</a:t>
            </a:r>
            <a:r>
              <a:rPr lang="zh-CN" altLang="en-US" dirty="0"/>
              <a:t>，我们能找到其对应的 </a:t>
            </a:r>
            <a:r>
              <a:rPr lang="en-US" altLang="zh-CN" dirty="0"/>
              <a:t>b’</a:t>
            </a:r>
            <a:r>
              <a:rPr lang="zh-CN" altLang="en-US" dirty="0"/>
              <a:t>，那么我们就能在 </a:t>
            </a:r>
            <a:r>
              <a:rPr lang="en-US" altLang="zh-CN" dirty="0"/>
              <a:t>mod P </a:t>
            </a:r>
            <a:r>
              <a:rPr lang="zh-CN" altLang="en-US" dirty="0"/>
              <a:t>意义下做除法了。</a:t>
            </a:r>
          </a:p>
        </p:txBody>
      </p:sp>
    </p:spTree>
    <p:extLst>
      <p:ext uri="{BB962C8B-B14F-4D97-AF65-F5344CB8AC3E}">
        <p14:creationId xmlns:p14="http://schemas.microsoft.com/office/powerpoint/2010/main" val="2974145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AE157-DA1B-EBA7-6A83-5311A450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费马小定理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CA4559-D559-5B2F-4713-C78948D30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5" y="1574458"/>
            <a:ext cx="9066753" cy="4171097"/>
          </a:xfrm>
        </p:spPr>
      </p:pic>
    </p:spTree>
    <p:extLst>
      <p:ext uri="{BB962C8B-B14F-4D97-AF65-F5344CB8AC3E}">
        <p14:creationId xmlns:p14="http://schemas.microsoft.com/office/powerpoint/2010/main" val="501551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F5F3-1DC5-88D1-32D8-7D46F434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费马小定理</a:t>
            </a:r>
            <a:r>
              <a:rPr lang="en-US" altLang="zh-CN" dirty="0"/>
              <a:t>-</a:t>
            </a:r>
            <a:r>
              <a:rPr lang="zh-CN" altLang="en-US" dirty="0"/>
              <a:t>乘法逆元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F7DE5-022B-DD63-B3A3-D905E7F3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有了费马小定理的支持，我们便可以在 </a:t>
            </a:r>
            <a:r>
              <a:rPr lang="en-US" altLang="zh-CN" dirty="0" err="1"/>
              <a:t>logN</a:t>
            </a:r>
            <a:r>
              <a:rPr lang="zh-CN" altLang="en-US" dirty="0"/>
              <a:t>（快速幂）的时间内算出一个数在 模质数 </a:t>
            </a:r>
            <a:r>
              <a:rPr lang="en-US" altLang="zh-CN" dirty="0"/>
              <a:t>P </a:t>
            </a:r>
            <a:r>
              <a:rPr lang="zh-CN" altLang="en-US" dirty="0"/>
              <a:t>下的逆元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Inv(x) = Pow(x, P-2)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92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759DA-0AC0-053A-0530-12A94FD8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最后的思考题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C4423-BC36-A6D3-9CC5-C9D5D0C5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如果模数 </a:t>
            </a:r>
            <a:r>
              <a:rPr lang="en-US" altLang="zh-CN" dirty="0"/>
              <a:t>P </a:t>
            </a:r>
            <a:r>
              <a:rPr lang="zh-CN" altLang="en-US" dirty="0"/>
              <a:t>不是质数，那么每个数还有逆元吗？</a:t>
            </a:r>
          </a:p>
        </p:txBody>
      </p:sp>
    </p:spTree>
    <p:extLst>
      <p:ext uri="{BB962C8B-B14F-4D97-AF65-F5344CB8AC3E}">
        <p14:creationId xmlns:p14="http://schemas.microsoft.com/office/powerpoint/2010/main" val="419083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EF587-F599-951C-ACBE-4C7DE35A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072912-5497-0E05-EBA1-0C04B7ABB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5" y="115212"/>
            <a:ext cx="10196583" cy="6742788"/>
          </a:xfrm>
        </p:spPr>
      </p:pic>
    </p:spTree>
    <p:extLst>
      <p:ext uri="{BB962C8B-B14F-4D97-AF65-F5344CB8AC3E}">
        <p14:creationId xmlns:p14="http://schemas.microsoft.com/office/powerpoint/2010/main" val="426937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BA062-8467-76DA-FA14-2F278DF9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约数和倍数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51B16-ECD0-E99A-6A76-DCFC3D668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9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74E95-138B-E5BC-EFD1-93132827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E8C021-FC4F-6238-40D6-20971B97B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5" y="0"/>
            <a:ext cx="9891087" cy="6858000"/>
          </a:xfrm>
        </p:spPr>
      </p:pic>
    </p:spTree>
    <p:extLst>
      <p:ext uri="{BB962C8B-B14F-4D97-AF65-F5344CB8AC3E}">
        <p14:creationId xmlns:p14="http://schemas.microsoft.com/office/powerpoint/2010/main" val="208464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58E3C-ED89-A8C9-E974-38C9C49C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素数和合数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ADCE9-CE7F-A021-58A9-BE372451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1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04A0-7052-6C25-67FD-AD90C782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F5E739-C372-6E9A-D43D-6E2C3B5CE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3" y="0"/>
            <a:ext cx="8767623" cy="7030641"/>
          </a:xfrm>
        </p:spPr>
      </p:pic>
    </p:spTree>
    <p:extLst>
      <p:ext uri="{BB962C8B-B14F-4D97-AF65-F5344CB8AC3E}">
        <p14:creationId xmlns:p14="http://schemas.microsoft.com/office/powerpoint/2010/main" val="309683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5882B-6550-75F7-948F-F2DC008F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A57CE-5A7A-D6CA-695A-76758038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问题：如果求出 </a:t>
            </a:r>
            <a:r>
              <a:rPr lang="en-US" altLang="zh-CN" dirty="0"/>
              <a:t>1~N </a:t>
            </a:r>
            <a:r>
              <a:rPr lang="zh-CN" altLang="en-US" dirty="0"/>
              <a:t>所有的素数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N &lt;= 1e5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N &lt;= 1e7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N &lt;= 5e7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41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835</Words>
  <Application>Microsoft Office PowerPoint</Application>
  <PresentationFormat>宽屏</PresentationFormat>
  <Paragraphs>86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等线</vt:lpstr>
      <vt:lpstr>等线 Light</vt:lpstr>
      <vt:lpstr>Arial</vt:lpstr>
      <vt:lpstr>Office 主题​​</vt:lpstr>
      <vt:lpstr>基础数论</vt:lpstr>
      <vt:lpstr>概念定义、符号规定、基本定理</vt:lpstr>
      <vt:lpstr>整除</vt:lpstr>
      <vt:lpstr>PowerPoint 演示文稿</vt:lpstr>
      <vt:lpstr>约数和倍数</vt:lpstr>
      <vt:lpstr>PowerPoint 演示文稿</vt:lpstr>
      <vt:lpstr>素数和合数</vt:lpstr>
      <vt:lpstr>PowerPoint 演示文稿</vt:lpstr>
      <vt:lpstr>素数</vt:lpstr>
      <vt:lpstr>方法一</vt:lpstr>
      <vt:lpstr>方法二</vt:lpstr>
      <vt:lpstr>埃氏筛</vt:lpstr>
      <vt:lpstr>算术基本定理</vt:lpstr>
      <vt:lpstr>PowerPoint 演示文稿</vt:lpstr>
      <vt:lpstr>方法三</vt:lpstr>
      <vt:lpstr>欧拉筛</vt:lpstr>
      <vt:lpstr>最大公约数</vt:lpstr>
      <vt:lpstr>PowerPoint 演示文稿</vt:lpstr>
      <vt:lpstr>求gcd</vt:lpstr>
      <vt:lpstr>最小公倍数</vt:lpstr>
      <vt:lpstr>PowerPoint 演示文稿</vt:lpstr>
      <vt:lpstr>PowerPoint 演示文稿</vt:lpstr>
      <vt:lpstr>互素</vt:lpstr>
      <vt:lpstr>PowerPoint 演示文稿</vt:lpstr>
      <vt:lpstr>不定方程-问题引入</vt:lpstr>
      <vt:lpstr>问题</vt:lpstr>
      <vt:lpstr>裴蜀定理</vt:lpstr>
      <vt:lpstr>PowerPoint 演示文稿</vt:lpstr>
      <vt:lpstr>同余记号的引入</vt:lpstr>
      <vt:lpstr>PowerPoint 演示文稿</vt:lpstr>
      <vt:lpstr>PowerPoint 演示文稿</vt:lpstr>
      <vt:lpstr>同余方程可以写作不定方程</vt:lpstr>
      <vt:lpstr>模意义下的运算</vt:lpstr>
      <vt:lpstr>PowerPoint 演示文稿</vt:lpstr>
      <vt:lpstr>模意义下的运算</vt:lpstr>
      <vt:lpstr>费马小定理</vt:lpstr>
      <vt:lpstr>费马小定理-乘法逆元</vt:lpstr>
      <vt:lpstr>最后的思考题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学鹏 张</dc:creator>
  <cp:lastModifiedBy>学鹏 张</cp:lastModifiedBy>
  <cp:revision>3</cp:revision>
  <dcterms:created xsi:type="dcterms:W3CDTF">2024-08-06T01:36:22Z</dcterms:created>
  <dcterms:modified xsi:type="dcterms:W3CDTF">2024-08-08T00:06:11Z</dcterms:modified>
</cp:coreProperties>
</file>