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6" r:id="rId4"/>
    <p:sldId id="264" r:id="rId5"/>
    <p:sldId id="265" r:id="rId6"/>
    <p:sldId id="275" r:id="rId7"/>
    <p:sldId id="271" r:id="rId8"/>
    <p:sldId id="272" r:id="rId9"/>
    <p:sldId id="273" r:id="rId10"/>
    <p:sldId id="274" r:id="rId11"/>
    <p:sldId id="276" r:id="rId12"/>
    <p:sldId id="277" r:id="rId13"/>
    <p:sldId id="278" r:id="rId14"/>
    <p:sldId id="261" r:id="rId15"/>
    <p:sldId id="280" r:id="rId16"/>
    <p:sldId id="259" r:id="rId17"/>
    <p:sldId id="267" r:id="rId18"/>
    <p:sldId id="28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4" d="100"/>
          <a:sy n="104" d="100"/>
        </p:scale>
        <p:origin x="5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ABEA9-3C78-90F7-A479-26B65E3EF3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C7AAA6C-91C3-1BAF-5FAE-B0032D7EA5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80EED11-86A7-EA2B-4358-2FA5D50E8F05}"/>
              </a:ext>
            </a:extLst>
          </p:cNvPr>
          <p:cNvSpPr>
            <a:spLocks noGrp="1"/>
          </p:cNvSpPr>
          <p:nvPr>
            <p:ph type="dt" sz="half" idx="10"/>
          </p:nvPr>
        </p:nvSpPr>
        <p:spPr/>
        <p:txBody>
          <a:bodyPr/>
          <a:lstStyle/>
          <a:p>
            <a:fld id="{F1EEC767-92B7-45E7-ADBD-4B4013DDBC1D}" type="datetimeFigureOut">
              <a:rPr lang="zh-CN" altLang="en-US" smtClean="0"/>
              <a:t>2024/7/17</a:t>
            </a:fld>
            <a:endParaRPr lang="zh-CN" altLang="en-US"/>
          </a:p>
        </p:txBody>
      </p:sp>
      <p:sp>
        <p:nvSpPr>
          <p:cNvPr id="5" name="页脚占位符 4">
            <a:extLst>
              <a:ext uri="{FF2B5EF4-FFF2-40B4-BE49-F238E27FC236}">
                <a16:creationId xmlns:a16="http://schemas.microsoft.com/office/drawing/2014/main" id="{7D6D005D-6E86-FD1B-DFBD-6FD3D00EB9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1D7D17-3D4B-5177-D735-AE901131024A}"/>
              </a:ext>
            </a:extLst>
          </p:cNvPr>
          <p:cNvSpPr>
            <a:spLocks noGrp="1"/>
          </p:cNvSpPr>
          <p:nvPr>
            <p:ph type="sldNum" sz="quarter" idx="12"/>
          </p:nvPr>
        </p:nvSpPr>
        <p:spPr/>
        <p:txBody>
          <a:bodyPr/>
          <a:lstStyle/>
          <a:p>
            <a:fld id="{2B415F05-66EA-400D-ACDC-0984A8D34202}" type="slidenum">
              <a:rPr lang="zh-CN" altLang="en-US" smtClean="0"/>
              <a:t>‹#›</a:t>
            </a:fld>
            <a:endParaRPr lang="zh-CN" altLang="en-US"/>
          </a:p>
        </p:txBody>
      </p:sp>
    </p:spTree>
    <p:extLst>
      <p:ext uri="{BB962C8B-B14F-4D97-AF65-F5344CB8AC3E}">
        <p14:creationId xmlns:p14="http://schemas.microsoft.com/office/powerpoint/2010/main" val="65679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7E927-82B8-1375-501C-DFCFBA168E8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8A1249-CCA4-44F2-9E4F-5D94429AA20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307DD0-7D55-97DA-BD95-B4B9C4A6D7BD}"/>
              </a:ext>
            </a:extLst>
          </p:cNvPr>
          <p:cNvSpPr>
            <a:spLocks noGrp="1"/>
          </p:cNvSpPr>
          <p:nvPr>
            <p:ph type="dt" sz="half" idx="10"/>
          </p:nvPr>
        </p:nvSpPr>
        <p:spPr/>
        <p:txBody>
          <a:bodyPr/>
          <a:lstStyle/>
          <a:p>
            <a:fld id="{F1EEC767-92B7-45E7-ADBD-4B4013DDBC1D}" type="datetimeFigureOut">
              <a:rPr lang="zh-CN" altLang="en-US" smtClean="0"/>
              <a:t>2024/7/17</a:t>
            </a:fld>
            <a:endParaRPr lang="zh-CN" altLang="en-US"/>
          </a:p>
        </p:txBody>
      </p:sp>
      <p:sp>
        <p:nvSpPr>
          <p:cNvPr id="5" name="页脚占位符 4">
            <a:extLst>
              <a:ext uri="{FF2B5EF4-FFF2-40B4-BE49-F238E27FC236}">
                <a16:creationId xmlns:a16="http://schemas.microsoft.com/office/drawing/2014/main" id="{3BF99A07-A1E8-DFA7-5B52-474795C921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C56AF8-D19C-5EBE-7779-66C841A91122}"/>
              </a:ext>
            </a:extLst>
          </p:cNvPr>
          <p:cNvSpPr>
            <a:spLocks noGrp="1"/>
          </p:cNvSpPr>
          <p:nvPr>
            <p:ph type="sldNum" sz="quarter" idx="12"/>
          </p:nvPr>
        </p:nvSpPr>
        <p:spPr/>
        <p:txBody>
          <a:bodyPr/>
          <a:lstStyle/>
          <a:p>
            <a:fld id="{2B415F05-66EA-400D-ACDC-0984A8D34202}" type="slidenum">
              <a:rPr lang="zh-CN" altLang="en-US" smtClean="0"/>
              <a:t>‹#›</a:t>
            </a:fld>
            <a:endParaRPr lang="zh-CN" altLang="en-US"/>
          </a:p>
        </p:txBody>
      </p:sp>
    </p:spTree>
    <p:extLst>
      <p:ext uri="{BB962C8B-B14F-4D97-AF65-F5344CB8AC3E}">
        <p14:creationId xmlns:p14="http://schemas.microsoft.com/office/powerpoint/2010/main" val="102806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9B481D-0D39-04AE-6B09-E4C08E960FD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35D3940-6DCF-CFBB-4312-CD763892EB4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A27469-697A-4B6B-C004-18B686783216}"/>
              </a:ext>
            </a:extLst>
          </p:cNvPr>
          <p:cNvSpPr>
            <a:spLocks noGrp="1"/>
          </p:cNvSpPr>
          <p:nvPr>
            <p:ph type="dt" sz="half" idx="10"/>
          </p:nvPr>
        </p:nvSpPr>
        <p:spPr/>
        <p:txBody>
          <a:bodyPr/>
          <a:lstStyle/>
          <a:p>
            <a:fld id="{F1EEC767-92B7-45E7-ADBD-4B4013DDBC1D}" type="datetimeFigureOut">
              <a:rPr lang="zh-CN" altLang="en-US" smtClean="0"/>
              <a:t>2024/7/17</a:t>
            </a:fld>
            <a:endParaRPr lang="zh-CN" altLang="en-US"/>
          </a:p>
        </p:txBody>
      </p:sp>
      <p:sp>
        <p:nvSpPr>
          <p:cNvPr id="5" name="页脚占位符 4">
            <a:extLst>
              <a:ext uri="{FF2B5EF4-FFF2-40B4-BE49-F238E27FC236}">
                <a16:creationId xmlns:a16="http://schemas.microsoft.com/office/drawing/2014/main" id="{F7F15A8D-DABA-BD0B-0782-CA8241747F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7B30E3-AFEC-EB74-6DA9-5D14BDE24D91}"/>
              </a:ext>
            </a:extLst>
          </p:cNvPr>
          <p:cNvSpPr>
            <a:spLocks noGrp="1"/>
          </p:cNvSpPr>
          <p:nvPr>
            <p:ph type="sldNum" sz="quarter" idx="12"/>
          </p:nvPr>
        </p:nvSpPr>
        <p:spPr/>
        <p:txBody>
          <a:bodyPr/>
          <a:lstStyle/>
          <a:p>
            <a:fld id="{2B415F05-66EA-400D-ACDC-0984A8D34202}" type="slidenum">
              <a:rPr lang="zh-CN" altLang="en-US" smtClean="0"/>
              <a:t>‹#›</a:t>
            </a:fld>
            <a:endParaRPr lang="zh-CN" altLang="en-US"/>
          </a:p>
        </p:txBody>
      </p:sp>
    </p:spTree>
    <p:extLst>
      <p:ext uri="{BB962C8B-B14F-4D97-AF65-F5344CB8AC3E}">
        <p14:creationId xmlns:p14="http://schemas.microsoft.com/office/powerpoint/2010/main" val="351263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44F7B-BB9D-688A-3128-6097BFE441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85A10F-91C8-C48E-B99D-5E6F6B301E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53A699-6E8B-20D3-4E59-03B1F82272FD}"/>
              </a:ext>
            </a:extLst>
          </p:cNvPr>
          <p:cNvSpPr>
            <a:spLocks noGrp="1"/>
          </p:cNvSpPr>
          <p:nvPr>
            <p:ph type="dt" sz="half" idx="10"/>
          </p:nvPr>
        </p:nvSpPr>
        <p:spPr/>
        <p:txBody>
          <a:bodyPr/>
          <a:lstStyle/>
          <a:p>
            <a:fld id="{F1EEC767-92B7-45E7-ADBD-4B4013DDBC1D}" type="datetimeFigureOut">
              <a:rPr lang="zh-CN" altLang="en-US" smtClean="0"/>
              <a:t>2024/7/17</a:t>
            </a:fld>
            <a:endParaRPr lang="zh-CN" altLang="en-US"/>
          </a:p>
        </p:txBody>
      </p:sp>
      <p:sp>
        <p:nvSpPr>
          <p:cNvPr id="5" name="页脚占位符 4">
            <a:extLst>
              <a:ext uri="{FF2B5EF4-FFF2-40B4-BE49-F238E27FC236}">
                <a16:creationId xmlns:a16="http://schemas.microsoft.com/office/drawing/2014/main" id="{49E9AD2F-2ADC-30EB-E580-47A83E3F40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F1F63-CA02-352A-5195-4D85BB505E45}"/>
              </a:ext>
            </a:extLst>
          </p:cNvPr>
          <p:cNvSpPr>
            <a:spLocks noGrp="1"/>
          </p:cNvSpPr>
          <p:nvPr>
            <p:ph type="sldNum" sz="quarter" idx="12"/>
          </p:nvPr>
        </p:nvSpPr>
        <p:spPr/>
        <p:txBody>
          <a:bodyPr/>
          <a:lstStyle/>
          <a:p>
            <a:fld id="{2B415F05-66EA-400D-ACDC-0984A8D34202}" type="slidenum">
              <a:rPr lang="zh-CN" altLang="en-US" smtClean="0"/>
              <a:t>‹#›</a:t>
            </a:fld>
            <a:endParaRPr lang="zh-CN" altLang="en-US"/>
          </a:p>
        </p:txBody>
      </p:sp>
    </p:spTree>
    <p:extLst>
      <p:ext uri="{BB962C8B-B14F-4D97-AF65-F5344CB8AC3E}">
        <p14:creationId xmlns:p14="http://schemas.microsoft.com/office/powerpoint/2010/main" val="256655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ADCDB-BF23-663D-75EF-A8866DDB6D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5CC1CC-55FA-C84E-C30C-2458A25EF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8E9CBF-A124-BAC5-D2F8-4667C85F02F4}"/>
              </a:ext>
            </a:extLst>
          </p:cNvPr>
          <p:cNvSpPr>
            <a:spLocks noGrp="1"/>
          </p:cNvSpPr>
          <p:nvPr>
            <p:ph type="dt" sz="half" idx="10"/>
          </p:nvPr>
        </p:nvSpPr>
        <p:spPr/>
        <p:txBody>
          <a:bodyPr/>
          <a:lstStyle/>
          <a:p>
            <a:fld id="{F1EEC767-92B7-45E7-ADBD-4B4013DDBC1D}" type="datetimeFigureOut">
              <a:rPr lang="zh-CN" altLang="en-US" smtClean="0"/>
              <a:t>2024/7/17</a:t>
            </a:fld>
            <a:endParaRPr lang="zh-CN" altLang="en-US"/>
          </a:p>
        </p:txBody>
      </p:sp>
      <p:sp>
        <p:nvSpPr>
          <p:cNvPr id="5" name="页脚占位符 4">
            <a:extLst>
              <a:ext uri="{FF2B5EF4-FFF2-40B4-BE49-F238E27FC236}">
                <a16:creationId xmlns:a16="http://schemas.microsoft.com/office/drawing/2014/main" id="{FE9FBAF6-2AB0-8491-CD33-EDC2075EA7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2DAB95-C851-E3AB-38AD-2A8CC83F9215}"/>
              </a:ext>
            </a:extLst>
          </p:cNvPr>
          <p:cNvSpPr>
            <a:spLocks noGrp="1"/>
          </p:cNvSpPr>
          <p:nvPr>
            <p:ph type="sldNum" sz="quarter" idx="12"/>
          </p:nvPr>
        </p:nvSpPr>
        <p:spPr/>
        <p:txBody>
          <a:bodyPr/>
          <a:lstStyle/>
          <a:p>
            <a:fld id="{2B415F05-66EA-400D-ACDC-0984A8D34202}" type="slidenum">
              <a:rPr lang="zh-CN" altLang="en-US" smtClean="0"/>
              <a:t>‹#›</a:t>
            </a:fld>
            <a:endParaRPr lang="zh-CN" altLang="en-US"/>
          </a:p>
        </p:txBody>
      </p:sp>
    </p:spTree>
    <p:extLst>
      <p:ext uri="{BB962C8B-B14F-4D97-AF65-F5344CB8AC3E}">
        <p14:creationId xmlns:p14="http://schemas.microsoft.com/office/powerpoint/2010/main" val="135534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150F3-30A2-6945-A371-D9DCA3FA5A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DEF9B0-19B2-42F7-C735-DF0A5FF1ED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FC2D019-60E1-C300-2D3D-79FB28029F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F9EF310-A1BB-CFF7-25F4-79E0C78523E1}"/>
              </a:ext>
            </a:extLst>
          </p:cNvPr>
          <p:cNvSpPr>
            <a:spLocks noGrp="1"/>
          </p:cNvSpPr>
          <p:nvPr>
            <p:ph type="dt" sz="half" idx="10"/>
          </p:nvPr>
        </p:nvSpPr>
        <p:spPr/>
        <p:txBody>
          <a:bodyPr/>
          <a:lstStyle/>
          <a:p>
            <a:fld id="{F1EEC767-92B7-45E7-ADBD-4B4013DDBC1D}" type="datetimeFigureOut">
              <a:rPr lang="zh-CN" altLang="en-US" smtClean="0"/>
              <a:t>2024/7/17</a:t>
            </a:fld>
            <a:endParaRPr lang="zh-CN" altLang="en-US"/>
          </a:p>
        </p:txBody>
      </p:sp>
      <p:sp>
        <p:nvSpPr>
          <p:cNvPr id="6" name="页脚占位符 5">
            <a:extLst>
              <a:ext uri="{FF2B5EF4-FFF2-40B4-BE49-F238E27FC236}">
                <a16:creationId xmlns:a16="http://schemas.microsoft.com/office/drawing/2014/main" id="{CF2DBE7E-A215-5DFD-DB7A-E35B20EDFD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23BBFB-D563-5472-2C66-E42EF15D77C3}"/>
              </a:ext>
            </a:extLst>
          </p:cNvPr>
          <p:cNvSpPr>
            <a:spLocks noGrp="1"/>
          </p:cNvSpPr>
          <p:nvPr>
            <p:ph type="sldNum" sz="quarter" idx="12"/>
          </p:nvPr>
        </p:nvSpPr>
        <p:spPr/>
        <p:txBody>
          <a:bodyPr/>
          <a:lstStyle/>
          <a:p>
            <a:fld id="{2B415F05-66EA-400D-ACDC-0984A8D34202}" type="slidenum">
              <a:rPr lang="zh-CN" altLang="en-US" smtClean="0"/>
              <a:t>‹#›</a:t>
            </a:fld>
            <a:endParaRPr lang="zh-CN" altLang="en-US"/>
          </a:p>
        </p:txBody>
      </p:sp>
    </p:spTree>
    <p:extLst>
      <p:ext uri="{BB962C8B-B14F-4D97-AF65-F5344CB8AC3E}">
        <p14:creationId xmlns:p14="http://schemas.microsoft.com/office/powerpoint/2010/main" val="2415227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568DD-8044-7E92-526E-3FD21D8EB7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D70077-B44A-273C-8969-037DDBC318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F6B5C7-74E6-4C61-8C04-A84CE11987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05CEE9A-C606-F0D9-68EB-6FB5036596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2F7E435-4677-286F-0DBF-0A3E32621AA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83D1408-1192-6481-36C9-64B5B071239D}"/>
              </a:ext>
            </a:extLst>
          </p:cNvPr>
          <p:cNvSpPr>
            <a:spLocks noGrp="1"/>
          </p:cNvSpPr>
          <p:nvPr>
            <p:ph type="dt" sz="half" idx="10"/>
          </p:nvPr>
        </p:nvSpPr>
        <p:spPr/>
        <p:txBody>
          <a:bodyPr/>
          <a:lstStyle/>
          <a:p>
            <a:fld id="{F1EEC767-92B7-45E7-ADBD-4B4013DDBC1D}" type="datetimeFigureOut">
              <a:rPr lang="zh-CN" altLang="en-US" smtClean="0"/>
              <a:t>2024/7/17</a:t>
            </a:fld>
            <a:endParaRPr lang="zh-CN" altLang="en-US"/>
          </a:p>
        </p:txBody>
      </p:sp>
      <p:sp>
        <p:nvSpPr>
          <p:cNvPr id="8" name="页脚占位符 7">
            <a:extLst>
              <a:ext uri="{FF2B5EF4-FFF2-40B4-BE49-F238E27FC236}">
                <a16:creationId xmlns:a16="http://schemas.microsoft.com/office/drawing/2014/main" id="{47CFFF1B-BE2C-B5DA-D096-74F9F2104E5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84A903-9CD6-E479-B0F2-87F7A5DBDBE6}"/>
              </a:ext>
            </a:extLst>
          </p:cNvPr>
          <p:cNvSpPr>
            <a:spLocks noGrp="1"/>
          </p:cNvSpPr>
          <p:nvPr>
            <p:ph type="sldNum" sz="quarter" idx="12"/>
          </p:nvPr>
        </p:nvSpPr>
        <p:spPr/>
        <p:txBody>
          <a:bodyPr/>
          <a:lstStyle/>
          <a:p>
            <a:fld id="{2B415F05-66EA-400D-ACDC-0984A8D34202}" type="slidenum">
              <a:rPr lang="zh-CN" altLang="en-US" smtClean="0"/>
              <a:t>‹#›</a:t>
            </a:fld>
            <a:endParaRPr lang="zh-CN" altLang="en-US"/>
          </a:p>
        </p:txBody>
      </p:sp>
    </p:spTree>
    <p:extLst>
      <p:ext uri="{BB962C8B-B14F-4D97-AF65-F5344CB8AC3E}">
        <p14:creationId xmlns:p14="http://schemas.microsoft.com/office/powerpoint/2010/main" val="317949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BB9E6-95D1-DB26-018B-C7F0C4916F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08B367A-7613-0D1A-532B-99CF6574FFBF}"/>
              </a:ext>
            </a:extLst>
          </p:cNvPr>
          <p:cNvSpPr>
            <a:spLocks noGrp="1"/>
          </p:cNvSpPr>
          <p:nvPr>
            <p:ph type="dt" sz="half" idx="10"/>
          </p:nvPr>
        </p:nvSpPr>
        <p:spPr/>
        <p:txBody>
          <a:bodyPr/>
          <a:lstStyle/>
          <a:p>
            <a:fld id="{F1EEC767-92B7-45E7-ADBD-4B4013DDBC1D}" type="datetimeFigureOut">
              <a:rPr lang="zh-CN" altLang="en-US" smtClean="0"/>
              <a:t>2024/7/17</a:t>
            </a:fld>
            <a:endParaRPr lang="zh-CN" altLang="en-US"/>
          </a:p>
        </p:txBody>
      </p:sp>
      <p:sp>
        <p:nvSpPr>
          <p:cNvPr id="4" name="页脚占位符 3">
            <a:extLst>
              <a:ext uri="{FF2B5EF4-FFF2-40B4-BE49-F238E27FC236}">
                <a16:creationId xmlns:a16="http://schemas.microsoft.com/office/drawing/2014/main" id="{CE3C6E46-A667-0C7A-856F-E138799C978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32ABAF7-A769-0490-BB1E-E1D8FC31AAA7}"/>
              </a:ext>
            </a:extLst>
          </p:cNvPr>
          <p:cNvSpPr>
            <a:spLocks noGrp="1"/>
          </p:cNvSpPr>
          <p:nvPr>
            <p:ph type="sldNum" sz="quarter" idx="12"/>
          </p:nvPr>
        </p:nvSpPr>
        <p:spPr/>
        <p:txBody>
          <a:bodyPr/>
          <a:lstStyle/>
          <a:p>
            <a:fld id="{2B415F05-66EA-400D-ACDC-0984A8D34202}" type="slidenum">
              <a:rPr lang="zh-CN" altLang="en-US" smtClean="0"/>
              <a:t>‹#›</a:t>
            </a:fld>
            <a:endParaRPr lang="zh-CN" altLang="en-US"/>
          </a:p>
        </p:txBody>
      </p:sp>
    </p:spTree>
    <p:extLst>
      <p:ext uri="{BB962C8B-B14F-4D97-AF65-F5344CB8AC3E}">
        <p14:creationId xmlns:p14="http://schemas.microsoft.com/office/powerpoint/2010/main" val="135632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D88084-FDE7-F76A-EE01-45A89B07C51B}"/>
              </a:ext>
            </a:extLst>
          </p:cNvPr>
          <p:cNvSpPr>
            <a:spLocks noGrp="1"/>
          </p:cNvSpPr>
          <p:nvPr>
            <p:ph type="dt" sz="half" idx="10"/>
          </p:nvPr>
        </p:nvSpPr>
        <p:spPr/>
        <p:txBody>
          <a:bodyPr/>
          <a:lstStyle/>
          <a:p>
            <a:fld id="{F1EEC767-92B7-45E7-ADBD-4B4013DDBC1D}" type="datetimeFigureOut">
              <a:rPr lang="zh-CN" altLang="en-US" smtClean="0"/>
              <a:t>2024/7/17</a:t>
            </a:fld>
            <a:endParaRPr lang="zh-CN" altLang="en-US"/>
          </a:p>
        </p:txBody>
      </p:sp>
      <p:sp>
        <p:nvSpPr>
          <p:cNvPr id="3" name="页脚占位符 2">
            <a:extLst>
              <a:ext uri="{FF2B5EF4-FFF2-40B4-BE49-F238E27FC236}">
                <a16:creationId xmlns:a16="http://schemas.microsoft.com/office/drawing/2014/main" id="{DCA9D78E-B67F-1F44-ED66-EA1F7F08D1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AC49CF1-2314-1A88-6A07-9454666F775B}"/>
              </a:ext>
            </a:extLst>
          </p:cNvPr>
          <p:cNvSpPr>
            <a:spLocks noGrp="1"/>
          </p:cNvSpPr>
          <p:nvPr>
            <p:ph type="sldNum" sz="quarter" idx="12"/>
          </p:nvPr>
        </p:nvSpPr>
        <p:spPr/>
        <p:txBody>
          <a:bodyPr/>
          <a:lstStyle/>
          <a:p>
            <a:fld id="{2B415F05-66EA-400D-ACDC-0984A8D34202}" type="slidenum">
              <a:rPr lang="zh-CN" altLang="en-US" smtClean="0"/>
              <a:t>‹#›</a:t>
            </a:fld>
            <a:endParaRPr lang="zh-CN" altLang="en-US"/>
          </a:p>
        </p:txBody>
      </p:sp>
    </p:spTree>
    <p:extLst>
      <p:ext uri="{BB962C8B-B14F-4D97-AF65-F5344CB8AC3E}">
        <p14:creationId xmlns:p14="http://schemas.microsoft.com/office/powerpoint/2010/main" val="99311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A09F6-24EF-620C-8218-EF2BE9AD8E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DDAF0D4-E7FC-82D5-20A5-264796938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3CEBA5-881D-AD16-5D09-39BB7DE41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54524F-1034-7DC0-4BA0-6E8DEF5C7335}"/>
              </a:ext>
            </a:extLst>
          </p:cNvPr>
          <p:cNvSpPr>
            <a:spLocks noGrp="1"/>
          </p:cNvSpPr>
          <p:nvPr>
            <p:ph type="dt" sz="half" idx="10"/>
          </p:nvPr>
        </p:nvSpPr>
        <p:spPr/>
        <p:txBody>
          <a:bodyPr/>
          <a:lstStyle/>
          <a:p>
            <a:fld id="{F1EEC767-92B7-45E7-ADBD-4B4013DDBC1D}" type="datetimeFigureOut">
              <a:rPr lang="zh-CN" altLang="en-US" smtClean="0"/>
              <a:t>2024/7/17</a:t>
            </a:fld>
            <a:endParaRPr lang="zh-CN" altLang="en-US"/>
          </a:p>
        </p:txBody>
      </p:sp>
      <p:sp>
        <p:nvSpPr>
          <p:cNvPr id="6" name="页脚占位符 5">
            <a:extLst>
              <a:ext uri="{FF2B5EF4-FFF2-40B4-BE49-F238E27FC236}">
                <a16:creationId xmlns:a16="http://schemas.microsoft.com/office/drawing/2014/main" id="{771FA26F-B1C2-A0FB-A47B-CB12D0CE8D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76C910-D74F-6106-D7B1-A3E6A92307E7}"/>
              </a:ext>
            </a:extLst>
          </p:cNvPr>
          <p:cNvSpPr>
            <a:spLocks noGrp="1"/>
          </p:cNvSpPr>
          <p:nvPr>
            <p:ph type="sldNum" sz="quarter" idx="12"/>
          </p:nvPr>
        </p:nvSpPr>
        <p:spPr/>
        <p:txBody>
          <a:bodyPr/>
          <a:lstStyle/>
          <a:p>
            <a:fld id="{2B415F05-66EA-400D-ACDC-0984A8D34202}" type="slidenum">
              <a:rPr lang="zh-CN" altLang="en-US" smtClean="0"/>
              <a:t>‹#›</a:t>
            </a:fld>
            <a:endParaRPr lang="zh-CN" altLang="en-US"/>
          </a:p>
        </p:txBody>
      </p:sp>
    </p:spTree>
    <p:extLst>
      <p:ext uri="{BB962C8B-B14F-4D97-AF65-F5344CB8AC3E}">
        <p14:creationId xmlns:p14="http://schemas.microsoft.com/office/powerpoint/2010/main" val="1441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BEA1C-EF33-58ED-532D-CF196B3874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8345FBE-D940-2566-1D8B-8DD92A57E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B322E6-A763-B8AF-5429-88955F7FB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67726F-5FD6-7AFC-6AC8-CAEA40D5C86F}"/>
              </a:ext>
            </a:extLst>
          </p:cNvPr>
          <p:cNvSpPr>
            <a:spLocks noGrp="1"/>
          </p:cNvSpPr>
          <p:nvPr>
            <p:ph type="dt" sz="half" idx="10"/>
          </p:nvPr>
        </p:nvSpPr>
        <p:spPr/>
        <p:txBody>
          <a:bodyPr/>
          <a:lstStyle/>
          <a:p>
            <a:fld id="{F1EEC767-92B7-45E7-ADBD-4B4013DDBC1D}" type="datetimeFigureOut">
              <a:rPr lang="zh-CN" altLang="en-US" smtClean="0"/>
              <a:t>2024/7/17</a:t>
            </a:fld>
            <a:endParaRPr lang="zh-CN" altLang="en-US"/>
          </a:p>
        </p:txBody>
      </p:sp>
      <p:sp>
        <p:nvSpPr>
          <p:cNvPr id="6" name="页脚占位符 5">
            <a:extLst>
              <a:ext uri="{FF2B5EF4-FFF2-40B4-BE49-F238E27FC236}">
                <a16:creationId xmlns:a16="http://schemas.microsoft.com/office/drawing/2014/main" id="{F21E8BA0-1D59-16E7-238E-B038DF7C45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C3995C-DE63-9538-A95C-9BB7955FA059}"/>
              </a:ext>
            </a:extLst>
          </p:cNvPr>
          <p:cNvSpPr>
            <a:spLocks noGrp="1"/>
          </p:cNvSpPr>
          <p:nvPr>
            <p:ph type="sldNum" sz="quarter" idx="12"/>
          </p:nvPr>
        </p:nvSpPr>
        <p:spPr/>
        <p:txBody>
          <a:bodyPr/>
          <a:lstStyle/>
          <a:p>
            <a:fld id="{2B415F05-66EA-400D-ACDC-0984A8D34202}" type="slidenum">
              <a:rPr lang="zh-CN" altLang="en-US" smtClean="0"/>
              <a:t>‹#›</a:t>
            </a:fld>
            <a:endParaRPr lang="zh-CN" altLang="en-US"/>
          </a:p>
        </p:txBody>
      </p:sp>
    </p:spTree>
    <p:extLst>
      <p:ext uri="{BB962C8B-B14F-4D97-AF65-F5344CB8AC3E}">
        <p14:creationId xmlns:p14="http://schemas.microsoft.com/office/powerpoint/2010/main" val="394980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D5F370-AD94-B048-FAD3-FADD1CF93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3275FC-F095-3922-B83B-CBCFF9C33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1536BB-431C-6613-35C3-57D4D619C1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EC767-92B7-45E7-ADBD-4B4013DDBC1D}" type="datetimeFigureOut">
              <a:rPr lang="zh-CN" altLang="en-US" smtClean="0"/>
              <a:t>2024/7/17</a:t>
            </a:fld>
            <a:endParaRPr lang="zh-CN" altLang="en-US"/>
          </a:p>
        </p:txBody>
      </p:sp>
      <p:sp>
        <p:nvSpPr>
          <p:cNvPr id="5" name="页脚占位符 4">
            <a:extLst>
              <a:ext uri="{FF2B5EF4-FFF2-40B4-BE49-F238E27FC236}">
                <a16:creationId xmlns:a16="http://schemas.microsoft.com/office/drawing/2014/main" id="{EDECAC54-B135-EBDA-8CED-B31E02593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6243F15-7AA9-BF3A-A1CF-9C2DAA8B9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15F05-66EA-400D-ACDC-0984A8D34202}" type="slidenum">
              <a:rPr lang="zh-CN" altLang="en-US" smtClean="0"/>
              <a:t>‹#›</a:t>
            </a:fld>
            <a:endParaRPr lang="zh-CN" altLang="en-US"/>
          </a:p>
        </p:txBody>
      </p:sp>
    </p:spTree>
    <p:extLst>
      <p:ext uri="{BB962C8B-B14F-4D97-AF65-F5344CB8AC3E}">
        <p14:creationId xmlns:p14="http://schemas.microsoft.com/office/powerpoint/2010/main" val="173030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6DF66-2913-82CB-B241-47B0415B8DF6}"/>
              </a:ext>
            </a:extLst>
          </p:cNvPr>
          <p:cNvSpPr>
            <a:spLocks noGrp="1"/>
          </p:cNvSpPr>
          <p:nvPr>
            <p:ph type="ctrTitle"/>
          </p:nvPr>
        </p:nvSpPr>
        <p:spPr/>
        <p:txBody>
          <a:bodyPr/>
          <a:lstStyle/>
          <a:p>
            <a:r>
              <a:rPr lang="zh-CN" altLang="en-US" dirty="0"/>
              <a:t>进阶搜索</a:t>
            </a:r>
          </a:p>
        </p:txBody>
      </p:sp>
      <p:sp>
        <p:nvSpPr>
          <p:cNvPr id="3" name="副标题 2">
            <a:extLst>
              <a:ext uri="{FF2B5EF4-FFF2-40B4-BE49-F238E27FC236}">
                <a16:creationId xmlns:a16="http://schemas.microsoft.com/office/drawing/2014/main" id="{2D2B9A1A-A737-1609-996B-24ABA941EC66}"/>
              </a:ext>
            </a:extLst>
          </p:cNvPr>
          <p:cNvSpPr>
            <a:spLocks noGrp="1"/>
          </p:cNvSpPr>
          <p:nvPr>
            <p:ph type="subTitle" idx="1"/>
          </p:nvPr>
        </p:nvSpPr>
        <p:spPr/>
        <p:txBody>
          <a:bodyPr>
            <a:normAutofit/>
          </a:bodyPr>
          <a:lstStyle/>
          <a:p>
            <a:r>
              <a:rPr lang="en-US" altLang="zh-CN" sz="1800" dirty="0"/>
              <a:t>2024.7.17</a:t>
            </a:r>
          </a:p>
        </p:txBody>
      </p:sp>
    </p:spTree>
    <p:extLst>
      <p:ext uri="{BB962C8B-B14F-4D97-AF65-F5344CB8AC3E}">
        <p14:creationId xmlns:p14="http://schemas.microsoft.com/office/powerpoint/2010/main" val="307868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1A0D773-4E37-D8A2-AA99-E6FC146EE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092" y="231731"/>
            <a:ext cx="8929816" cy="6394537"/>
          </a:xfrm>
          <a:prstGeom prst="rect">
            <a:avLst/>
          </a:prstGeom>
        </p:spPr>
      </p:pic>
    </p:spTree>
    <p:extLst>
      <p:ext uri="{BB962C8B-B14F-4D97-AF65-F5344CB8AC3E}">
        <p14:creationId xmlns:p14="http://schemas.microsoft.com/office/powerpoint/2010/main" val="2418580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2F25C-2EA4-1295-0543-25195251CF59}"/>
              </a:ext>
            </a:extLst>
          </p:cNvPr>
          <p:cNvSpPr>
            <a:spLocks noGrp="1"/>
          </p:cNvSpPr>
          <p:nvPr>
            <p:ph type="title"/>
          </p:nvPr>
        </p:nvSpPr>
        <p:spPr/>
        <p:txBody>
          <a:bodyPr/>
          <a:lstStyle/>
          <a:p>
            <a:r>
              <a:rPr lang="zh-CN" altLang="en-US" dirty="0"/>
              <a:t>迭代加深搜索</a:t>
            </a:r>
          </a:p>
        </p:txBody>
      </p:sp>
      <p:sp>
        <p:nvSpPr>
          <p:cNvPr id="4" name="文本框 3">
            <a:extLst>
              <a:ext uri="{FF2B5EF4-FFF2-40B4-BE49-F238E27FC236}">
                <a16:creationId xmlns:a16="http://schemas.microsoft.com/office/drawing/2014/main" id="{714480EB-46E7-7A93-3B06-F129F4913A31}"/>
              </a:ext>
            </a:extLst>
          </p:cNvPr>
          <p:cNvSpPr txBox="1"/>
          <p:nvPr/>
        </p:nvSpPr>
        <p:spPr>
          <a:xfrm>
            <a:off x="4321476" y="958241"/>
            <a:ext cx="2476488" cy="369332"/>
          </a:xfrm>
          <a:prstGeom prst="rect">
            <a:avLst/>
          </a:prstGeom>
          <a:noFill/>
        </p:spPr>
        <p:txBody>
          <a:bodyPr wrap="square" rtlCol="0">
            <a:spAutoFit/>
          </a:bodyPr>
          <a:lstStyle/>
          <a:p>
            <a:r>
              <a:rPr lang="en-US" altLang="zh-CN" dirty="0"/>
              <a:t>P1189 SEARCH</a:t>
            </a:r>
            <a:endParaRPr lang="zh-CN" altLang="en-US" dirty="0"/>
          </a:p>
        </p:txBody>
      </p:sp>
      <p:pic>
        <p:nvPicPr>
          <p:cNvPr id="5" name="图片 4">
            <a:extLst>
              <a:ext uri="{FF2B5EF4-FFF2-40B4-BE49-F238E27FC236}">
                <a16:creationId xmlns:a16="http://schemas.microsoft.com/office/drawing/2014/main" id="{4BEEEAA0-76E8-3F8F-065B-9111F85D8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078" y="1509200"/>
            <a:ext cx="8589168" cy="4446926"/>
          </a:xfrm>
          <a:prstGeom prst="rect">
            <a:avLst/>
          </a:prstGeom>
        </p:spPr>
      </p:pic>
    </p:spTree>
    <p:extLst>
      <p:ext uri="{BB962C8B-B14F-4D97-AF65-F5344CB8AC3E}">
        <p14:creationId xmlns:p14="http://schemas.microsoft.com/office/powerpoint/2010/main" val="232847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2F25C-2EA4-1295-0543-25195251CF59}"/>
              </a:ext>
            </a:extLst>
          </p:cNvPr>
          <p:cNvSpPr>
            <a:spLocks noGrp="1"/>
          </p:cNvSpPr>
          <p:nvPr>
            <p:ph type="title"/>
          </p:nvPr>
        </p:nvSpPr>
        <p:spPr/>
        <p:txBody>
          <a:bodyPr/>
          <a:lstStyle/>
          <a:p>
            <a:r>
              <a:rPr lang="zh-CN" altLang="en-US" dirty="0"/>
              <a:t>迭代加深搜索</a:t>
            </a:r>
          </a:p>
        </p:txBody>
      </p:sp>
      <p:sp>
        <p:nvSpPr>
          <p:cNvPr id="4" name="文本框 3">
            <a:extLst>
              <a:ext uri="{FF2B5EF4-FFF2-40B4-BE49-F238E27FC236}">
                <a16:creationId xmlns:a16="http://schemas.microsoft.com/office/drawing/2014/main" id="{714480EB-46E7-7A93-3B06-F129F4913A31}"/>
              </a:ext>
            </a:extLst>
          </p:cNvPr>
          <p:cNvSpPr txBox="1"/>
          <p:nvPr/>
        </p:nvSpPr>
        <p:spPr>
          <a:xfrm>
            <a:off x="4321476" y="958241"/>
            <a:ext cx="3594088" cy="369332"/>
          </a:xfrm>
          <a:prstGeom prst="rect">
            <a:avLst/>
          </a:prstGeom>
          <a:noFill/>
        </p:spPr>
        <p:txBody>
          <a:bodyPr wrap="square" rtlCol="0">
            <a:spAutoFit/>
          </a:bodyPr>
          <a:lstStyle/>
          <a:p>
            <a:r>
              <a:rPr lang="en-US" altLang="zh-CN" dirty="0"/>
              <a:t>P1189 SEARCH</a:t>
            </a:r>
            <a:endParaRPr lang="zh-CN" altLang="en-US" dirty="0"/>
          </a:p>
        </p:txBody>
      </p:sp>
      <p:pic>
        <p:nvPicPr>
          <p:cNvPr id="6" name="图片 5">
            <a:extLst>
              <a:ext uri="{FF2B5EF4-FFF2-40B4-BE49-F238E27FC236}">
                <a16:creationId xmlns:a16="http://schemas.microsoft.com/office/drawing/2014/main" id="{612B5C66-6038-B771-CC55-C8E33F493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408" y="1690688"/>
            <a:ext cx="11107700" cy="4353533"/>
          </a:xfrm>
          <a:prstGeom prst="rect">
            <a:avLst/>
          </a:prstGeom>
        </p:spPr>
      </p:pic>
      <p:sp>
        <p:nvSpPr>
          <p:cNvPr id="3" name="文本框 2">
            <a:extLst>
              <a:ext uri="{FF2B5EF4-FFF2-40B4-BE49-F238E27FC236}">
                <a16:creationId xmlns:a16="http://schemas.microsoft.com/office/drawing/2014/main" id="{5DC9F73F-E8F9-3853-21F7-B37723D247A7}"/>
              </a:ext>
            </a:extLst>
          </p:cNvPr>
          <p:cNvSpPr txBox="1"/>
          <p:nvPr/>
        </p:nvSpPr>
        <p:spPr>
          <a:xfrm>
            <a:off x="2041236" y="3429000"/>
            <a:ext cx="900546" cy="1200329"/>
          </a:xfrm>
          <a:prstGeom prst="rect">
            <a:avLst/>
          </a:prstGeom>
          <a:noFill/>
        </p:spPr>
        <p:txBody>
          <a:bodyPr wrap="square" rtlCol="0">
            <a:spAutoFit/>
          </a:bodyPr>
          <a:lstStyle/>
          <a:p>
            <a:r>
              <a:rPr lang="en-US" altLang="zh-CN" dirty="0"/>
              <a:t>.  . . * .</a:t>
            </a:r>
          </a:p>
          <a:p>
            <a:r>
              <a:rPr lang="en-US" altLang="zh-CN" dirty="0"/>
              <a:t>. X . *.</a:t>
            </a:r>
          </a:p>
          <a:p>
            <a:r>
              <a:rPr lang="en-US" altLang="zh-CN" dirty="0"/>
              <a:t>.  . . . X</a:t>
            </a:r>
          </a:p>
          <a:p>
            <a:r>
              <a:rPr lang="en-US" altLang="zh-CN" dirty="0"/>
              <a:t>X. X . .</a:t>
            </a:r>
            <a:endParaRPr lang="zh-CN" altLang="en-US" dirty="0"/>
          </a:p>
        </p:txBody>
      </p:sp>
      <p:sp>
        <p:nvSpPr>
          <p:cNvPr id="5" name="文本框 4">
            <a:extLst>
              <a:ext uri="{FF2B5EF4-FFF2-40B4-BE49-F238E27FC236}">
                <a16:creationId xmlns:a16="http://schemas.microsoft.com/office/drawing/2014/main" id="{AACD5710-50CF-F234-54D9-3A48A2898215}"/>
              </a:ext>
            </a:extLst>
          </p:cNvPr>
          <p:cNvSpPr txBox="1"/>
          <p:nvPr/>
        </p:nvSpPr>
        <p:spPr>
          <a:xfrm>
            <a:off x="3052618" y="3429000"/>
            <a:ext cx="900546" cy="1200329"/>
          </a:xfrm>
          <a:prstGeom prst="rect">
            <a:avLst/>
          </a:prstGeom>
          <a:noFill/>
        </p:spPr>
        <p:txBody>
          <a:bodyPr wrap="square" rtlCol="0">
            <a:spAutoFit/>
          </a:bodyPr>
          <a:lstStyle/>
          <a:p>
            <a:r>
              <a:rPr lang="en-US" altLang="zh-CN" dirty="0"/>
              <a:t>* * *. .</a:t>
            </a:r>
          </a:p>
          <a:p>
            <a:r>
              <a:rPr lang="en-US" altLang="zh-CN" dirty="0"/>
              <a:t>. X *. .</a:t>
            </a:r>
          </a:p>
          <a:p>
            <a:r>
              <a:rPr lang="en-US" altLang="zh-CN" dirty="0"/>
              <a:t>.  .  . . X</a:t>
            </a:r>
          </a:p>
          <a:p>
            <a:r>
              <a:rPr lang="en-US" altLang="zh-CN" dirty="0"/>
              <a:t>X . X . .</a:t>
            </a:r>
            <a:endParaRPr lang="zh-CN" altLang="en-US" dirty="0"/>
          </a:p>
        </p:txBody>
      </p:sp>
      <p:sp>
        <p:nvSpPr>
          <p:cNvPr id="7" name="文本框 6">
            <a:extLst>
              <a:ext uri="{FF2B5EF4-FFF2-40B4-BE49-F238E27FC236}">
                <a16:creationId xmlns:a16="http://schemas.microsoft.com/office/drawing/2014/main" id="{38B7E09C-6A7F-27DF-7413-ACB2294A3317}"/>
              </a:ext>
            </a:extLst>
          </p:cNvPr>
          <p:cNvSpPr txBox="1"/>
          <p:nvPr/>
        </p:nvSpPr>
        <p:spPr>
          <a:xfrm>
            <a:off x="4064000" y="3429000"/>
            <a:ext cx="1330036" cy="1200329"/>
          </a:xfrm>
          <a:prstGeom prst="rect">
            <a:avLst/>
          </a:prstGeom>
          <a:noFill/>
        </p:spPr>
        <p:txBody>
          <a:bodyPr wrap="square" rtlCol="0">
            <a:spAutoFit/>
          </a:bodyPr>
          <a:lstStyle/>
          <a:p>
            <a:r>
              <a:rPr lang="en-US" altLang="zh-CN" dirty="0"/>
              <a:t>. . .  .  .</a:t>
            </a:r>
          </a:p>
          <a:p>
            <a:r>
              <a:rPr lang="en-US" altLang="zh-CN" dirty="0"/>
              <a:t>* X *. .</a:t>
            </a:r>
          </a:p>
          <a:p>
            <a:r>
              <a:rPr lang="en-US" altLang="zh-CN" dirty="0"/>
              <a:t>*  . *  X</a:t>
            </a:r>
          </a:p>
          <a:p>
            <a:r>
              <a:rPr lang="en-US" altLang="zh-CN" dirty="0"/>
              <a:t>X . X . .</a:t>
            </a:r>
            <a:endParaRPr lang="zh-CN" altLang="en-US" dirty="0"/>
          </a:p>
        </p:txBody>
      </p:sp>
      <p:sp>
        <p:nvSpPr>
          <p:cNvPr id="8" name="文本框 7">
            <a:extLst>
              <a:ext uri="{FF2B5EF4-FFF2-40B4-BE49-F238E27FC236}">
                <a16:creationId xmlns:a16="http://schemas.microsoft.com/office/drawing/2014/main" id="{D0C2029A-A66E-850A-3811-82E8D40D937B}"/>
              </a:ext>
            </a:extLst>
          </p:cNvPr>
          <p:cNvSpPr txBox="1"/>
          <p:nvPr/>
        </p:nvSpPr>
        <p:spPr>
          <a:xfrm>
            <a:off x="2041235" y="4684667"/>
            <a:ext cx="900547" cy="307777"/>
          </a:xfrm>
          <a:prstGeom prst="rect">
            <a:avLst/>
          </a:prstGeom>
          <a:noFill/>
        </p:spPr>
        <p:txBody>
          <a:bodyPr wrap="square" rtlCol="0">
            <a:spAutoFit/>
          </a:bodyPr>
          <a:lstStyle/>
          <a:p>
            <a:pPr algn="ctr"/>
            <a:r>
              <a:rPr lang="en-US" altLang="zh-CN" sz="1400" dirty="0"/>
              <a:t>NORTH</a:t>
            </a:r>
            <a:endParaRPr lang="zh-CN" altLang="en-US" sz="1400" dirty="0"/>
          </a:p>
        </p:txBody>
      </p:sp>
      <p:sp>
        <p:nvSpPr>
          <p:cNvPr id="9" name="文本框 8">
            <a:extLst>
              <a:ext uri="{FF2B5EF4-FFF2-40B4-BE49-F238E27FC236}">
                <a16:creationId xmlns:a16="http://schemas.microsoft.com/office/drawing/2014/main" id="{C31C42F1-8988-C4C2-1458-B7F8B5F264A2}"/>
              </a:ext>
            </a:extLst>
          </p:cNvPr>
          <p:cNvSpPr txBox="1"/>
          <p:nvPr/>
        </p:nvSpPr>
        <p:spPr>
          <a:xfrm>
            <a:off x="3052618" y="4684667"/>
            <a:ext cx="900547" cy="307777"/>
          </a:xfrm>
          <a:prstGeom prst="rect">
            <a:avLst/>
          </a:prstGeom>
          <a:noFill/>
        </p:spPr>
        <p:txBody>
          <a:bodyPr wrap="square" rtlCol="0">
            <a:spAutoFit/>
          </a:bodyPr>
          <a:lstStyle/>
          <a:p>
            <a:pPr algn="ctr"/>
            <a:r>
              <a:rPr lang="en-US" altLang="zh-CN" sz="1400" dirty="0"/>
              <a:t>WEST</a:t>
            </a:r>
            <a:endParaRPr lang="zh-CN" altLang="en-US" sz="1400" dirty="0"/>
          </a:p>
        </p:txBody>
      </p:sp>
      <p:sp>
        <p:nvSpPr>
          <p:cNvPr id="10" name="文本框 9">
            <a:extLst>
              <a:ext uri="{FF2B5EF4-FFF2-40B4-BE49-F238E27FC236}">
                <a16:creationId xmlns:a16="http://schemas.microsoft.com/office/drawing/2014/main" id="{C585783A-3B71-2172-05E4-54A67AD6566A}"/>
              </a:ext>
            </a:extLst>
          </p:cNvPr>
          <p:cNvSpPr txBox="1"/>
          <p:nvPr/>
        </p:nvSpPr>
        <p:spPr>
          <a:xfrm>
            <a:off x="4064000" y="4683367"/>
            <a:ext cx="900547" cy="307777"/>
          </a:xfrm>
          <a:prstGeom prst="rect">
            <a:avLst/>
          </a:prstGeom>
          <a:noFill/>
        </p:spPr>
        <p:txBody>
          <a:bodyPr wrap="square" rtlCol="0">
            <a:spAutoFit/>
          </a:bodyPr>
          <a:lstStyle/>
          <a:p>
            <a:pPr algn="ctr"/>
            <a:r>
              <a:rPr lang="en-US" altLang="zh-CN" sz="1400" dirty="0"/>
              <a:t>SOUTH</a:t>
            </a:r>
            <a:endParaRPr lang="zh-CN" altLang="en-US" sz="1400" dirty="0"/>
          </a:p>
        </p:txBody>
      </p:sp>
    </p:spTree>
    <p:extLst>
      <p:ext uri="{BB962C8B-B14F-4D97-AF65-F5344CB8AC3E}">
        <p14:creationId xmlns:p14="http://schemas.microsoft.com/office/powerpoint/2010/main" val="318478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2F25C-2EA4-1295-0543-25195251CF59}"/>
              </a:ext>
            </a:extLst>
          </p:cNvPr>
          <p:cNvSpPr>
            <a:spLocks noGrp="1"/>
          </p:cNvSpPr>
          <p:nvPr>
            <p:ph type="title"/>
          </p:nvPr>
        </p:nvSpPr>
        <p:spPr/>
        <p:txBody>
          <a:bodyPr/>
          <a:lstStyle/>
          <a:p>
            <a:r>
              <a:rPr lang="zh-CN" altLang="en-US" dirty="0"/>
              <a:t>迭代加深搜索</a:t>
            </a:r>
          </a:p>
        </p:txBody>
      </p:sp>
      <p:sp>
        <p:nvSpPr>
          <p:cNvPr id="4" name="文本框 3">
            <a:extLst>
              <a:ext uri="{FF2B5EF4-FFF2-40B4-BE49-F238E27FC236}">
                <a16:creationId xmlns:a16="http://schemas.microsoft.com/office/drawing/2014/main" id="{714480EB-46E7-7A93-3B06-F129F4913A31}"/>
              </a:ext>
            </a:extLst>
          </p:cNvPr>
          <p:cNvSpPr txBox="1"/>
          <p:nvPr/>
        </p:nvSpPr>
        <p:spPr>
          <a:xfrm>
            <a:off x="4321476" y="958241"/>
            <a:ext cx="2892124" cy="369332"/>
          </a:xfrm>
          <a:prstGeom prst="rect">
            <a:avLst/>
          </a:prstGeom>
          <a:noFill/>
        </p:spPr>
        <p:txBody>
          <a:bodyPr wrap="square" rtlCol="0">
            <a:spAutoFit/>
          </a:bodyPr>
          <a:lstStyle/>
          <a:p>
            <a:r>
              <a:rPr lang="en-US" altLang="zh-CN" dirty="0"/>
              <a:t>P1189 SEARCH</a:t>
            </a:r>
            <a:endParaRPr lang="zh-CN" altLang="en-US" dirty="0"/>
          </a:p>
        </p:txBody>
      </p:sp>
      <p:pic>
        <p:nvPicPr>
          <p:cNvPr id="5" name="图片 4">
            <a:extLst>
              <a:ext uri="{FF2B5EF4-FFF2-40B4-BE49-F238E27FC236}">
                <a16:creationId xmlns:a16="http://schemas.microsoft.com/office/drawing/2014/main" id="{7C7CD4F6-1113-8861-D065-6A2548F49944}"/>
              </a:ext>
            </a:extLst>
          </p:cNvPr>
          <p:cNvPicPr>
            <a:picLocks noChangeAspect="1"/>
          </p:cNvPicPr>
          <p:nvPr/>
        </p:nvPicPr>
        <p:blipFill rotWithShape="1">
          <a:blip r:embed="rId2">
            <a:extLst>
              <a:ext uri="{28A0092B-C50C-407E-A947-70E740481C1C}">
                <a14:useLocalDpi xmlns:a14="http://schemas.microsoft.com/office/drawing/2010/main" val="0"/>
              </a:ext>
            </a:extLst>
          </a:blip>
          <a:srcRect l="2013"/>
          <a:stretch/>
        </p:blipFill>
        <p:spPr>
          <a:xfrm>
            <a:off x="632563" y="1751675"/>
            <a:ext cx="11220075" cy="3905795"/>
          </a:xfrm>
          <a:prstGeom prst="rect">
            <a:avLst/>
          </a:prstGeom>
        </p:spPr>
      </p:pic>
    </p:spTree>
    <p:extLst>
      <p:ext uri="{BB962C8B-B14F-4D97-AF65-F5344CB8AC3E}">
        <p14:creationId xmlns:p14="http://schemas.microsoft.com/office/powerpoint/2010/main" val="57318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66078F4-263E-2457-F826-129D4534A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343" y="55750"/>
            <a:ext cx="5465668" cy="6746499"/>
          </a:xfrm>
          <a:prstGeom prst="rect">
            <a:avLst/>
          </a:prstGeom>
        </p:spPr>
      </p:pic>
      <p:sp>
        <p:nvSpPr>
          <p:cNvPr id="4" name="文本框 3">
            <a:extLst>
              <a:ext uri="{FF2B5EF4-FFF2-40B4-BE49-F238E27FC236}">
                <a16:creationId xmlns:a16="http://schemas.microsoft.com/office/drawing/2014/main" id="{2176307C-DC32-468A-C6B6-31960D7FA0F0}"/>
              </a:ext>
            </a:extLst>
          </p:cNvPr>
          <p:cNvSpPr txBox="1"/>
          <p:nvPr/>
        </p:nvSpPr>
        <p:spPr>
          <a:xfrm>
            <a:off x="688930" y="582461"/>
            <a:ext cx="2855935" cy="646331"/>
          </a:xfrm>
          <a:prstGeom prst="rect">
            <a:avLst/>
          </a:prstGeom>
          <a:noFill/>
        </p:spPr>
        <p:txBody>
          <a:bodyPr wrap="square" rtlCol="0">
            <a:spAutoFit/>
          </a:bodyPr>
          <a:lstStyle/>
          <a:p>
            <a:r>
              <a:rPr lang="zh-CN" altLang="en-US" dirty="0"/>
              <a:t>状态数为</a:t>
            </a:r>
            <a:r>
              <a:rPr lang="en-US" altLang="zh-CN" dirty="0"/>
              <a:t>50*50*1000</a:t>
            </a:r>
          </a:p>
          <a:p>
            <a:r>
              <a:rPr lang="zh-CN" altLang="en-US" dirty="0"/>
              <a:t>显然可以用记忆化搜索</a:t>
            </a:r>
          </a:p>
        </p:txBody>
      </p:sp>
      <p:sp>
        <p:nvSpPr>
          <p:cNvPr id="5" name="文本框 4">
            <a:extLst>
              <a:ext uri="{FF2B5EF4-FFF2-40B4-BE49-F238E27FC236}">
                <a16:creationId xmlns:a16="http://schemas.microsoft.com/office/drawing/2014/main" id="{10332FA3-9AE4-C0DA-37B4-D5B48A0D6A54}"/>
              </a:ext>
            </a:extLst>
          </p:cNvPr>
          <p:cNvSpPr txBox="1"/>
          <p:nvPr/>
        </p:nvSpPr>
        <p:spPr>
          <a:xfrm>
            <a:off x="688930" y="2028825"/>
            <a:ext cx="2797220" cy="646331"/>
          </a:xfrm>
          <a:prstGeom prst="rect">
            <a:avLst/>
          </a:prstGeom>
          <a:noFill/>
        </p:spPr>
        <p:txBody>
          <a:bodyPr wrap="square" rtlCol="0">
            <a:spAutoFit/>
          </a:bodyPr>
          <a:lstStyle/>
          <a:p>
            <a:r>
              <a:rPr lang="zh-CN" altLang="en-US" dirty="0"/>
              <a:t>假如题目给出限制，内存只有</a:t>
            </a:r>
            <a:r>
              <a:rPr lang="en-US" altLang="zh-CN" dirty="0"/>
              <a:t>2M</a:t>
            </a:r>
            <a:r>
              <a:rPr lang="zh-CN" altLang="en-US" dirty="0"/>
              <a:t>，又改何解？</a:t>
            </a:r>
          </a:p>
        </p:txBody>
      </p:sp>
    </p:spTree>
    <p:extLst>
      <p:ext uri="{BB962C8B-B14F-4D97-AF65-F5344CB8AC3E}">
        <p14:creationId xmlns:p14="http://schemas.microsoft.com/office/powerpoint/2010/main" val="369993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2F25C-2EA4-1295-0543-25195251CF59}"/>
              </a:ext>
            </a:extLst>
          </p:cNvPr>
          <p:cNvSpPr>
            <a:spLocks noGrp="1"/>
          </p:cNvSpPr>
          <p:nvPr>
            <p:ph type="title"/>
          </p:nvPr>
        </p:nvSpPr>
        <p:spPr/>
        <p:txBody>
          <a:bodyPr/>
          <a:lstStyle/>
          <a:p>
            <a:r>
              <a:rPr lang="zh-CN" altLang="en-US" dirty="0"/>
              <a:t>迭代加深搜索</a:t>
            </a:r>
          </a:p>
        </p:txBody>
      </p:sp>
      <p:sp>
        <p:nvSpPr>
          <p:cNvPr id="4" name="文本框 3">
            <a:extLst>
              <a:ext uri="{FF2B5EF4-FFF2-40B4-BE49-F238E27FC236}">
                <a16:creationId xmlns:a16="http://schemas.microsoft.com/office/drawing/2014/main" id="{714480EB-46E7-7A93-3B06-F129F4913A31}"/>
              </a:ext>
            </a:extLst>
          </p:cNvPr>
          <p:cNvSpPr txBox="1"/>
          <p:nvPr/>
        </p:nvSpPr>
        <p:spPr>
          <a:xfrm>
            <a:off x="4321476" y="958241"/>
            <a:ext cx="2374888" cy="369332"/>
          </a:xfrm>
          <a:prstGeom prst="rect">
            <a:avLst/>
          </a:prstGeom>
          <a:noFill/>
        </p:spPr>
        <p:txBody>
          <a:bodyPr wrap="square" rtlCol="0">
            <a:spAutoFit/>
          </a:bodyPr>
          <a:lstStyle/>
          <a:p>
            <a:r>
              <a:rPr lang="en-US" altLang="zh-CN" dirty="0"/>
              <a:t>P1189 SEARCH</a:t>
            </a:r>
            <a:endParaRPr lang="zh-CN" altLang="en-US" dirty="0"/>
          </a:p>
        </p:txBody>
      </p:sp>
      <p:sp>
        <p:nvSpPr>
          <p:cNvPr id="3" name="文本框 2">
            <a:extLst>
              <a:ext uri="{FF2B5EF4-FFF2-40B4-BE49-F238E27FC236}">
                <a16:creationId xmlns:a16="http://schemas.microsoft.com/office/drawing/2014/main" id="{B899405D-D7E7-0E84-8388-14D88BD08E01}"/>
              </a:ext>
            </a:extLst>
          </p:cNvPr>
          <p:cNvSpPr txBox="1"/>
          <p:nvPr/>
        </p:nvSpPr>
        <p:spPr>
          <a:xfrm>
            <a:off x="1285875" y="1657351"/>
            <a:ext cx="9239250" cy="923330"/>
          </a:xfrm>
          <a:prstGeom prst="rect">
            <a:avLst/>
          </a:prstGeom>
          <a:noFill/>
        </p:spPr>
        <p:txBody>
          <a:bodyPr wrap="square" rtlCol="0">
            <a:spAutoFit/>
          </a:bodyPr>
          <a:lstStyle/>
          <a:p>
            <a:r>
              <a:rPr lang="zh-CN" altLang="en-US" dirty="0"/>
              <a:t>        将汽车移动了刚好</a:t>
            </a:r>
            <a:r>
              <a:rPr lang="en-US" altLang="zh-CN" dirty="0"/>
              <a:t>X</a:t>
            </a:r>
            <a:r>
              <a:rPr lang="zh-CN" altLang="en-US" dirty="0"/>
              <a:t>次的所有可能的位置当成第</a:t>
            </a:r>
            <a:r>
              <a:rPr lang="en-US" altLang="zh-CN" dirty="0"/>
              <a:t>X</a:t>
            </a:r>
            <a:r>
              <a:rPr lang="zh-CN" altLang="en-US" dirty="0"/>
              <a:t>层的状态。我们发现每一层的状态只会由上一层的状态转移而来，因此我们不用储存所有的状态，只用储存前一层的状态我们就可以知道当前层的状态。</a:t>
            </a:r>
          </a:p>
        </p:txBody>
      </p:sp>
      <p:sp>
        <p:nvSpPr>
          <p:cNvPr id="6" name="文本框 5">
            <a:extLst>
              <a:ext uri="{FF2B5EF4-FFF2-40B4-BE49-F238E27FC236}">
                <a16:creationId xmlns:a16="http://schemas.microsoft.com/office/drawing/2014/main" id="{BA5CB86B-9B6D-D22C-0881-3C1A6E1650C3}"/>
              </a:ext>
            </a:extLst>
          </p:cNvPr>
          <p:cNvSpPr txBox="1"/>
          <p:nvPr/>
        </p:nvSpPr>
        <p:spPr>
          <a:xfrm>
            <a:off x="838200" y="5899759"/>
            <a:ext cx="6096000" cy="369332"/>
          </a:xfrm>
          <a:prstGeom prst="rect">
            <a:avLst/>
          </a:prstGeom>
          <a:noFill/>
        </p:spPr>
        <p:txBody>
          <a:bodyPr wrap="square">
            <a:spAutoFit/>
          </a:bodyPr>
          <a:lstStyle/>
          <a:p>
            <a:r>
              <a:rPr lang="zh-CN" altLang="en-US" dirty="0"/>
              <a:t>https://www.luogu.com.cn/record/166036215</a:t>
            </a:r>
          </a:p>
        </p:txBody>
      </p:sp>
    </p:spTree>
    <p:extLst>
      <p:ext uri="{BB962C8B-B14F-4D97-AF65-F5344CB8AC3E}">
        <p14:creationId xmlns:p14="http://schemas.microsoft.com/office/powerpoint/2010/main" val="84587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2F25C-2EA4-1295-0543-25195251CF59}"/>
              </a:ext>
            </a:extLst>
          </p:cNvPr>
          <p:cNvSpPr>
            <a:spLocks noGrp="1"/>
          </p:cNvSpPr>
          <p:nvPr>
            <p:ph type="title"/>
          </p:nvPr>
        </p:nvSpPr>
        <p:spPr/>
        <p:txBody>
          <a:bodyPr/>
          <a:lstStyle/>
          <a:p>
            <a:r>
              <a:rPr lang="zh-CN" altLang="en-US" dirty="0"/>
              <a:t>双向搜索</a:t>
            </a:r>
          </a:p>
        </p:txBody>
      </p:sp>
      <p:sp>
        <p:nvSpPr>
          <p:cNvPr id="4" name="文本框 3">
            <a:extLst>
              <a:ext uri="{FF2B5EF4-FFF2-40B4-BE49-F238E27FC236}">
                <a16:creationId xmlns:a16="http://schemas.microsoft.com/office/drawing/2014/main" id="{714480EB-46E7-7A93-3B06-F129F4913A31}"/>
              </a:ext>
            </a:extLst>
          </p:cNvPr>
          <p:cNvSpPr txBox="1"/>
          <p:nvPr/>
        </p:nvSpPr>
        <p:spPr>
          <a:xfrm>
            <a:off x="3450919" y="958241"/>
            <a:ext cx="3337808" cy="369332"/>
          </a:xfrm>
          <a:prstGeom prst="rect">
            <a:avLst/>
          </a:prstGeom>
          <a:noFill/>
        </p:spPr>
        <p:txBody>
          <a:bodyPr wrap="square" rtlCol="0">
            <a:spAutoFit/>
          </a:bodyPr>
          <a:lstStyle/>
          <a:p>
            <a:r>
              <a:rPr lang="en-GB" altLang="zh-CN" dirty="0"/>
              <a:t>CF525E Anya and Cubes</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8937F00-7F6E-5EDB-848E-DE925F25D9D3}"/>
                  </a:ext>
                </a:extLst>
              </p:cNvPr>
              <p:cNvSpPr txBox="1"/>
              <p:nvPr/>
            </p:nvSpPr>
            <p:spPr>
              <a:xfrm>
                <a:off x="838200" y="1594308"/>
                <a:ext cx="10708190" cy="923330"/>
              </a:xfrm>
              <a:prstGeom prst="rect">
                <a:avLst/>
              </a:prstGeom>
              <a:noFill/>
            </p:spPr>
            <p:txBody>
              <a:bodyPr wrap="square">
                <a:spAutoFit/>
              </a:bodyPr>
              <a:lstStyle/>
              <a:p>
                <a:r>
                  <a:rPr lang="zh-CN" altLang="en-US" dirty="0"/>
                  <a:t>        给你一个长度为</a:t>
                </a:r>
                <a14:m>
                  <m:oMath xmlns:m="http://schemas.openxmlformats.org/officeDocument/2006/math">
                    <m:r>
                      <a:rPr lang="en-US" altLang="zh-CN" b="0" i="1" dirty="0" smtClean="0">
                        <a:latin typeface="Cambria Math" panose="02040503050406030204" pitchFamily="18" charset="0"/>
                      </a:rPr>
                      <m:t>𝑛</m:t>
                    </m:r>
                  </m:oMath>
                </a14:m>
                <a:r>
                  <a:rPr lang="zh-CN" altLang="en-US" dirty="0"/>
                  <a:t>的数组</a:t>
                </a:r>
                <a14:m>
                  <m:oMath xmlns:m="http://schemas.openxmlformats.org/officeDocument/2006/math">
                    <m:r>
                      <a:rPr lang="en-US" altLang="zh-CN" b="0" i="1" smtClean="0">
                        <a:latin typeface="Cambria Math" panose="02040503050406030204" pitchFamily="18" charset="0"/>
                      </a:rPr>
                      <m:t>𝑎</m:t>
                    </m:r>
                  </m:oMath>
                </a14:m>
                <a:r>
                  <a:rPr lang="zh-CN" altLang="en-US" dirty="0"/>
                  <a:t>，你可以从中选出任意个数组成数组</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𝑏</m:t>
                    </m:r>
                  </m:oMath>
                </a14:m>
                <a:r>
                  <a:rPr lang="zh-CN" altLang="en-US" dirty="0"/>
                  <a:t>，并在</a:t>
                </a:r>
                <a14:m>
                  <m:oMath xmlns:m="http://schemas.openxmlformats.org/officeDocument/2006/math">
                    <m:r>
                      <a:rPr lang="en-US" altLang="zh-CN" b="0" i="1" smtClean="0">
                        <a:latin typeface="Cambria Math" panose="02040503050406030204" pitchFamily="18" charset="0"/>
                      </a:rPr>
                      <m:t>𝑏</m:t>
                    </m:r>
                  </m:oMath>
                </a14:m>
                <a:r>
                  <a:rPr lang="zh-CN" altLang="en-US" dirty="0"/>
                  <a:t>中再选出不超过</a:t>
                </a:r>
                <a14:m>
                  <m:oMath xmlns:m="http://schemas.openxmlformats.org/officeDocument/2006/math">
                    <m:r>
                      <a:rPr lang="en-US" altLang="zh-CN" b="0" i="1" smtClean="0">
                        <a:latin typeface="Cambria Math" panose="02040503050406030204" pitchFamily="18" charset="0"/>
                      </a:rPr>
                      <m:t>𝑘</m:t>
                    </m:r>
                  </m:oMath>
                </a14:m>
                <a:r>
                  <a:rPr lang="zh-CN" altLang="en-US" dirty="0"/>
                  <a:t>个数，将这不超过</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 </m:t>
                    </m:r>
                  </m:oMath>
                </a14:m>
                <a:r>
                  <a:rPr lang="zh-CN" altLang="en-US" dirty="0"/>
                  <a:t>个数变成自己的阶乘。最后求数组 </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 </m:t>
                    </m:r>
                  </m:oMath>
                </a14:m>
                <a:r>
                  <a:rPr lang="zh-CN" altLang="en-US" dirty="0"/>
                  <a:t>的各个元素之和为 </a:t>
                </a:r>
                <a14:m>
                  <m:oMath xmlns:m="http://schemas.openxmlformats.org/officeDocument/2006/math">
                    <m:r>
                      <a:rPr lang="en-US" altLang="zh-CN" b="0" i="1" dirty="0" smtClean="0">
                        <a:latin typeface="Cambria Math" panose="02040503050406030204" pitchFamily="18" charset="0"/>
                      </a:rPr>
                      <m:t>𝑆</m:t>
                    </m:r>
                  </m:oMath>
                </a14:m>
                <a:r>
                  <a:rPr lang="zh-CN" altLang="en-US" dirty="0"/>
                  <a:t> 的方案数。两个方案不同当且仅当从</a:t>
                </a:r>
                <a14:m>
                  <m:oMath xmlns:m="http://schemas.openxmlformats.org/officeDocument/2006/math">
                    <m:r>
                      <a:rPr lang="en-US" altLang="zh-CN" b="0" i="1" smtClean="0">
                        <a:latin typeface="Cambria Math" panose="02040503050406030204" pitchFamily="18" charset="0"/>
                      </a:rPr>
                      <m:t>𝑎</m:t>
                    </m:r>
                  </m:oMath>
                </a14:m>
                <a:r>
                  <a:rPr lang="zh-CN" altLang="en-US" dirty="0"/>
                  <a:t>选择时的下标不同或从</a:t>
                </a:r>
                <a14:m>
                  <m:oMath xmlns:m="http://schemas.openxmlformats.org/officeDocument/2006/math">
                    <m:r>
                      <a:rPr lang="en-US" altLang="zh-CN" b="0" i="1" smtClean="0">
                        <a:latin typeface="Cambria Math" panose="02040503050406030204" pitchFamily="18" charset="0"/>
                      </a:rPr>
                      <m:t>𝑏</m:t>
                    </m:r>
                  </m:oMath>
                </a14:m>
                <a:r>
                  <a:rPr lang="zh-CN" altLang="en-US" dirty="0"/>
                  <a:t>中选择时的下标不同。</a:t>
                </a:r>
                <a:endParaRPr lang="zh-CN" altLang="en-US" i="1" dirty="0">
                  <a:latin typeface="KaTeX_Main"/>
                </a:endParaRPr>
              </a:p>
            </p:txBody>
          </p:sp>
        </mc:Choice>
        <mc:Fallback xmlns="">
          <p:sp>
            <p:nvSpPr>
              <p:cNvPr id="6" name="文本框 5">
                <a:extLst>
                  <a:ext uri="{FF2B5EF4-FFF2-40B4-BE49-F238E27FC236}">
                    <a16:creationId xmlns:a16="http://schemas.microsoft.com/office/drawing/2014/main" id="{B8937F00-7F6E-5EDB-848E-DE925F25D9D3}"/>
                  </a:ext>
                </a:extLst>
              </p:cNvPr>
              <p:cNvSpPr txBox="1">
                <a:spLocks noRot="1" noChangeAspect="1" noMove="1" noResize="1" noEditPoints="1" noAdjustHandles="1" noChangeArrowheads="1" noChangeShapeType="1" noTextEdit="1"/>
              </p:cNvSpPr>
              <p:nvPr/>
            </p:nvSpPr>
            <p:spPr>
              <a:xfrm>
                <a:off x="838200" y="1594308"/>
                <a:ext cx="10708190" cy="923330"/>
              </a:xfrm>
              <a:prstGeom prst="rect">
                <a:avLst/>
              </a:prstGeom>
              <a:blipFill>
                <a:blip r:embed="rId2"/>
                <a:stretch>
                  <a:fillRect l="-513"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E599539-A1DB-FC78-6B3A-813640C78850}"/>
                  </a:ext>
                </a:extLst>
              </p:cNvPr>
              <p:cNvSpPr txBox="1"/>
              <p:nvPr/>
            </p:nvSpPr>
            <p:spPr>
              <a:xfrm>
                <a:off x="838200" y="2704804"/>
                <a:ext cx="9619989" cy="923330"/>
              </a:xfrm>
              <a:prstGeom prst="rect">
                <a:avLst/>
              </a:prstGeom>
              <a:noFill/>
            </p:spPr>
            <p:txBody>
              <a:bodyPr wrap="square" rtlCol="0">
                <a:spAutoFit/>
              </a:bodyPr>
              <a:lstStyle/>
              <a:p>
                <a:r>
                  <a:rPr lang="zh-CN" altLang="en-US" dirty="0"/>
                  <a:t>输入格式：</a:t>
                </a:r>
                <a:endParaRPr lang="en-US" altLang="zh-CN" dirty="0"/>
              </a:p>
              <a:p>
                <a:pPr algn="l"/>
                <a:r>
                  <a:rPr lang="zh-CN" altLang="en-US" b="0" i="0" dirty="0">
                    <a:effectLst/>
                    <a:highlight>
                      <a:srgbClr val="FFFFFF"/>
                    </a:highlight>
                    <a:latin typeface="-apple-system"/>
                  </a:rPr>
                  <a:t>第一行三个空格隔开的整数 </a:t>
                </a:r>
                <a:r>
                  <a:rPr lang="zh-CN" altLang="en-US" b="0" i="0" dirty="0">
                    <a:effectLst/>
                    <a:highlight>
                      <a:srgbClr val="FFFFFF"/>
                    </a:highlight>
                    <a:latin typeface="KaTeX_Main"/>
                  </a:rPr>
                  <a:t>𝑛</a:t>
                </a:r>
                <a:r>
                  <a:rPr lang="en-US" altLang="zh-CN" b="0" i="0" dirty="0">
                    <a:effectLst/>
                    <a:highlight>
                      <a:srgbClr val="FFFFFF"/>
                    </a:highlight>
                    <a:latin typeface="KaTeX_Main"/>
                  </a:rPr>
                  <a:t>,</a:t>
                </a:r>
                <a:r>
                  <a:rPr lang="zh-CN" altLang="en-US" b="0" i="0" dirty="0">
                    <a:effectLst/>
                    <a:highlight>
                      <a:srgbClr val="FFFFFF"/>
                    </a:highlight>
                    <a:latin typeface="KaTeX_Main"/>
                  </a:rPr>
                  <a:t>𝑘</a:t>
                </a:r>
                <a:r>
                  <a:rPr lang="en-US" altLang="zh-CN" b="0" i="0" dirty="0">
                    <a:effectLst/>
                    <a:highlight>
                      <a:srgbClr val="FFFFFF"/>
                    </a:highlight>
                    <a:latin typeface="KaTeX_Main"/>
                  </a:rPr>
                  <a:t>,S </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𝑛</m:t>
                    </m:r>
                    <m:r>
                      <a:rPr lang="en-GB" altLang="zh-CN" b="0" i="1" smtClean="0">
                        <a:latin typeface="Cambria Math" panose="02040503050406030204" pitchFamily="18" charset="0"/>
                      </a:rPr>
                      <m:t>≤25, 0≤</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16</m:t>
                        </m:r>
                      </m:sup>
                    </m:sSup>
                    <m:r>
                      <a:rPr lang="en-US" altLang="zh-CN" b="0" i="0" smtClean="0">
                        <a:latin typeface="Cambria Math" panose="02040503050406030204" pitchFamily="18" charset="0"/>
                      </a:rPr>
                      <m:t>)</m:t>
                    </m:r>
                  </m:oMath>
                </a14:m>
                <a:r>
                  <a:rPr lang="zh-CN" altLang="en-US" dirty="0">
                    <a:highlight>
                      <a:srgbClr val="FFFFFF"/>
                    </a:highlight>
                    <a:latin typeface="-apple-system"/>
                  </a:rPr>
                  <a:t>。</a:t>
                </a:r>
                <a:endParaRPr lang="zh-CN" altLang="en-US" b="0" i="0" dirty="0">
                  <a:effectLst/>
                  <a:highlight>
                    <a:srgbClr val="FFFFFF"/>
                  </a:highlight>
                  <a:latin typeface="-apple-system"/>
                </a:endParaRPr>
              </a:p>
              <a:p>
                <a:r>
                  <a:rPr lang="zh-CN" altLang="en-US" b="0" i="0" dirty="0">
                    <a:effectLst/>
                    <a:highlight>
                      <a:srgbClr val="FFFFFF"/>
                    </a:highlight>
                    <a:latin typeface="-apple-system"/>
                  </a:rPr>
                  <a:t>第二行 </a:t>
                </a:r>
                <a:r>
                  <a:rPr lang="zh-CN" altLang="en-US" b="0" i="0" dirty="0">
                    <a:effectLst/>
                    <a:highlight>
                      <a:srgbClr val="FFFFFF"/>
                    </a:highlight>
                    <a:latin typeface="KaTeX_Main"/>
                  </a:rPr>
                  <a:t>𝑛</a:t>
                </a:r>
                <a:r>
                  <a:rPr lang="zh-CN" altLang="en-US" b="0" i="0" dirty="0">
                    <a:effectLst/>
                    <a:highlight>
                      <a:srgbClr val="FFFFFF"/>
                    </a:highlight>
                    <a:latin typeface="-apple-system"/>
                  </a:rPr>
                  <a:t>个整数，分别为</a:t>
                </a:r>
                <a14:m>
                  <m:oMath xmlns:m="http://schemas.openxmlformats.org/officeDocument/2006/math">
                    <m:sSub>
                      <m:sSubPr>
                        <m:ctrlPr>
                          <a:rPr lang="en-US" altLang="zh-CN" i="1" smtClean="0">
                            <a:highlight>
                              <a:srgbClr val="FFFFFF"/>
                            </a:highlight>
                            <a:latin typeface="Cambria Math" panose="02040503050406030204" pitchFamily="18" charset="0"/>
                          </a:rPr>
                        </m:ctrlPr>
                      </m:sSubPr>
                      <m:e>
                        <m:r>
                          <a:rPr lang="en-US" altLang="zh-CN" b="0" i="1" smtClean="0">
                            <a:highlight>
                              <a:srgbClr val="FFFFFF"/>
                            </a:highlight>
                            <a:latin typeface="Cambria Math" panose="02040503050406030204" pitchFamily="18" charset="0"/>
                          </a:rPr>
                          <m:t>𝑎</m:t>
                        </m:r>
                      </m:e>
                      <m:sub>
                        <m:r>
                          <a:rPr lang="en-GB" altLang="zh-CN" b="0" i="1" smtClean="0">
                            <a:highlight>
                              <a:srgbClr val="FFFFFF"/>
                            </a:highlight>
                            <a:latin typeface="Cambria Math" panose="02040503050406030204" pitchFamily="18" charset="0"/>
                          </a:rPr>
                          <m:t>1</m:t>
                        </m:r>
                      </m:sub>
                    </m:sSub>
                  </m:oMath>
                </a14:m>
                <a:r>
                  <a:rPr lang="zh-CN" altLang="en-US" dirty="0">
                    <a:highlight>
                      <a:srgbClr val="FFFFFF"/>
                    </a:highlight>
                    <a:latin typeface="KaTeX_Main"/>
                  </a:rPr>
                  <a:t>​</a:t>
                </a:r>
                <a:r>
                  <a:rPr lang="en-US" altLang="zh-CN" b="0" i="0" dirty="0">
                    <a:effectLst/>
                    <a:highlight>
                      <a:srgbClr val="FFFFFF"/>
                    </a:highlight>
                    <a:latin typeface="KaTeX_Main"/>
                  </a:rPr>
                  <a:t>,</a:t>
                </a:r>
                <a:r>
                  <a:rPr lang="en-US" altLang="zh-CN" dirty="0">
                    <a:highlight>
                      <a:srgbClr val="FFFFFF"/>
                    </a:highlight>
                  </a:rPr>
                  <a:t> </a:t>
                </a:r>
                <a14:m>
                  <m:oMath xmlns:m="http://schemas.openxmlformats.org/officeDocument/2006/math">
                    <m:sSub>
                      <m:sSubPr>
                        <m:ctrlPr>
                          <a:rPr lang="en-US" altLang="zh-CN" i="1" smtClean="0">
                            <a:highlight>
                              <a:srgbClr val="FFFFFF"/>
                            </a:highlight>
                            <a:latin typeface="Cambria Math" panose="02040503050406030204" pitchFamily="18" charset="0"/>
                          </a:rPr>
                        </m:ctrlPr>
                      </m:sSubPr>
                      <m:e>
                        <m:r>
                          <a:rPr lang="en-US" altLang="zh-CN" b="0" i="1" smtClean="0">
                            <a:highlight>
                              <a:srgbClr val="FFFFFF"/>
                            </a:highlight>
                            <a:latin typeface="Cambria Math" panose="02040503050406030204" pitchFamily="18" charset="0"/>
                          </a:rPr>
                          <m:t>𝑎</m:t>
                        </m:r>
                      </m:e>
                      <m:sub>
                        <m:r>
                          <a:rPr lang="en-GB" altLang="zh-CN" b="0" i="1" smtClean="0">
                            <a:highlight>
                              <a:srgbClr val="FFFFFF"/>
                            </a:highlight>
                            <a:latin typeface="Cambria Math" panose="02040503050406030204" pitchFamily="18" charset="0"/>
                          </a:rPr>
                          <m:t>2</m:t>
                        </m:r>
                      </m:sub>
                    </m:sSub>
                  </m:oMath>
                </a14:m>
                <a:r>
                  <a:rPr lang="zh-CN" altLang="en-US" dirty="0">
                    <a:highlight>
                      <a:srgbClr val="FFFFFF"/>
                    </a:highlight>
                    <a:latin typeface="KaTeX_Main"/>
                  </a:rPr>
                  <a:t>​</a:t>
                </a:r>
                <a:r>
                  <a:rPr lang="en-US" altLang="zh-CN" b="0" i="0" dirty="0">
                    <a:effectLst/>
                    <a:highlight>
                      <a:srgbClr val="FFFFFF"/>
                    </a:highlight>
                    <a:latin typeface="KaTeX_Main"/>
                  </a:rPr>
                  <a:t>,⋯ ,</a:t>
                </a:r>
                <a14:m>
                  <m:oMath xmlns:m="http://schemas.openxmlformats.org/officeDocument/2006/math">
                    <m:sSub>
                      <m:sSubPr>
                        <m:ctrlPr>
                          <a:rPr lang="en-US" altLang="zh-CN" b="0" i="1" smtClean="0">
                            <a:effectLst/>
                            <a:highlight>
                              <a:srgbClr val="FFFFFF"/>
                            </a:highlight>
                            <a:latin typeface="Cambria Math" panose="02040503050406030204" pitchFamily="18" charset="0"/>
                          </a:rPr>
                        </m:ctrlPr>
                      </m:sSubPr>
                      <m:e>
                        <m:r>
                          <a:rPr lang="en-US" altLang="zh-CN" b="0" i="1" smtClean="0">
                            <a:effectLst/>
                            <a:highlight>
                              <a:srgbClr val="FFFFFF"/>
                            </a:highlight>
                            <a:latin typeface="Cambria Math" panose="02040503050406030204" pitchFamily="18" charset="0"/>
                          </a:rPr>
                          <m:t>𝑎</m:t>
                        </m:r>
                      </m:e>
                      <m:sub>
                        <m:r>
                          <a:rPr lang="en-GB" altLang="zh-CN" b="0" i="1" smtClean="0">
                            <a:effectLst/>
                            <a:highlight>
                              <a:srgbClr val="FFFFFF"/>
                            </a:highlight>
                            <a:latin typeface="Cambria Math" panose="02040503050406030204" pitchFamily="18" charset="0"/>
                          </a:rPr>
                          <m:t>𝑛</m:t>
                        </m:r>
                      </m:sub>
                    </m:sSub>
                    <m:r>
                      <a:rPr lang="en-GB" altLang="zh-CN" b="0" i="1" smtClean="0">
                        <a:effectLst/>
                        <a:highlight>
                          <a:srgbClr val="FFFFFF"/>
                        </a:highlight>
                        <a:latin typeface="Cambria Math" panose="02040503050406030204" pitchFamily="18" charset="0"/>
                      </a:rPr>
                      <m:t> </m:t>
                    </m:r>
                  </m:oMath>
                </a14:m>
                <a:r>
                  <a:rPr lang="zh-CN" altLang="en-US" b="0" i="0" dirty="0">
                    <a:effectLst/>
                    <a:highlight>
                      <a:srgbClr val="FFFFFF"/>
                    </a:highlight>
                    <a:latin typeface="KaTeX_Main"/>
                  </a:rPr>
                  <a:t>​</a:t>
                </a:r>
                <a:r>
                  <a:rPr lang="zh-CN" altLang="en-US" b="0" i="0" dirty="0">
                    <a:effectLst/>
                    <a:highlight>
                      <a:srgbClr val="FFFFFF"/>
                    </a:highlight>
                    <a:latin typeface="-apple-system"/>
                  </a:rPr>
                  <a:t>（</a:t>
                </a:r>
                <a:r>
                  <a:rPr lang="en-US" altLang="zh-CN" b="0" i="0" dirty="0">
                    <a:effectLst/>
                    <a:highlight>
                      <a:srgbClr val="FFFFFF"/>
                    </a:highlight>
                    <a:latin typeface="KaTeX_Main"/>
                  </a:rPr>
                  <a:t>1 ≤</a:t>
                </a:r>
                <a:r>
                  <a:rPr lang="en-US" altLang="zh-CN" dirty="0">
                    <a:highlight>
                      <a:srgbClr val="FFFFFF"/>
                    </a:highlight>
                  </a:rPr>
                  <a:t> </a:t>
                </a:r>
                <a14:m>
                  <m:oMath xmlns:m="http://schemas.openxmlformats.org/officeDocument/2006/math">
                    <m:sSub>
                      <m:sSubPr>
                        <m:ctrlPr>
                          <a:rPr lang="en-US" altLang="zh-CN" i="1" smtClean="0">
                            <a:highlight>
                              <a:srgbClr val="FFFFFF"/>
                            </a:highlight>
                            <a:latin typeface="Cambria Math" panose="02040503050406030204" pitchFamily="18" charset="0"/>
                          </a:rPr>
                        </m:ctrlPr>
                      </m:sSubPr>
                      <m:e>
                        <m:r>
                          <a:rPr lang="en-US" altLang="zh-CN" b="0" i="1" smtClean="0">
                            <a:highlight>
                              <a:srgbClr val="FFFFFF"/>
                            </a:highlight>
                            <a:latin typeface="Cambria Math" panose="02040503050406030204" pitchFamily="18" charset="0"/>
                          </a:rPr>
                          <m:t>𝑎</m:t>
                        </m:r>
                      </m:e>
                      <m:sub>
                        <m:r>
                          <a:rPr lang="en-US" altLang="zh-CN" b="0" i="1" smtClean="0">
                            <a:highlight>
                              <a:srgbClr val="FFFFFF"/>
                            </a:highlight>
                            <a:latin typeface="Cambria Math" panose="02040503050406030204" pitchFamily="18" charset="0"/>
                          </a:rPr>
                          <m:t>𝑖</m:t>
                        </m:r>
                      </m:sub>
                    </m:sSub>
                  </m:oMath>
                </a14:m>
                <a:r>
                  <a:rPr lang="zh-CN" altLang="en-US" dirty="0">
                    <a:highlight>
                      <a:srgbClr val="FFFFFF"/>
                    </a:highlight>
                    <a:latin typeface="KaTeX_Main"/>
                  </a:rPr>
                  <a:t>​ </a:t>
                </a:r>
                <a:r>
                  <a:rPr lang="zh-CN" altLang="en-US" b="0" i="0" dirty="0">
                    <a:effectLst/>
                    <a:highlight>
                      <a:srgbClr val="FFFFFF"/>
                    </a:highlight>
                    <a:latin typeface="KaTeX_Main"/>
                  </a:rPr>
                  <a:t>≤ </a:t>
                </a:r>
                <a:r>
                  <a:rPr lang="en-US" altLang="zh-CN" dirty="0">
                    <a:highlight>
                      <a:srgbClr val="FFFFFF"/>
                    </a:highlight>
                    <a:latin typeface="KaTeX_Main"/>
                  </a:rPr>
                  <a:t>1</a:t>
                </a:r>
                <a:r>
                  <a:rPr lang="en-US" altLang="zh-CN" b="0" i="0" dirty="0">
                    <a:effectLst/>
                    <a:highlight>
                      <a:srgbClr val="FFFFFF"/>
                    </a:highlight>
                    <a:latin typeface="KaTeX_Main"/>
                  </a:rPr>
                  <a:t>×</a:t>
                </a:r>
                <a14:m>
                  <m:oMath xmlns:m="http://schemas.openxmlformats.org/officeDocument/2006/math">
                    <m:sSup>
                      <m:sSupPr>
                        <m:ctrlPr>
                          <a:rPr lang="en-US" altLang="zh-CN" b="0" i="1" smtClean="0">
                            <a:effectLst/>
                            <a:highlight>
                              <a:srgbClr val="FFFFFF"/>
                            </a:highlight>
                            <a:latin typeface="Cambria Math" panose="02040503050406030204" pitchFamily="18" charset="0"/>
                          </a:rPr>
                        </m:ctrlPr>
                      </m:sSupPr>
                      <m:e>
                        <m:r>
                          <a:rPr lang="en-US" altLang="zh-CN" b="0" i="1" smtClean="0">
                            <a:effectLst/>
                            <a:highlight>
                              <a:srgbClr val="FFFFFF"/>
                            </a:highlight>
                            <a:latin typeface="Cambria Math" panose="02040503050406030204" pitchFamily="18" charset="0"/>
                          </a:rPr>
                          <m:t>10</m:t>
                        </m:r>
                      </m:e>
                      <m:sup>
                        <m:r>
                          <a:rPr lang="en-US" altLang="zh-CN" b="0" i="1" smtClean="0">
                            <a:effectLst/>
                            <a:highlight>
                              <a:srgbClr val="FFFFFF"/>
                            </a:highlight>
                            <a:latin typeface="Cambria Math" panose="02040503050406030204" pitchFamily="18" charset="0"/>
                          </a:rPr>
                          <m:t>9</m:t>
                        </m:r>
                      </m:sup>
                    </m:sSup>
                  </m:oMath>
                </a14:m>
                <a:r>
                  <a:rPr lang="zh-CN" altLang="en-US" b="0" i="0" dirty="0">
                    <a:effectLst/>
                    <a:highlight>
                      <a:srgbClr val="FFFFFF"/>
                    </a:highlight>
                    <a:latin typeface="-apple-system"/>
                  </a:rPr>
                  <a:t>）。</a:t>
                </a:r>
              </a:p>
            </p:txBody>
          </p:sp>
        </mc:Choice>
        <mc:Fallback xmlns="">
          <p:sp>
            <p:nvSpPr>
              <p:cNvPr id="8" name="文本框 7">
                <a:extLst>
                  <a:ext uri="{FF2B5EF4-FFF2-40B4-BE49-F238E27FC236}">
                    <a16:creationId xmlns:a16="http://schemas.microsoft.com/office/drawing/2014/main" id="{4E599539-A1DB-FC78-6B3A-813640C78850}"/>
                  </a:ext>
                </a:extLst>
              </p:cNvPr>
              <p:cNvSpPr txBox="1">
                <a:spLocks noRot="1" noChangeAspect="1" noMove="1" noResize="1" noEditPoints="1" noAdjustHandles="1" noChangeArrowheads="1" noChangeShapeType="1" noTextEdit="1"/>
              </p:cNvSpPr>
              <p:nvPr/>
            </p:nvSpPr>
            <p:spPr>
              <a:xfrm>
                <a:off x="838200" y="2704804"/>
                <a:ext cx="9619989" cy="923330"/>
              </a:xfrm>
              <a:prstGeom prst="rect">
                <a:avLst/>
              </a:prstGeom>
              <a:blipFill>
                <a:blip r:embed="rId3"/>
                <a:stretch>
                  <a:fillRect l="-570" t="-3974" b="-9934"/>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BADCD1B3-7EDE-93F9-9CC4-098E5969ED1E}"/>
              </a:ext>
            </a:extLst>
          </p:cNvPr>
          <p:cNvSpPr txBox="1"/>
          <p:nvPr/>
        </p:nvSpPr>
        <p:spPr>
          <a:xfrm>
            <a:off x="884125" y="3746821"/>
            <a:ext cx="2116899" cy="1938992"/>
          </a:xfrm>
          <a:prstGeom prst="rect">
            <a:avLst/>
          </a:prstGeom>
          <a:noFill/>
        </p:spPr>
        <p:txBody>
          <a:bodyPr wrap="square" rtlCol="0">
            <a:spAutoFit/>
          </a:bodyPr>
          <a:lstStyle/>
          <a:p>
            <a:r>
              <a:rPr lang="en-US" altLang="zh-CN" sz="2000" dirty="0">
                <a:latin typeface="Consolas" panose="020B0609020204030204" pitchFamily="49" charset="0"/>
              </a:rPr>
              <a:t>input:</a:t>
            </a:r>
          </a:p>
          <a:p>
            <a:r>
              <a:rPr lang="en-US" altLang="zh-CN" sz="2000" dirty="0">
                <a:latin typeface="Consolas" panose="020B0609020204030204" pitchFamily="49" charset="0"/>
              </a:rPr>
              <a:t>2 2 30</a:t>
            </a:r>
          </a:p>
          <a:p>
            <a:r>
              <a:rPr lang="en-US" altLang="zh-CN" sz="2000" dirty="0">
                <a:latin typeface="Consolas" panose="020B0609020204030204" pitchFamily="49" charset="0"/>
              </a:rPr>
              <a:t>4 3</a:t>
            </a:r>
          </a:p>
          <a:p>
            <a:endParaRPr lang="zh-CN" altLang="en-US" sz="2000" dirty="0">
              <a:latin typeface="Consolas" panose="020B0609020204030204" pitchFamily="49" charset="0"/>
            </a:endParaRPr>
          </a:p>
          <a:p>
            <a:r>
              <a:rPr lang="en-US" altLang="zh-CN" sz="2000" dirty="0">
                <a:latin typeface="Consolas" panose="020B0609020204030204" pitchFamily="49" charset="0"/>
              </a:rPr>
              <a:t>output:</a:t>
            </a:r>
            <a:endParaRPr lang="zh-CN" altLang="en-US" sz="2000" dirty="0">
              <a:latin typeface="Consolas" panose="020B0609020204030204" pitchFamily="49" charset="0"/>
            </a:endParaRPr>
          </a:p>
          <a:p>
            <a:r>
              <a:rPr lang="en-US" altLang="zh-CN" sz="2000" dirty="0">
                <a:latin typeface="Consolas" panose="020B0609020204030204" pitchFamily="49" charset="0"/>
              </a:rPr>
              <a:t>1             </a:t>
            </a:r>
            <a:endParaRPr lang="zh-CN" altLang="en-US" sz="2000" dirty="0">
              <a:latin typeface="Consolas" panose="020B0609020204030204" pitchFamily="49" charset="0"/>
            </a:endParaRPr>
          </a:p>
        </p:txBody>
      </p:sp>
      <p:sp>
        <p:nvSpPr>
          <p:cNvPr id="10" name="文本框 9">
            <a:extLst>
              <a:ext uri="{FF2B5EF4-FFF2-40B4-BE49-F238E27FC236}">
                <a16:creationId xmlns:a16="http://schemas.microsoft.com/office/drawing/2014/main" id="{11905618-EA74-8C39-24C0-B07DB990CFFB}"/>
              </a:ext>
            </a:extLst>
          </p:cNvPr>
          <p:cNvSpPr txBox="1"/>
          <p:nvPr/>
        </p:nvSpPr>
        <p:spPr>
          <a:xfrm>
            <a:off x="3602272" y="3746821"/>
            <a:ext cx="2116899" cy="1938992"/>
          </a:xfrm>
          <a:prstGeom prst="rect">
            <a:avLst/>
          </a:prstGeom>
          <a:noFill/>
        </p:spPr>
        <p:txBody>
          <a:bodyPr wrap="square" rtlCol="0">
            <a:spAutoFit/>
          </a:bodyPr>
          <a:lstStyle/>
          <a:p>
            <a:r>
              <a:rPr lang="en-US" altLang="zh-CN" sz="2000" dirty="0">
                <a:latin typeface="Consolas" panose="020B0609020204030204" pitchFamily="49" charset="0"/>
              </a:rPr>
              <a:t>input:</a:t>
            </a:r>
          </a:p>
          <a:p>
            <a:r>
              <a:rPr lang="en-US" altLang="zh-CN" sz="2000" dirty="0">
                <a:latin typeface="Consolas" panose="020B0609020204030204" pitchFamily="49" charset="0"/>
              </a:rPr>
              <a:t>2 2 7</a:t>
            </a:r>
          </a:p>
          <a:p>
            <a:r>
              <a:rPr lang="en-US" altLang="zh-CN" sz="2000" dirty="0">
                <a:latin typeface="Consolas" panose="020B0609020204030204" pitchFamily="49" charset="0"/>
              </a:rPr>
              <a:t>4 3</a:t>
            </a:r>
          </a:p>
          <a:p>
            <a:endParaRPr lang="zh-CN" altLang="en-US" sz="2000" dirty="0">
              <a:latin typeface="Consolas" panose="020B0609020204030204" pitchFamily="49" charset="0"/>
            </a:endParaRPr>
          </a:p>
          <a:p>
            <a:r>
              <a:rPr lang="en-US" altLang="zh-CN" sz="2000" dirty="0">
                <a:latin typeface="Consolas" panose="020B0609020204030204" pitchFamily="49" charset="0"/>
              </a:rPr>
              <a:t>output:</a:t>
            </a:r>
            <a:endParaRPr lang="zh-CN" altLang="en-US" sz="2000" dirty="0">
              <a:latin typeface="Consolas" panose="020B0609020204030204" pitchFamily="49" charset="0"/>
            </a:endParaRPr>
          </a:p>
          <a:p>
            <a:r>
              <a:rPr lang="en-US" altLang="zh-CN" sz="2000" dirty="0">
                <a:latin typeface="Consolas" panose="020B0609020204030204" pitchFamily="49" charset="0"/>
              </a:rPr>
              <a:t>1             </a:t>
            </a:r>
            <a:endParaRPr lang="zh-CN" altLang="en-US" sz="2000" dirty="0">
              <a:latin typeface="Consolas" panose="020B0609020204030204" pitchFamily="49" charset="0"/>
            </a:endParaRPr>
          </a:p>
        </p:txBody>
      </p:sp>
      <p:sp>
        <p:nvSpPr>
          <p:cNvPr id="11" name="文本框 10">
            <a:extLst>
              <a:ext uri="{FF2B5EF4-FFF2-40B4-BE49-F238E27FC236}">
                <a16:creationId xmlns:a16="http://schemas.microsoft.com/office/drawing/2014/main" id="{9DC2A75B-A7D1-3D1B-6BE7-4258BFF4BB61}"/>
              </a:ext>
            </a:extLst>
          </p:cNvPr>
          <p:cNvSpPr txBox="1"/>
          <p:nvPr/>
        </p:nvSpPr>
        <p:spPr>
          <a:xfrm>
            <a:off x="6614782" y="3746821"/>
            <a:ext cx="2116899" cy="1938992"/>
          </a:xfrm>
          <a:prstGeom prst="rect">
            <a:avLst/>
          </a:prstGeom>
          <a:noFill/>
        </p:spPr>
        <p:txBody>
          <a:bodyPr wrap="square" rtlCol="0">
            <a:spAutoFit/>
          </a:bodyPr>
          <a:lstStyle/>
          <a:p>
            <a:r>
              <a:rPr lang="en-US" altLang="zh-CN" sz="2000" dirty="0">
                <a:latin typeface="Consolas" panose="020B0609020204030204" pitchFamily="49" charset="0"/>
              </a:rPr>
              <a:t>input:</a:t>
            </a:r>
          </a:p>
          <a:p>
            <a:r>
              <a:rPr lang="en-US" altLang="zh-CN" sz="2000" dirty="0">
                <a:latin typeface="Consolas" panose="020B0609020204030204" pitchFamily="49" charset="0"/>
              </a:rPr>
              <a:t>3 1 1</a:t>
            </a:r>
          </a:p>
          <a:p>
            <a:r>
              <a:rPr lang="en-US" altLang="zh-CN" sz="2000" dirty="0">
                <a:latin typeface="Consolas" panose="020B0609020204030204" pitchFamily="49" charset="0"/>
              </a:rPr>
              <a:t>1 1 1</a:t>
            </a:r>
          </a:p>
          <a:p>
            <a:endParaRPr lang="zh-CN" altLang="en-US" sz="2000" dirty="0">
              <a:latin typeface="Consolas" panose="020B0609020204030204" pitchFamily="49" charset="0"/>
            </a:endParaRPr>
          </a:p>
          <a:p>
            <a:r>
              <a:rPr lang="en-US" altLang="zh-CN" sz="2000" dirty="0">
                <a:latin typeface="Consolas" panose="020B0609020204030204" pitchFamily="49" charset="0"/>
              </a:rPr>
              <a:t>output:</a:t>
            </a:r>
            <a:endParaRPr lang="zh-CN" altLang="en-US" sz="2000" dirty="0">
              <a:latin typeface="Consolas" panose="020B0609020204030204" pitchFamily="49" charset="0"/>
            </a:endParaRPr>
          </a:p>
          <a:p>
            <a:r>
              <a:rPr lang="en-US" altLang="zh-CN" sz="2000" dirty="0">
                <a:latin typeface="Consolas" panose="020B0609020204030204" pitchFamily="49" charset="0"/>
              </a:rPr>
              <a:t>6         </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879000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6CB35C-2C28-84AB-3C44-64E06A805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031" y="713984"/>
            <a:ext cx="6362969" cy="4045906"/>
          </a:xfrm>
          <a:prstGeom prst="rect">
            <a:avLst/>
          </a:prstGeom>
        </p:spPr>
      </p:pic>
      <p:pic>
        <p:nvPicPr>
          <p:cNvPr id="12" name="图片 11">
            <a:extLst>
              <a:ext uri="{FF2B5EF4-FFF2-40B4-BE49-F238E27FC236}">
                <a16:creationId xmlns:a16="http://schemas.microsoft.com/office/drawing/2014/main" id="{7CDBFE80-0CF1-1AA6-DD52-9D2EBD3D8901}"/>
              </a:ext>
            </a:extLst>
          </p:cNvPr>
          <p:cNvPicPr>
            <a:picLocks noChangeAspect="1"/>
          </p:cNvPicPr>
          <p:nvPr/>
        </p:nvPicPr>
        <p:blipFill rotWithShape="1">
          <a:blip r:embed="rId3">
            <a:extLst>
              <a:ext uri="{28A0092B-C50C-407E-A947-70E740481C1C}">
                <a14:useLocalDpi xmlns:a14="http://schemas.microsoft.com/office/drawing/2010/main" val="0"/>
              </a:ext>
            </a:extLst>
          </a:blip>
          <a:srcRect t="1060"/>
          <a:stretch/>
        </p:blipFill>
        <p:spPr>
          <a:xfrm>
            <a:off x="106471" y="713984"/>
            <a:ext cx="5751557" cy="4093746"/>
          </a:xfrm>
          <a:prstGeom prst="rect">
            <a:avLst/>
          </a:prstGeom>
        </p:spPr>
      </p:pic>
      <p:pic>
        <p:nvPicPr>
          <p:cNvPr id="16" name="图片 15">
            <a:extLst>
              <a:ext uri="{FF2B5EF4-FFF2-40B4-BE49-F238E27FC236}">
                <a16:creationId xmlns:a16="http://schemas.microsoft.com/office/drawing/2014/main" id="{85D80EDD-0EA6-5D40-95C7-AB663DCD8E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1479" y="4887471"/>
            <a:ext cx="3911000" cy="1718385"/>
          </a:xfrm>
          <a:prstGeom prst="rect">
            <a:avLst/>
          </a:prstGeom>
        </p:spPr>
      </p:pic>
    </p:spTree>
    <p:extLst>
      <p:ext uri="{BB962C8B-B14F-4D97-AF65-F5344CB8AC3E}">
        <p14:creationId xmlns:p14="http://schemas.microsoft.com/office/powerpoint/2010/main" val="1641140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2F25C-2EA4-1295-0543-25195251CF59}"/>
              </a:ext>
            </a:extLst>
          </p:cNvPr>
          <p:cNvSpPr>
            <a:spLocks noGrp="1"/>
          </p:cNvSpPr>
          <p:nvPr>
            <p:ph type="title"/>
          </p:nvPr>
        </p:nvSpPr>
        <p:spPr/>
        <p:txBody>
          <a:bodyPr/>
          <a:lstStyle/>
          <a:p>
            <a:r>
              <a:rPr lang="zh-CN" altLang="en-US" dirty="0"/>
              <a:t>其它</a:t>
            </a:r>
          </a:p>
        </p:txBody>
      </p:sp>
      <p:sp>
        <p:nvSpPr>
          <p:cNvPr id="6" name="文本框 5">
            <a:extLst>
              <a:ext uri="{FF2B5EF4-FFF2-40B4-BE49-F238E27FC236}">
                <a16:creationId xmlns:a16="http://schemas.microsoft.com/office/drawing/2014/main" id="{B8937F00-7F6E-5EDB-848E-DE925F25D9D3}"/>
              </a:ext>
            </a:extLst>
          </p:cNvPr>
          <p:cNvSpPr txBox="1"/>
          <p:nvPr/>
        </p:nvSpPr>
        <p:spPr>
          <a:xfrm>
            <a:off x="838200" y="1594308"/>
            <a:ext cx="10708190" cy="1477328"/>
          </a:xfrm>
          <a:prstGeom prst="rect">
            <a:avLst/>
          </a:prstGeom>
          <a:noFill/>
        </p:spPr>
        <p:txBody>
          <a:bodyPr wrap="square">
            <a:spAutoFit/>
          </a:bodyPr>
          <a:lstStyle/>
          <a:p>
            <a:r>
              <a:rPr lang="en-US" altLang="zh-CN" dirty="0"/>
              <a:t>       </a:t>
            </a:r>
            <a:r>
              <a:rPr lang="zh-CN" altLang="en-US" dirty="0"/>
              <a:t>启发式搜索（</a:t>
            </a:r>
            <a:r>
              <a:rPr lang="en-US" altLang="zh-CN" dirty="0"/>
              <a:t>A*</a:t>
            </a:r>
            <a:r>
              <a:rPr lang="zh-CN" altLang="en-US" dirty="0"/>
              <a:t>），启发式迭代加深搜索</a:t>
            </a:r>
            <a:r>
              <a:rPr lang="en-US" altLang="zh-CN" dirty="0"/>
              <a:t>……</a:t>
            </a:r>
            <a:endParaRPr lang="en-US" altLang="zh-CN" i="1" dirty="0"/>
          </a:p>
          <a:p>
            <a:r>
              <a:rPr lang="en-US" altLang="zh-CN" i="1" dirty="0">
                <a:latin typeface="KaTeX_Main"/>
              </a:rPr>
              <a:t>        </a:t>
            </a:r>
            <a:r>
              <a:rPr lang="zh-CN" altLang="en-US" dirty="0">
                <a:latin typeface="KaTeX_Main"/>
              </a:rPr>
              <a:t>这些启发式算法是在搜索时增加了一个估值函数，对于当前状态预估了它到终状态的花费，并从当前所有状态中选出已经花费的加上估值函数的花费最小的向后搜索。当估值函数写的较好的时候它可以在有限时间内求出较优的解，这在</a:t>
            </a:r>
            <a:r>
              <a:rPr lang="en-US" altLang="zh-CN" dirty="0">
                <a:latin typeface="KaTeX_Main"/>
              </a:rPr>
              <a:t>OI</a:t>
            </a:r>
            <a:r>
              <a:rPr lang="zh-CN" altLang="en-US" dirty="0">
                <a:latin typeface="KaTeX_Main"/>
              </a:rPr>
              <a:t>赛制中可以骗分（当数据不强时用错误的算法在部分数据得到正确的结果）。但是，这些求较优解的算法在</a:t>
            </a:r>
            <a:r>
              <a:rPr lang="en-US" altLang="zh-CN" dirty="0">
                <a:latin typeface="KaTeX_Main"/>
              </a:rPr>
              <a:t>ICPC</a:t>
            </a:r>
            <a:r>
              <a:rPr lang="zh-CN" altLang="en-US" dirty="0">
                <a:latin typeface="KaTeX_Main"/>
              </a:rPr>
              <a:t>赛制中完全无用，因此在这里不展开。</a:t>
            </a:r>
            <a:endParaRPr lang="en-US" altLang="zh-CN" dirty="0">
              <a:latin typeface="KaTeX_Main"/>
            </a:endParaRPr>
          </a:p>
        </p:txBody>
      </p:sp>
    </p:spTree>
    <p:extLst>
      <p:ext uri="{BB962C8B-B14F-4D97-AF65-F5344CB8AC3E}">
        <p14:creationId xmlns:p14="http://schemas.microsoft.com/office/powerpoint/2010/main" val="395428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8992FE0-4BE6-86BE-912E-6A8D93B8ADC9}"/>
              </a:ext>
            </a:extLst>
          </p:cNvPr>
          <p:cNvSpPr txBox="1"/>
          <p:nvPr/>
        </p:nvSpPr>
        <p:spPr>
          <a:xfrm>
            <a:off x="838200" y="757049"/>
            <a:ext cx="10515600" cy="2862322"/>
          </a:xfrm>
          <a:prstGeom prst="rect">
            <a:avLst/>
          </a:prstGeom>
          <a:noFill/>
        </p:spPr>
        <p:txBody>
          <a:bodyPr wrap="square">
            <a:spAutoFit/>
          </a:bodyPr>
          <a:lstStyle/>
          <a:p>
            <a:r>
              <a:rPr lang="en-US" altLang="zh-CN" sz="2000" dirty="0"/>
              <a:t>        </a:t>
            </a:r>
            <a:r>
              <a:rPr lang="zh-CN" altLang="en-US" sz="2000" dirty="0"/>
              <a:t>搜索算法可以枚举所有可能的结果，找到最优结果或者统计符合要求的结果数量。我们在《基础篇》中介绍了搜索算法，包括深度优先搜索(DFS)和广度优先搜索(BFS)。在搜索的过程中，每个过程都有若干决策，所以搜索是一类时空开销都极大的枚举算法，其时间复杂度往往是指数或者是阶乘级别的。</a:t>
            </a:r>
            <a:endParaRPr lang="en-US" altLang="zh-CN" sz="2000" dirty="0"/>
          </a:p>
          <a:p>
            <a:r>
              <a:rPr lang="en-US" altLang="zh-CN" sz="2000" dirty="0"/>
              <a:t>        </a:t>
            </a:r>
            <a:r>
              <a:rPr lang="zh-CN" altLang="en-US" sz="2000" dirty="0"/>
              <a:t>为了使运行速度快一点，在这一章将介绍一些更优秀的搜索策略，也许可以帮助我们通过更多的测试点。然而，就算是用上了这些策略，这些搜索算法的时间复杂度往往还是指数级别的。当实在没能想出更好的解法时，可以考虑使用搜索算法来通过一些数据规模较小的测试点。</a:t>
            </a:r>
            <a:endParaRPr lang="en-US" altLang="zh-CN" sz="2000" dirty="0"/>
          </a:p>
          <a:p>
            <a:pPr algn="r"/>
            <a:r>
              <a:rPr lang="en-US" altLang="zh-CN" sz="2000" dirty="0"/>
              <a:t>------《</a:t>
            </a:r>
            <a:r>
              <a:rPr lang="zh-CN" altLang="en-US" sz="2000" dirty="0"/>
              <a:t>深入浅出程序设计竞赛 进阶篇</a:t>
            </a:r>
            <a:r>
              <a:rPr lang="en-US" altLang="zh-CN" sz="2000" dirty="0"/>
              <a:t>》</a:t>
            </a:r>
            <a:endParaRPr lang="zh-CN" altLang="en-US" sz="2000" dirty="0"/>
          </a:p>
        </p:txBody>
      </p:sp>
      <p:sp>
        <p:nvSpPr>
          <p:cNvPr id="6" name="文本框 5">
            <a:extLst>
              <a:ext uri="{FF2B5EF4-FFF2-40B4-BE49-F238E27FC236}">
                <a16:creationId xmlns:a16="http://schemas.microsoft.com/office/drawing/2014/main" id="{B5B7E0A9-D252-7F0D-E171-6EF9E0D7DAE7}"/>
              </a:ext>
            </a:extLst>
          </p:cNvPr>
          <p:cNvSpPr txBox="1"/>
          <p:nvPr/>
        </p:nvSpPr>
        <p:spPr>
          <a:xfrm>
            <a:off x="838200" y="3807912"/>
            <a:ext cx="10515600" cy="707886"/>
          </a:xfrm>
          <a:prstGeom prst="rect">
            <a:avLst/>
          </a:prstGeom>
          <a:noFill/>
        </p:spPr>
        <p:txBody>
          <a:bodyPr wrap="square" rtlCol="0">
            <a:spAutoFit/>
          </a:bodyPr>
          <a:lstStyle/>
          <a:p>
            <a:r>
              <a:rPr lang="zh-CN" altLang="en-US" sz="2000" dirty="0"/>
              <a:t>        注意，在</a:t>
            </a:r>
            <a:r>
              <a:rPr lang="en-US" altLang="zh-CN" sz="2000" dirty="0"/>
              <a:t>ICPC</a:t>
            </a:r>
            <a:r>
              <a:rPr lang="zh-CN" altLang="en-US" sz="2000" dirty="0"/>
              <a:t>赛制中，由于没有部分分的存在。使用时间复杂度错误的算法来通过部分测试点并无意义，仅可以用作对拍时的正确程序使用。</a:t>
            </a:r>
          </a:p>
        </p:txBody>
      </p:sp>
    </p:spTree>
    <p:extLst>
      <p:ext uri="{BB962C8B-B14F-4D97-AF65-F5344CB8AC3E}">
        <p14:creationId xmlns:p14="http://schemas.microsoft.com/office/powerpoint/2010/main" val="61566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2F25C-2EA4-1295-0543-25195251CF59}"/>
              </a:ext>
            </a:extLst>
          </p:cNvPr>
          <p:cNvSpPr>
            <a:spLocks noGrp="1"/>
          </p:cNvSpPr>
          <p:nvPr>
            <p:ph type="title"/>
          </p:nvPr>
        </p:nvSpPr>
        <p:spPr/>
        <p:txBody>
          <a:bodyPr/>
          <a:lstStyle/>
          <a:p>
            <a:r>
              <a:rPr lang="zh-CN" altLang="en-US" dirty="0"/>
              <a:t>状态剪枝</a:t>
            </a:r>
          </a:p>
        </p:txBody>
      </p:sp>
      <p:sp>
        <p:nvSpPr>
          <p:cNvPr id="6" name="文本框 5">
            <a:extLst>
              <a:ext uri="{FF2B5EF4-FFF2-40B4-BE49-F238E27FC236}">
                <a16:creationId xmlns:a16="http://schemas.microsoft.com/office/drawing/2014/main" id="{D4DC82EA-AAC1-0BA0-9D86-C103717D682A}"/>
              </a:ext>
            </a:extLst>
          </p:cNvPr>
          <p:cNvSpPr txBox="1"/>
          <p:nvPr/>
        </p:nvSpPr>
        <p:spPr>
          <a:xfrm>
            <a:off x="838200" y="1683583"/>
            <a:ext cx="10152867" cy="646331"/>
          </a:xfrm>
          <a:prstGeom prst="rect">
            <a:avLst/>
          </a:prstGeom>
          <a:noFill/>
        </p:spPr>
        <p:txBody>
          <a:bodyPr wrap="square">
            <a:spAutoFit/>
          </a:bodyPr>
          <a:lstStyle/>
          <a:p>
            <a:r>
              <a:rPr lang="zh-CN" altLang="en-US" dirty="0">
                <a:highlight>
                  <a:srgbClr val="FFFFFF"/>
                </a:highlight>
                <a:latin typeface="-apple-system"/>
              </a:rPr>
              <a:t>        </a:t>
            </a:r>
            <a:r>
              <a:rPr lang="zh-CN" altLang="en-US" b="0" i="0" dirty="0">
                <a:effectLst/>
                <a:highlight>
                  <a:srgbClr val="FFFFFF"/>
                </a:highlight>
                <a:latin typeface="-apple-system"/>
              </a:rPr>
              <a:t>如果将搜索的状态看作结点，状态之间的转移看作边，搜索的过程就构建出了一棵“搜索树”。所谓“剪枝”，就是再搜索树上去掉一些枝杈不进行搜索，从而减少时间消耗。</a:t>
            </a:r>
            <a:endParaRPr lang="en-GB" altLang="zh-CN" b="0" i="0" dirty="0">
              <a:effectLst/>
              <a:highlight>
                <a:srgbClr val="FFFFFF"/>
              </a:highlight>
              <a:latin typeface="-apple-system"/>
            </a:endParaRPr>
          </a:p>
        </p:txBody>
      </p:sp>
      <p:pic>
        <p:nvPicPr>
          <p:cNvPr id="7" name="图片 6">
            <a:extLst>
              <a:ext uri="{FF2B5EF4-FFF2-40B4-BE49-F238E27FC236}">
                <a16:creationId xmlns:a16="http://schemas.microsoft.com/office/drawing/2014/main" id="{68844DC1-977A-61F2-847A-CD22ACCCF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625396"/>
            <a:ext cx="4278745" cy="3444492"/>
          </a:xfrm>
          <a:prstGeom prst="rect">
            <a:avLst/>
          </a:prstGeom>
        </p:spPr>
      </p:pic>
      <p:pic>
        <p:nvPicPr>
          <p:cNvPr id="9" name="图片 8">
            <a:extLst>
              <a:ext uri="{FF2B5EF4-FFF2-40B4-BE49-F238E27FC236}">
                <a16:creationId xmlns:a16="http://schemas.microsoft.com/office/drawing/2014/main" id="{0CD74A75-F63D-4F0A-86CC-61A0FCDBFDDE}"/>
              </a:ext>
            </a:extLst>
          </p:cNvPr>
          <p:cNvPicPr>
            <a:picLocks noChangeAspect="1"/>
          </p:cNvPicPr>
          <p:nvPr/>
        </p:nvPicPr>
        <p:blipFill rotWithShape="1">
          <a:blip r:embed="rId3">
            <a:extLst>
              <a:ext uri="{28A0092B-C50C-407E-A947-70E740481C1C}">
                <a14:useLocalDpi xmlns:a14="http://schemas.microsoft.com/office/drawing/2010/main" val="0"/>
              </a:ext>
            </a:extLst>
          </a:blip>
          <a:srcRect t="6631" r="17765" b="17251"/>
          <a:stretch/>
        </p:blipFill>
        <p:spPr>
          <a:xfrm>
            <a:off x="6262203" y="2576945"/>
            <a:ext cx="3805434" cy="2835564"/>
          </a:xfrm>
          <a:prstGeom prst="rect">
            <a:avLst/>
          </a:prstGeom>
        </p:spPr>
      </p:pic>
      <p:sp>
        <p:nvSpPr>
          <p:cNvPr id="10" name="乘号 9">
            <a:extLst>
              <a:ext uri="{FF2B5EF4-FFF2-40B4-BE49-F238E27FC236}">
                <a16:creationId xmlns:a16="http://schemas.microsoft.com/office/drawing/2014/main" id="{F8488489-1EA5-CE19-29AA-644ACFFB506F}"/>
              </a:ext>
            </a:extLst>
          </p:cNvPr>
          <p:cNvSpPr/>
          <p:nvPr/>
        </p:nvSpPr>
        <p:spPr>
          <a:xfrm>
            <a:off x="4110181" y="4347642"/>
            <a:ext cx="288000" cy="286328"/>
          </a:xfrm>
          <a:prstGeom prst="mathMultiply">
            <a:avLst/>
          </a:prstGeom>
          <a:solidFill>
            <a:srgbClr val="C00000"/>
          </a:solidFill>
          <a:ln>
            <a:solidFill>
              <a:srgbClr val="C00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乘号 10">
            <a:extLst>
              <a:ext uri="{FF2B5EF4-FFF2-40B4-BE49-F238E27FC236}">
                <a16:creationId xmlns:a16="http://schemas.microsoft.com/office/drawing/2014/main" id="{FA1BDEF4-CEC7-4B06-425F-1DAC9F5F6B18}"/>
              </a:ext>
            </a:extLst>
          </p:cNvPr>
          <p:cNvSpPr/>
          <p:nvPr/>
        </p:nvSpPr>
        <p:spPr>
          <a:xfrm>
            <a:off x="2124363" y="4795606"/>
            <a:ext cx="288000" cy="286328"/>
          </a:xfrm>
          <a:prstGeom prst="mathMultiply">
            <a:avLst/>
          </a:prstGeom>
          <a:solidFill>
            <a:srgbClr val="C00000"/>
          </a:solidFill>
          <a:ln>
            <a:solidFill>
              <a:srgbClr val="C00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122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2F25C-2EA4-1295-0543-25195251CF59}"/>
              </a:ext>
            </a:extLst>
          </p:cNvPr>
          <p:cNvSpPr>
            <a:spLocks noGrp="1"/>
          </p:cNvSpPr>
          <p:nvPr>
            <p:ph type="title"/>
          </p:nvPr>
        </p:nvSpPr>
        <p:spPr/>
        <p:txBody>
          <a:bodyPr/>
          <a:lstStyle/>
          <a:p>
            <a:r>
              <a:rPr lang="zh-CN" altLang="en-US" dirty="0"/>
              <a:t>状态剪枝</a:t>
            </a:r>
          </a:p>
        </p:txBody>
      </p:sp>
      <p:sp>
        <p:nvSpPr>
          <p:cNvPr id="4" name="文本框 3">
            <a:extLst>
              <a:ext uri="{FF2B5EF4-FFF2-40B4-BE49-F238E27FC236}">
                <a16:creationId xmlns:a16="http://schemas.microsoft.com/office/drawing/2014/main" id="{6D884095-F432-4A01-298A-E84B038297F7}"/>
              </a:ext>
            </a:extLst>
          </p:cNvPr>
          <p:cNvSpPr txBox="1"/>
          <p:nvPr/>
        </p:nvSpPr>
        <p:spPr>
          <a:xfrm>
            <a:off x="3281820" y="1014684"/>
            <a:ext cx="3564699" cy="369332"/>
          </a:xfrm>
          <a:prstGeom prst="rect">
            <a:avLst/>
          </a:prstGeom>
          <a:noFill/>
        </p:spPr>
        <p:txBody>
          <a:bodyPr wrap="square" rtlCol="0">
            <a:spAutoFit/>
          </a:bodyPr>
          <a:lstStyle/>
          <a:p>
            <a:r>
              <a:rPr lang="en-US" altLang="zh-CN" dirty="0" err="1"/>
              <a:t>Luogu</a:t>
            </a:r>
            <a:r>
              <a:rPr lang="en-US" altLang="zh-CN" dirty="0"/>
              <a:t> P1036</a:t>
            </a:r>
            <a:r>
              <a:rPr lang="zh-CN" altLang="en-US" dirty="0"/>
              <a:t>选数</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4DC82EA-AAC1-0BA0-9D86-C103717D682A}"/>
                  </a:ext>
                </a:extLst>
              </p:cNvPr>
              <p:cNvSpPr txBox="1"/>
              <p:nvPr/>
            </p:nvSpPr>
            <p:spPr>
              <a:xfrm>
                <a:off x="838200" y="1683583"/>
                <a:ext cx="10152867" cy="646331"/>
              </a:xfrm>
              <a:prstGeom prst="rect">
                <a:avLst/>
              </a:prstGeom>
              <a:noFill/>
            </p:spPr>
            <p:txBody>
              <a:bodyPr wrap="square">
                <a:spAutoFit/>
              </a:bodyPr>
              <a:lstStyle/>
              <a:p>
                <a:r>
                  <a:rPr lang="zh-CN" altLang="en-US" b="0" i="0" dirty="0">
                    <a:effectLst/>
                    <a:highlight>
                      <a:srgbClr val="FFFFFF"/>
                    </a:highlight>
                    <a:latin typeface="-apple-system"/>
                  </a:rPr>
                  <a:t>        已知 </a:t>
                </a:r>
                <a:r>
                  <a:rPr lang="zh-CN" altLang="en-US" b="0" i="0" dirty="0">
                    <a:effectLst/>
                    <a:highlight>
                      <a:srgbClr val="FFFFFF"/>
                    </a:highlight>
                    <a:latin typeface="KaTeX_Main"/>
                  </a:rPr>
                  <a:t>𝑛</a:t>
                </a:r>
                <a:r>
                  <a:rPr lang="zh-CN" altLang="en-US" b="0" i="0" dirty="0">
                    <a:effectLst/>
                    <a:highlight>
                      <a:srgbClr val="FFFFFF"/>
                    </a:highlight>
                    <a:latin typeface="-apple-system"/>
                  </a:rPr>
                  <a:t> 个整数 </a:t>
                </a:r>
                <a:r>
                  <a:rPr lang="en-US" altLang="zh-CN" dirty="0">
                    <a:highlight>
                      <a:srgbClr val="FFFFFF"/>
                    </a:highlight>
                  </a:rPr>
                  <a:t> </a:t>
                </a:r>
                <a14:m>
                  <m:oMath xmlns:m="http://schemas.openxmlformats.org/officeDocument/2006/math">
                    <m:sSub>
                      <m:sSubPr>
                        <m:ctrlPr>
                          <a:rPr lang="en-US" altLang="zh-CN" i="1">
                            <a:highlight>
                              <a:srgbClr val="FFFFFF"/>
                            </a:highlight>
                            <a:latin typeface="Cambria Math" panose="02040503050406030204" pitchFamily="18" charset="0"/>
                          </a:rPr>
                        </m:ctrlPr>
                      </m:sSubPr>
                      <m:e>
                        <m:r>
                          <a:rPr lang="en-GB" altLang="zh-CN" i="1">
                            <a:highlight>
                              <a:srgbClr val="FFFFFF"/>
                            </a:highlight>
                            <a:latin typeface="Cambria Math" panose="02040503050406030204" pitchFamily="18" charset="0"/>
                          </a:rPr>
                          <m:t>𝑥</m:t>
                        </m:r>
                      </m:e>
                      <m:sub>
                        <m:r>
                          <a:rPr lang="en-GB" altLang="zh-CN" b="0" i="1" smtClean="0">
                            <a:highlight>
                              <a:srgbClr val="FFFFFF"/>
                            </a:highlight>
                            <a:latin typeface="Cambria Math" panose="02040503050406030204" pitchFamily="18" charset="0"/>
                          </a:rPr>
                          <m:t>1</m:t>
                        </m:r>
                      </m:sub>
                    </m:sSub>
                  </m:oMath>
                </a14:m>
                <a:r>
                  <a:rPr lang="zh-CN" altLang="en-US" dirty="0">
                    <a:highlight>
                      <a:srgbClr val="FFFFFF"/>
                    </a:highlight>
                    <a:latin typeface="KaTeX_Main"/>
                  </a:rPr>
                  <a:t>​</a:t>
                </a:r>
                <a:r>
                  <a:rPr lang="en-US" altLang="zh-CN" b="0" i="0" dirty="0">
                    <a:effectLst/>
                    <a:highlight>
                      <a:srgbClr val="FFFFFF"/>
                    </a:highlight>
                    <a:latin typeface="KaTeX_Main"/>
                  </a:rPr>
                  <a:t>,</a:t>
                </a:r>
                <a:r>
                  <a:rPr lang="en-US" altLang="zh-CN" dirty="0">
                    <a:highlight>
                      <a:srgbClr val="FFFFFF"/>
                    </a:highlight>
                  </a:rPr>
                  <a:t> </a:t>
                </a:r>
                <a14:m>
                  <m:oMath xmlns:m="http://schemas.openxmlformats.org/officeDocument/2006/math">
                    <m:sSub>
                      <m:sSubPr>
                        <m:ctrlPr>
                          <a:rPr lang="en-US" altLang="zh-CN" i="1">
                            <a:highlight>
                              <a:srgbClr val="FFFFFF"/>
                            </a:highlight>
                            <a:latin typeface="Cambria Math" panose="02040503050406030204" pitchFamily="18" charset="0"/>
                          </a:rPr>
                        </m:ctrlPr>
                      </m:sSubPr>
                      <m:e>
                        <m:r>
                          <a:rPr lang="en-GB" altLang="zh-CN" i="1">
                            <a:highlight>
                              <a:srgbClr val="FFFFFF"/>
                            </a:highlight>
                            <a:latin typeface="Cambria Math" panose="02040503050406030204" pitchFamily="18" charset="0"/>
                          </a:rPr>
                          <m:t>𝑥</m:t>
                        </m:r>
                      </m:e>
                      <m:sub>
                        <m:r>
                          <a:rPr lang="en-GB" altLang="zh-CN" b="0" i="1" smtClean="0">
                            <a:highlight>
                              <a:srgbClr val="FFFFFF"/>
                            </a:highlight>
                            <a:latin typeface="Cambria Math" panose="02040503050406030204" pitchFamily="18" charset="0"/>
                          </a:rPr>
                          <m:t>2</m:t>
                        </m:r>
                      </m:sub>
                    </m:sSub>
                  </m:oMath>
                </a14:m>
                <a:r>
                  <a:rPr lang="zh-CN" altLang="en-US" dirty="0">
                    <a:highlight>
                      <a:srgbClr val="FFFFFF"/>
                    </a:highlight>
                    <a:latin typeface="KaTeX_Main"/>
                  </a:rPr>
                  <a:t>​</a:t>
                </a:r>
                <a:r>
                  <a:rPr lang="en-US" altLang="zh-CN" b="0" i="0" dirty="0">
                    <a:effectLst/>
                    <a:highlight>
                      <a:srgbClr val="FFFFFF"/>
                    </a:highlight>
                    <a:latin typeface="KaTeX_Main"/>
                  </a:rPr>
                  <a:t>,⋯ ,</a:t>
                </a:r>
                <a14:m>
                  <m:oMath xmlns:m="http://schemas.openxmlformats.org/officeDocument/2006/math">
                    <m:sSub>
                      <m:sSubPr>
                        <m:ctrlPr>
                          <a:rPr lang="en-US" altLang="zh-CN" b="0" i="1" smtClean="0">
                            <a:effectLst/>
                            <a:highlight>
                              <a:srgbClr val="FFFFFF"/>
                            </a:highlight>
                            <a:latin typeface="Cambria Math" panose="02040503050406030204" pitchFamily="18" charset="0"/>
                          </a:rPr>
                        </m:ctrlPr>
                      </m:sSubPr>
                      <m:e>
                        <m:r>
                          <a:rPr lang="en-GB" altLang="zh-CN" b="0" i="1" smtClean="0">
                            <a:effectLst/>
                            <a:highlight>
                              <a:srgbClr val="FFFFFF"/>
                            </a:highlight>
                            <a:latin typeface="Cambria Math" panose="02040503050406030204" pitchFamily="18" charset="0"/>
                          </a:rPr>
                          <m:t>𝑥</m:t>
                        </m:r>
                      </m:e>
                      <m:sub>
                        <m:r>
                          <a:rPr lang="en-GB" altLang="zh-CN" b="0" i="1" smtClean="0">
                            <a:effectLst/>
                            <a:highlight>
                              <a:srgbClr val="FFFFFF"/>
                            </a:highlight>
                            <a:latin typeface="Cambria Math" panose="02040503050406030204" pitchFamily="18" charset="0"/>
                          </a:rPr>
                          <m:t>𝑛</m:t>
                        </m:r>
                      </m:sub>
                    </m:sSub>
                  </m:oMath>
                </a14:m>
                <a:r>
                  <a:rPr lang="zh-CN" altLang="en-US" b="0" i="0" dirty="0">
                    <a:effectLst/>
                    <a:highlight>
                      <a:srgbClr val="FFFFFF"/>
                    </a:highlight>
                    <a:latin typeface="KaTeX_Main"/>
                  </a:rPr>
                  <a:t>​</a:t>
                </a:r>
                <a:r>
                  <a:rPr lang="en-GB" altLang="zh-CN" dirty="0">
                    <a:highlight>
                      <a:srgbClr val="FFFFFF"/>
                    </a:highlight>
                    <a:latin typeface="-apple-system"/>
                  </a:rPr>
                  <a:t>,</a:t>
                </a:r>
                <a:r>
                  <a:rPr lang="zh-CN" altLang="en-US" b="0" i="0" dirty="0">
                    <a:effectLst/>
                    <a:highlight>
                      <a:srgbClr val="FFFFFF"/>
                    </a:highlight>
                    <a:latin typeface="-apple-system"/>
                  </a:rPr>
                  <a:t>以及 </a:t>
                </a:r>
                <a:r>
                  <a:rPr lang="en-US" altLang="zh-CN" b="0" i="0" dirty="0">
                    <a:effectLst/>
                    <a:highlight>
                      <a:srgbClr val="FFFFFF"/>
                    </a:highlight>
                    <a:latin typeface="KaTeX_Main"/>
                  </a:rPr>
                  <a:t>1</a:t>
                </a:r>
                <a:r>
                  <a:rPr lang="zh-CN" altLang="en-US" b="0" i="0" dirty="0">
                    <a:effectLst/>
                    <a:highlight>
                      <a:srgbClr val="FFFFFF"/>
                    </a:highlight>
                    <a:latin typeface="-apple-system"/>
                  </a:rPr>
                  <a:t>个整数 </a:t>
                </a:r>
                <a:r>
                  <a:rPr lang="zh-CN" altLang="en-US" b="0" i="0" dirty="0">
                    <a:effectLst/>
                    <a:highlight>
                      <a:srgbClr val="FFFFFF"/>
                    </a:highlight>
                    <a:latin typeface="KaTeX_Main"/>
                  </a:rPr>
                  <a:t>𝑘</a:t>
                </a:r>
                <a:r>
                  <a:rPr lang="zh-CN" altLang="en-US" b="0" i="0" dirty="0">
                    <a:effectLst/>
                    <a:highlight>
                      <a:srgbClr val="FFFFFF"/>
                    </a:highlight>
                    <a:latin typeface="-apple-system"/>
                  </a:rPr>
                  <a:t>（</a:t>
                </a:r>
                <a14:m>
                  <m:oMath xmlns:m="http://schemas.openxmlformats.org/officeDocument/2006/math">
                    <m:r>
                      <a:rPr lang="en-GB" altLang="zh-CN" b="0" i="1" smtClean="0">
                        <a:latin typeface="Cambria Math" panose="02040503050406030204" pitchFamily="18" charset="0"/>
                      </a:rPr>
                      <m:t>𝑘</m:t>
                    </m:r>
                    <m:r>
                      <a:rPr lang="en-GB" altLang="zh-CN" b="0" i="1" smtClean="0">
                        <a:latin typeface="Cambria Math" panose="02040503050406030204" pitchFamily="18" charset="0"/>
                      </a:rPr>
                      <m:t>&lt;</m:t>
                    </m:r>
                    <m:r>
                      <a:rPr lang="en-GB" altLang="zh-CN" b="0" i="1" smtClean="0">
                        <a:latin typeface="Cambria Math" panose="02040503050406030204" pitchFamily="18" charset="0"/>
                      </a:rPr>
                      <m:t>𝑛</m:t>
                    </m:r>
                    <m:r>
                      <a:rPr lang="en-GB" altLang="zh-CN" b="0" i="1" smtClean="0">
                        <a:latin typeface="Cambria Math" panose="02040503050406030204" pitchFamily="18" charset="0"/>
                      </a:rPr>
                      <m:t>≤20</m:t>
                    </m:r>
                  </m:oMath>
                </a14:m>
                <a:r>
                  <a:rPr lang="zh-CN" altLang="en-US" b="0" i="0" dirty="0">
                    <a:effectLst/>
                    <a:highlight>
                      <a:srgbClr val="FFFFFF"/>
                    </a:highlight>
                    <a:latin typeface="-apple-system"/>
                  </a:rPr>
                  <a:t>）。从 </a:t>
                </a:r>
                <a:r>
                  <a:rPr lang="zh-CN" altLang="en-US" b="0" i="0" dirty="0">
                    <a:effectLst/>
                    <a:highlight>
                      <a:srgbClr val="FFFFFF"/>
                    </a:highlight>
                    <a:latin typeface="KaTeX_Main"/>
                  </a:rPr>
                  <a:t>𝑛</a:t>
                </a:r>
                <a:r>
                  <a:rPr lang="zh-CN" altLang="en-US" b="0" i="0" dirty="0">
                    <a:effectLst/>
                    <a:highlight>
                      <a:srgbClr val="FFFFFF"/>
                    </a:highlight>
                    <a:latin typeface="-apple-system"/>
                  </a:rPr>
                  <a:t> 个整数中任选 </a:t>
                </a:r>
                <a:r>
                  <a:rPr lang="zh-CN" altLang="en-US" b="0" i="0" dirty="0">
                    <a:effectLst/>
                    <a:highlight>
                      <a:srgbClr val="FFFFFF"/>
                    </a:highlight>
                    <a:latin typeface="KaTeX_Main"/>
                  </a:rPr>
                  <a:t>𝑘</a:t>
                </a:r>
                <a:r>
                  <a:rPr lang="zh-CN" altLang="en-US" b="0" i="0" dirty="0">
                    <a:effectLst/>
                    <a:highlight>
                      <a:srgbClr val="FFFFFF"/>
                    </a:highlight>
                    <a:latin typeface="-apple-system"/>
                  </a:rPr>
                  <a:t>个整数相加，可分别得到一系列的和。现在，要求你计算出和为素数共有多少种。</a:t>
                </a:r>
                <a:endParaRPr lang="en-GB" altLang="zh-CN" b="0" i="0" dirty="0">
                  <a:effectLst/>
                  <a:highlight>
                    <a:srgbClr val="FFFFFF"/>
                  </a:highlight>
                  <a:latin typeface="-apple-system"/>
                </a:endParaRPr>
              </a:p>
            </p:txBody>
          </p:sp>
        </mc:Choice>
        <mc:Fallback xmlns="">
          <p:sp>
            <p:nvSpPr>
              <p:cNvPr id="6" name="文本框 5">
                <a:extLst>
                  <a:ext uri="{FF2B5EF4-FFF2-40B4-BE49-F238E27FC236}">
                    <a16:creationId xmlns:a16="http://schemas.microsoft.com/office/drawing/2014/main" id="{D4DC82EA-AAC1-0BA0-9D86-C103717D682A}"/>
                  </a:ext>
                </a:extLst>
              </p:cNvPr>
              <p:cNvSpPr txBox="1">
                <a:spLocks noRot="1" noChangeAspect="1" noMove="1" noResize="1" noEditPoints="1" noAdjustHandles="1" noChangeArrowheads="1" noChangeShapeType="1" noTextEdit="1"/>
              </p:cNvSpPr>
              <p:nvPr/>
            </p:nvSpPr>
            <p:spPr>
              <a:xfrm>
                <a:off x="838200" y="1683583"/>
                <a:ext cx="10152867" cy="646331"/>
              </a:xfrm>
              <a:prstGeom prst="rect">
                <a:avLst/>
              </a:prstGeom>
              <a:blipFill>
                <a:blip r:embed="rId2"/>
                <a:stretch>
                  <a:fillRect l="-541" t="-6604"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66A0756-9ABB-229E-464C-21D90A880566}"/>
                  </a:ext>
                </a:extLst>
              </p:cNvPr>
              <p:cNvSpPr txBox="1"/>
              <p:nvPr/>
            </p:nvSpPr>
            <p:spPr>
              <a:xfrm>
                <a:off x="838200" y="2396614"/>
                <a:ext cx="9619989" cy="1015663"/>
              </a:xfrm>
              <a:prstGeom prst="rect">
                <a:avLst/>
              </a:prstGeom>
              <a:noFill/>
            </p:spPr>
            <p:txBody>
              <a:bodyPr wrap="square" rtlCol="0">
                <a:spAutoFit/>
              </a:bodyPr>
              <a:lstStyle/>
              <a:p>
                <a:r>
                  <a:rPr lang="zh-CN" altLang="en-US" sz="2000" dirty="0"/>
                  <a:t>输入格式：</a:t>
                </a:r>
                <a:endParaRPr lang="en-US" altLang="zh-CN" sz="2000" dirty="0"/>
              </a:p>
              <a:p>
                <a:pPr algn="l"/>
                <a:r>
                  <a:rPr lang="zh-CN" altLang="en-US" sz="2000" b="0" i="0" dirty="0">
                    <a:effectLst/>
                    <a:highlight>
                      <a:srgbClr val="FFFFFF"/>
                    </a:highlight>
                    <a:latin typeface="-apple-system"/>
                  </a:rPr>
                  <a:t>第一行两个空格隔开的整数 </a:t>
                </a:r>
                <a:r>
                  <a:rPr lang="zh-CN" altLang="en-US" sz="2000" b="0" i="0" dirty="0">
                    <a:effectLst/>
                    <a:highlight>
                      <a:srgbClr val="FFFFFF"/>
                    </a:highlight>
                    <a:latin typeface="KaTeX_Main"/>
                  </a:rPr>
                  <a:t>𝑛</a:t>
                </a:r>
                <a:r>
                  <a:rPr lang="en-US" altLang="zh-CN" sz="2000" b="0" i="0" dirty="0">
                    <a:effectLst/>
                    <a:highlight>
                      <a:srgbClr val="FFFFFF"/>
                    </a:highlight>
                    <a:latin typeface="KaTeX_Main"/>
                  </a:rPr>
                  <a:t>,</a:t>
                </a:r>
                <a:r>
                  <a:rPr lang="zh-CN" altLang="en-US" sz="2000" b="0" i="0" dirty="0">
                    <a:effectLst/>
                    <a:highlight>
                      <a:srgbClr val="FFFFFF"/>
                    </a:highlight>
                    <a:latin typeface="KaTeX_Main"/>
                  </a:rPr>
                  <a:t>𝑘</a:t>
                </a:r>
                <a:r>
                  <a:rPr lang="zh-CN" altLang="en-US" sz="2000" b="0" i="0" dirty="0">
                    <a:effectLst/>
                    <a:highlight>
                      <a:srgbClr val="FFFFFF"/>
                    </a:highlight>
                    <a:latin typeface="-apple-system"/>
                  </a:rPr>
                  <a:t>（</a:t>
                </a:r>
                <a14:m>
                  <m:oMath xmlns:m="http://schemas.openxmlformats.org/officeDocument/2006/math">
                    <m:r>
                      <a:rPr lang="en-GB" altLang="zh-CN" sz="2000" b="0" i="1" smtClean="0">
                        <a:latin typeface="Cambria Math" panose="02040503050406030204" pitchFamily="18" charset="0"/>
                      </a:rPr>
                      <m:t>𝑘</m:t>
                    </m:r>
                    <m:r>
                      <a:rPr lang="en-GB" altLang="zh-CN" sz="2000" b="0" i="1" smtClean="0">
                        <a:latin typeface="Cambria Math" panose="02040503050406030204" pitchFamily="18" charset="0"/>
                      </a:rPr>
                      <m:t>&lt;</m:t>
                    </m:r>
                    <m:r>
                      <a:rPr lang="en-GB" altLang="zh-CN" sz="2000" b="0" i="1" smtClean="0">
                        <a:latin typeface="Cambria Math" panose="02040503050406030204" pitchFamily="18" charset="0"/>
                      </a:rPr>
                      <m:t>𝑛</m:t>
                    </m:r>
                    <m:r>
                      <a:rPr lang="en-GB" altLang="zh-CN" sz="2000" b="0" i="1" smtClean="0">
                        <a:latin typeface="Cambria Math" panose="02040503050406030204" pitchFamily="18" charset="0"/>
                      </a:rPr>
                      <m:t>≤20</m:t>
                    </m:r>
                  </m:oMath>
                </a14:m>
                <a:r>
                  <a:rPr lang="zh-CN" altLang="en-US" sz="2000" b="0" i="0" dirty="0">
                    <a:effectLst/>
                    <a:highlight>
                      <a:srgbClr val="FFFFFF"/>
                    </a:highlight>
                    <a:latin typeface="-apple-system"/>
                  </a:rPr>
                  <a:t>） </a:t>
                </a:r>
                <a:r>
                  <a:rPr lang="zh-CN" altLang="en-US" sz="2000" dirty="0">
                    <a:highlight>
                      <a:srgbClr val="FFFFFF"/>
                    </a:highlight>
                    <a:latin typeface="-apple-system"/>
                  </a:rPr>
                  <a:t>。</a:t>
                </a:r>
                <a:endParaRPr lang="zh-CN" altLang="en-US" sz="2000" b="0" i="0" dirty="0">
                  <a:effectLst/>
                  <a:highlight>
                    <a:srgbClr val="FFFFFF"/>
                  </a:highlight>
                  <a:latin typeface="-apple-system"/>
                </a:endParaRPr>
              </a:p>
              <a:p>
                <a:r>
                  <a:rPr lang="zh-CN" altLang="en-US" sz="2000" b="0" i="0" dirty="0">
                    <a:effectLst/>
                    <a:highlight>
                      <a:srgbClr val="FFFFFF"/>
                    </a:highlight>
                    <a:latin typeface="-apple-system"/>
                  </a:rPr>
                  <a:t>第二行 </a:t>
                </a:r>
                <a:r>
                  <a:rPr lang="zh-CN" altLang="en-US" sz="2000" b="0" i="0" dirty="0">
                    <a:effectLst/>
                    <a:highlight>
                      <a:srgbClr val="FFFFFF"/>
                    </a:highlight>
                    <a:latin typeface="KaTeX_Main"/>
                  </a:rPr>
                  <a:t>𝑛</a:t>
                </a:r>
                <a:r>
                  <a:rPr lang="zh-CN" altLang="en-US" sz="2000" b="0" i="0" dirty="0">
                    <a:effectLst/>
                    <a:highlight>
                      <a:srgbClr val="FFFFFF"/>
                    </a:highlight>
                    <a:latin typeface="-apple-system"/>
                  </a:rPr>
                  <a:t>个整数，分别为</a:t>
                </a:r>
                <a14:m>
                  <m:oMath xmlns:m="http://schemas.openxmlformats.org/officeDocument/2006/math">
                    <m:sSub>
                      <m:sSubPr>
                        <m:ctrlPr>
                          <a:rPr lang="en-US" altLang="zh-CN" sz="2000" i="1" smtClean="0">
                            <a:highlight>
                              <a:srgbClr val="FFFFFF"/>
                            </a:highlight>
                            <a:latin typeface="Cambria Math" panose="02040503050406030204" pitchFamily="18" charset="0"/>
                          </a:rPr>
                        </m:ctrlPr>
                      </m:sSubPr>
                      <m:e>
                        <m:r>
                          <a:rPr lang="en-GB" altLang="zh-CN" sz="2000" i="1" smtClean="0">
                            <a:highlight>
                              <a:srgbClr val="FFFFFF"/>
                            </a:highlight>
                            <a:latin typeface="Cambria Math" panose="02040503050406030204" pitchFamily="18" charset="0"/>
                          </a:rPr>
                          <m:t>𝑥</m:t>
                        </m:r>
                      </m:e>
                      <m:sub>
                        <m:r>
                          <a:rPr lang="en-GB" altLang="zh-CN" sz="2000" b="0" i="1" smtClean="0">
                            <a:highlight>
                              <a:srgbClr val="FFFFFF"/>
                            </a:highlight>
                            <a:latin typeface="Cambria Math" panose="02040503050406030204" pitchFamily="18" charset="0"/>
                          </a:rPr>
                          <m:t>1</m:t>
                        </m:r>
                      </m:sub>
                    </m:sSub>
                  </m:oMath>
                </a14:m>
                <a:r>
                  <a:rPr lang="zh-CN" altLang="en-US" sz="2000" dirty="0">
                    <a:highlight>
                      <a:srgbClr val="FFFFFF"/>
                    </a:highlight>
                    <a:latin typeface="KaTeX_Main"/>
                  </a:rPr>
                  <a:t>​</a:t>
                </a:r>
                <a:r>
                  <a:rPr lang="en-US" altLang="zh-CN" sz="2000" b="0" i="0" dirty="0">
                    <a:effectLst/>
                    <a:highlight>
                      <a:srgbClr val="FFFFFF"/>
                    </a:highlight>
                    <a:latin typeface="KaTeX_Main"/>
                  </a:rPr>
                  <a:t>,</a:t>
                </a:r>
                <a:r>
                  <a:rPr lang="en-US" altLang="zh-CN" sz="2000" dirty="0">
                    <a:highlight>
                      <a:srgbClr val="FFFFFF"/>
                    </a:highlight>
                  </a:rPr>
                  <a:t> </a:t>
                </a:r>
                <a14:m>
                  <m:oMath xmlns:m="http://schemas.openxmlformats.org/officeDocument/2006/math">
                    <m:sSub>
                      <m:sSubPr>
                        <m:ctrlPr>
                          <a:rPr lang="en-US" altLang="zh-CN" sz="2000" i="1" smtClean="0">
                            <a:highlight>
                              <a:srgbClr val="FFFFFF"/>
                            </a:highlight>
                            <a:latin typeface="Cambria Math" panose="02040503050406030204" pitchFamily="18" charset="0"/>
                          </a:rPr>
                        </m:ctrlPr>
                      </m:sSubPr>
                      <m:e>
                        <m:r>
                          <a:rPr lang="en-GB" altLang="zh-CN" sz="2000" i="1" smtClean="0">
                            <a:highlight>
                              <a:srgbClr val="FFFFFF"/>
                            </a:highlight>
                            <a:latin typeface="Cambria Math" panose="02040503050406030204" pitchFamily="18" charset="0"/>
                          </a:rPr>
                          <m:t>𝑥</m:t>
                        </m:r>
                      </m:e>
                      <m:sub>
                        <m:r>
                          <a:rPr lang="en-GB" altLang="zh-CN" sz="2000" b="0" i="1" smtClean="0">
                            <a:highlight>
                              <a:srgbClr val="FFFFFF"/>
                            </a:highlight>
                            <a:latin typeface="Cambria Math" panose="02040503050406030204" pitchFamily="18" charset="0"/>
                          </a:rPr>
                          <m:t>2</m:t>
                        </m:r>
                      </m:sub>
                    </m:sSub>
                  </m:oMath>
                </a14:m>
                <a:r>
                  <a:rPr lang="zh-CN" altLang="en-US" sz="2000" dirty="0">
                    <a:highlight>
                      <a:srgbClr val="FFFFFF"/>
                    </a:highlight>
                    <a:latin typeface="KaTeX_Main"/>
                  </a:rPr>
                  <a:t>​</a:t>
                </a:r>
                <a:r>
                  <a:rPr lang="en-US" altLang="zh-CN" sz="2000" b="0" i="0" dirty="0">
                    <a:effectLst/>
                    <a:highlight>
                      <a:srgbClr val="FFFFFF"/>
                    </a:highlight>
                    <a:latin typeface="KaTeX_Main"/>
                  </a:rPr>
                  <a:t>,⋯ ,</a:t>
                </a:r>
                <a14:m>
                  <m:oMath xmlns:m="http://schemas.openxmlformats.org/officeDocument/2006/math">
                    <m:sSub>
                      <m:sSubPr>
                        <m:ctrlPr>
                          <a:rPr lang="en-US" altLang="zh-CN" sz="2000" b="0" i="1" smtClean="0">
                            <a:effectLst/>
                            <a:highlight>
                              <a:srgbClr val="FFFFFF"/>
                            </a:highlight>
                            <a:latin typeface="Cambria Math" panose="02040503050406030204" pitchFamily="18" charset="0"/>
                          </a:rPr>
                        </m:ctrlPr>
                      </m:sSubPr>
                      <m:e>
                        <m:r>
                          <a:rPr lang="en-GB" altLang="zh-CN" sz="2000" b="0" i="1" smtClean="0">
                            <a:effectLst/>
                            <a:highlight>
                              <a:srgbClr val="FFFFFF"/>
                            </a:highlight>
                            <a:latin typeface="Cambria Math" panose="02040503050406030204" pitchFamily="18" charset="0"/>
                          </a:rPr>
                          <m:t>𝑥</m:t>
                        </m:r>
                      </m:e>
                      <m:sub>
                        <m:r>
                          <a:rPr lang="en-GB" altLang="zh-CN" sz="2000" b="0" i="1" smtClean="0">
                            <a:effectLst/>
                            <a:highlight>
                              <a:srgbClr val="FFFFFF"/>
                            </a:highlight>
                            <a:latin typeface="Cambria Math" panose="02040503050406030204" pitchFamily="18" charset="0"/>
                          </a:rPr>
                          <m:t>𝑛</m:t>
                        </m:r>
                      </m:sub>
                    </m:sSub>
                    <m:r>
                      <a:rPr lang="en-GB" altLang="zh-CN" sz="2000" b="0" i="1" smtClean="0">
                        <a:effectLst/>
                        <a:highlight>
                          <a:srgbClr val="FFFFFF"/>
                        </a:highlight>
                        <a:latin typeface="Cambria Math" panose="02040503050406030204" pitchFamily="18" charset="0"/>
                      </a:rPr>
                      <m:t> </m:t>
                    </m:r>
                  </m:oMath>
                </a14:m>
                <a:r>
                  <a:rPr lang="zh-CN" altLang="en-US" sz="2000" b="0" i="0" dirty="0">
                    <a:effectLst/>
                    <a:highlight>
                      <a:srgbClr val="FFFFFF"/>
                    </a:highlight>
                    <a:latin typeface="KaTeX_Main"/>
                  </a:rPr>
                  <a:t>​</a:t>
                </a:r>
                <a:r>
                  <a:rPr lang="zh-CN" altLang="en-US" sz="2000" b="0" i="0" dirty="0">
                    <a:effectLst/>
                    <a:highlight>
                      <a:srgbClr val="FFFFFF"/>
                    </a:highlight>
                    <a:latin typeface="-apple-system"/>
                  </a:rPr>
                  <a:t>（</a:t>
                </a:r>
                <a:r>
                  <a:rPr lang="en-US" altLang="zh-CN" sz="2000" b="0" i="0" dirty="0">
                    <a:effectLst/>
                    <a:highlight>
                      <a:srgbClr val="FFFFFF"/>
                    </a:highlight>
                    <a:latin typeface="KaTeX_Main"/>
                  </a:rPr>
                  <a:t>1≤</a:t>
                </a:r>
                <a:r>
                  <a:rPr lang="en-US" altLang="zh-CN" sz="2000" dirty="0">
                    <a:highlight>
                      <a:srgbClr val="FFFFFF"/>
                    </a:highlight>
                  </a:rPr>
                  <a:t> </a:t>
                </a:r>
                <a14:m>
                  <m:oMath xmlns:m="http://schemas.openxmlformats.org/officeDocument/2006/math">
                    <m:sSub>
                      <m:sSubPr>
                        <m:ctrlPr>
                          <a:rPr lang="en-US" altLang="zh-CN" sz="2000" i="1" smtClean="0">
                            <a:highlight>
                              <a:srgbClr val="FFFFFF"/>
                            </a:highlight>
                            <a:latin typeface="Cambria Math" panose="02040503050406030204" pitchFamily="18" charset="0"/>
                          </a:rPr>
                        </m:ctrlPr>
                      </m:sSubPr>
                      <m:e>
                        <m:r>
                          <a:rPr lang="en-GB" altLang="zh-CN" sz="2000" i="1" smtClean="0">
                            <a:highlight>
                              <a:srgbClr val="FFFFFF"/>
                            </a:highlight>
                            <a:latin typeface="Cambria Math" panose="02040503050406030204" pitchFamily="18" charset="0"/>
                          </a:rPr>
                          <m:t>𝑥</m:t>
                        </m:r>
                      </m:e>
                      <m:sub>
                        <m:r>
                          <a:rPr lang="en-US" altLang="zh-CN" sz="2000" b="0" i="1" smtClean="0">
                            <a:highlight>
                              <a:srgbClr val="FFFFFF"/>
                            </a:highlight>
                            <a:latin typeface="Cambria Math" panose="02040503050406030204" pitchFamily="18" charset="0"/>
                          </a:rPr>
                          <m:t>𝑖</m:t>
                        </m:r>
                      </m:sub>
                    </m:sSub>
                  </m:oMath>
                </a14:m>
                <a:r>
                  <a:rPr lang="zh-CN" altLang="en-US" sz="2000" dirty="0">
                    <a:highlight>
                      <a:srgbClr val="FFFFFF"/>
                    </a:highlight>
                    <a:latin typeface="KaTeX_Main"/>
                  </a:rPr>
                  <a:t>​ </a:t>
                </a:r>
                <a:r>
                  <a:rPr lang="zh-CN" altLang="en-US" sz="2000" b="0" i="0" dirty="0">
                    <a:effectLst/>
                    <a:highlight>
                      <a:srgbClr val="FFFFFF"/>
                    </a:highlight>
                    <a:latin typeface="KaTeX_Main"/>
                  </a:rPr>
                  <a:t>≤ </a:t>
                </a:r>
                <a:r>
                  <a:rPr lang="en-US" altLang="zh-CN" sz="2000" b="0" i="0" dirty="0">
                    <a:effectLst/>
                    <a:highlight>
                      <a:srgbClr val="FFFFFF"/>
                    </a:highlight>
                    <a:latin typeface="KaTeX_Main"/>
                  </a:rPr>
                  <a:t>5×</a:t>
                </a:r>
                <a14:m>
                  <m:oMath xmlns:m="http://schemas.openxmlformats.org/officeDocument/2006/math">
                    <m:sSup>
                      <m:sSupPr>
                        <m:ctrlPr>
                          <a:rPr lang="en-US" altLang="zh-CN" sz="2000" b="0" i="1" smtClean="0">
                            <a:effectLst/>
                            <a:highlight>
                              <a:srgbClr val="FFFFFF"/>
                            </a:highlight>
                            <a:latin typeface="Cambria Math" panose="02040503050406030204" pitchFamily="18" charset="0"/>
                          </a:rPr>
                        </m:ctrlPr>
                      </m:sSupPr>
                      <m:e>
                        <m:r>
                          <a:rPr lang="en-US" altLang="zh-CN" sz="2000" b="0" i="1" smtClean="0">
                            <a:effectLst/>
                            <a:highlight>
                              <a:srgbClr val="FFFFFF"/>
                            </a:highlight>
                            <a:latin typeface="Cambria Math" panose="02040503050406030204" pitchFamily="18" charset="0"/>
                          </a:rPr>
                          <m:t>10</m:t>
                        </m:r>
                      </m:e>
                      <m:sup>
                        <m:r>
                          <a:rPr lang="en-US" altLang="zh-CN" sz="2000" b="0" i="1" smtClean="0">
                            <a:effectLst/>
                            <a:highlight>
                              <a:srgbClr val="FFFFFF"/>
                            </a:highlight>
                            <a:latin typeface="Cambria Math" panose="02040503050406030204" pitchFamily="18" charset="0"/>
                          </a:rPr>
                          <m:t>6</m:t>
                        </m:r>
                      </m:sup>
                    </m:sSup>
                  </m:oMath>
                </a14:m>
                <a:r>
                  <a:rPr lang="zh-CN" altLang="en-US" sz="2000" b="0" i="0" dirty="0">
                    <a:effectLst/>
                    <a:highlight>
                      <a:srgbClr val="FFFFFF"/>
                    </a:highlight>
                    <a:latin typeface="-apple-system"/>
                  </a:rPr>
                  <a:t>）。</a:t>
                </a:r>
              </a:p>
            </p:txBody>
          </p:sp>
        </mc:Choice>
        <mc:Fallback xmlns="">
          <p:sp>
            <p:nvSpPr>
              <p:cNvPr id="3" name="文本框 2">
                <a:extLst>
                  <a:ext uri="{FF2B5EF4-FFF2-40B4-BE49-F238E27FC236}">
                    <a16:creationId xmlns:a16="http://schemas.microsoft.com/office/drawing/2014/main" id="{766A0756-9ABB-229E-464C-21D90A880566}"/>
                  </a:ext>
                </a:extLst>
              </p:cNvPr>
              <p:cNvSpPr txBox="1">
                <a:spLocks noRot="1" noChangeAspect="1" noMove="1" noResize="1" noEditPoints="1" noAdjustHandles="1" noChangeArrowheads="1" noChangeShapeType="1" noTextEdit="1"/>
              </p:cNvSpPr>
              <p:nvPr/>
            </p:nvSpPr>
            <p:spPr>
              <a:xfrm>
                <a:off x="838200" y="2396614"/>
                <a:ext cx="9619989" cy="1015663"/>
              </a:xfrm>
              <a:prstGeom prst="rect">
                <a:avLst/>
              </a:prstGeom>
              <a:blipFill>
                <a:blip r:embed="rId3"/>
                <a:stretch>
                  <a:fillRect l="-697" t="-2994" b="-9581"/>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766A0756-9ABB-229E-464C-21D90A880566}"/>
              </a:ext>
            </a:extLst>
          </p:cNvPr>
          <p:cNvSpPr txBox="1"/>
          <p:nvPr/>
        </p:nvSpPr>
        <p:spPr>
          <a:xfrm>
            <a:off x="896651" y="3587450"/>
            <a:ext cx="2116899" cy="1938992"/>
          </a:xfrm>
          <a:prstGeom prst="rect">
            <a:avLst/>
          </a:prstGeom>
          <a:noFill/>
        </p:spPr>
        <p:txBody>
          <a:bodyPr wrap="square" rtlCol="0">
            <a:spAutoFit/>
          </a:bodyPr>
          <a:lstStyle/>
          <a:p>
            <a:r>
              <a:rPr lang="en-US" altLang="zh-CN" sz="2000" dirty="0">
                <a:latin typeface="Consolas" panose="020B0609020204030204" pitchFamily="49" charset="0"/>
              </a:rPr>
              <a:t>input:</a:t>
            </a:r>
          </a:p>
          <a:p>
            <a:r>
              <a:rPr lang="en-US" altLang="zh-CN" sz="2000" dirty="0">
                <a:latin typeface="Consolas" panose="020B0609020204030204" pitchFamily="49" charset="0"/>
              </a:rPr>
              <a:t>4 3           </a:t>
            </a:r>
          </a:p>
          <a:p>
            <a:r>
              <a:rPr lang="en-US" altLang="zh-CN" sz="2000" dirty="0">
                <a:latin typeface="Consolas" panose="020B0609020204030204" pitchFamily="49" charset="0"/>
              </a:rPr>
              <a:t>3 7 12 19     </a:t>
            </a:r>
          </a:p>
          <a:p>
            <a:endParaRPr lang="zh-CN" altLang="en-US" sz="2000" dirty="0">
              <a:latin typeface="Consolas" panose="020B0609020204030204" pitchFamily="49" charset="0"/>
            </a:endParaRPr>
          </a:p>
          <a:p>
            <a:r>
              <a:rPr lang="en-US" altLang="zh-CN" sz="2000" dirty="0">
                <a:latin typeface="Consolas" panose="020B0609020204030204" pitchFamily="49" charset="0"/>
              </a:rPr>
              <a:t>output:</a:t>
            </a:r>
            <a:endParaRPr lang="zh-CN" altLang="en-US" sz="2000" dirty="0">
              <a:latin typeface="Consolas" panose="020B0609020204030204" pitchFamily="49" charset="0"/>
            </a:endParaRPr>
          </a:p>
          <a:p>
            <a:r>
              <a:rPr lang="en-US" altLang="zh-CN" sz="2000" dirty="0">
                <a:latin typeface="Consolas" panose="020B0609020204030204" pitchFamily="49" charset="0"/>
              </a:rPr>
              <a:t>1             </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200690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2F25C-2EA4-1295-0543-25195251CF59}"/>
              </a:ext>
            </a:extLst>
          </p:cNvPr>
          <p:cNvSpPr>
            <a:spLocks noGrp="1"/>
          </p:cNvSpPr>
          <p:nvPr>
            <p:ph type="title"/>
          </p:nvPr>
        </p:nvSpPr>
        <p:spPr/>
        <p:txBody>
          <a:bodyPr/>
          <a:lstStyle/>
          <a:p>
            <a:r>
              <a:rPr lang="zh-CN" altLang="en-US" dirty="0"/>
              <a:t>状态剪枝</a:t>
            </a:r>
          </a:p>
        </p:txBody>
      </p:sp>
      <p:sp>
        <p:nvSpPr>
          <p:cNvPr id="4" name="文本框 3">
            <a:extLst>
              <a:ext uri="{FF2B5EF4-FFF2-40B4-BE49-F238E27FC236}">
                <a16:creationId xmlns:a16="http://schemas.microsoft.com/office/drawing/2014/main" id="{6D884095-F432-4A01-298A-E84B038297F7}"/>
              </a:ext>
            </a:extLst>
          </p:cNvPr>
          <p:cNvSpPr txBox="1"/>
          <p:nvPr/>
        </p:nvSpPr>
        <p:spPr>
          <a:xfrm>
            <a:off x="3303342" y="973923"/>
            <a:ext cx="3564699" cy="369332"/>
          </a:xfrm>
          <a:prstGeom prst="rect">
            <a:avLst/>
          </a:prstGeom>
          <a:noFill/>
        </p:spPr>
        <p:txBody>
          <a:bodyPr wrap="square" rtlCol="0">
            <a:spAutoFit/>
          </a:bodyPr>
          <a:lstStyle/>
          <a:p>
            <a:r>
              <a:rPr lang="en-US" altLang="zh-CN" dirty="0" err="1"/>
              <a:t>Luogu</a:t>
            </a:r>
            <a:r>
              <a:rPr lang="en-US" altLang="zh-CN" dirty="0"/>
              <a:t> P1036</a:t>
            </a:r>
            <a:r>
              <a:rPr lang="zh-CN" altLang="en-US" dirty="0"/>
              <a:t>选数</a:t>
            </a:r>
          </a:p>
        </p:txBody>
      </p:sp>
      <p:sp>
        <p:nvSpPr>
          <p:cNvPr id="8" name="文本框 7">
            <a:extLst>
              <a:ext uri="{FF2B5EF4-FFF2-40B4-BE49-F238E27FC236}">
                <a16:creationId xmlns:a16="http://schemas.microsoft.com/office/drawing/2014/main" id="{1885E6ED-192F-C1AA-CC5B-7499A0B76A4A}"/>
              </a:ext>
            </a:extLst>
          </p:cNvPr>
          <p:cNvSpPr txBox="1"/>
          <p:nvPr/>
        </p:nvSpPr>
        <p:spPr>
          <a:xfrm>
            <a:off x="3027648" y="1649211"/>
            <a:ext cx="1569660" cy="369332"/>
          </a:xfrm>
          <a:prstGeom prst="rect">
            <a:avLst/>
          </a:prstGeom>
          <a:noFill/>
        </p:spPr>
        <p:txBody>
          <a:bodyPr wrap="none" rtlCol="0">
            <a:spAutoFit/>
          </a:bodyPr>
          <a:lstStyle/>
          <a:p>
            <a:r>
              <a:rPr lang="zh-CN" altLang="en-US" dirty="0"/>
              <a:t>有四种情况：</a:t>
            </a:r>
            <a:endParaRPr lang="en-US" altLang="zh-CN" dirty="0"/>
          </a:p>
        </p:txBody>
      </p:sp>
      <p:pic>
        <p:nvPicPr>
          <p:cNvPr id="13" name="图片 12">
            <a:extLst>
              <a:ext uri="{FF2B5EF4-FFF2-40B4-BE49-F238E27FC236}">
                <a16:creationId xmlns:a16="http://schemas.microsoft.com/office/drawing/2014/main" id="{3A55C1C2-4245-AA2F-70FC-3B69ADD73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793" y="2018543"/>
            <a:ext cx="2116899" cy="2007486"/>
          </a:xfrm>
          <a:prstGeom prst="rect">
            <a:avLst/>
          </a:prstGeom>
        </p:spPr>
      </p:pic>
      <p:cxnSp>
        <p:nvCxnSpPr>
          <p:cNvPr id="17" name="直接箭头连接符 16">
            <a:extLst>
              <a:ext uri="{FF2B5EF4-FFF2-40B4-BE49-F238E27FC236}">
                <a16:creationId xmlns:a16="http://schemas.microsoft.com/office/drawing/2014/main" id="{27A24BEB-A0D6-4D50-CA17-257FC5BA758B}"/>
              </a:ext>
            </a:extLst>
          </p:cNvPr>
          <p:cNvCxnSpPr>
            <a:cxnSpLocks/>
          </p:cNvCxnSpPr>
          <p:nvPr/>
        </p:nvCxnSpPr>
        <p:spPr>
          <a:xfrm flipH="1">
            <a:off x="4885146" y="2555310"/>
            <a:ext cx="620039" cy="212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C77487A-9C41-E8A0-00D2-99CB74C0444D}"/>
              </a:ext>
            </a:extLst>
          </p:cNvPr>
          <p:cNvSpPr txBox="1"/>
          <p:nvPr/>
        </p:nvSpPr>
        <p:spPr>
          <a:xfrm>
            <a:off x="5492660" y="2370644"/>
            <a:ext cx="2576186" cy="369332"/>
          </a:xfrm>
          <a:prstGeom prst="rect">
            <a:avLst/>
          </a:prstGeom>
          <a:noFill/>
        </p:spPr>
        <p:txBody>
          <a:bodyPr wrap="square" rtlCol="0">
            <a:spAutoFit/>
          </a:bodyPr>
          <a:lstStyle/>
          <a:p>
            <a:r>
              <a:rPr lang="en-US" altLang="zh-CN" dirty="0"/>
              <a:t>29</a:t>
            </a:r>
            <a:r>
              <a:rPr lang="zh-CN" altLang="en-US" dirty="0"/>
              <a:t>为素数，其他为合数</a:t>
            </a:r>
          </a:p>
        </p:txBody>
      </p:sp>
      <p:sp>
        <p:nvSpPr>
          <p:cNvPr id="20" name="文本框 19">
            <a:extLst>
              <a:ext uri="{FF2B5EF4-FFF2-40B4-BE49-F238E27FC236}">
                <a16:creationId xmlns:a16="http://schemas.microsoft.com/office/drawing/2014/main" id="{91913C57-E95F-BD67-E8BB-EADDD59A22FE}"/>
              </a:ext>
            </a:extLst>
          </p:cNvPr>
          <p:cNvSpPr txBox="1"/>
          <p:nvPr/>
        </p:nvSpPr>
        <p:spPr>
          <a:xfrm>
            <a:off x="944409" y="1996644"/>
            <a:ext cx="2116899" cy="1938992"/>
          </a:xfrm>
          <a:prstGeom prst="rect">
            <a:avLst/>
          </a:prstGeom>
          <a:noFill/>
        </p:spPr>
        <p:txBody>
          <a:bodyPr wrap="square" rtlCol="0">
            <a:spAutoFit/>
          </a:bodyPr>
          <a:lstStyle/>
          <a:p>
            <a:r>
              <a:rPr lang="en-US" altLang="zh-CN" sz="2000" dirty="0">
                <a:latin typeface="Consolas" panose="020B0609020204030204" pitchFamily="49" charset="0"/>
              </a:rPr>
              <a:t>input:</a:t>
            </a:r>
          </a:p>
          <a:p>
            <a:r>
              <a:rPr lang="en-US" altLang="zh-CN" sz="2000" dirty="0">
                <a:latin typeface="Consolas" panose="020B0609020204030204" pitchFamily="49" charset="0"/>
              </a:rPr>
              <a:t>4 3           </a:t>
            </a:r>
          </a:p>
          <a:p>
            <a:r>
              <a:rPr lang="en-US" altLang="zh-CN" sz="2000" dirty="0">
                <a:latin typeface="Consolas" panose="020B0609020204030204" pitchFamily="49" charset="0"/>
              </a:rPr>
              <a:t>3 7 12 19     </a:t>
            </a:r>
          </a:p>
          <a:p>
            <a:endParaRPr lang="zh-CN" altLang="en-US" sz="2000" dirty="0">
              <a:latin typeface="Consolas" panose="020B0609020204030204" pitchFamily="49" charset="0"/>
            </a:endParaRPr>
          </a:p>
          <a:p>
            <a:r>
              <a:rPr lang="en-US" altLang="zh-CN" sz="2000" dirty="0">
                <a:latin typeface="Consolas" panose="020B0609020204030204" pitchFamily="49" charset="0"/>
              </a:rPr>
              <a:t>output:</a:t>
            </a:r>
            <a:endParaRPr lang="zh-CN" altLang="en-US" sz="2000" dirty="0">
              <a:latin typeface="Consolas" panose="020B0609020204030204" pitchFamily="49" charset="0"/>
            </a:endParaRPr>
          </a:p>
          <a:p>
            <a:r>
              <a:rPr lang="en-US" altLang="zh-CN" sz="2000" dirty="0">
                <a:latin typeface="Consolas" panose="020B0609020204030204" pitchFamily="49" charset="0"/>
              </a:rPr>
              <a:t>1             </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28230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CB5C999-0586-DD7D-AAEB-A627503F5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29" y="494890"/>
            <a:ext cx="10869542" cy="5868219"/>
          </a:xfrm>
          <a:prstGeom prst="rect">
            <a:avLst/>
          </a:prstGeom>
        </p:spPr>
      </p:pic>
    </p:spTree>
    <p:extLst>
      <p:ext uri="{BB962C8B-B14F-4D97-AF65-F5344CB8AC3E}">
        <p14:creationId xmlns:p14="http://schemas.microsoft.com/office/powerpoint/2010/main" val="151111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2F25C-2EA4-1295-0543-25195251CF59}"/>
              </a:ext>
            </a:extLst>
          </p:cNvPr>
          <p:cNvSpPr>
            <a:spLocks noGrp="1"/>
          </p:cNvSpPr>
          <p:nvPr>
            <p:ph type="title"/>
          </p:nvPr>
        </p:nvSpPr>
        <p:spPr/>
        <p:txBody>
          <a:bodyPr/>
          <a:lstStyle/>
          <a:p>
            <a:r>
              <a:rPr lang="zh-CN" altLang="en-US" dirty="0"/>
              <a:t>记忆化搜索</a:t>
            </a:r>
          </a:p>
        </p:txBody>
      </p:sp>
      <p:sp>
        <p:nvSpPr>
          <p:cNvPr id="4" name="文本框 3">
            <a:extLst>
              <a:ext uri="{FF2B5EF4-FFF2-40B4-BE49-F238E27FC236}">
                <a16:creationId xmlns:a16="http://schemas.microsoft.com/office/drawing/2014/main" id="{6D884095-F432-4A01-298A-E84B038297F7}"/>
              </a:ext>
            </a:extLst>
          </p:cNvPr>
          <p:cNvSpPr txBox="1"/>
          <p:nvPr/>
        </p:nvSpPr>
        <p:spPr>
          <a:xfrm>
            <a:off x="4258848" y="1014684"/>
            <a:ext cx="3564699" cy="369332"/>
          </a:xfrm>
          <a:prstGeom prst="rect">
            <a:avLst/>
          </a:prstGeom>
          <a:noFill/>
        </p:spPr>
        <p:txBody>
          <a:bodyPr wrap="square" rtlCol="0">
            <a:spAutoFit/>
          </a:bodyPr>
          <a:lstStyle/>
          <a:p>
            <a:r>
              <a:rPr lang="en-US" altLang="zh-CN" dirty="0" err="1"/>
              <a:t>Luogu</a:t>
            </a:r>
            <a:r>
              <a:rPr lang="en-US" altLang="zh-CN" dirty="0"/>
              <a:t> P1352</a:t>
            </a:r>
            <a:r>
              <a:rPr lang="zh-CN" altLang="en-US" dirty="0"/>
              <a:t>没有上司的舞会</a:t>
            </a:r>
          </a:p>
        </p:txBody>
      </p:sp>
      <p:sp>
        <p:nvSpPr>
          <p:cNvPr id="6" name="文本框 5">
            <a:extLst>
              <a:ext uri="{FF2B5EF4-FFF2-40B4-BE49-F238E27FC236}">
                <a16:creationId xmlns:a16="http://schemas.microsoft.com/office/drawing/2014/main" id="{D4DC82EA-AAC1-0BA0-9D86-C103717D682A}"/>
              </a:ext>
            </a:extLst>
          </p:cNvPr>
          <p:cNvSpPr txBox="1"/>
          <p:nvPr/>
        </p:nvSpPr>
        <p:spPr>
          <a:xfrm>
            <a:off x="838200" y="1683583"/>
            <a:ext cx="10291175" cy="1477328"/>
          </a:xfrm>
          <a:prstGeom prst="rect">
            <a:avLst/>
          </a:prstGeom>
          <a:noFill/>
        </p:spPr>
        <p:txBody>
          <a:bodyPr wrap="square">
            <a:spAutoFit/>
          </a:bodyPr>
          <a:lstStyle/>
          <a:p>
            <a:r>
              <a:rPr lang="zh-CN" altLang="en-US" dirty="0">
                <a:highlight>
                  <a:srgbClr val="FFFFFF"/>
                </a:highlight>
              </a:rPr>
              <a:t>        某大学有 𝑛 个职员，编号为 </a:t>
            </a:r>
            <a:r>
              <a:rPr lang="en-US" altLang="zh-CN" dirty="0">
                <a:highlight>
                  <a:srgbClr val="FFFFFF"/>
                </a:highlight>
              </a:rPr>
              <a:t>1…</a:t>
            </a:r>
            <a:r>
              <a:rPr lang="zh-CN" altLang="en-US" dirty="0">
                <a:highlight>
                  <a:srgbClr val="FFFFFF"/>
                </a:highlight>
              </a:rPr>
              <a:t>𝑛。他们之间有从属关系，也就是说他们的关系就像一棵以校长为根的树，父结点就是子结点的直接上司。</a:t>
            </a:r>
          </a:p>
          <a:p>
            <a:r>
              <a:rPr lang="zh-CN" altLang="en-US" dirty="0">
                <a:highlight>
                  <a:srgbClr val="FFFFFF"/>
                </a:highlight>
              </a:rPr>
              <a:t>        现在有个周年庆宴会，宴会每邀请来一个职员都会增加一定的快乐指数 𝑟𝑖，但是呢，如果某个职员的直接上司来参加舞会了，那么这个职员就无论如何也不肯来参加舞会了。</a:t>
            </a:r>
          </a:p>
          <a:p>
            <a:r>
              <a:rPr lang="zh-CN" altLang="en-US" dirty="0">
                <a:highlight>
                  <a:srgbClr val="FFFFFF"/>
                </a:highlight>
              </a:rPr>
              <a:t>        所以，请你编程计算，邀请哪些职员可以使快乐指数最大，求最大的快乐指数。</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66A0756-9ABB-229E-464C-21D90A880566}"/>
                  </a:ext>
                </a:extLst>
              </p:cNvPr>
              <p:cNvSpPr txBox="1"/>
              <p:nvPr/>
            </p:nvSpPr>
            <p:spPr>
              <a:xfrm>
                <a:off x="838200" y="3106781"/>
                <a:ext cx="9619989" cy="1323439"/>
              </a:xfrm>
              <a:prstGeom prst="rect">
                <a:avLst/>
              </a:prstGeom>
              <a:noFill/>
            </p:spPr>
            <p:txBody>
              <a:bodyPr wrap="square" rtlCol="0">
                <a:spAutoFit/>
              </a:bodyPr>
              <a:lstStyle/>
              <a:p>
                <a:r>
                  <a:rPr lang="zh-CN" altLang="en-US" sz="2000" dirty="0"/>
                  <a:t>输入格式：</a:t>
                </a:r>
                <a:endParaRPr lang="en-US" altLang="zh-CN" sz="2000" dirty="0"/>
              </a:p>
              <a:p>
                <a:r>
                  <a:rPr lang="zh-CN" altLang="en-US" sz="2000" b="0" i="0" dirty="0">
                    <a:effectLst/>
                    <a:highlight>
                      <a:srgbClr val="FFFFFF"/>
                    </a:highlight>
                    <a:latin typeface="-apple-system"/>
                  </a:rPr>
                  <a:t>第一行一个整数 </a:t>
                </a:r>
                <a:r>
                  <a:rPr lang="zh-CN" altLang="en-US" sz="2000" b="0" i="0" dirty="0">
                    <a:effectLst/>
                    <a:highlight>
                      <a:srgbClr val="FFFFFF"/>
                    </a:highlight>
                    <a:latin typeface="KaTeX_Main"/>
                  </a:rPr>
                  <a:t>𝑛</a:t>
                </a:r>
                <a:r>
                  <a:rPr lang="en-US" altLang="zh-CN" sz="2000" b="0" i="0" dirty="0">
                    <a:effectLst/>
                    <a:highlight>
                      <a:srgbClr val="FFFFFF"/>
                    </a:highlight>
                    <a:latin typeface="KaTeX_Main"/>
                  </a:rPr>
                  <a:t>,</a:t>
                </a:r>
                <a:r>
                  <a:rPr lang="zh-CN" altLang="en-US" sz="2000" b="0" i="0" dirty="0">
                    <a:effectLst/>
                    <a:highlight>
                      <a:srgbClr val="FFFFFF"/>
                    </a:highlight>
                    <a:latin typeface="KaTeX_Main"/>
                  </a:rPr>
                  <a:t>𝑘</a:t>
                </a:r>
                <a:r>
                  <a:rPr lang="zh-CN" altLang="en-US" sz="2000" b="0" i="0" dirty="0">
                    <a:effectLst/>
                    <a:highlight>
                      <a:srgbClr val="FFFFFF"/>
                    </a:highlight>
                    <a:latin typeface="-apple-system"/>
                  </a:rPr>
                  <a:t>（</a:t>
                </a:r>
                <a:r>
                  <a:rPr lang="en-US" altLang="zh-CN" sz="2000" b="0" i="0" dirty="0">
                    <a:effectLst/>
                    <a:highlight>
                      <a:srgbClr val="FFFFFF"/>
                    </a:highlight>
                    <a:latin typeface="-apple-system"/>
                  </a:rPr>
                  <a:t>1 </a:t>
                </a:r>
                <a14:m>
                  <m:oMath xmlns:m="http://schemas.openxmlformats.org/officeDocument/2006/math">
                    <m:r>
                      <a:rPr lang="en-GB" altLang="zh-CN" sz="2000" b="0" i="1" smtClean="0">
                        <a:latin typeface="Cambria Math" panose="02040503050406030204" pitchFamily="18" charset="0"/>
                      </a:rPr>
                      <m:t>≤</m:t>
                    </m:r>
                    <m:r>
                      <a:rPr lang="en-GB" altLang="zh-CN" sz="2000" b="0" i="1" smtClean="0">
                        <a:latin typeface="Cambria Math" panose="02040503050406030204" pitchFamily="18" charset="0"/>
                      </a:rPr>
                      <m:t>𝑛</m:t>
                    </m:r>
                    <m:r>
                      <a:rPr lang="en-GB" altLang="zh-CN" sz="2000" b="0" i="1" smtClean="0">
                        <a:latin typeface="Cambria Math" panose="02040503050406030204" pitchFamily="18" charset="0"/>
                      </a:rPr>
                      <m:t>≤6</m:t>
                    </m:r>
                    <m:sSup>
                      <m:sSupPr>
                        <m:ctrlPr>
                          <a:rPr lang="en-US" altLang="zh-CN" sz="2000" b="0" i="1" smtClean="0">
                            <a:latin typeface="Cambria Math" panose="02040503050406030204" pitchFamily="18" charset="0"/>
                          </a:rPr>
                        </m:ctrlPr>
                      </m:sSupPr>
                      <m:e>
                        <m:r>
                          <m:rPr>
                            <m:nor/>
                          </m:rPr>
                          <a:rPr lang="en-US" altLang="zh-CN"/>
                          <m:t>×</m:t>
                        </m:r>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3</m:t>
                        </m:r>
                      </m:sup>
                    </m:sSup>
                  </m:oMath>
                </a14:m>
                <a:r>
                  <a:rPr lang="zh-CN" altLang="en-US" sz="2000" b="0" i="0" dirty="0">
                    <a:effectLst/>
                    <a:highlight>
                      <a:srgbClr val="FFFFFF"/>
                    </a:highlight>
                    <a:latin typeface="-apple-system"/>
                  </a:rPr>
                  <a:t>） </a:t>
                </a:r>
                <a:r>
                  <a:rPr lang="zh-CN" altLang="en-US" sz="2000" dirty="0">
                    <a:highlight>
                      <a:srgbClr val="FFFFFF"/>
                    </a:highlight>
                    <a:latin typeface="-apple-system"/>
                  </a:rPr>
                  <a:t>。</a:t>
                </a:r>
                <a:endParaRPr lang="zh-CN" altLang="en-US" sz="2000" b="0" i="0" dirty="0">
                  <a:effectLst/>
                  <a:highlight>
                    <a:srgbClr val="FFFFFF"/>
                  </a:highlight>
                  <a:latin typeface="-apple-system"/>
                </a:endParaRPr>
              </a:p>
              <a:p>
                <a:r>
                  <a:rPr lang="zh-CN" altLang="en-US" sz="2000" b="0" i="0" dirty="0">
                    <a:effectLst/>
                    <a:highlight>
                      <a:srgbClr val="FFFFFF"/>
                    </a:highlight>
                    <a:latin typeface="-apple-system"/>
                  </a:rPr>
                  <a:t>第二行到第 </a:t>
                </a:r>
                <a:r>
                  <a:rPr lang="en-US" altLang="zh-CN" sz="2000" b="0" i="0" dirty="0">
                    <a:effectLst/>
                    <a:highlight>
                      <a:srgbClr val="FFFFFF"/>
                    </a:highlight>
                    <a:latin typeface="-apple-system"/>
                  </a:rPr>
                  <a:t>(</a:t>
                </a:r>
                <a:r>
                  <a:rPr lang="zh-CN" altLang="en-US" sz="2000" b="0" i="0" dirty="0">
                    <a:effectLst/>
                    <a:highlight>
                      <a:srgbClr val="FFFFFF"/>
                    </a:highlight>
                    <a:latin typeface="KaTeX_Main"/>
                  </a:rPr>
                  <a:t>𝑛</a:t>
                </a:r>
                <a:r>
                  <a:rPr lang="en-US" altLang="zh-CN" sz="2000" b="0" i="0" dirty="0">
                    <a:effectLst/>
                    <a:highlight>
                      <a:srgbClr val="FFFFFF"/>
                    </a:highlight>
                    <a:latin typeface="KaTeX_Main"/>
                  </a:rPr>
                  <a:t>-1)</a:t>
                </a:r>
                <a:r>
                  <a:rPr lang="zh-CN" altLang="en-US" sz="2000" dirty="0">
                    <a:highlight>
                      <a:srgbClr val="FFFFFF"/>
                    </a:highlight>
                    <a:latin typeface="-apple-system"/>
                  </a:rPr>
                  <a:t>行每行一个</a:t>
                </a:r>
                <a:r>
                  <a:rPr lang="zh-CN" altLang="en-US" sz="2000" b="0" i="0" dirty="0">
                    <a:effectLst/>
                    <a:highlight>
                      <a:srgbClr val="FFFFFF"/>
                    </a:highlight>
                    <a:latin typeface="-apple-system"/>
                  </a:rPr>
                  <a:t>整数，分别为</a:t>
                </a:r>
                <a14:m>
                  <m:oMath xmlns:m="http://schemas.openxmlformats.org/officeDocument/2006/math">
                    <m:sSub>
                      <m:sSubPr>
                        <m:ctrlPr>
                          <a:rPr lang="en-US" altLang="zh-CN" sz="2000" i="1" smtClean="0">
                            <a:highlight>
                              <a:srgbClr val="FFFFFF"/>
                            </a:highlight>
                            <a:latin typeface="Cambria Math" panose="02040503050406030204" pitchFamily="18" charset="0"/>
                          </a:rPr>
                        </m:ctrlPr>
                      </m:sSubPr>
                      <m:e>
                        <m:r>
                          <a:rPr lang="en-US" altLang="zh-CN" sz="2000" b="0" i="1" smtClean="0">
                            <a:highlight>
                              <a:srgbClr val="FFFFFF"/>
                            </a:highlight>
                            <a:latin typeface="Cambria Math" panose="02040503050406030204" pitchFamily="18" charset="0"/>
                          </a:rPr>
                          <m:t>𝑟</m:t>
                        </m:r>
                      </m:e>
                      <m:sub>
                        <m:r>
                          <a:rPr lang="en-GB" altLang="zh-CN" sz="2000" b="0" i="1" smtClean="0">
                            <a:highlight>
                              <a:srgbClr val="FFFFFF"/>
                            </a:highlight>
                            <a:latin typeface="Cambria Math" panose="02040503050406030204" pitchFamily="18" charset="0"/>
                          </a:rPr>
                          <m:t>1</m:t>
                        </m:r>
                      </m:sub>
                    </m:sSub>
                  </m:oMath>
                </a14:m>
                <a:r>
                  <a:rPr lang="zh-CN" altLang="en-US" sz="2000" dirty="0">
                    <a:highlight>
                      <a:srgbClr val="FFFFFF"/>
                    </a:highlight>
                    <a:latin typeface="KaTeX_Main"/>
                  </a:rPr>
                  <a:t>​</a:t>
                </a:r>
                <a:r>
                  <a:rPr lang="en-US" altLang="zh-CN" sz="2000" b="0" i="0" dirty="0">
                    <a:effectLst/>
                    <a:highlight>
                      <a:srgbClr val="FFFFFF"/>
                    </a:highlight>
                    <a:latin typeface="KaTeX_Main"/>
                  </a:rPr>
                  <a:t>,</a:t>
                </a:r>
                <a:r>
                  <a:rPr lang="en-US" altLang="zh-CN" sz="2000" dirty="0">
                    <a:highlight>
                      <a:srgbClr val="FFFFFF"/>
                    </a:highlight>
                  </a:rPr>
                  <a:t> </a:t>
                </a:r>
                <a14:m>
                  <m:oMath xmlns:m="http://schemas.openxmlformats.org/officeDocument/2006/math">
                    <m:sSub>
                      <m:sSubPr>
                        <m:ctrlPr>
                          <a:rPr lang="en-US" altLang="zh-CN" sz="2000" i="1" smtClean="0">
                            <a:highlight>
                              <a:srgbClr val="FFFFFF"/>
                            </a:highlight>
                            <a:latin typeface="Cambria Math" panose="02040503050406030204" pitchFamily="18" charset="0"/>
                          </a:rPr>
                        </m:ctrlPr>
                      </m:sSubPr>
                      <m:e>
                        <m:r>
                          <a:rPr lang="en-US" altLang="zh-CN" sz="2000" b="0" i="1" smtClean="0">
                            <a:highlight>
                              <a:srgbClr val="FFFFFF"/>
                            </a:highlight>
                            <a:latin typeface="Cambria Math" panose="02040503050406030204" pitchFamily="18" charset="0"/>
                          </a:rPr>
                          <m:t>𝑟</m:t>
                        </m:r>
                      </m:e>
                      <m:sub>
                        <m:r>
                          <a:rPr lang="en-GB" altLang="zh-CN" sz="2000" b="0" i="1" smtClean="0">
                            <a:highlight>
                              <a:srgbClr val="FFFFFF"/>
                            </a:highlight>
                            <a:latin typeface="Cambria Math" panose="02040503050406030204" pitchFamily="18" charset="0"/>
                          </a:rPr>
                          <m:t>2</m:t>
                        </m:r>
                      </m:sub>
                    </m:sSub>
                  </m:oMath>
                </a14:m>
                <a:r>
                  <a:rPr lang="zh-CN" altLang="en-US" sz="2000" dirty="0">
                    <a:highlight>
                      <a:srgbClr val="FFFFFF"/>
                    </a:highlight>
                    <a:latin typeface="KaTeX_Main"/>
                  </a:rPr>
                  <a:t>​</a:t>
                </a:r>
                <a:r>
                  <a:rPr lang="en-US" altLang="zh-CN" sz="2000" b="0" i="0" dirty="0">
                    <a:effectLst/>
                    <a:highlight>
                      <a:srgbClr val="FFFFFF"/>
                    </a:highlight>
                    <a:latin typeface="KaTeX_Main"/>
                  </a:rPr>
                  <a:t>,⋯ ,</a:t>
                </a:r>
                <a14:m>
                  <m:oMath xmlns:m="http://schemas.openxmlformats.org/officeDocument/2006/math">
                    <m:sSub>
                      <m:sSubPr>
                        <m:ctrlPr>
                          <a:rPr lang="en-US" altLang="zh-CN" sz="2000" b="0" i="1" smtClean="0">
                            <a:effectLst/>
                            <a:highlight>
                              <a:srgbClr val="FFFFFF"/>
                            </a:highlight>
                            <a:latin typeface="Cambria Math" panose="02040503050406030204" pitchFamily="18" charset="0"/>
                          </a:rPr>
                        </m:ctrlPr>
                      </m:sSubPr>
                      <m:e>
                        <m:r>
                          <a:rPr lang="en-US" altLang="zh-CN" sz="2000" b="0" i="1" smtClean="0">
                            <a:effectLst/>
                            <a:highlight>
                              <a:srgbClr val="FFFFFF"/>
                            </a:highlight>
                            <a:latin typeface="Cambria Math" panose="02040503050406030204" pitchFamily="18" charset="0"/>
                          </a:rPr>
                          <m:t>𝑟</m:t>
                        </m:r>
                      </m:e>
                      <m:sub>
                        <m:r>
                          <a:rPr lang="en-GB" altLang="zh-CN" sz="2000" b="0" i="1" smtClean="0">
                            <a:effectLst/>
                            <a:highlight>
                              <a:srgbClr val="FFFFFF"/>
                            </a:highlight>
                            <a:latin typeface="Cambria Math" panose="02040503050406030204" pitchFamily="18" charset="0"/>
                          </a:rPr>
                          <m:t>𝑛</m:t>
                        </m:r>
                      </m:sub>
                    </m:sSub>
                    <m:r>
                      <a:rPr lang="en-GB" altLang="zh-CN" sz="2000" b="0" i="1" smtClean="0">
                        <a:effectLst/>
                        <a:highlight>
                          <a:srgbClr val="FFFFFF"/>
                        </a:highlight>
                        <a:latin typeface="Cambria Math" panose="02040503050406030204" pitchFamily="18" charset="0"/>
                      </a:rPr>
                      <m:t> </m:t>
                    </m:r>
                  </m:oMath>
                </a14:m>
                <a:r>
                  <a:rPr lang="zh-CN" altLang="en-US" sz="2000" b="0" i="0" dirty="0">
                    <a:effectLst/>
                    <a:highlight>
                      <a:srgbClr val="FFFFFF"/>
                    </a:highlight>
                    <a:latin typeface="KaTeX_Main"/>
                  </a:rPr>
                  <a:t>​</a:t>
                </a:r>
                <a:r>
                  <a:rPr lang="zh-CN" altLang="en-US" sz="2000" b="0" i="0" dirty="0">
                    <a:effectLst/>
                    <a:highlight>
                      <a:srgbClr val="FFFFFF"/>
                    </a:highlight>
                    <a:latin typeface="-apple-system"/>
                  </a:rPr>
                  <a:t>（</a:t>
                </a:r>
                <a:r>
                  <a:rPr lang="en-US" altLang="zh-CN" sz="2000" dirty="0">
                    <a:highlight>
                      <a:srgbClr val="FFFFFF"/>
                    </a:highlight>
                    <a:latin typeface="KaTeX_Main"/>
                  </a:rPr>
                  <a:t>-128</a:t>
                </a:r>
                <a:r>
                  <a:rPr lang="en-US" altLang="zh-CN" sz="2000" b="0" i="0" dirty="0">
                    <a:effectLst/>
                    <a:highlight>
                      <a:srgbClr val="FFFFFF"/>
                    </a:highlight>
                    <a:latin typeface="KaTeX_Main"/>
                  </a:rPr>
                  <a:t>≤</a:t>
                </a:r>
                <a:r>
                  <a:rPr lang="en-US" altLang="zh-CN" sz="2000" dirty="0">
                    <a:highlight>
                      <a:srgbClr val="FFFFFF"/>
                    </a:highlight>
                  </a:rPr>
                  <a:t> </a:t>
                </a:r>
                <a14:m>
                  <m:oMath xmlns:m="http://schemas.openxmlformats.org/officeDocument/2006/math">
                    <m:sSub>
                      <m:sSubPr>
                        <m:ctrlPr>
                          <a:rPr lang="en-US" altLang="zh-CN" sz="2000" i="1" smtClean="0">
                            <a:highlight>
                              <a:srgbClr val="FFFFFF"/>
                            </a:highlight>
                            <a:latin typeface="Cambria Math" panose="02040503050406030204" pitchFamily="18" charset="0"/>
                          </a:rPr>
                        </m:ctrlPr>
                      </m:sSubPr>
                      <m:e>
                        <m:r>
                          <a:rPr lang="en-GB" altLang="zh-CN" sz="2000" i="1" smtClean="0">
                            <a:highlight>
                              <a:srgbClr val="FFFFFF"/>
                            </a:highlight>
                            <a:latin typeface="Cambria Math" panose="02040503050406030204" pitchFamily="18" charset="0"/>
                          </a:rPr>
                          <m:t>𝑥</m:t>
                        </m:r>
                      </m:e>
                      <m:sub>
                        <m:r>
                          <a:rPr lang="en-US" altLang="zh-CN" sz="2000" b="0" i="1" smtClean="0">
                            <a:highlight>
                              <a:srgbClr val="FFFFFF"/>
                            </a:highlight>
                            <a:latin typeface="Cambria Math" panose="02040503050406030204" pitchFamily="18" charset="0"/>
                          </a:rPr>
                          <m:t>𝑖</m:t>
                        </m:r>
                      </m:sub>
                    </m:sSub>
                  </m:oMath>
                </a14:m>
                <a:r>
                  <a:rPr lang="zh-CN" altLang="en-US" sz="2000" dirty="0">
                    <a:highlight>
                      <a:srgbClr val="FFFFFF"/>
                    </a:highlight>
                    <a:latin typeface="KaTeX_Main"/>
                  </a:rPr>
                  <a:t>​ </a:t>
                </a:r>
                <a:r>
                  <a:rPr lang="zh-CN" altLang="en-US" sz="2000" b="0" i="0" dirty="0">
                    <a:effectLst/>
                    <a:highlight>
                      <a:srgbClr val="FFFFFF"/>
                    </a:highlight>
                    <a:latin typeface="KaTeX_Main"/>
                  </a:rPr>
                  <a:t>≤ </a:t>
                </a:r>
                <a:r>
                  <a:rPr lang="en-US" altLang="zh-CN" sz="2000" b="0" i="0" dirty="0">
                    <a:effectLst/>
                    <a:highlight>
                      <a:srgbClr val="FFFFFF"/>
                    </a:highlight>
                    <a:latin typeface="KaTeX_Main"/>
                  </a:rPr>
                  <a:t>127</a:t>
                </a:r>
                <a:r>
                  <a:rPr lang="zh-CN" altLang="en-US" sz="2000" b="0" i="0" dirty="0">
                    <a:effectLst/>
                    <a:highlight>
                      <a:srgbClr val="FFFFFF"/>
                    </a:highlight>
                    <a:latin typeface="-apple-system"/>
                  </a:rPr>
                  <a:t>）。</a:t>
                </a:r>
                <a:endParaRPr lang="en-US" altLang="zh-CN" sz="2000" b="0" i="0" dirty="0">
                  <a:effectLst/>
                  <a:highlight>
                    <a:srgbClr val="FFFFFF"/>
                  </a:highlight>
                  <a:latin typeface="-apple-system"/>
                </a:endParaRPr>
              </a:p>
              <a:p>
                <a:r>
                  <a:rPr lang="zh-CN" altLang="en-US" sz="2000" b="0" i="0" dirty="0">
                    <a:effectLst/>
                    <a:highlight>
                      <a:srgbClr val="FFFFFF"/>
                    </a:highlight>
                    <a:latin typeface="-apple-system"/>
                  </a:rPr>
                  <a:t>第 </a:t>
                </a:r>
                <a:r>
                  <a:rPr lang="en-US" altLang="zh-CN" sz="2000" b="0" i="0" dirty="0">
                    <a:effectLst/>
                    <a:highlight>
                      <a:srgbClr val="FFFFFF"/>
                    </a:highlight>
                    <a:latin typeface="KaTeX_Main"/>
                  </a:rPr>
                  <a:t>(</a:t>
                </a:r>
                <a:r>
                  <a:rPr lang="zh-CN" altLang="en-US" sz="2000" b="0" i="0" dirty="0">
                    <a:effectLst/>
                    <a:highlight>
                      <a:srgbClr val="FFFFFF"/>
                    </a:highlight>
                    <a:latin typeface="KaTeX_Main"/>
                  </a:rPr>
                  <a:t>𝑛</a:t>
                </a:r>
                <a:r>
                  <a:rPr lang="en-US" altLang="zh-CN" sz="2000" b="0" i="0" dirty="0">
                    <a:effectLst/>
                    <a:highlight>
                      <a:srgbClr val="FFFFFF"/>
                    </a:highlight>
                    <a:latin typeface="KaTeX_Main"/>
                  </a:rPr>
                  <a:t>+2) </a:t>
                </a:r>
                <a:r>
                  <a:rPr lang="zh-CN" altLang="en-US" sz="2000" b="0" i="0" dirty="0">
                    <a:effectLst/>
                    <a:highlight>
                      <a:srgbClr val="FFFFFF"/>
                    </a:highlight>
                    <a:latin typeface="-apple-system"/>
                  </a:rPr>
                  <a:t>到第 </a:t>
                </a:r>
                <a:r>
                  <a:rPr lang="en-US" altLang="zh-CN" sz="2000" b="0" i="0" dirty="0">
                    <a:effectLst/>
                    <a:highlight>
                      <a:srgbClr val="FFFFFF"/>
                    </a:highlight>
                    <a:latin typeface="KaTeX_Main"/>
                  </a:rPr>
                  <a:t>2</a:t>
                </a:r>
                <a:r>
                  <a:rPr lang="zh-CN" altLang="en-US" sz="2000" b="0" i="0" dirty="0">
                    <a:effectLst/>
                    <a:highlight>
                      <a:srgbClr val="FFFFFF"/>
                    </a:highlight>
                    <a:latin typeface="KaTeX_Main"/>
                  </a:rPr>
                  <a:t>𝑛</a:t>
                </a:r>
                <a:r>
                  <a:rPr lang="zh-CN" altLang="en-US" sz="2000" b="0" i="0" dirty="0">
                    <a:effectLst/>
                    <a:highlight>
                      <a:srgbClr val="FFFFFF"/>
                    </a:highlight>
                    <a:latin typeface="-apple-system"/>
                  </a:rPr>
                  <a:t>行，每行输入一对整数 </a:t>
                </a:r>
                <a:r>
                  <a:rPr lang="zh-CN" altLang="en-US" sz="2000" b="0" i="0" dirty="0">
                    <a:effectLst/>
                    <a:highlight>
                      <a:srgbClr val="FFFFFF"/>
                    </a:highlight>
                    <a:latin typeface="KaTeX_Main"/>
                  </a:rPr>
                  <a:t>𝑙</a:t>
                </a:r>
                <a:r>
                  <a:rPr lang="en-US" altLang="zh-CN" sz="2000" b="0" i="0" dirty="0">
                    <a:effectLst/>
                    <a:highlight>
                      <a:srgbClr val="FFFFFF"/>
                    </a:highlight>
                    <a:latin typeface="KaTeX_Main"/>
                  </a:rPr>
                  <a:t>,</a:t>
                </a:r>
                <a:r>
                  <a:rPr lang="zh-CN" altLang="en-US" sz="2000" b="0" i="0" dirty="0">
                    <a:effectLst/>
                    <a:highlight>
                      <a:srgbClr val="FFFFFF"/>
                    </a:highlight>
                    <a:latin typeface="KaTeX_Main"/>
                  </a:rPr>
                  <a:t>𝑘</a:t>
                </a:r>
                <a:r>
                  <a:rPr lang="zh-CN" altLang="en-GB" sz="2000" b="0" i="0" dirty="0">
                    <a:effectLst/>
                    <a:highlight>
                      <a:srgbClr val="FFFFFF"/>
                    </a:highlight>
                    <a:latin typeface="-apple-system"/>
                  </a:rPr>
                  <a:t>，</a:t>
                </a:r>
                <a:r>
                  <a:rPr lang="zh-CN" altLang="en-US" sz="2000" b="0" i="0" dirty="0">
                    <a:effectLst/>
                    <a:highlight>
                      <a:srgbClr val="FFFFFF"/>
                    </a:highlight>
                    <a:latin typeface="-apple-system"/>
                  </a:rPr>
                  <a:t>代表 </a:t>
                </a:r>
                <a:r>
                  <a:rPr lang="zh-CN" altLang="en-US" sz="2000" b="0" i="0" dirty="0">
                    <a:effectLst/>
                    <a:highlight>
                      <a:srgbClr val="FFFFFF"/>
                    </a:highlight>
                    <a:latin typeface="KaTeX_Main"/>
                  </a:rPr>
                  <a:t>𝑘</a:t>
                </a:r>
                <a:r>
                  <a:rPr lang="en-GB" altLang="zh-CN" sz="2000" b="0" i="0" dirty="0">
                    <a:effectLst/>
                    <a:highlight>
                      <a:srgbClr val="FFFFFF"/>
                    </a:highlight>
                    <a:latin typeface="-apple-system"/>
                  </a:rPr>
                  <a:t> </a:t>
                </a:r>
                <a:r>
                  <a:rPr lang="zh-CN" altLang="en-US" sz="2000" b="0" i="0" dirty="0">
                    <a:effectLst/>
                    <a:highlight>
                      <a:srgbClr val="FFFFFF"/>
                    </a:highlight>
                    <a:latin typeface="-apple-system"/>
                  </a:rPr>
                  <a:t>是 </a:t>
                </a:r>
                <a:r>
                  <a:rPr lang="zh-CN" altLang="en-US" sz="2000" b="0" i="0" dirty="0">
                    <a:effectLst/>
                    <a:highlight>
                      <a:srgbClr val="FFFFFF"/>
                    </a:highlight>
                    <a:latin typeface="KaTeX_Main"/>
                  </a:rPr>
                  <a:t>𝑙</a:t>
                </a:r>
                <a:r>
                  <a:rPr lang="en-GB" altLang="zh-CN" sz="2000" b="0" i="0" dirty="0">
                    <a:effectLst/>
                    <a:highlight>
                      <a:srgbClr val="FFFFFF"/>
                    </a:highlight>
                    <a:latin typeface="-apple-system"/>
                  </a:rPr>
                  <a:t> </a:t>
                </a:r>
                <a:r>
                  <a:rPr lang="zh-CN" altLang="en-US" sz="2000" b="0" i="0" dirty="0">
                    <a:effectLst/>
                    <a:highlight>
                      <a:srgbClr val="FFFFFF"/>
                    </a:highlight>
                    <a:latin typeface="-apple-system"/>
                  </a:rPr>
                  <a:t>的直接上司。</a:t>
                </a:r>
              </a:p>
            </p:txBody>
          </p:sp>
        </mc:Choice>
        <mc:Fallback xmlns="">
          <p:sp>
            <p:nvSpPr>
              <p:cNvPr id="3" name="文本框 2">
                <a:extLst>
                  <a:ext uri="{FF2B5EF4-FFF2-40B4-BE49-F238E27FC236}">
                    <a16:creationId xmlns:a16="http://schemas.microsoft.com/office/drawing/2014/main" id="{766A0756-9ABB-229E-464C-21D90A880566}"/>
                  </a:ext>
                </a:extLst>
              </p:cNvPr>
              <p:cNvSpPr txBox="1">
                <a:spLocks noRot="1" noChangeAspect="1" noMove="1" noResize="1" noEditPoints="1" noAdjustHandles="1" noChangeArrowheads="1" noChangeShapeType="1" noTextEdit="1"/>
              </p:cNvSpPr>
              <p:nvPr/>
            </p:nvSpPr>
            <p:spPr>
              <a:xfrm>
                <a:off x="838200" y="3106781"/>
                <a:ext cx="9619989" cy="1323439"/>
              </a:xfrm>
              <a:prstGeom prst="rect">
                <a:avLst/>
              </a:prstGeom>
              <a:blipFill>
                <a:blip r:embed="rId2"/>
                <a:stretch>
                  <a:fillRect l="-697" t="-2765" b="-7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200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2F25C-2EA4-1295-0543-25195251CF59}"/>
              </a:ext>
            </a:extLst>
          </p:cNvPr>
          <p:cNvSpPr>
            <a:spLocks noGrp="1"/>
          </p:cNvSpPr>
          <p:nvPr>
            <p:ph type="title"/>
          </p:nvPr>
        </p:nvSpPr>
        <p:spPr/>
        <p:txBody>
          <a:bodyPr/>
          <a:lstStyle/>
          <a:p>
            <a:r>
              <a:rPr lang="zh-CN" altLang="en-US" dirty="0"/>
              <a:t>记忆化搜索</a:t>
            </a:r>
          </a:p>
        </p:txBody>
      </p:sp>
      <p:sp>
        <p:nvSpPr>
          <p:cNvPr id="4" name="文本框 3">
            <a:extLst>
              <a:ext uri="{FF2B5EF4-FFF2-40B4-BE49-F238E27FC236}">
                <a16:creationId xmlns:a16="http://schemas.microsoft.com/office/drawing/2014/main" id="{6D884095-F432-4A01-298A-E84B038297F7}"/>
              </a:ext>
            </a:extLst>
          </p:cNvPr>
          <p:cNvSpPr txBox="1"/>
          <p:nvPr/>
        </p:nvSpPr>
        <p:spPr>
          <a:xfrm>
            <a:off x="4258848" y="1014684"/>
            <a:ext cx="3564699" cy="369332"/>
          </a:xfrm>
          <a:prstGeom prst="rect">
            <a:avLst/>
          </a:prstGeom>
          <a:noFill/>
        </p:spPr>
        <p:txBody>
          <a:bodyPr wrap="square" rtlCol="0">
            <a:spAutoFit/>
          </a:bodyPr>
          <a:lstStyle/>
          <a:p>
            <a:r>
              <a:rPr lang="en-US" altLang="zh-CN" dirty="0" err="1"/>
              <a:t>Luogu</a:t>
            </a:r>
            <a:r>
              <a:rPr lang="en-US" altLang="zh-CN" dirty="0"/>
              <a:t> P1352</a:t>
            </a:r>
            <a:r>
              <a:rPr lang="zh-CN" altLang="en-US" dirty="0"/>
              <a:t>没有上司的舞会</a:t>
            </a:r>
          </a:p>
        </p:txBody>
      </p:sp>
      <p:sp>
        <p:nvSpPr>
          <p:cNvPr id="13" name="文本框 12">
            <a:extLst>
              <a:ext uri="{FF2B5EF4-FFF2-40B4-BE49-F238E27FC236}">
                <a16:creationId xmlns:a16="http://schemas.microsoft.com/office/drawing/2014/main" id="{766A0756-9ABB-229E-464C-21D90A880566}"/>
              </a:ext>
            </a:extLst>
          </p:cNvPr>
          <p:cNvSpPr txBox="1"/>
          <p:nvPr/>
        </p:nvSpPr>
        <p:spPr>
          <a:xfrm>
            <a:off x="946755" y="1690688"/>
            <a:ext cx="2116899" cy="4708981"/>
          </a:xfrm>
          <a:prstGeom prst="rect">
            <a:avLst/>
          </a:prstGeom>
          <a:noFill/>
        </p:spPr>
        <p:txBody>
          <a:bodyPr wrap="square" rtlCol="0">
            <a:spAutoFit/>
          </a:bodyPr>
          <a:lstStyle/>
          <a:p>
            <a:r>
              <a:rPr lang="en-US" altLang="zh-CN" sz="2000" dirty="0">
                <a:latin typeface="Consolas" panose="020B0609020204030204" pitchFamily="49" charset="0"/>
              </a:rPr>
              <a:t>input:</a:t>
            </a:r>
          </a:p>
          <a:p>
            <a:r>
              <a:rPr lang="en-US" altLang="zh-CN" sz="2000" dirty="0">
                <a:latin typeface="Consolas" panose="020B0609020204030204" pitchFamily="49" charset="0"/>
              </a:rPr>
              <a:t>7</a:t>
            </a:r>
          </a:p>
          <a:p>
            <a:r>
              <a:rPr lang="en-US" altLang="zh-CN" sz="2000" dirty="0">
                <a:latin typeface="Consolas" panose="020B0609020204030204" pitchFamily="49" charset="0"/>
              </a:rPr>
              <a:t>1</a:t>
            </a:r>
          </a:p>
          <a:p>
            <a:r>
              <a:rPr lang="en-US" altLang="zh-CN" sz="2000" dirty="0">
                <a:latin typeface="Consolas" panose="020B0609020204030204" pitchFamily="49" charset="0"/>
              </a:rPr>
              <a:t>1</a:t>
            </a:r>
          </a:p>
          <a:p>
            <a:r>
              <a:rPr lang="en-US" altLang="zh-CN" sz="2000" dirty="0">
                <a:latin typeface="Consolas" panose="020B0609020204030204" pitchFamily="49" charset="0"/>
              </a:rPr>
              <a:t>1</a:t>
            </a:r>
          </a:p>
          <a:p>
            <a:r>
              <a:rPr lang="en-US" altLang="zh-CN" sz="2000" dirty="0">
                <a:latin typeface="Consolas" panose="020B0609020204030204" pitchFamily="49" charset="0"/>
              </a:rPr>
              <a:t>1</a:t>
            </a:r>
          </a:p>
          <a:p>
            <a:r>
              <a:rPr lang="en-US" altLang="zh-CN" sz="2000" dirty="0">
                <a:latin typeface="Consolas" panose="020B0609020204030204" pitchFamily="49" charset="0"/>
              </a:rPr>
              <a:t>1</a:t>
            </a:r>
          </a:p>
          <a:p>
            <a:r>
              <a:rPr lang="en-US" altLang="zh-CN" sz="2000" dirty="0">
                <a:latin typeface="Consolas" panose="020B0609020204030204" pitchFamily="49" charset="0"/>
              </a:rPr>
              <a:t>1</a:t>
            </a:r>
          </a:p>
          <a:p>
            <a:r>
              <a:rPr lang="en-US" altLang="zh-CN" sz="2000" dirty="0">
                <a:latin typeface="Consolas" panose="020B0609020204030204" pitchFamily="49" charset="0"/>
              </a:rPr>
              <a:t>1</a:t>
            </a:r>
          </a:p>
          <a:p>
            <a:r>
              <a:rPr lang="en-US" altLang="zh-CN" sz="2000" dirty="0">
                <a:latin typeface="Consolas" panose="020B0609020204030204" pitchFamily="49" charset="0"/>
              </a:rPr>
              <a:t>1 3</a:t>
            </a:r>
          </a:p>
          <a:p>
            <a:r>
              <a:rPr lang="en-US" altLang="zh-CN" sz="2000" dirty="0">
                <a:latin typeface="Consolas" panose="020B0609020204030204" pitchFamily="49" charset="0"/>
              </a:rPr>
              <a:t>2 3</a:t>
            </a:r>
          </a:p>
          <a:p>
            <a:r>
              <a:rPr lang="en-US" altLang="zh-CN" sz="2000" dirty="0">
                <a:latin typeface="Consolas" panose="020B0609020204030204" pitchFamily="49" charset="0"/>
              </a:rPr>
              <a:t>6 4</a:t>
            </a:r>
          </a:p>
          <a:p>
            <a:r>
              <a:rPr lang="en-US" altLang="zh-CN" sz="2000" dirty="0">
                <a:latin typeface="Consolas" panose="020B0609020204030204" pitchFamily="49" charset="0"/>
              </a:rPr>
              <a:t>7 4</a:t>
            </a:r>
          </a:p>
          <a:p>
            <a:r>
              <a:rPr lang="en-US" altLang="zh-CN" sz="2000" dirty="0">
                <a:latin typeface="Consolas" panose="020B0609020204030204" pitchFamily="49" charset="0"/>
              </a:rPr>
              <a:t>4 5</a:t>
            </a:r>
          </a:p>
          <a:p>
            <a:r>
              <a:rPr lang="en-US" altLang="zh-CN" sz="2000" dirty="0">
                <a:latin typeface="Consolas" panose="020B0609020204030204" pitchFamily="49" charset="0"/>
              </a:rPr>
              <a:t>3 5</a:t>
            </a:r>
            <a:endParaRPr lang="zh-CN" altLang="en-US" sz="2000" dirty="0">
              <a:latin typeface="Consolas" panose="020B0609020204030204" pitchFamily="49" charset="0"/>
            </a:endParaRPr>
          </a:p>
        </p:txBody>
      </p:sp>
      <p:sp>
        <p:nvSpPr>
          <p:cNvPr id="8" name="文本框 7">
            <a:extLst>
              <a:ext uri="{FF2B5EF4-FFF2-40B4-BE49-F238E27FC236}">
                <a16:creationId xmlns:a16="http://schemas.microsoft.com/office/drawing/2014/main" id="{DF7FF386-7FCA-267F-1B5E-9ADDDBCC02E2}"/>
              </a:ext>
            </a:extLst>
          </p:cNvPr>
          <p:cNvSpPr txBox="1"/>
          <p:nvPr/>
        </p:nvSpPr>
        <p:spPr>
          <a:xfrm>
            <a:off x="2641426" y="1746761"/>
            <a:ext cx="1385692" cy="646331"/>
          </a:xfrm>
          <a:prstGeom prst="rect">
            <a:avLst/>
          </a:prstGeom>
          <a:noFill/>
        </p:spPr>
        <p:txBody>
          <a:bodyPr wrap="square">
            <a:spAutoFit/>
          </a:bodyPr>
          <a:lstStyle/>
          <a:p>
            <a:r>
              <a:rPr lang="en-US" altLang="zh-CN" sz="1800" dirty="0">
                <a:latin typeface="Consolas" panose="020B0609020204030204" pitchFamily="49" charset="0"/>
              </a:rPr>
              <a:t>output:</a:t>
            </a:r>
            <a:endParaRPr lang="zh-CN" altLang="en-US" sz="1800" dirty="0">
              <a:latin typeface="Consolas" panose="020B0609020204030204" pitchFamily="49" charset="0"/>
            </a:endParaRPr>
          </a:p>
          <a:p>
            <a:r>
              <a:rPr lang="en-US" altLang="zh-CN" dirty="0">
                <a:latin typeface="Consolas" panose="020B0609020204030204" pitchFamily="49" charset="0"/>
              </a:rPr>
              <a:t>5</a:t>
            </a:r>
            <a:r>
              <a:rPr lang="en-US" altLang="zh-CN" sz="1800" dirty="0">
                <a:latin typeface="Consolas" panose="020B0609020204030204" pitchFamily="49" charset="0"/>
              </a:rPr>
              <a:t>             </a:t>
            </a:r>
            <a:endParaRPr lang="zh-CN" altLang="en-US" sz="1800" dirty="0">
              <a:latin typeface="Consolas" panose="020B0609020204030204" pitchFamily="49" charset="0"/>
            </a:endParaRPr>
          </a:p>
        </p:txBody>
      </p:sp>
      <p:grpSp>
        <p:nvGrpSpPr>
          <p:cNvPr id="14" name="组合 13">
            <a:extLst>
              <a:ext uri="{FF2B5EF4-FFF2-40B4-BE49-F238E27FC236}">
                <a16:creationId xmlns:a16="http://schemas.microsoft.com/office/drawing/2014/main" id="{1D2FBE55-EC8F-012D-4C66-923B20D3CED6}"/>
              </a:ext>
            </a:extLst>
          </p:cNvPr>
          <p:cNvGrpSpPr/>
          <p:nvPr/>
        </p:nvGrpSpPr>
        <p:grpSpPr>
          <a:xfrm>
            <a:off x="7519222" y="2340247"/>
            <a:ext cx="720000" cy="720000"/>
            <a:chOff x="8508673" y="1199350"/>
            <a:chExt cx="720000" cy="720000"/>
          </a:xfrm>
        </p:grpSpPr>
        <p:sp>
          <p:nvSpPr>
            <p:cNvPr id="11" name="椭圆 10">
              <a:extLst>
                <a:ext uri="{FF2B5EF4-FFF2-40B4-BE49-F238E27FC236}">
                  <a16:creationId xmlns:a16="http://schemas.microsoft.com/office/drawing/2014/main" id="{A9969405-EE3A-1545-B565-62E3C285C123}"/>
                </a:ext>
              </a:extLst>
            </p:cNvPr>
            <p:cNvSpPr/>
            <p:nvPr/>
          </p:nvSpPr>
          <p:spPr>
            <a:xfrm>
              <a:off x="8508673" y="1199350"/>
              <a:ext cx="720000" cy="72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7274E5D0-62CB-7BBA-A295-21260AB1E188}"/>
                </a:ext>
              </a:extLst>
            </p:cNvPr>
            <p:cNvSpPr txBox="1"/>
            <p:nvPr/>
          </p:nvSpPr>
          <p:spPr>
            <a:xfrm>
              <a:off x="8714861" y="1364903"/>
              <a:ext cx="297616" cy="400110"/>
            </a:xfrm>
            <a:prstGeom prst="rect">
              <a:avLst/>
            </a:prstGeom>
            <a:noFill/>
          </p:spPr>
          <p:txBody>
            <a:bodyPr wrap="square" rtlCol="0">
              <a:spAutoFit/>
            </a:bodyPr>
            <a:lstStyle/>
            <a:p>
              <a:r>
                <a:rPr lang="en-US" altLang="zh-CN" sz="2000" dirty="0"/>
                <a:t>3</a:t>
              </a:r>
              <a:endParaRPr lang="zh-CN" altLang="en-US" sz="2000" dirty="0"/>
            </a:p>
          </p:txBody>
        </p:sp>
      </p:grpSp>
      <p:grpSp>
        <p:nvGrpSpPr>
          <p:cNvPr id="15" name="组合 14">
            <a:extLst>
              <a:ext uri="{FF2B5EF4-FFF2-40B4-BE49-F238E27FC236}">
                <a16:creationId xmlns:a16="http://schemas.microsoft.com/office/drawing/2014/main" id="{3EBD462E-2DA1-59AB-F48D-EBCF9C2288CE}"/>
              </a:ext>
            </a:extLst>
          </p:cNvPr>
          <p:cNvGrpSpPr/>
          <p:nvPr/>
        </p:nvGrpSpPr>
        <p:grpSpPr>
          <a:xfrm>
            <a:off x="6405259" y="3140197"/>
            <a:ext cx="720000" cy="720000"/>
            <a:chOff x="8508673" y="1199350"/>
            <a:chExt cx="720000" cy="720000"/>
          </a:xfrm>
        </p:grpSpPr>
        <p:sp>
          <p:nvSpPr>
            <p:cNvPr id="16" name="椭圆 15">
              <a:extLst>
                <a:ext uri="{FF2B5EF4-FFF2-40B4-BE49-F238E27FC236}">
                  <a16:creationId xmlns:a16="http://schemas.microsoft.com/office/drawing/2014/main" id="{CFDB03D1-8240-2E58-0B51-5C93D1193870}"/>
                </a:ext>
              </a:extLst>
            </p:cNvPr>
            <p:cNvSpPr/>
            <p:nvPr/>
          </p:nvSpPr>
          <p:spPr>
            <a:xfrm>
              <a:off x="8508673" y="1199350"/>
              <a:ext cx="720000" cy="72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93CF1961-9664-19C5-21D2-7EA15D61DF74}"/>
                </a:ext>
              </a:extLst>
            </p:cNvPr>
            <p:cNvSpPr txBox="1"/>
            <p:nvPr/>
          </p:nvSpPr>
          <p:spPr>
            <a:xfrm>
              <a:off x="8714861" y="1364903"/>
              <a:ext cx="297616" cy="400110"/>
            </a:xfrm>
            <a:prstGeom prst="rect">
              <a:avLst/>
            </a:prstGeom>
            <a:noFill/>
          </p:spPr>
          <p:txBody>
            <a:bodyPr wrap="square" rtlCol="0">
              <a:spAutoFit/>
            </a:bodyPr>
            <a:lstStyle/>
            <a:p>
              <a:r>
                <a:rPr lang="en-US" altLang="zh-CN" sz="2000" dirty="0"/>
                <a:t>2</a:t>
              </a:r>
              <a:endParaRPr lang="zh-CN" altLang="en-US" sz="2000" dirty="0"/>
            </a:p>
          </p:txBody>
        </p:sp>
      </p:grpSp>
      <p:grpSp>
        <p:nvGrpSpPr>
          <p:cNvPr id="18" name="组合 17">
            <a:extLst>
              <a:ext uri="{FF2B5EF4-FFF2-40B4-BE49-F238E27FC236}">
                <a16:creationId xmlns:a16="http://schemas.microsoft.com/office/drawing/2014/main" id="{4A1B7510-900C-988B-D391-AE08542A8678}"/>
              </a:ext>
            </a:extLst>
          </p:cNvPr>
          <p:cNvGrpSpPr/>
          <p:nvPr/>
        </p:nvGrpSpPr>
        <p:grpSpPr>
          <a:xfrm>
            <a:off x="9720399" y="5032541"/>
            <a:ext cx="720000" cy="720000"/>
            <a:chOff x="8508673" y="1199350"/>
            <a:chExt cx="720000" cy="720000"/>
          </a:xfrm>
        </p:grpSpPr>
        <p:sp>
          <p:nvSpPr>
            <p:cNvPr id="19" name="椭圆 18">
              <a:extLst>
                <a:ext uri="{FF2B5EF4-FFF2-40B4-BE49-F238E27FC236}">
                  <a16:creationId xmlns:a16="http://schemas.microsoft.com/office/drawing/2014/main" id="{85858818-DAAA-CF8E-7BA0-988B3BF9CA50}"/>
                </a:ext>
              </a:extLst>
            </p:cNvPr>
            <p:cNvSpPr/>
            <p:nvPr/>
          </p:nvSpPr>
          <p:spPr>
            <a:xfrm>
              <a:off x="8508673" y="1199350"/>
              <a:ext cx="720000" cy="72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2D946F7C-0730-7620-5EF9-0E19542F2A1C}"/>
                </a:ext>
              </a:extLst>
            </p:cNvPr>
            <p:cNvSpPr txBox="1"/>
            <p:nvPr/>
          </p:nvSpPr>
          <p:spPr>
            <a:xfrm>
              <a:off x="8714861" y="1364903"/>
              <a:ext cx="297616" cy="400110"/>
            </a:xfrm>
            <a:prstGeom prst="rect">
              <a:avLst/>
            </a:prstGeom>
            <a:noFill/>
          </p:spPr>
          <p:txBody>
            <a:bodyPr wrap="square" rtlCol="0">
              <a:spAutoFit/>
            </a:bodyPr>
            <a:lstStyle/>
            <a:p>
              <a:r>
                <a:rPr lang="en-US" altLang="zh-CN" sz="2000" dirty="0"/>
                <a:t>7</a:t>
              </a:r>
              <a:endParaRPr lang="zh-CN" altLang="en-US" sz="2000" dirty="0"/>
            </a:p>
          </p:txBody>
        </p:sp>
      </p:grpSp>
      <p:grpSp>
        <p:nvGrpSpPr>
          <p:cNvPr id="24" name="组合 23">
            <a:extLst>
              <a:ext uri="{FF2B5EF4-FFF2-40B4-BE49-F238E27FC236}">
                <a16:creationId xmlns:a16="http://schemas.microsoft.com/office/drawing/2014/main" id="{79B8508E-1CEB-5F98-5565-55B00626FDF0}"/>
              </a:ext>
            </a:extLst>
          </p:cNvPr>
          <p:cNvGrpSpPr/>
          <p:nvPr/>
        </p:nvGrpSpPr>
        <p:grpSpPr>
          <a:xfrm>
            <a:off x="7673034" y="5032541"/>
            <a:ext cx="720000" cy="720000"/>
            <a:chOff x="8508673" y="1199350"/>
            <a:chExt cx="720000" cy="720000"/>
          </a:xfrm>
        </p:grpSpPr>
        <p:sp>
          <p:nvSpPr>
            <p:cNvPr id="25" name="椭圆 24">
              <a:extLst>
                <a:ext uri="{FF2B5EF4-FFF2-40B4-BE49-F238E27FC236}">
                  <a16:creationId xmlns:a16="http://schemas.microsoft.com/office/drawing/2014/main" id="{7DD19E3F-A5B8-CF6F-C4F3-3885D0CB79A2}"/>
                </a:ext>
              </a:extLst>
            </p:cNvPr>
            <p:cNvSpPr/>
            <p:nvPr/>
          </p:nvSpPr>
          <p:spPr>
            <a:xfrm>
              <a:off x="8508673" y="1199350"/>
              <a:ext cx="720000" cy="72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D04092BE-5625-7D4C-F9DA-34D3A7B69EF2}"/>
                </a:ext>
              </a:extLst>
            </p:cNvPr>
            <p:cNvSpPr txBox="1"/>
            <p:nvPr/>
          </p:nvSpPr>
          <p:spPr>
            <a:xfrm>
              <a:off x="8714861" y="1364903"/>
              <a:ext cx="297616" cy="400110"/>
            </a:xfrm>
            <a:prstGeom prst="rect">
              <a:avLst/>
            </a:prstGeom>
            <a:noFill/>
          </p:spPr>
          <p:txBody>
            <a:bodyPr wrap="square" rtlCol="0">
              <a:spAutoFit/>
            </a:bodyPr>
            <a:lstStyle/>
            <a:p>
              <a:r>
                <a:rPr lang="en-US" altLang="zh-CN" sz="2000" dirty="0"/>
                <a:t>6</a:t>
              </a:r>
              <a:endParaRPr lang="zh-CN" altLang="en-US" sz="2000" dirty="0"/>
            </a:p>
          </p:txBody>
        </p:sp>
      </p:grpSp>
      <p:grpSp>
        <p:nvGrpSpPr>
          <p:cNvPr id="27" name="组合 26">
            <a:extLst>
              <a:ext uri="{FF2B5EF4-FFF2-40B4-BE49-F238E27FC236}">
                <a16:creationId xmlns:a16="http://schemas.microsoft.com/office/drawing/2014/main" id="{F2F7930A-B757-1AD3-8554-A1843B03E766}"/>
              </a:ext>
            </a:extLst>
          </p:cNvPr>
          <p:cNvGrpSpPr/>
          <p:nvPr/>
        </p:nvGrpSpPr>
        <p:grpSpPr>
          <a:xfrm>
            <a:off x="8617743" y="4148090"/>
            <a:ext cx="720000" cy="720000"/>
            <a:chOff x="8508673" y="1199350"/>
            <a:chExt cx="720000" cy="720000"/>
          </a:xfrm>
        </p:grpSpPr>
        <p:sp>
          <p:nvSpPr>
            <p:cNvPr id="28" name="椭圆 27">
              <a:extLst>
                <a:ext uri="{FF2B5EF4-FFF2-40B4-BE49-F238E27FC236}">
                  <a16:creationId xmlns:a16="http://schemas.microsoft.com/office/drawing/2014/main" id="{874D596B-1C01-D310-CEF1-3685DD1592F6}"/>
                </a:ext>
              </a:extLst>
            </p:cNvPr>
            <p:cNvSpPr/>
            <p:nvPr/>
          </p:nvSpPr>
          <p:spPr>
            <a:xfrm>
              <a:off x="8508673" y="1199350"/>
              <a:ext cx="720000" cy="72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76363298-F010-5296-5ABF-5170475D009E}"/>
                </a:ext>
              </a:extLst>
            </p:cNvPr>
            <p:cNvSpPr txBox="1"/>
            <p:nvPr/>
          </p:nvSpPr>
          <p:spPr>
            <a:xfrm>
              <a:off x="8714861" y="1364903"/>
              <a:ext cx="297616" cy="400110"/>
            </a:xfrm>
            <a:prstGeom prst="rect">
              <a:avLst/>
            </a:prstGeom>
            <a:noFill/>
          </p:spPr>
          <p:txBody>
            <a:bodyPr wrap="square" rtlCol="0">
              <a:spAutoFit/>
            </a:bodyPr>
            <a:lstStyle/>
            <a:p>
              <a:r>
                <a:rPr lang="en-US" altLang="zh-CN" sz="2000" dirty="0"/>
                <a:t>4</a:t>
              </a:r>
              <a:endParaRPr lang="zh-CN" altLang="en-US" sz="2000" dirty="0"/>
            </a:p>
          </p:txBody>
        </p:sp>
      </p:grpSp>
      <p:grpSp>
        <p:nvGrpSpPr>
          <p:cNvPr id="30" name="组合 29">
            <a:extLst>
              <a:ext uri="{FF2B5EF4-FFF2-40B4-BE49-F238E27FC236}">
                <a16:creationId xmlns:a16="http://schemas.microsoft.com/office/drawing/2014/main" id="{E53114FF-4C1D-F9EF-7F11-064F74630F4E}"/>
              </a:ext>
            </a:extLst>
          </p:cNvPr>
          <p:cNvGrpSpPr/>
          <p:nvPr/>
        </p:nvGrpSpPr>
        <p:grpSpPr>
          <a:xfrm>
            <a:off x="7524256" y="1267495"/>
            <a:ext cx="720000" cy="720000"/>
            <a:chOff x="8508673" y="1199350"/>
            <a:chExt cx="720000" cy="720000"/>
          </a:xfrm>
        </p:grpSpPr>
        <p:sp>
          <p:nvSpPr>
            <p:cNvPr id="31" name="椭圆 30">
              <a:extLst>
                <a:ext uri="{FF2B5EF4-FFF2-40B4-BE49-F238E27FC236}">
                  <a16:creationId xmlns:a16="http://schemas.microsoft.com/office/drawing/2014/main" id="{2BDB2FB1-F194-B051-BDCB-8610D13A716A}"/>
                </a:ext>
              </a:extLst>
            </p:cNvPr>
            <p:cNvSpPr/>
            <p:nvPr/>
          </p:nvSpPr>
          <p:spPr>
            <a:xfrm>
              <a:off x="8508673" y="1199350"/>
              <a:ext cx="720000" cy="72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7A908B6E-62A7-F1DF-F3F0-D536606640DD}"/>
                </a:ext>
              </a:extLst>
            </p:cNvPr>
            <p:cNvSpPr txBox="1"/>
            <p:nvPr/>
          </p:nvSpPr>
          <p:spPr>
            <a:xfrm>
              <a:off x="8714861" y="1364903"/>
              <a:ext cx="297616" cy="400110"/>
            </a:xfrm>
            <a:prstGeom prst="rect">
              <a:avLst/>
            </a:prstGeom>
            <a:noFill/>
          </p:spPr>
          <p:txBody>
            <a:bodyPr wrap="square" rtlCol="0">
              <a:spAutoFit/>
            </a:bodyPr>
            <a:lstStyle/>
            <a:p>
              <a:r>
                <a:rPr lang="en-US" altLang="zh-CN" sz="2000" dirty="0"/>
                <a:t>1</a:t>
              </a:r>
              <a:endParaRPr lang="zh-CN" altLang="en-US" sz="2000" dirty="0"/>
            </a:p>
          </p:txBody>
        </p:sp>
      </p:grpSp>
      <p:grpSp>
        <p:nvGrpSpPr>
          <p:cNvPr id="33" name="组合 32">
            <a:extLst>
              <a:ext uri="{FF2B5EF4-FFF2-40B4-BE49-F238E27FC236}">
                <a16:creationId xmlns:a16="http://schemas.microsoft.com/office/drawing/2014/main" id="{8AC4DADC-4E7B-CC08-450E-C657DE4E6D39}"/>
              </a:ext>
            </a:extLst>
          </p:cNvPr>
          <p:cNvGrpSpPr/>
          <p:nvPr/>
        </p:nvGrpSpPr>
        <p:grpSpPr>
          <a:xfrm>
            <a:off x="8608061" y="3001614"/>
            <a:ext cx="720000" cy="720000"/>
            <a:chOff x="8508673" y="1199350"/>
            <a:chExt cx="720000" cy="720000"/>
          </a:xfrm>
        </p:grpSpPr>
        <p:sp>
          <p:nvSpPr>
            <p:cNvPr id="34" name="椭圆 33">
              <a:extLst>
                <a:ext uri="{FF2B5EF4-FFF2-40B4-BE49-F238E27FC236}">
                  <a16:creationId xmlns:a16="http://schemas.microsoft.com/office/drawing/2014/main" id="{656DBB97-BF6B-666A-1C46-668249905D64}"/>
                </a:ext>
              </a:extLst>
            </p:cNvPr>
            <p:cNvSpPr/>
            <p:nvPr/>
          </p:nvSpPr>
          <p:spPr>
            <a:xfrm>
              <a:off x="8508673" y="1199350"/>
              <a:ext cx="720000" cy="72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FD43C4FA-654A-A11D-1087-659303B33D8B}"/>
                </a:ext>
              </a:extLst>
            </p:cNvPr>
            <p:cNvSpPr txBox="1"/>
            <p:nvPr/>
          </p:nvSpPr>
          <p:spPr>
            <a:xfrm>
              <a:off x="8714861" y="1364903"/>
              <a:ext cx="297616" cy="400110"/>
            </a:xfrm>
            <a:prstGeom prst="rect">
              <a:avLst/>
            </a:prstGeom>
            <a:noFill/>
          </p:spPr>
          <p:txBody>
            <a:bodyPr wrap="square" rtlCol="0">
              <a:spAutoFit/>
            </a:bodyPr>
            <a:lstStyle/>
            <a:p>
              <a:r>
                <a:rPr lang="en-US" altLang="zh-CN" sz="2000" dirty="0"/>
                <a:t>5</a:t>
              </a:r>
              <a:endParaRPr lang="zh-CN" altLang="en-US" sz="2000" dirty="0"/>
            </a:p>
          </p:txBody>
        </p:sp>
      </p:grpSp>
      <p:cxnSp>
        <p:nvCxnSpPr>
          <p:cNvPr id="37" name="直接连接符 36">
            <a:extLst>
              <a:ext uri="{FF2B5EF4-FFF2-40B4-BE49-F238E27FC236}">
                <a16:creationId xmlns:a16="http://schemas.microsoft.com/office/drawing/2014/main" id="{E716132C-E89E-19A5-5E47-050C0655D595}"/>
              </a:ext>
            </a:extLst>
          </p:cNvPr>
          <p:cNvCxnSpPr>
            <a:stCxn id="31" idx="4"/>
            <a:endCxn id="11" idx="0"/>
          </p:cNvCxnSpPr>
          <p:nvPr/>
        </p:nvCxnSpPr>
        <p:spPr>
          <a:xfrm flipH="1">
            <a:off x="7879222" y="1987495"/>
            <a:ext cx="5034" cy="352752"/>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F826BE80-2C41-85B5-A865-8973A85C370A}"/>
              </a:ext>
            </a:extLst>
          </p:cNvPr>
          <p:cNvCxnSpPr>
            <a:stCxn id="11" idx="3"/>
            <a:endCxn id="16" idx="7"/>
          </p:cNvCxnSpPr>
          <p:nvPr/>
        </p:nvCxnSpPr>
        <p:spPr>
          <a:xfrm flipH="1">
            <a:off x="7019817" y="2954805"/>
            <a:ext cx="604847" cy="290834"/>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852BF9BA-6D84-D37A-257A-F546ACFE844A}"/>
              </a:ext>
            </a:extLst>
          </p:cNvPr>
          <p:cNvCxnSpPr>
            <a:stCxn id="11" idx="5"/>
          </p:cNvCxnSpPr>
          <p:nvPr/>
        </p:nvCxnSpPr>
        <p:spPr>
          <a:xfrm>
            <a:off x="8133780" y="2954805"/>
            <a:ext cx="483963" cy="261392"/>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4245C4A0-0A64-16BC-3899-6DE0F58C627B}"/>
              </a:ext>
            </a:extLst>
          </p:cNvPr>
          <p:cNvCxnSpPr>
            <a:stCxn id="34" idx="4"/>
            <a:endCxn id="28" idx="0"/>
          </p:cNvCxnSpPr>
          <p:nvPr/>
        </p:nvCxnSpPr>
        <p:spPr>
          <a:xfrm>
            <a:off x="8968061" y="3721614"/>
            <a:ext cx="9682" cy="426476"/>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47A0A6D1-C869-63B5-F4F2-3E3D80B60A12}"/>
              </a:ext>
            </a:extLst>
          </p:cNvPr>
          <p:cNvCxnSpPr>
            <a:stCxn id="28" idx="3"/>
            <a:endCxn id="25" idx="7"/>
          </p:cNvCxnSpPr>
          <p:nvPr/>
        </p:nvCxnSpPr>
        <p:spPr>
          <a:xfrm flipH="1">
            <a:off x="8287592" y="4762648"/>
            <a:ext cx="435593" cy="375335"/>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944CA0F6-7DF8-C773-CBFA-5FF05A5F300D}"/>
              </a:ext>
            </a:extLst>
          </p:cNvPr>
          <p:cNvCxnSpPr>
            <a:stCxn id="28" idx="5"/>
            <a:endCxn id="19" idx="1"/>
          </p:cNvCxnSpPr>
          <p:nvPr/>
        </p:nvCxnSpPr>
        <p:spPr>
          <a:xfrm>
            <a:off x="9232301" y="4762648"/>
            <a:ext cx="593540" cy="3753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832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2F25C-2EA4-1295-0543-25195251CF59}"/>
              </a:ext>
            </a:extLst>
          </p:cNvPr>
          <p:cNvSpPr>
            <a:spLocks noGrp="1"/>
          </p:cNvSpPr>
          <p:nvPr>
            <p:ph type="title"/>
          </p:nvPr>
        </p:nvSpPr>
        <p:spPr/>
        <p:txBody>
          <a:bodyPr/>
          <a:lstStyle/>
          <a:p>
            <a:r>
              <a:rPr lang="zh-CN" altLang="en-US" dirty="0"/>
              <a:t>记忆化搜索</a:t>
            </a:r>
          </a:p>
        </p:txBody>
      </p:sp>
      <p:sp>
        <p:nvSpPr>
          <p:cNvPr id="4" name="文本框 3">
            <a:extLst>
              <a:ext uri="{FF2B5EF4-FFF2-40B4-BE49-F238E27FC236}">
                <a16:creationId xmlns:a16="http://schemas.microsoft.com/office/drawing/2014/main" id="{6D884095-F432-4A01-298A-E84B038297F7}"/>
              </a:ext>
            </a:extLst>
          </p:cNvPr>
          <p:cNvSpPr txBox="1"/>
          <p:nvPr/>
        </p:nvSpPr>
        <p:spPr>
          <a:xfrm>
            <a:off x="4258848" y="1014684"/>
            <a:ext cx="3564699" cy="369332"/>
          </a:xfrm>
          <a:prstGeom prst="rect">
            <a:avLst/>
          </a:prstGeom>
          <a:noFill/>
        </p:spPr>
        <p:txBody>
          <a:bodyPr wrap="square" rtlCol="0">
            <a:spAutoFit/>
          </a:bodyPr>
          <a:lstStyle/>
          <a:p>
            <a:r>
              <a:rPr lang="en-US" altLang="zh-CN" dirty="0" err="1"/>
              <a:t>Luogu</a:t>
            </a:r>
            <a:r>
              <a:rPr lang="en-US" altLang="zh-CN" dirty="0"/>
              <a:t> P1352</a:t>
            </a:r>
            <a:r>
              <a:rPr lang="zh-CN" altLang="en-US" dirty="0"/>
              <a:t>没有上司的舞会</a:t>
            </a:r>
          </a:p>
        </p:txBody>
      </p:sp>
      <p:sp>
        <p:nvSpPr>
          <p:cNvPr id="13" name="文本框 12">
            <a:extLst>
              <a:ext uri="{FF2B5EF4-FFF2-40B4-BE49-F238E27FC236}">
                <a16:creationId xmlns:a16="http://schemas.microsoft.com/office/drawing/2014/main" id="{766A0756-9ABB-229E-464C-21D90A880566}"/>
              </a:ext>
            </a:extLst>
          </p:cNvPr>
          <p:cNvSpPr txBox="1"/>
          <p:nvPr/>
        </p:nvSpPr>
        <p:spPr>
          <a:xfrm>
            <a:off x="946755" y="1690688"/>
            <a:ext cx="2116899" cy="4708981"/>
          </a:xfrm>
          <a:prstGeom prst="rect">
            <a:avLst/>
          </a:prstGeom>
          <a:noFill/>
        </p:spPr>
        <p:txBody>
          <a:bodyPr wrap="square" rtlCol="0">
            <a:spAutoFit/>
          </a:bodyPr>
          <a:lstStyle/>
          <a:p>
            <a:r>
              <a:rPr lang="en-US" altLang="zh-CN" sz="2000" dirty="0">
                <a:latin typeface="Consolas" panose="020B0609020204030204" pitchFamily="49" charset="0"/>
              </a:rPr>
              <a:t>input:</a:t>
            </a:r>
          </a:p>
          <a:p>
            <a:r>
              <a:rPr lang="en-US" altLang="zh-CN" sz="2000" dirty="0">
                <a:latin typeface="Consolas" panose="020B0609020204030204" pitchFamily="49" charset="0"/>
              </a:rPr>
              <a:t>7</a:t>
            </a:r>
          </a:p>
          <a:p>
            <a:r>
              <a:rPr lang="en-US" altLang="zh-CN" sz="2000" dirty="0">
                <a:latin typeface="Consolas" panose="020B0609020204030204" pitchFamily="49" charset="0"/>
              </a:rPr>
              <a:t>1</a:t>
            </a:r>
          </a:p>
          <a:p>
            <a:r>
              <a:rPr lang="en-US" altLang="zh-CN" sz="2000" dirty="0">
                <a:latin typeface="Consolas" panose="020B0609020204030204" pitchFamily="49" charset="0"/>
              </a:rPr>
              <a:t>1</a:t>
            </a:r>
          </a:p>
          <a:p>
            <a:r>
              <a:rPr lang="en-US" altLang="zh-CN" sz="2000" dirty="0">
                <a:latin typeface="Consolas" panose="020B0609020204030204" pitchFamily="49" charset="0"/>
              </a:rPr>
              <a:t>1</a:t>
            </a:r>
          </a:p>
          <a:p>
            <a:r>
              <a:rPr lang="en-US" altLang="zh-CN" sz="2000" dirty="0">
                <a:latin typeface="Consolas" panose="020B0609020204030204" pitchFamily="49" charset="0"/>
              </a:rPr>
              <a:t>1</a:t>
            </a:r>
          </a:p>
          <a:p>
            <a:r>
              <a:rPr lang="en-US" altLang="zh-CN" sz="2000" dirty="0">
                <a:latin typeface="Consolas" panose="020B0609020204030204" pitchFamily="49" charset="0"/>
              </a:rPr>
              <a:t>1</a:t>
            </a:r>
          </a:p>
          <a:p>
            <a:r>
              <a:rPr lang="en-US" altLang="zh-CN" sz="2000" dirty="0">
                <a:latin typeface="Consolas" panose="020B0609020204030204" pitchFamily="49" charset="0"/>
              </a:rPr>
              <a:t>1</a:t>
            </a:r>
          </a:p>
          <a:p>
            <a:r>
              <a:rPr lang="en-US" altLang="zh-CN" sz="2000" dirty="0">
                <a:latin typeface="Consolas" panose="020B0609020204030204" pitchFamily="49" charset="0"/>
              </a:rPr>
              <a:t>1</a:t>
            </a:r>
          </a:p>
          <a:p>
            <a:r>
              <a:rPr lang="en-US" altLang="zh-CN" sz="2000" dirty="0">
                <a:latin typeface="Consolas" panose="020B0609020204030204" pitchFamily="49" charset="0"/>
              </a:rPr>
              <a:t>1 3</a:t>
            </a:r>
          </a:p>
          <a:p>
            <a:r>
              <a:rPr lang="en-US" altLang="zh-CN" sz="2000" dirty="0">
                <a:latin typeface="Consolas" panose="020B0609020204030204" pitchFamily="49" charset="0"/>
              </a:rPr>
              <a:t>2 3</a:t>
            </a:r>
          </a:p>
          <a:p>
            <a:r>
              <a:rPr lang="en-US" altLang="zh-CN" sz="2000" dirty="0">
                <a:latin typeface="Consolas" panose="020B0609020204030204" pitchFamily="49" charset="0"/>
              </a:rPr>
              <a:t>6 4</a:t>
            </a:r>
          </a:p>
          <a:p>
            <a:r>
              <a:rPr lang="en-US" altLang="zh-CN" sz="2000" dirty="0">
                <a:latin typeface="Consolas" panose="020B0609020204030204" pitchFamily="49" charset="0"/>
              </a:rPr>
              <a:t>7 4</a:t>
            </a:r>
          </a:p>
          <a:p>
            <a:r>
              <a:rPr lang="en-US" altLang="zh-CN" sz="2000" dirty="0">
                <a:latin typeface="Consolas" panose="020B0609020204030204" pitchFamily="49" charset="0"/>
              </a:rPr>
              <a:t>4 5</a:t>
            </a:r>
          </a:p>
          <a:p>
            <a:r>
              <a:rPr lang="en-US" altLang="zh-CN" sz="2000" dirty="0">
                <a:latin typeface="Consolas" panose="020B0609020204030204" pitchFamily="49" charset="0"/>
              </a:rPr>
              <a:t>3 5</a:t>
            </a:r>
            <a:endParaRPr lang="zh-CN" altLang="en-US" sz="2000" dirty="0">
              <a:latin typeface="Consolas" panose="020B0609020204030204" pitchFamily="49" charset="0"/>
            </a:endParaRPr>
          </a:p>
        </p:txBody>
      </p:sp>
      <p:sp>
        <p:nvSpPr>
          <p:cNvPr id="8" name="文本框 7">
            <a:extLst>
              <a:ext uri="{FF2B5EF4-FFF2-40B4-BE49-F238E27FC236}">
                <a16:creationId xmlns:a16="http://schemas.microsoft.com/office/drawing/2014/main" id="{DF7FF386-7FCA-267F-1B5E-9ADDDBCC02E2}"/>
              </a:ext>
            </a:extLst>
          </p:cNvPr>
          <p:cNvSpPr txBox="1"/>
          <p:nvPr/>
        </p:nvSpPr>
        <p:spPr>
          <a:xfrm>
            <a:off x="2641426" y="1746761"/>
            <a:ext cx="1385692" cy="646331"/>
          </a:xfrm>
          <a:prstGeom prst="rect">
            <a:avLst/>
          </a:prstGeom>
          <a:noFill/>
        </p:spPr>
        <p:txBody>
          <a:bodyPr wrap="square">
            <a:spAutoFit/>
          </a:bodyPr>
          <a:lstStyle/>
          <a:p>
            <a:r>
              <a:rPr lang="en-US" altLang="zh-CN" sz="1800" dirty="0">
                <a:latin typeface="Consolas" panose="020B0609020204030204" pitchFamily="49" charset="0"/>
              </a:rPr>
              <a:t>output:</a:t>
            </a:r>
            <a:endParaRPr lang="zh-CN" altLang="en-US" sz="1800" dirty="0">
              <a:latin typeface="Consolas" panose="020B0609020204030204" pitchFamily="49" charset="0"/>
            </a:endParaRPr>
          </a:p>
          <a:p>
            <a:r>
              <a:rPr lang="en-US" altLang="zh-CN" dirty="0">
                <a:latin typeface="Consolas" panose="020B0609020204030204" pitchFamily="49" charset="0"/>
              </a:rPr>
              <a:t>5</a:t>
            </a:r>
            <a:r>
              <a:rPr lang="en-US" altLang="zh-CN" sz="1800" dirty="0">
                <a:latin typeface="Consolas" panose="020B0609020204030204" pitchFamily="49" charset="0"/>
              </a:rPr>
              <a:t>             </a:t>
            </a:r>
            <a:endParaRPr lang="zh-CN" altLang="en-US" sz="1800" dirty="0">
              <a:latin typeface="Consolas" panose="020B0609020204030204" pitchFamily="49" charset="0"/>
            </a:endParaRPr>
          </a:p>
        </p:txBody>
      </p:sp>
      <p:grpSp>
        <p:nvGrpSpPr>
          <p:cNvPr id="14" name="组合 13">
            <a:extLst>
              <a:ext uri="{FF2B5EF4-FFF2-40B4-BE49-F238E27FC236}">
                <a16:creationId xmlns:a16="http://schemas.microsoft.com/office/drawing/2014/main" id="{1D2FBE55-EC8F-012D-4C66-923B20D3CED6}"/>
              </a:ext>
            </a:extLst>
          </p:cNvPr>
          <p:cNvGrpSpPr/>
          <p:nvPr/>
        </p:nvGrpSpPr>
        <p:grpSpPr>
          <a:xfrm>
            <a:off x="7519222" y="2340247"/>
            <a:ext cx="720000" cy="720000"/>
            <a:chOff x="8508673" y="1199350"/>
            <a:chExt cx="720000" cy="720000"/>
          </a:xfrm>
        </p:grpSpPr>
        <p:sp>
          <p:nvSpPr>
            <p:cNvPr id="11" name="椭圆 10">
              <a:extLst>
                <a:ext uri="{FF2B5EF4-FFF2-40B4-BE49-F238E27FC236}">
                  <a16:creationId xmlns:a16="http://schemas.microsoft.com/office/drawing/2014/main" id="{A9969405-EE3A-1545-B565-62E3C285C123}"/>
                </a:ext>
              </a:extLst>
            </p:cNvPr>
            <p:cNvSpPr/>
            <p:nvPr/>
          </p:nvSpPr>
          <p:spPr>
            <a:xfrm>
              <a:off x="8508673" y="1199350"/>
              <a:ext cx="720000" cy="72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7274E5D0-62CB-7BBA-A295-21260AB1E188}"/>
                </a:ext>
              </a:extLst>
            </p:cNvPr>
            <p:cNvSpPr txBox="1"/>
            <p:nvPr/>
          </p:nvSpPr>
          <p:spPr>
            <a:xfrm>
              <a:off x="8714861" y="1364903"/>
              <a:ext cx="297616" cy="400110"/>
            </a:xfrm>
            <a:prstGeom prst="rect">
              <a:avLst/>
            </a:prstGeom>
            <a:noFill/>
          </p:spPr>
          <p:txBody>
            <a:bodyPr wrap="square" rtlCol="0">
              <a:spAutoFit/>
            </a:bodyPr>
            <a:lstStyle/>
            <a:p>
              <a:r>
                <a:rPr lang="en-US" altLang="zh-CN" sz="2000" dirty="0"/>
                <a:t>3</a:t>
              </a:r>
              <a:endParaRPr lang="zh-CN" altLang="en-US" sz="2000" dirty="0"/>
            </a:p>
          </p:txBody>
        </p:sp>
      </p:grpSp>
      <p:grpSp>
        <p:nvGrpSpPr>
          <p:cNvPr id="15" name="组合 14">
            <a:extLst>
              <a:ext uri="{FF2B5EF4-FFF2-40B4-BE49-F238E27FC236}">
                <a16:creationId xmlns:a16="http://schemas.microsoft.com/office/drawing/2014/main" id="{3EBD462E-2DA1-59AB-F48D-EBCF9C2288CE}"/>
              </a:ext>
            </a:extLst>
          </p:cNvPr>
          <p:cNvGrpSpPr/>
          <p:nvPr/>
        </p:nvGrpSpPr>
        <p:grpSpPr>
          <a:xfrm>
            <a:off x="6405259" y="3140197"/>
            <a:ext cx="720000" cy="720000"/>
            <a:chOff x="8508673" y="1199350"/>
            <a:chExt cx="720000" cy="720000"/>
          </a:xfrm>
          <a:solidFill>
            <a:srgbClr val="FFC000"/>
          </a:solidFill>
        </p:grpSpPr>
        <p:sp>
          <p:nvSpPr>
            <p:cNvPr id="16" name="椭圆 15">
              <a:extLst>
                <a:ext uri="{FF2B5EF4-FFF2-40B4-BE49-F238E27FC236}">
                  <a16:creationId xmlns:a16="http://schemas.microsoft.com/office/drawing/2014/main" id="{CFDB03D1-8240-2E58-0B51-5C93D1193870}"/>
                </a:ext>
              </a:extLst>
            </p:cNvPr>
            <p:cNvSpPr/>
            <p:nvPr/>
          </p:nvSpPr>
          <p:spPr>
            <a:xfrm>
              <a:off x="8508673" y="1199350"/>
              <a:ext cx="720000" cy="7200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93CF1961-9664-19C5-21D2-7EA15D61DF74}"/>
                </a:ext>
              </a:extLst>
            </p:cNvPr>
            <p:cNvSpPr txBox="1"/>
            <p:nvPr/>
          </p:nvSpPr>
          <p:spPr>
            <a:xfrm>
              <a:off x="8714861" y="1364903"/>
              <a:ext cx="297616" cy="400110"/>
            </a:xfrm>
            <a:prstGeom prst="rect">
              <a:avLst/>
            </a:prstGeom>
            <a:grpFill/>
          </p:spPr>
          <p:txBody>
            <a:bodyPr wrap="square" rtlCol="0">
              <a:spAutoFit/>
            </a:bodyPr>
            <a:lstStyle/>
            <a:p>
              <a:r>
                <a:rPr lang="en-US" altLang="zh-CN" sz="2000" dirty="0"/>
                <a:t>2</a:t>
              </a:r>
              <a:endParaRPr lang="zh-CN" altLang="en-US" sz="2000" dirty="0"/>
            </a:p>
          </p:txBody>
        </p:sp>
      </p:grpSp>
      <p:grpSp>
        <p:nvGrpSpPr>
          <p:cNvPr id="18" name="组合 17">
            <a:extLst>
              <a:ext uri="{FF2B5EF4-FFF2-40B4-BE49-F238E27FC236}">
                <a16:creationId xmlns:a16="http://schemas.microsoft.com/office/drawing/2014/main" id="{4A1B7510-900C-988B-D391-AE08542A8678}"/>
              </a:ext>
            </a:extLst>
          </p:cNvPr>
          <p:cNvGrpSpPr/>
          <p:nvPr/>
        </p:nvGrpSpPr>
        <p:grpSpPr>
          <a:xfrm>
            <a:off x="9720399" y="5032541"/>
            <a:ext cx="720000" cy="720000"/>
            <a:chOff x="8508673" y="1199350"/>
            <a:chExt cx="720000" cy="720000"/>
          </a:xfrm>
          <a:solidFill>
            <a:srgbClr val="FFC000"/>
          </a:solidFill>
        </p:grpSpPr>
        <p:sp>
          <p:nvSpPr>
            <p:cNvPr id="19" name="椭圆 18">
              <a:extLst>
                <a:ext uri="{FF2B5EF4-FFF2-40B4-BE49-F238E27FC236}">
                  <a16:creationId xmlns:a16="http://schemas.microsoft.com/office/drawing/2014/main" id="{85858818-DAAA-CF8E-7BA0-988B3BF9CA50}"/>
                </a:ext>
              </a:extLst>
            </p:cNvPr>
            <p:cNvSpPr/>
            <p:nvPr/>
          </p:nvSpPr>
          <p:spPr>
            <a:xfrm>
              <a:off x="8508673" y="1199350"/>
              <a:ext cx="720000" cy="7200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2D946F7C-0730-7620-5EF9-0E19542F2A1C}"/>
                </a:ext>
              </a:extLst>
            </p:cNvPr>
            <p:cNvSpPr txBox="1"/>
            <p:nvPr/>
          </p:nvSpPr>
          <p:spPr>
            <a:xfrm>
              <a:off x="8714861" y="1364903"/>
              <a:ext cx="297616" cy="400110"/>
            </a:xfrm>
            <a:prstGeom prst="rect">
              <a:avLst/>
            </a:prstGeom>
            <a:grpFill/>
          </p:spPr>
          <p:txBody>
            <a:bodyPr wrap="square" rtlCol="0">
              <a:spAutoFit/>
            </a:bodyPr>
            <a:lstStyle/>
            <a:p>
              <a:r>
                <a:rPr lang="en-US" altLang="zh-CN" sz="2000" dirty="0"/>
                <a:t>7</a:t>
              </a:r>
              <a:endParaRPr lang="zh-CN" altLang="en-US" sz="2000" dirty="0"/>
            </a:p>
          </p:txBody>
        </p:sp>
      </p:grpSp>
      <p:grpSp>
        <p:nvGrpSpPr>
          <p:cNvPr id="24" name="组合 23">
            <a:extLst>
              <a:ext uri="{FF2B5EF4-FFF2-40B4-BE49-F238E27FC236}">
                <a16:creationId xmlns:a16="http://schemas.microsoft.com/office/drawing/2014/main" id="{79B8508E-1CEB-5F98-5565-55B00626FDF0}"/>
              </a:ext>
            </a:extLst>
          </p:cNvPr>
          <p:cNvGrpSpPr/>
          <p:nvPr/>
        </p:nvGrpSpPr>
        <p:grpSpPr>
          <a:xfrm>
            <a:off x="7673034" y="5032541"/>
            <a:ext cx="720000" cy="720000"/>
            <a:chOff x="8508673" y="1199350"/>
            <a:chExt cx="720000" cy="720000"/>
          </a:xfrm>
          <a:solidFill>
            <a:srgbClr val="FFC000"/>
          </a:solidFill>
        </p:grpSpPr>
        <p:sp>
          <p:nvSpPr>
            <p:cNvPr id="25" name="椭圆 24">
              <a:extLst>
                <a:ext uri="{FF2B5EF4-FFF2-40B4-BE49-F238E27FC236}">
                  <a16:creationId xmlns:a16="http://schemas.microsoft.com/office/drawing/2014/main" id="{7DD19E3F-A5B8-CF6F-C4F3-3885D0CB79A2}"/>
                </a:ext>
              </a:extLst>
            </p:cNvPr>
            <p:cNvSpPr/>
            <p:nvPr/>
          </p:nvSpPr>
          <p:spPr>
            <a:xfrm>
              <a:off x="8508673" y="1199350"/>
              <a:ext cx="720000" cy="7200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D04092BE-5625-7D4C-F9DA-34D3A7B69EF2}"/>
                </a:ext>
              </a:extLst>
            </p:cNvPr>
            <p:cNvSpPr txBox="1"/>
            <p:nvPr/>
          </p:nvSpPr>
          <p:spPr>
            <a:xfrm>
              <a:off x="8714861" y="1364903"/>
              <a:ext cx="297616" cy="400110"/>
            </a:xfrm>
            <a:prstGeom prst="rect">
              <a:avLst/>
            </a:prstGeom>
            <a:grpFill/>
          </p:spPr>
          <p:txBody>
            <a:bodyPr wrap="square" rtlCol="0">
              <a:spAutoFit/>
            </a:bodyPr>
            <a:lstStyle/>
            <a:p>
              <a:r>
                <a:rPr lang="en-US" altLang="zh-CN" sz="2000" dirty="0"/>
                <a:t>6</a:t>
              </a:r>
              <a:endParaRPr lang="zh-CN" altLang="en-US" sz="2000" dirty="0"/>
            </a:p>
          </p:txBody>
        </p:sp>
      </p:grpSp>
      <p:grpSp>
        <p:nvGrpSpPr>
          <p:cNvPr id="27" name="组合 26">
            <a:extLst>
              <a:ext uri="{FF2B5EF4-FFF2-40B4-BE49-F238E27FC236}">
                <a16:creationId xmlns:a16="http://schemas.microsoft.com/office/drawing/2014/main" id="{F2F7930A-B757-1AD3-8554-A1843B03E766}"/>
              </a:ext>
            </a:extLst>
          </p:cNvPr>
          <p:cNvGrpSpPr/>
          <p:nvPr/>
        </p:nvGrpSpPr>
        <p:grpSpPr>
          <a:xfrm>
            <a:off x="8617743" y="4148090"/>
            <a:ext cx="720000" cy="720000"/>
            <a:chOff x="8508673" y="1199350"/>
            <a:chExt cx="720000" cy="720000"/>
          </a:xfrm>
        </p:grpSpPr>
        <p:sp>
          <p:nvSpPr>
            <p:cNvPr id="28" name="椭圆 27">
              <a:extLst>
                <a:ext uri="{FF2B5EF4-FFF2-40B4-BE49-F238E27FC236}">
                  <a16:creationId xmlns:a16="http://schemas.microsoft.com/office/drawing/2014/main" id="{874D596B-1C01-D310-CEF1-3685DD1592F6}"/>
                </a:ext>
              </a:extLst>
            </p:cNvPr>
            <p:cNvSpPr/>
            <p:nvPr/>
          </p:nvSpPr>
          <p:spPr>
            <a:xfrm>
              <a:off x="8508673" y="1199350"/>
              <a:ext cx="720000" cy="72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76363298-F010-5296-5ABF-5170475D009E}"/>
                </a:ext>
              </a:extLst>
            </p:cNvPr>
            <p:cNvSpPr txBox="1"/>
            <p:nvPr/>
          </p:nvSpPr>
          <p:spPr>
            <a:xfrm>
              <a:off x="8714861" y="1364903"/>
              <a:ext cx="297616" cy="400110"/>
            </a:xfrm>
            <a:prstGeom prst="rect">
              <a:avLst/>
            </a:prstGeom>
            <a:noFill/>
          </p:spPr>
          <p:txBody>
            <a:bodyPr wrap="square" rtlCol="0">
              <a:spAutoFit/>
            </a:bodyPr>
            <a:lstStyle/>
            <a:p>
              <a:r>
                <a:rPr lang="en-US" altLang="zh-CN" sz="2000" dirty="0"/>
                <a:t>4</a:t>
              </a:r>
              <a:endParaRPr lang="zh-CN" altLang="en-US" sz="2000" dirty="0"/>
            </a:p>
          </p:txBody>
        </p:sp>
      </p:grpSp>
      <p:grpSp>
        <p:nvGrpSpPr>
          <p:cNvPr id="30" name="组合 29">
            <a:extLst>
              <a:ext uri="{FF2B5EF4-FFF2-40B4-BE49-F238E27FC236}">
                <a16:creationId xmlns:a16="http://schemas.microsoft.com/office/drawing/2014/main" id="{E53114FF-4C1D-F9EF-7F11-064F74630F4E}"/>
              </a:ext>
            </a:extLst>
          </p:cNvPr>
          <p:cNvGrpSpPr/>
          <p:nvPr/>
        </p:nvGrpSpPr>
        <p:grpSpPr>
          <a:xfrm>
            <a:off x="7524256" y="1267495"/>
            <a:ext cx="720000" cy="720000"/>
            <a:chOff x="8508673" y="1199350"/>
            <a:chExt cx="720000" cy="720000"/>
          </a:xfrm>
        </p:grpSpPr>
        <p:sp>
          <p:nvSpPr>
            <p:cNvPr id="31" name="椭圆 30">
              <a:extLst>
                <a:ext uri="{FF2B5EF4-FFF2-40B4-BE49-F238E27FC236}">
                  <a16:creationId xmlns:a16="http://schemas.microsoft.com/office/drawing/2014/main" id="{2BDB2FB1-F194-B051-BDCB-8610D13A716A}"/>
                </a:ext>
              </a:extLst>
            </p:cNvPr>
            <p:cNvSpPr/>
            <p:nvPr/>
          </p:nvSpPr>
          <p:spPr>
            <a:xfrm>
              <a:off x="8508673" y="1199350"/>
              <a:ext cx="720000" cy="7200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7A908B6E-62A7-F1DF-F3F0-D536606640DD}"/>
                </a:ext>
              </a:extLst>
            </p:cNvPr>
            <p:cNvSpPr txBox="1"/>
            <p:nvPr/>
          </p:nvSpPr>
          <p:spPr>
            <a:xfrm>
              <a:off x="8714861" y="1364903"/>
              <a:ext cx="297616" cy="400110"/>
            </a:xfrm>
            <a:prstGeom prst="rect">
              <a:avLst/>
            </a:prstGeom>
            <a:noFill/>
          </p:spPr>
          <p:txBody>
            <a:bodyPr wrap="square" rtlCol="0">
              <a:spAutoFit/>
            </a:bodyPr>
            <a:lstStyle/>
            <a:p>
              <a:r>
                <a:rPr lang="en-US" altLang="zh-CN" sz="2000" dirty="0"/>
                <a:t>1</a:t>
              </a:r>
              <a:endParaRPr lang="zh-CN" altLang="en-US" sz="2000" dirty="0"/>
            </a:p>
          </p:txBody>
        </p:sp>
      </p:grpSp>
      <p:grpSp>
        <p:nvGrpSpPr>
          <p:cNvPr id="33" name="组合 32">
            <a:extLst>
              <a:ext uri="{FF2B5EF4-FFF2-40B4-BE49-F238E27FC236}">
                <a16:creationId xmlns:a16="http://schemas.microsoft.com/office/drawing/2014/main" id="{8AC4DADC-4E7B-CC08-450E-C657DE4E6D39}"/>
              </a:ext>
            </a:extLst>
          </p:cNvPr>
          <p:cNvGrpSpPr/>
          <p:nvPr/>
        </p:nvGrpSpPr>
        <p:grpSpPr>
          <a:xfrm>
            <a:off x="8608061" y="3001614"/>
            <a:ext cx="720000" cy="720000"/>
            <a:chOff x="8508673" y="1199350"/>
            <a:chExt cx="720000" cy="720000"/>
          </a:xfrm>
          <a:solidFill>
            <a:srgbClr val="FFC000"/>
          </a:solidFill>
        </p:grpSpPr>
        <p:sp>
          <p:nvSpPr>
            <p:cNvPr id="34" name="椭圆 33">
              <a:extLst>
                <a:ext uri="{FF2B5EF4-FFF2-40B4-BE49-F238E27FC236}">
                  <a16:creationId xmlns:a16="http://schemas.microsoft.com/office/drawing/2014/main" id="{656DBB97-BF6B-666A-1C46-668249905D64}"/>
                </a:ext>
              </a:extLst>
            </p:cNvPr>
            <p:cNvSpPr/>
            <p:nvPr/>
          </p:nvSpPr>
          <p:spPr>
            <a:xfrm>
              <a:off x="8508673" y="1199350"/>
              <a:ext cx="720000" cy="7200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FD43C4FA-654A-A11D-1087-659303B33D8B}"/>
                </a:ext>
              </a:extLst>
            </p:cNvPr>
            <p:cNvSpPr txBox="1"/>
            <p:nvPr/>
          </p:nvSpPr>
          <p:spPr>
            <a:xfrm>
              <a:off x="8714861" y="1364903"/>
              <a:ext cx="297616" cy="400110"/>
            </a:xfrm>
            <a:prstGeom prst="rect">
              <a:avLst/>
            </a:prstGeom>
            <a:grpFill/>
          </p:spPr>
          <p:txBody>
            <a:bodyPr wrap="square" rtlCol="0">
              <a:spAutoFit/>
            </a:bodyPr>
            <a:lstStyle/>
            <a:p>
              <a:r>
                <a:rPr lang="en-US" altLang="zh-CN" sz="2000" dirty="0"/>
                <a:t>5</a:t>
              </a:r>
              <a:endParaRPr lang="zh-CN" altLang="en-US" sz="2000" dirty="0"/>
            </a:p>
          </p:txBody>
        </p:sp>
      </p:grpSp>
      <p:cxnSp>
        <p:nvCxnSpPr>
          <p:cNvPr id="37" name="直接连接符 36">
            <a:extLst>
              <a:ext uri="{FF2B5EF4-FFF2-40B4-BE49-F238E27FC236}">
                <a16:creationId xmlns:a16="http://schemas.microsoft.com/office/drawing/2014/main" id="{E716132C-E89E-19A5-5E47-050C0655D595}"/>
              </a:ext>
            </a:extLst>
          </p:cNvPr>
          <p:cNvCxnSpPr>
            <a:stCxn id="31" idx="4"/>
            <a:endCxn id="11" idx="0"/>
          </p:cNvCxnSpPr>
          <p:nvPr/>
        </p:nvCxnSpPr>
        <p:spPr>
          <a:xfrm flipH="1">
            <a:off x="7879222" y="1987495"/>
            <a:ext cx="5034" cy="352752"/>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F826BE80-2C41-85B5-A865-8973A85C370A}"/>
              </a:ext>
            </a:extLst>
          </p:cNvPr>
          <p:cNvCxnSpPr>
            <a:stCxn id="11" idx="3"/>
            <a:endCxn id="16" idx="7"/>
          </p:cNvCxnSpPr>
          <p:nvPr/>
        </p:nvCxnSpPr>
        <p:spPr>
          <a:xfrm flipH="1">
            <a:off x="7019817" y="2954805"/>
            <a:ext cx="604847" cy="290834"/>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852BF9BA-6D84-D37A-257A-F546ACFE844A}"/>
              </a:ext>
            </a:extLst>
          </p:cNvPr>
          <p:cNvCxnSpPr>
            <a:stCxn id="11" idx="5"/>
          </p:cNvCxnSpPr>
          <p:nvPr/>
        </p:nvCxnSpPr>
        <p:spPr>
          <a:xfrm>
            <a:off x="8133780" y="2954805"/>
            <a:ext cx="483963" cy="261392"/>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4245C4A0-0A64-16BC-3899-6DE0F58C627B}"/>
              </a:ext>
            </a:extLst>
          </p:cNvPr>
          <p:cNvCxnSpPr>
            <a:stCxn id="34" idx="4"/>
            <a:endCxn id="28" idx="0"/>
          </p:cNvCxnSpPr>
          <p:nvPr/>
        </p:nvCxnSpPr>
        <p:spPr>
          <a:xfrm>
            <a:off x="8968061" y="3721614"/>
            <a:ext cx="9682" cy="426476"/>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47A0A6D1-C869-63B5-F4F2-3E3D80B60A12}"/>
              </a:ext>
            </a:extLst>
          </p:cNvPr>
          <p:cNvCxnSpPr>
            <a:stCxn id="28" idx="3"/>
            <a:endCxn id="25" idx="7"/>
          </p:cNvCxnSpPr>
          <p:nvPr/>
        </p:nvCxnSpPr>
        <p:spPr>
          <a:xfrm flipH="1">
            <a:off x="8287592" y="4762648"/>
            <a:ext cx="435593" cy="375335"/>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944CA0F6-7DF8-C773-CBFA-5FF05A5F300D}"/>
              </a:ext>
            </a:extLst>
          </p:cNvPr>
          <p:cNvCxnSpPr>
            <a:stCxn id="28" idx="5"/>
            <a:endCxn id="19" idx="1"/>
          </p:cNvCxnSpPr>
          <p:nvPr/>
        </p:nvCxnSpPr>
        <p:spPr>
          <a:xfrm>
            <a:off x="9232301" y="4762648"/>
            <a:ext cx="593540" cy="3753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34544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TotalTime>
  <Words>1202</Words>
  <Application>Microsoft Office PowerPoint</Application>
  <PresentationFormat>宽屏</PresentationFormat>
  <Paragraphs>146</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-apple-system</vt:lpstr>
      <vt:lpstr>KaTeX_Main</vt:lpstr>
      <vt:lpstr>等线</vt:lpstr>
      <vt:lpstr>等线 Light</vt:lpstr>
      <vt:lpstr>Arial</vt:lpstr>
      <vt:lpstr>Cambria Math</vt:lpstr>
      <vt:lpstr>Consolas</vt:lpstr>
      <vt:lpstr>Office 主题​​</vt:lpstr>
      <vt:lpstr>进阶搜索</vt:lpstr>
      <vt:lpstr>PowerPoint 演示文稿</vt:lpstr>
      <vt:lpstr>状态剪枝</vt:lpstr>
      <vt:lpstr>状态剪枝</vt:lpstr>
      <vt:lpstr>状态剪枝</vt:lpstr>
      <vt:lpstr>PowerPoint 演示文稿</vt:lpstr>
      <vt:lpstr>记忆化搜索</vt:lpstr>
      <vt:lpstr>记忆化搜索</vt:lpstr>
      <vt:lpstr>记忆化搜索</vt:lpstr>
      <vt:lpstr>PowerPoint 演示文稿</vt:lpstr>
      <vt:lpstr>迭代加深搜索</vt:lpstr>
      <vt:lpstr>迭代加深搜索</vt:lpstr>
      <vt:lpstr>迭代加深搜索</vt:lpstr>
      <vt:lpstr>PowerPoint 演示文稿</vt:lpstr>
      <vt:lpstr>迭代加深搜索</vt:lpstr>
      <vt:lpstr>双向搜索</vt:lpstr>
      <vt:lpstr>PowerPoint 演示文稿</vt:lpstr>
      <vt:lpstr>其它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shshr2005@163.com</dc:creator>
  <cp:lastModifiedBy>shshr2005@163.com</cp:lastModifiedBy>
  <cp:revision>70</cp:revision>
  <dcterms:created xsi:type="dcterms:W3CDTF">2024-07-04T08:26:55Z</dcterms:created>
  <dcterms:modified xsi:type="dcterms:W3CDTF">2024-07-17T13:36:20Z</dcterms:modified>
</cp:coreProperties>
</file>