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7" r:id="rId4"/>
    <p:sldId id="269" r:id="rId5"/>
    <p:sldId id="258" r:id="rId6"/>
    <p:sldId id="260" r:id="rId7"/>
    <p:sldId id="262" r:id="rId8"/>
    <p:sldId id="263" r:id="rId9"/>
    <p:sldId id="259" r:id="rId10"/>
    <p:sldId id="264" r:id="rId11"/>
    <p:sldId id="270" r:id="rId12"/>
    <p:sldId id="265" r:id="rId13"/>
    <p:sldId id="266" r:id="rId14"/>
    <p:sldId id="272" r:id="rId15"/>
    <p:sldId id="273" r:id="rId16"/>
    <p:sldId id="290" r:id="rId17"/>
    <p:sldId id="271" r:id="rId18"/>
    <p:sldId id="274" r:id="rId19"/>
    <p:sldId id="275" r:id="rId20"/>
    <p:sldId id="278" r:id="rId21"/>
    <p:sldId id="280" r:id="rId22"/>
    <p:sldId id="276" r:id="rId23"/>
    <p:sldId id="279" r:id="rId24"/>
    <p:sldId id="285" r:id="rId25"/>
    <p:sldId id="286" r:id="rId26"/>
    <p:sldId id="288" r:id="rId27"/>
    <p:sldId id="287" r:id="rId28"/>
    <p:sldId id="281" r:id="rId29"/>
    <p:sldId id="28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C8C18-3733-4D4B-B01A-CDA29D7DFD9B}" type="datetimeFigureOut">
              <a:rPr lang="zh-CN" altLang="en-US" smtClean="0"/>
              <a:t>2024/7/21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5CC7A-8FFF-4DDD-A630-286259C0D757}" type="slidenum">
              <a:rPr lang="zh-CN" altLang="en-US" smtClean="0"/>
              <a:t>‹#›</a:t>
            </a:fld>
            <a:endParaRPr lang="zh-CN" altLang="en-US"/>
          </a:p>
        </p:txBody>
      </p:sp>
    </p:spTree>
    <p:extLst>
      <p:ext uri="{BB962C8B-B14F-4D97-AF65-F5344CB8AC3E}">
        <p14:creationId xmlns:p14="http://schemas.microsoft.com/office/powerpoint/2010/main" val="1698299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85CC7A-8FFF-4DDD-A630-286259C0D757}" type="slidenum">
              <a:rPr lang="zh-CN" altLang="en-US" smtClean="0"/>
              <a:t>6</a:t>
            </a:fld>
            <a:endParaRPr lang="zh-CN" altLang="en-US"/>
          </a:p>
        </p:txBody>
      </p:sp>
    </p:spTree>
    <p:extLst>
      <p:ext uri="{BB962C8B-B14F-4D97-AF65-F5344CB8AC3E}">
        <p14:creationId xmlns:p14="http://schemas.microsoft.com/office/powerpoint/2010/main" val="126336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85CC7A-8FFF-4DDD-A630-286259C0D757}" type="slidenum">
              <a:rPr lang="zh-CN" altLang="en-US" smtClean="0"/>
              <a:t>7</a:t>
            </a:fld>
            <a:endParaRPr lang="zh-CN" altLang="en-US"/>
          </a:p>
        </p:txBody>
      </p:sp>
    </p:spTree>
    <p:extLst>
      <p:ext uri="{BB962C8B-B14F-4D97-AF65-F5344CB8AC3E}">
        <p14:creationId xmlns:p14="http://schemas.microsoft.com/office/powerpoint/2010/main" val="111772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3DFCE-E1FC-8163-B17B-D537E540DC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348317-E6D1-BDC7-610E-32245DEE7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06630B-4C65-24CC-A95D-D51754CB0F6D}"/>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610B970B-DE00-2BBD-E1D8-9C8758FB2C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9E970E-1008-E769-4B12-D7F21902B9F7}"/>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138234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EED1B-2D47-305D-C79D-AA1078B5A8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D4F746-6AD6-C656-BCF8-3C12A96360D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0D218E-83FE-EDAE-09C3-D7AAD99419E2}"/>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C1FB2453-49A2-3AA2-6E8B-004CE60CDA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505CDB-5BD7-F9D1-194D-5D45FA192171}"/>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175495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A57762-949A-A94F-26D1-3946EE0344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6075E8-3591-AE9A-03F6-8C9CF526B3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528347-6779-E34E-1AC2-AA9409841BD8}"/>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0DCC0B06-C977-8D3A-AA08-616CC0654D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3CC7E-7606-900F-571A-33A7DB7B4B43}"/>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1487953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194B4-290F-21DD-D2DE-B4A3C165CB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39D2B7-2826-22A4-6A6A-E2463D23D04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8AD891-28BA-76CB-27F5-E31D27FC26B8}"/>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7673EA90-ED5A-2FFA-5DB6-A79101B89B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14628-055B-5CE1-2ABE-39973289C190}"/>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94224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13E74-5C7F-EC71-3DB7-8F72F91827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C2BCE7-40D7-637A-ED16-D7A15BFF0C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B06EF5-D914-7990-37FE-004A282AAA3F}"/>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C6354E47-4275-366D-B627-6FDA998EAA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E78D29-F6E1-1EC5-58B4-29F90C3F1E76}"/>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248475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6D3B1-D055-A3E0-8286-C7E8CB8ACA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DE3DF8-655F-6EBA-74C3-6CAC651A77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047E08-D55C-B19D-0508-B3BE28022A2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C547809-7C6D-4FA9-3B55-A80AB6771C35}"/>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6" name="页脚占位符 5">
            <a:extLst>
              <a:ext uri="{FF2B5EF4-FFF2-40B4-BE49-F238E27FC236}">
                <a16:creationId xmlns:a16="http://schemas.microsoft.com/office/drawing/2014/main" id="{7D32A6EA-C7D9-68A8-03A1-8EE54300F4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60A7C7-6075-AAFC-895A-92D01748ACA1}"/>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349249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2774D-6557-D3C6-7216-D5126FE167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0E5FB8-0673-B1AF-2AD2-F20A612D3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A60B38-97C5-1620-4515-57CC0503FDA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FF4F0E-B134-332F-7629-0E01B2A71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A24025-8083-4F54-0728-2CB308C65D7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1AB5EEB-3750-9C01-E99E-177A80CC8355}"/>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8" name="页脚占位符 7">
            <a:extLst>
              <a:ext uri="{FF2B5EF4-FFF2-40B4-BE49-F238E27FC236}">
                <a16:creationId xmlns:a16="http://schemas.microsoft.com/office/drawing/2014/main" id="{9CBA2EF4-F705-48C0-1974-2CD194EEC0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0AE5B2-4504-DEC4-83D0-47D86C96FC58}"/>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262655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8EC35-E9BC-44B1-FBCB-891E8A6838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99F297-8733-6DF2-4B19-DD1EE6D0CE87}"/>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4" name="页脚占位符 3">
            <a:extLst>
              <a:ext uri="{FF2B5EF4-FFF2-40B4-BE49-F238E27FC236}">
                <a16:creationId xmlns:a16="http://schemas.microsoft.com/office/drawing/2014/main" id="{D12C231B-20C9-1FE2-8AF1-446296A4C4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08E683A-76A8-61DB-92AA-CD6221A62D06}"/>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261958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F97C39-1254-F961-74D5-7FE30F4405D5}"/>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3" name="页脚占位符 2">
            <a:extLst>
              <a:ext uri="{FF2B5EF4-FFF2-40B4-BE49-F238E27FC236}">
                <a16:creationId xmlns:a16="http://schemas.microsoft.com/office/drawing/2014/main" id="{3FC207E0-E708-D7F4-C072-3AEBE2AA838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7427721-12D1-B469-62B6-3714B0AE6BD7}"/>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267330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94F2A-7175-1BEC-8CED-C4811AE075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6DE8F7-7A6C-C25A-F751-94B39C9211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3800365-6E56-A7EE-0633-71CDAC290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E2980E-F241-D4BA-EE12-30D65666FA43}"/>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6" name="页脚占位符 5">
            <a:extLst>
              <a:ext uri="{FF2B5EF4-FFF2-40B4-BE49-F238E27FC236}">
                <a16:creationId xmlns:a16="http://schemas.microsoft.com/office/drawing/2014/main" id="{6C27706F-060A-AD3E-9DC6-FE8D30BA7A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09D8DB-FC36-9882-F81A-CCBED5B30EFD}"/>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370374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8607E-E506-8363-083C-FA69280091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0C9200-26A2-030D-7188-79A3373D2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0697A80-BACF-2C05-E7D3-6E724D778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A24F0E-DA4B-7598-44BC-79396AE396BF}"/>
              </a:ext>
            </a:extLst>
          </p:cNvPr>
          <p:cNvSpPr>
            <a:spLocks noGrp="1"/>
          </p:cNvSpPr>
          <p:nvPr>
            <p:ph type="dt" sz="half" idx="10"/>
          </p:nvPr>
        </p:nvSpPr>
        <p:spPr/>
        <p:txBody>
          <a:bodyPr/>
          <a:lstStyle/>
          <a:p>
            <a:fld id="{1D8293B4-76BD-4271-AB3D-F6E84ADEB949}" type="datetimeFigureOut">
              <a:rPr lang="zh-CN" altLang="en-US" smtClean="0"/>
              <a:t>2024/7/21</a:t>
            </a:fld>
            <a:endParaRPr lang="zh-CN" altLang="en-US"/>
          </a:p>
        </p:txBody>
      </p:sp>
      <p:sp>
        <p:nvSpPr>
          <p:cNvPr id="6" name="页脚占位符 5">
            <a:extLst>
              <a:ext uri="{FF2B5EF4-FFF2-40B4-BE49-F238E27FC236}">
                <a16:creationId xmlns:a16="http://schemas.microsoft.com/office/drawing/2014/main" id="{025CDCBD-1BF7-E30A-7886-DF4E67F8A3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D07505-3A2C-77E5-0C5F-3E805FF9962A}"/>
              </a:ext>
            </a:extLst>
          </p:cNvPr>
          <p:cNvSpPr>
            <a:spLocks noGrp="1"/>
          </p:cNvSpPr>
          <p:nvPr>
            <p:ph type="sldNum" sz="quarter" idx="12"/>
          </p:nvPr>
        </p:nvSpPr>
        <p:spPr/>
        <p:txBody>
          <a:body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299161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71EABF-290B-DDF2-219B-540C35DD4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057C6A-47E9-F50F-CAA0-09F23D580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5AF30F-5EC3-E885-1FC2-77D877F93F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293B4-76BD-4271-AB3D-F6E84ADEB949}"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D9EB89BA-DD8A-D077-F129-64FA0B46FE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29F7CF-02E6-E956-5144-5C1917069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5068B-0013-42A3-AFAA-0E0003B7E266}" type="slidenum">
              <a:rPr lang="zh-CN" altLang="en-US" smtClean="0"/>
              <a:t>‹#›</a:t>
            </a:fld>
            <a:endParaRPr lang="zh-CN" altLang="en-US"/>
          </a:p>
        </p:txBody>
      </p:sp>
    </p:spTree>
    <p:extLst>
      <p:ext uri="{BB962C8B-B14F-4D97-AF65-F5344CB8AC3E}">
        <p14:creationId xmlns:p14="http://schemas.microsoft.com/office/powerpoint/2010/main" val="2392374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hyperlink" Target="https://www.luogu.com.cn/record/167574977" TargetMode="External"/><Relationship Id="rId4" Type="http://schemas.openxmlformats.org/officeDocument/2006/relationships/hyperlink" Target="https://www.luogu.com.cn/record/167571016"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BA13A-37EF-A89F-EE0C-06476E1619B9}"/>
              </a:ext>
            </a:extLst>
          </p:cNvPr>
          <p:cNvSpPr>
            <a:spLocks noGrp="1"/>
          </p:cNvSpPr>
          <p:nvPr>
            <p:ph type="ctrTitle"/>
          </p:nvPr>
        </p:nvSpPr>
        <p:spPr/>
        <p:txBody>
          <a:bodyPr/>
          <a:lstStyle/>
          <a:p>
            <a:r>
              <a:rPr lang="zh-CN" altLang="en-US" dirty="0"/>
              <a:t>线段树</a:t>
            </a:r>
          </a:p>
        </p:txBody>
      </p:sp>
      <p:sp>
        <p:nvSpPr>
          <p:cNvPr id="3" name="副标题 2">
            <a:extLst>
              <a:ext uri="{FF2B5EF4-FFF2-40B4-BE49-F238E27FC236}">
                <a16:creationId xmlns:a16="http://schemas.microsoft.com/office/drawing/2014/main" id="{8F35AFDA-0DC9-7F08-3AB2-6E6F6F3D3F6D}"/>
              </a:ext>
            </a:extLst>
          </p:cNvPr>
          <p:cNvSpPr>
            <a:spLocks noGrp="1"/>
          </p:cNvSpPr>
          <p:nvPr>
            <p:ph type="subTitle" idx="1"/>
          </p:nvPr>
        </p:nvSpPr>
        <p:spPr/>
        <p:txBody>
          <a:bodyPr/>
          <a:lstStyle/>
          <a:p>
            <a:r>
              <a:rPr lang="en-US" altLang="zh-CN" dirty="0"/>
              <a:t>2024.7.22</a:t>
            </a:r>
            <a:endParaRPr lang="zh-CN" altLang="en-US" dirty="0"/>
          </a:p>
        </p:txBody>
      </p:sp>
    </p:spTree>
    <p:extLst>
      <p:ext uri="{BB962C8B-B14F-4D97-AF65-F5344CB8AC3E}">
        <p14:creationId xmlns:p14="http://schemas.microsoft.com/office/powerpoint/2010/main" val="3055439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964F120-9073-6DFF-42D8-CE01E031B6CC}"/>
              </a:ext>
            </a:extLst>
          </p:cNvPr>
          <p:cNvSpPr txBox="1"/>
          <p:nvPr/>
        </p:nvSpPr>
        <p:spPr>
          <a:xfrm>
            <a:off x="532356" y="658031"/>
            <a:ext cx="3025036" cy="646331"/>
          </a:xfrm>
          <a:prstGeom prst="rect">
            <a:avLst/>
          </a:prstGeom>
          <a:noFill/>
        </p:spPr>
        <p:txBody>
          <a:bodyPr wrap="square" rtlCol="0">
            <a:spAutoFit/>
          </a:bodyPr>
          <a:lstStyle/>
          <a:p>
            <a:r>
              <a:rPr lang="zh-CN" altLang="en-US" dirty="0"/>
              <a:t>一个维护了区间和的线段树的建立的代码</a:t>
            </a:r>
          </a:p>
        </p:txBody>
      </p:sp>
      <p:pic>
        <p:nvPicPr>
          <p:cNvPr id="11" name="图片 10">
            <a:extLst>
              <a:ext uri="{FF2B5EF4-FFF2-40B4-BE49-F238E27FC236}">
                <a16:creationId xmlns:a16="http://schemas.microsoft.com/office/drawing/2014/main" id="{85FD9113-BCC9-FB6B-28AE-945DC29DA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526" y="413360"/>
            <a:ext cx="7750337" cy="6244224"/>
          </a:xfrm>
          <a:prstGeom prst="rect">
            <a:avLst/>
          </a:prstGeom>
        </p:spPr>
      </p:pic>
    </p:spTree>
    <p:extLst>
      <p:ext uri="{BB962C8B-B14F-4D97-AF65-F5344CB8AC3E}">
        <p14:creationId xmlns:p14="http://schemas.microsoft.com/office/powerpoint/2010/main" val="38133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2711885" y="1088048"/>
            <a:ext cx="2404997" cy="307777"/>
          </a:xfrm>
          <a:prstGeom prst="rect">
            <a:avLst/>
          </a:prstGeom>
          <a:noFill/>
        </p:spPr>
        <p:txBody>
          <a:bodyPr wrap="square" rtlCol="0">
            <a:spAutoFit/>
          </a:bodyPr>
          <a:lstStyle/>
          <a:p>
            <a:r>
              <a:rPr lang="en-US" altLang="zh-CN" sz="1400" dirty="0"/>
              <a:t>P3372 【</a:t>
            </a:r>
            <a:r>
              <a:rPr lang="zh-CN" altLang="en-US" sz="1400" dirty="0"/>
              <a:t>模板</a:t>
            </a:r>
            <a:r>
              <a:rPr lang="en-US" altLang="zh-CN" sz="1400" dirty="0"/>
              <a:t>】</a:t>
            </a:r>
            <a:r>
              <a:rPr lang="zh-CN" altLang="en-US" sz="1400" dirty="0"/>
              <a:t>线段树 </a:t>
            </a:r>
            <a:r>
              <a:rPr lang="en-US" altLang="zh-CN" sz="1400" dirty="0"/>
              <a:t>1</a:t>
            </a:r>
            <a:endParaRPr lang="zh-CN" altLang="en-US" sz="1400" dirty="0"/>
          </a:p>
        </p:txBody>
      </p:sp>
      <p:sp>
        <p:nvSpPr>
          <p:cNvPr id="3" name="文本框 2">
            <a:extLst>
              <a:ext uri="{FF2B5EF4-FFF2-40B4-BE49-F238E27FC236}">
                <a16:creationId xmlns:a16="http://schemas.microsoft.com/office/drawing/2014/main" id="{8FBE49E9-4788-9B25-54A5-0F8EE4FF09EF}"/>
              </a:ext>
            </a:extLst>
          </p:cNvPr>
          <p:cNvSpPr txBox="1"/>
          <p:nvPr/>
        </p:nvSpPr>
        <p:spPr>
          <a:xfrm>
            <a:off x="992682" y="2953746"/>
            <a:ext cx="2644870" cy="369332"/>
          </a:xfrm>
          <a:prstGeom prst="rect">
            <a:avLst/>
          </a:prstGeom>
          <a:noFill/>
        </p:spPr>
        <p:txBody>
          <a:bodyPr wrap="square" rtlCol="0">
            <a:spAutoFit/>
          </a:bodyPr>
          <a:lstStyle/>
          <a:p>
            <a:r>
              <a:rPr lang="zh-CN" altLang="en-US" dirty="0"/>
              <a:t>考虑如何进行操作</a:t>
            </a:r>
            <a:endParaRPr lang="en-US" altLang="zh-CN" dirty="0"/>
          </a:p>
        </p:txBody>
      </p:sp>
      <p:pic>
        <p:nvPicPr>
          <p:cNvPr id="7" name="图片 6">
            <a:extLst>
              <a:ext uri="{FF2B5EF4-FFF2-40B4-BE49-F238E27FC236}">
                <a16:creationId xmlns:a16="http://schemas.microsoft.com/office/drawing/2014/main" id="{C41616A6-2369-F614-F7B2-E88DC163F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67" y="1395825"/>
            <a:ext cx="5468113" cy="1619476"/>
          </a:xfrm>
          <a:prstGeom prst="rect">
            <a:avLst/>
          </a:prstGeom>
        </p:spPr>
      </p:pic>
      <p:sp>
        <p:nvSpPr>
          <p:cNvPr id="8" name="文本框 7">
            <a:extLst>
              <a:ext uri="{FF2B5EF4-FFF2-40B4-BE49-F238E27FC236}">
                <a16:creationId xmlns:a16="http://schemas.microsoft.com/office/drawing/2014/main" id="{81C21ECF-67DF-C203-2153-75B6D2E2185F}"/>
              </a:ext>
            </a:extLst>
          </p:cNvPr>
          <p:cNvSpPr txBox="1"/>
          <p:nvPr/>
        </p:nvSpPr>
        <p:spPr>
          <a:xfrm>
            <a:off x="992682" y="3318803"/>
            <a:ext cx="6436253" cy="369332"/>
          </a:xfrm>
          <a:prstGeom prst="rect">
            <a:avLst/>
          </a:prstGeom>
          <a:noFill/>
        </p:spPr>
        <p:txBody>
          <a:bodyPr wrap="square" rtlCol="0">
            <a:spAutoFit/>
          </a:bodyPr>
          <a:lstStyle/>
          <a:p>
            <a:r>
              <a:rPr lang="zh-CN" altLang="en-US" dirty="0"/>
              <a:t>显然，对于操作</a:t>
            </a:r>
            <a:r>
              <a:rPr lang="en-US" altLang="zh-CN" dirty="0"/>
              <a:t>2</a:t>
            </a:r>
            <a:r>
              <a:rPr lang="zh-CN" altLang="en-US" dirty="0"/>
              <a:t>，我们只要对每一个部分进行求和就可以了。</a:t>
            </a:r>
          </a:p>
        </p:txBody>
      </p:sp>
      <p:pic>
        <p:nvPicPr>
          <p:cNvPr id="10" name="图片 9">
            <a:extLst>
              <a:ext uri="{FF2B5EF4-FFF2-40B4-BE49-F238E27FC236}">
                <a16:creationId xmlns:a16="http://schemas.microsoft.com/office/drawing/2014/main" id="{C71414C7-64F6-2D61-70DF-6F1C5EEB2CAE}"/>
              </a:ext>
            </a:extLst>
          </p:cNvPr>
          <p:cNvPicPr>
            <a:picLocks noChangeAspect="1"/>
          </p:cNvPicPr>
          <p:nvPr/>
        </p:nvPicPr>
        <p:blipFill rotWithShape="1">
          <a:blip r:embed="rId3">
            <a:extLst>
              <a:ext uri="{28A0092B-C50C-407E-A947-70E740481C1C}">
                <a14:useLocalDpi xmlns:a14="http://schemas.microsoft.com/office/drawing/2010/main" val="0"/>
              </a:ext>
            </a:extLst>
          </a:blip>
          <a:srcRect l="40588" t="31689" b="26886"/>
          <a:stretch/>
        </p:blipFill>
        <p:spPr>
          <a:xfrm>
            <a:off x="3558562" y="3688135"/>
            <a:ext cx="5417435" cy="2834076"/>
          </a:xfrm>
          <a:prstGeom prst="rect">
            <a:avLst/>
          </a:prstGeom>
        </p:spPr>
      </p:pic>
      <p:cxnSp>
        <p:nvCxnSpPr>
          <p:cNvPr id="12" name="直接连接符 11">
            <a:extLst>
              <a:ext uri="{FF2B5EF4-FFF2-40B4-BE49-F238E27FC236}">
                <a16:creationId xmlns:a16="http://schemas.microsoft.com/office/drawing/2014/main" id="{59B045C1-5039-5577-5E42-EDCEB3DBCACE}"/>
              </a:ext>
            </a:extLst>
          </p:cNvPr>
          <p:cNvCxnSpPr>
            <a:cxnSpLocks/>
          </p:cNvCxnSpPr>
          <p:nvPr/>
        </p:nvCxnSpPr>
        <p:spPr>
          <a:xfrm>
            <a:off x="7592291" y="4618182"/>
            <a:ext cx="683491" cy="240145"/>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877815AD-AEFB-71A0-739C-9B3100E90AC5}"/>
              </a:ext>
            </a:extLst>
          </p:cNvPr>
          <p:cNvCxnSpPr>
            <a:cxnSpLocks/>
          </p:cNvCxnSpPr>
          <p:nvPr/>
        </p:nvCxnSpPr>
        <p:spPr>
          <a:xfrm flipH="1">
            <a:off x="7010400" y="4618182"/>
            <a:ext cx="581891" cy="24014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83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E722B88-5330-98F8-871E-4AE2DD4E3B52}"/>
              </a:ext>
            </a:extLst>
          </p:cNvPr>
          <p:cNvSpPr txBox="1"/>
          <p:nvPr/>
        </p:nvSpPr>
        <p:spPr>
          <a:xfrm>
            <a:off x="532356" y="658031"/>
            <a:ext cx="3025036" cy="369332"/>
          </a:xfrm>
          <a:prstGeom prst="rect">
            <a:avLst/>
          </a:prstGeom>
          <a:noFill/>
        </p:spPr>
        <p:txBody>
          <a:bodyPr wrap="square" rtlCol="0">
            <a:spAutoFit/>
          </a:bodyPr>
          <a:lstStyle/>
          <a:p>
            <a:r>
              <a:rPr lang="zh-CN" altLang="en-US" dirty="0"/>
              <a:t>线段树的区间求和</a:t>
            </a:r>
          </a:p>
        </p:txBody>
      </p:sp>
      <p:sp>
        <p:nvSpPr>
          <p:cNvPr id="10" name="文本框 9">
            <a:extLst>
              <a:ext uri="{FF2B5EF4-FFF2-40B4-BE49-F238E27FC236}">
                <a16:creationId xmlns:a16="http://schemas.microsoft.com/office/drawing/2014/main" id="{9539E6EA-424E-FE6B-D1FF-E06962823782}"/>
              </a:ext>
            </a:extLst>
          </p:cNvPr>
          <p:cNvSpPr txBox="1"/>
          <p:nvPr/>
        </p:nvSpPr>
        <p:spPr>
          <a:xfrm>
            <a:off x="331813" y="1123685"/>
            <a:ext cx="4334006" cy="646331"/>
          </a:xfrm>
          <a:prstGeom prst="rect">
            <a:avLst/>
          </a:prstGeom>
          <a:noFill/>
        </p:spPr>
        <p:txBody>
          <a:bodyPr wrap="square" rtlCol="0">
            <a:spAutoFit/>
          </a:bodyPr>
          <a:lstStyle/>
          <a:p>
            <a:r>
              <a:rPr lang="zh-CN" altLang="en-US" dirty="0"/>
              <a:t>其中</a:t>
            </a:r>
            <a:r>
              <a:rPr lang="en-US" altLang="zh-CN" dirty="0"/>
              <a:t>L,R</a:t>
            </a:r>
            <a:r>
              <a:rPr lang="zh-CN" altLang="en-US" dirty="0"/>
              <a:t>为所求区间的范围</a:t>
            </a:r>
            <a:endParaRPr lang="en-US" altLang="zh-CN" dirty="0"/>
          </a:p>
          <a:p>
            <a:r>
              <a:rPr lang="en-US" altLang="zh-CN" dirty="0"/>
              <a:t>now-&gt;</a:t>
            </a:r>
            <a:r>
              <a:rPr lang="en-US" altLang="zh-CN" dirty="0" err="1"/>
              <a:t>L,now</a:t>
            </a:r>
            <a:r>
              <a:rPr lang="en-US" altLang="zh-CN" dirty="0"/>
              <a:t>-&gt;R</a:t>
            </a:r>
            <a:r>
              <a:rPr lang="zh-CN" altLang="en-US" dirty="0"/>
              <a:t>为当前所在区间的范围</a:t>
            </a:r>
          </a:p>
        </p:txBody>
      </p:sp>
      <p:pic>
        <p:nvPicPr>
          <p:cNvPr id="13" name="图片 12">
            <a:extLst>
              <a:ext uri="{FF2B5EF4-FFF2-40B4-BE49-F238E27FC236}">
                <a16:creationId xmlns:a16="http://schemas.microsoft.com/office/drawing/2014/main" id="{6DD234C1-70E4-1CF2-0F24-F4191EB23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582" y="425593"/>
            <a:ext cx="7427914" cy="5651934"/>
          </a:xfrm>
          <a:prstGeom prst="rect">
            <a:avLst/>
          </a:prstGeom>
        </p:spPr>
      </p:pic>
    </p:spTree>
    <p:extLst>
      <p:ext uri="{BB962C8B-B14F-4D97-AF65-F5344CB8AC3E}">
        <p14:creationId xmlns:p14="http://schemas.microsoft.com/office/powerpoint/2010/main" val="307018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13919B-01B2-3A9F-EA43-7CEA6F2C02C2}"/>
              </a:ext>
            </a:extLst>
          </p:cNvPr>
          <p:cNvPicPr>
            <a:picLocks noChangeAspect="1"/>
          </p:cNvPicPr>
          <p:nvPr/>
        </p:nvPicPr>
        <p:blipFill>
          <a:blip r:embed="rId2"/>
          <a:stretch>
            <a:fillRect/>
          </a:stretch>
        </p:blipFill>
        <p:spPr>
          <a:xfrm>
            <a:off x="903691" y="594113"/>
            <a:ext cx="10432603" cy="5463019"/>
          </a:xfrm>
          <a:prstGeom prst="rect">
            <a:avLst/>
          </a:prstGeom>
        </p:spPr>
      </p:pic>
      <p:cxnSp>
        <p:nvCxnSpPr>
          <p:cNvPr id="6" name="直接连接符 5">
            <a:extLst>
              <a:ext uri="{FF2B5EF4-FFF2-40B4-BE49-F238E27FC236}">
                <a16:creationId xmlns:a16="http://schemas.microsoft.com/office/drawing/2014/main" id="{3A7575E6-0CAF-BD0E-D345-A0A2DED971F3}"/>
              </a:ext>
            </a:extLst>
          </p:cNvPr>
          <p:cNvCxnSpPr/>
          <p:nvPr/>
        </p:nvCxnSpPr>
        <p:spPr>
          <a:xfrm flipH="1">
            <a:off x="7638473" y="2410691"/>
            <a:ext cx="1136072" cy="44334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76F158DF-1AAD-1936-0000-D2A4AC088FA0}"/>
              </a:ext>
            </a:extLst>
          </p:cNvPr>
          <p:cNvCxnSpPr/>
          <p:nvPr/>
        </p:nvCxnSpPr>
        <p:spPr>
          <a:xfrm>
            <a:off x="8774545" y="2410691"/>
            <a:ext cx="1191491" cy="46181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584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2711885" y="1088048"/>
            <a:ext cx="2404997" cy="307777"/>
          </a:xfrm>
          <a:prstGeom prst="rect">
            <a:avLst/>
          </a:prstGeom>
          <a:noFill/>
        </p:spPr>
        <p:txBody>
          <a:bodyPr wrap="square" rtlCol="0">
            <a:spAutoFit/>
          </a:bodyPr>
          <a:lstStyle/>
          <a:p>
            <a:r>
              <a:rPr lang="en-US" altLang="zh-CN" sz="1400" dirty="0"/>
              <a:t>P3372 【</a:t>
            </a:r>
            <a:r>
              <a:rPr lang="zh-CN" altLang="en-US" sz="1400" dirty="0"/>
              <a:t>模板</a:t>
            </a:r>
            <a:r>
              <a:rPr lang="en-US" altLang="zh-CN" sz="1400" dirty="0"/>
              <a:t>】</a:t>
            </a:r>
            <a:r>
              <a:rPr lang="zh-CN" altLang="en-US" sz="1400" dirty="0"/>
              <a:t>线段树 </a:t>
            </a:r>
            <a:r>
              <a:rPr lang="en-US" altLang="zh-CN" sz="1400" dirty="0"/>
              <a:t>1</a:t>
            </a:r>
            <a:endParaRPr lang="zh-CN" altLang="en-US" sz="1400" dirty="0"/>
          </a:p>
        </p:txBody>
      </p:sp>
      <p:sp>
        <p:nvSpPr>
          <p:cNvPr id="3" name="文本框 2">
            <a:extLst>
              <a:ext uri="{FF2B5EF4-FFF2-40B4-BE49-F238E27FC236}">
                <a16:creationId xmlns:a16="http://schemas.microsoft.com/office/drawing/2014/main" id="{8FBE49E9-4788-9B25-54A5-0F8EE4FF09EF}"/>
              </a:ext>
            </a:extLst>
          </p:cNvPr>
          <p:cNvSpPr txBox="1"/>
          <p:nvPr/>
        </p:nvSpPr>
        <p:spPr>
          <a:xfrm>
            <a:off x="898736" y="1653454"/>
            <a:ext cx="5282859" cy="369332"/>
          </a:xfrm>
          <a:prstGeom prst="rect">
            <a:avLst/>
          </a:prstGeom>
          <a:noFill/>
        </p:spPr>
        <p:txBody>
          <a:bodyPr wrap="square" rtlCol="0">
            <a:spAutoFit/>
          </a:bodyPr>
          <a:lstStyle/>
          <a:p>
            <a:r>
              <a:rPr lang="zh-CN" altLang="en-US" dirty="0"/>
              <a:t>考虑如何进行操作</a:t>
            </a:r>
            <a:r>
              <a:rPr lang="en-US" altLang="zh-CN" dirty="0"/>
              <a:t>1</a:t>
            </a:r>
            <a:r>
              <a:rPr lang="zh-CN" altLang="en-US" dirty="0"/>
              <a:t>，将区间内每一个数都加上</a:t>
            </a:r>
            <a:r>
              <a:rPr lang="en-US" altLang="zh-CN" dirty="0"/>
              <a:t>k</a:t>
            </a:r>
          </a:p>
        </p:txBody>
      </p:sp>
      <p:sp>
        <p:nvSpPr>
          <p:cNvPr id="4" name="文本框 3">
            <a:extLst>
              <a:ext uri="{FF2B5EF4-FFF2-40B4-BE49-F238E27FC236}">
                <a16:creationId xmlns:a16="http://schemas.microsoft.com/office/drawing/2014/main" id="{D2B9B77F-63EC-9318-BFC3-75D89E8C30A4}"/>
              </a:ext>
            </a:extLst>
          </p:cNvPr>
          <p:cNvSpPr txBox="1"/>
          <p:nvPr/>
        </p:nvSpPr>
        <p:spPr>
          <a:xfrm>
            <a:off x="898736" y="2044112"/>
            <a:ext cx="2044880" cy="369332"/>
          </a:xfrm>
          <a:prstGeom prst="rect">
            <a:avLst/>
          </a:prstGeom>
          <a:noFill/>
        </p:spPr>
        <p:txBody>
          <a:bodyPr wrap="square" rtlCol="0">
            <a:spAutoFit/>
          </a:bodyPr>
          <a:lstStyle/>
          <a:p>
            <a:r>
              <a:rPr lang="zh-CN" altLang="en-US" dirty="0"/>
              <a:t>显然暴力修改会</a:t>
            </a:r>
            <a:r>
              <a:rPr lang="en-US" altLang="zh-CN" dirty="0"/>
              <a:t>T</a:t>
            </a:r>
            <a:endParaRPr lang="zh-CN" altLang="en-US" dirty="0"/>
          </a:p>
        </p:txBody>
      </p:sp>
      <p:sp>
        <p:nvSpPr>
          <p:cNvPr id="5" name="文本框 4">
            <a:extLst>
              <a:ext uri="{FF2B5EF4-FFF2-40B4-BE49-F238E27FC236}">
                <a16:creationId xmlns:a16="http://schemas.microsoft.com/office/drawing/2014/main" id="{013D68C5-1C56-E01F-6075-F8DD0859FF19}"/>
              </a:ext>
            </a:extLst>
          </p:cNvPr>
          <p:cNvSpPr txBox="1"/>
          <p:nvPr/>
        </p:nvSpPr>
        <p:spPr>
          <a:xfrm>
            <a:off x="898736" y="3427577"/>
            <a:ext cx="6735878" cy="369332"/>
          </a:xfrm>
          <a:prstGeom prst="rect">
            <a:avLst/>
          </a:prstGeom>
          <a:noFill/>
        </p:spPr>
        <p:txBody>
          <a:bodyPr wrap="square" rtlCol="0">
            <a:spAutoFit/>
          </a:bodyPr>
          <a:lstStyle/>
          <a:p>
            <a:r>
              <a:rPr lang="zh-CN" altLang="en-US" dirty="0"/>
              <a:t>于是我们引入</a:t>
            </a:r>
            <a:r>
              <a:rPr lang="en-US" altLang="zh-CN" dirty="0" err="1"/>
              <a:t>lazytag</a:t>
            </a:r>
            <a:r>
              <a:rPr lang="zh-CN" altLang="en-US" dirty="0"/>
              <a:t>（懒惰标记）</a:t>
            </a:r>
          </a:p>
        </p:txBody>
      </p:sp>
      <p:sp>
        <p:nvSpPr>
          <p:cNvPr id="11" name="文本框 10">
            <a:extLst>
              <a:ext uri="{FF2B5EF4-FFF2-40B4-BE49-F238E27FC236}">
                <a16:creationId xmlns:a16="http://schemas.microsoft.com/office/drawing/2014/main" id="{486CC623-0075-6061-B2C4-5DB7CDA5373D}"/>
              </a:ext>
            </a:extLst>
          </p:cNvPr>
          <p:cNvSpPr txBox="1"/>
          <p:nvPr/>
        </p:nvSpPr>
        <p:spPr>
          <a:xfrm>
            <a:off x="898736" y="2597345"/>
            <a:ext cx="10431056" cy="646331"/>
          </a:xfrm>
          <a:prstGeom prst="rect">
            <a:avLst/>
          </a:prstGeom>
          <a:noFill/>
        </p:spPr>
        <p:txBody>
          <a:bodyPr wrap="square" rtlCol="0">
            <a:spAutoFit/>
          </a:bodyPr>
          <a:lstStyle/>
          <a:p>
            <a:r>
              <a:rPr lang="zh-CN" altLang="en-US" dirty="0"/>
              <a:t>我们发现在统计</a:t>
            </a:r>
            <a:r>
              <a:rPr lang="en-US" altLang="zh-CN" dirty="0"/>
              <a:t>sum</a:t>
            </a:r>
            <a:r>
              <a:rPr lang="zh-CN" altLang="en-US" dirty="0"/>
              <a:t>的时候，我们并不关心每一个数是多少，我们只关心这一个区间的</a:t>
            </a:r>
            <a:r>
              <a:rPr lang="en-US" altLang="zh-CN" dirty="0"/>
              <a:t>sum</a:t>
            </a:r>
            <a:r>
              <a:rPr lang="zh-CN" altLang="en-US" dirty="0"/>
              <a:t>是多少，因此如果我们可以找到一个</a:t>
            </a:r>
            <a:r>
              <a:rPr lang="en-US" altLang="zh-CN" dirty="0"/>
              <a:t>O(</a:t>
            </a:r>
            <a:r>
              <a:rPr lang="en-US" altLang="zh-CN" dirty="0" err="1"/>
              <a:t>logn</a:t>
            </a:r>
            <a:r>
              <a:rPr lang="en-US" altLang="zh-CN" dirty="0"/>
              <a:t>)</a:t>
            </a:r>
            <a:r>
              <a:rPr lang="zh-CN" altLang="en-US" dirty="0"/>
              <a:t>的方法得到区间</a:t>
            </a:r>
            <a:r>
              <a:rPr lang="en-US" altLang="zh-CN" dirty="0"/>
              <a:t>sum</a:t>
            </a:r>
            <a:r>
              <a:rPr lang="zh-CN" altLang="en-US" dirty="0"/>
              <a:t>，我们就可以在</a:t>
            </a:r>
            <a:r>
              <a:rPr lang="en-US" altLang="zh-CN" dirty="0"/>
              <a:t>O(</a:t>
            </a:r>
            <a:r>
              <a:rPr lang="en-US" altLang="zh-CN" dirty="0" err="1"/>
              <a:t>nlogn</a:t>
            </a:r>
            <a:r>
              <a:rPr lang="en-US" altLang="zh-CN" dirty="0"/>
              <a:t>)</a:t>
            </a:r>
            <a:r>
              <a:rPr lang="zh-CN" altLang="en-US" dirty="0"/>
              <a:t>的时间里得到答案。</a:t>
            </a:r>
          </a:p>
        </p:txBody>
      </p:sp>
    </p:spTree>
    <p:extLst>
      <p:ext uri="{BB962C8B-B14F-4D97-AF65-F5344CB8AC3E}">
        <p14:creationId xmlns:p14="http://schemas.microsoft.com/office/powerpoint/2010/main" val="321835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2711885" y="1088048"/>
            <a:ext cx="2404997" cy="307777"/>
          </a:xfrm>
          <a:prstGeom prst="rect">
            <a:avLst/>
          </a:prstGeom>
          <a:noFill/>
        </p:spPr>
        <p:txBody>
          <a:bodyPr wrap="square" rtlCol="0">
            <a:spAutoFit/>
          </a:bodyPr>
          <a:lstStyle/>
          <a:p>
            <a:r>
              <a:rPr lang="en-US" altLang="zh-CN" sz="1400" dirty="0"/>
              <a:t>P3372 【</a:t>
            </a:r>
            <a:r>
              <a:rPr lang="zh-CN" altLang="en-US" sz="1400" dirty="0"/>
              <a:t>模板</a:t>
            </a:r>
            <a:r>
              <a:rPr lang="en-US" altLang="zh-CN" sz="1400" dirty="0"/>
              <a:t>】</a:t>
            </a:r>
            <a:r>
              <a:rPr lang="zh-CN" altLang="en-US" sz="1400" dirty="0"/>
              <a:t>线段树 </a:t>
            </a:r>
            <a:r>
              <a:rPr lang="en-US" altLang="zh-CN" sz="1400" dirty="0"/>
              <a:t>1</a:t>
            </a:r>
            <a:endParaRPr lang="zh-CN" altLang="en-US" sz="1400" dirty="0"/>
          </a:p>
        </p:txBody>
      </p:sp>
      <p:sp>
        <p:nvSpPr>
          <p:cNvPr id="7" name="文本框 6">
            <a:extLst>
              <a:ext uri="{FF2B5EF4-FFF2-40B4-BE49-F238E27FC236}">
                <a16:creationId xmlns:a16="http://schemas.microsoft.com/office/drawing/2014/main" id="{E29326B7-11DA-1D55-46DA-687F9EF95577}"/>
              </a:ext>
            </a:extLst>
          </p:cNvPr>
          <p:cNvSpPr txBox="1"/>
          <p:nvPr/>
        </p:nvSpPr>
        <p:spPr>
          <a:xfrm>
            <a:off x="1215024" y="1646847"/>
            <a:ext cx="9140427" cy="1200329"/>
          </a:xfrm>
          <a:prstGeom prst="rect">
            <a:avLst/>
          </a:prstGeom>
          <a:noFill/>
        </p:spPr>
        <p:txBody>
          <a:bodyPr wrap="square" rtlCol="0">
            <a:spAutoFit/>
          </a:bodyPr>
          <a:lstStyle/>
          <a:p>
            <a:r>
              <a:rPr lang="zh-CN" altLang="en-US" dirty="0"/>
              <a:t>        对于每一个区间，如果增加的区间刚好覆盖了这一整个区间，我们就可以直接在这一个区间打一个标记，表示这一整个区间都加了</a:t>
            </a:r>
            <a:r>
              <a:rPr lang="en-US" altLang="zh-CN" dirty="0"/>
              <a:t>K</a:t>
            </a:r>
            <a:r>
              <a:rPr lang="zh-CN" altLang="en-US" dirty="0"/>
              <a:t>，而不用对于这一个区间的每一个数都加了</a:t>
            </a:r>
            <a:r>
              <a:rPr lang="en-US" altLang="zh-CN" dirty="0"/>
              <a:t>K</a:t>
            </a:r>
            <a:r>
              <a:rPr lang="zh-CN" altLang="en-US" dirty="0"/>
              <a:t>。而当我们需要访问到这个区间的子区间时，我们就将这个标记下放（</a:t>
            </a:r>
            <a:r>
              <a:rPr lang="en-US" altLang="zh-CN" dirty="0"/>
              <a:t>pushdown</a:t>
            </a:r>
            <a:r>
              <a:rPr lang="zh-CN" altLang="en-US" dirty="0"/>
              <a:t>），同时使用掉这个标签来更新自身。</a:t>
            </a:r>
          </a:p>
        </p:txBody>
      </p:sp>
      <p:sp>
        <p:nvSpPr>
          <p:cNvPr id="12" name="矩形 11">
            <a:extLst>
              <a:ext uri="{FF2B5EF4-FFF2-40B4-BE49-F238E27FC236}">
                <a16:creationId xmlns:a16="http://schemas.microsoft.com/office/drawing/2014/main" id="{A93F945D-2AA9-62E2-6D97-3CA2C8F528C5}"/>
              </a:ext>
            </a:extLst>
          </p:cNvPr>
          <p:cNvSpPr/>
          <p:nvPr/>
        </p:nvSpPr>
        <p:spPr>
          <a:xfrm>
            <a:off x="3638908" y="3098198"/>
            <a:ext cx="4271377" cy="3818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 tag=0 sum=15</a:t>
            </a:r>
            <a:r>
              <a:rPr lang="en-US" altLang="zh-CN" dirty="0"/>
              <a:t>]</a:t>
            </a:r>
          </a:p>
        </p:txBody>
      </p:sp>
      <p:sp>
        <p:nvSpPr>
          <p:cNvPr id="14" name="矩形 13">
            <a:extLst>
              <a:ext uri="{FF2B5EF4-FFF2-40B4-BE49-F238E27FC236}">
                <a16:creationId xmlns:a16="http://schemas.microsoft.com/office/drawing/2014/main" id="{FB17D559-2388-2CEE-A9A1-23FE20063932}"/>
              </a:ext>
            </a:extLst>
          </p:cNvPr>
          <p:cNvSpPr/>
          <p:nvPr/>
        </p:nvSpPr>
        <p:spPr>
          <a:xfrm>
            <a:off x="3638909" y="3680023"/>
            <a:ext cx="2417728" cy="5746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 </a:t>
            </a:r>
          </a:p>
          <a:p>
            <a:pPr algn="ctr"/>
            <a:r>
              <a:rPr lang="en-US" altLang="zh-CN" dirty="0">
                <a:solidFill>
                  <a:schemeClr val="tx1"/>
                </a:solidFill>
              </a:rPr>
              <a:t>tag=0 sum=6</a:t>
            </a:r>
            <a:endParaRPr lang="en-US" altLang="zh-CN" dirty="0"/>
          </a:p>
        </p:txBody>
      </p:sp>
      <p:sp>
        <p:nvSpPr>
          <p:cNvPr id="15" name="矩形 14">
            <a:extLst>
              <a:ext uri="{FF2B5EF4-FFF2-40B4-BE49-F238E27FC236}">
                <a16:creationId xmlns:a16="http://schemas.microsoft.com/office/drawing/2014/main" id="{70F861D7-BD09-BCB5-704F-022431150CFD}"/>
              </a:ext>
            </a:extLst>
          </p:cNvPr>
          <p:cNvSpPr/>
          <p:nvPr/>
        </p:nvSpPr>
        <p:spPr>
          <a:xfrm>
            <a:off x="6056638" y="3676442"/>
            <a:ext cx="1853648" cy="5746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[4,5]</a:t>
            </a:r>
          </a:p>
          <a:p>
            <a:pPr algn="ctr"/>
            <a:r>
              <a:rPr lang="en-US" altLang="zh-CN" dirty="0">
                <a:solidFill>
                  <a:schemeClr val="tx1"/>
                </a:solidFill>
              </a:rPr>
              <a:t> tag=0 sum=9</a:t>
            </a:r>
            <a:endParaRPr lang="en-US" altLang="zh-CN" dirty="0"/>
          </a:p>
        </p:txBody>
      </p:sp>
      <p:sp>
        <p:nvSpPr>
          <p:cNvPr id="16" name="矩形 15">
            <a:extLst>
              <a:ext uri="{FF2B5EF4-FFF2-40B4-BE49-F238E27FC236}">
                <a16:creationId xmlns:a16="http://schemas.microsoft.com/office/drawing/2014/main" id="{31716E63-6F45-092D-5B2E-D5886BC94BDA}"/>
              </a:ext>
            </a:extLst>
          </p:cNvPr>
          <p:cNvSpPr/>
          <p:nvPr/>
        </p:nvSpPr>
        <p:spPr>
          <a:xfrm>
            <a:off x="3638909" y="4447466"/>
            <a:ext cx="1496862" cy="829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 </a:t>
            </a:r>
          </a:p>
          <a:p>
            <a:pPr algn="ctr"/>
            <a:r>
              <a:rPr lang="en-US" altLang="zh-CN" dirty="0">
                <a:solidFill>
                  <a:schemeClr val="tx1"/>
                </a:solidFill>
              </a:rPr>
              <a:t>tag=0 sum=3</a:t>
            </a:r>
            <a:endParaRPr lang="en-US" altLang="zh-CN" dirty="0"/>
          </a:p>
        </p:txBody>
      </p:sp>
      <p:sp>
        <p:nvSpPr>
          <p:cNvPr id="17" name="矩形 16">
            <a:extLst>
              <a:ext uri="{FF2B5EF4-FFF2-40B4-BE49-F238E27FC236}">
                <a16:creationId xmlns:a16="http://schemas.microsoft.com/office/drawing/2014/main" id="{A09D4796-25D3-BDC8-E3E5-C9E93DF45226}"/>
              </a:ext>
            </a:extLst>
          </p:cNvPr>
          <p:cNvSpPr/>
          <p:nvPr/>
        </p:nvSpPr>
        <p:spPr>
          <a:xfrm>
            <a:off x="5135771" y="4454625"/>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[3,3] tag=0 sum=3</a:t>
            </a:r>
            <a:endParaRPr lang="en-US" altLang="zh-CN" dirty="0"/>
          </a:p>
        </p:txBody>
      </p:sp>
      <p:sp>
        <p:nvSpPr>
          <p:cNvPr id="18" name="矩形 17">
            <a:extLst>
              <a:ext uri="{FF2B5EF4-FFF2-40B4-BE49-F238E27FC236}">
                <a16:creationId xmlns:a16="http://schemas.microsoft.com/office/drawing/2014/main" id="{5CD6738A-6356-88D3-2442-FDB348CFA056}"/>
              </a:ext>
            </a:extLst>
          </p:cNvPr>
          <p:cNvSpPr/>
          <p:nvPr/>
        </p:nvSpPr>
        <p:spPr>
          <a:xfrm>
            <a:off x="6056637" y="4447465"/>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[4,4] tag=0 sum=4</a:t>
            </a:r>
            <a:endParaRPr lang="en-US" altLang="zh-CN" dirty="0"/>
          </a:p>
        </p:txBody>
      </p:sp>
      <p:sp>
        <p:nvSpPr>
          <p:cNvPr id="19" name="矩形 18">
            <a:extLst>
              <a:ext uri="{FF2B5EF4-FFF2-40B4-BE49-F238E27FC236}">
                <a16:creationId xmlns:a16="http://schemas.microsoft.com/office/drawing/2014/main" id="{96B373DE-64C8-12C3-CDA8-5B390EE5FA32}"/>
              </a:ext>
            </a:extLst>
          </p:cNvPr>
          <p:cNvSpPr/>
          <p:nvPr/>
        </p:nvSpPr>
        <p:spPr>
          <a:xfrm>
            <a:off x="6977503" y="4445522"/>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[5,5] tag=0 sum=5</a:t>
            </a:r>
            <a:endParaRPr lang="en-US" altLang="zh-CN" dirty="0"/>
          </a:p>
        </p:txBody>
      </p:sp>
      <p:sp>
        <p:nvSpPr>
          <p:cNvPr id="20" name="矩形 19">
            <a:extLst>
              <a:ext uri="{FF2B5EF4-FFF2-40B4-BE49-F238E27FC236}">
                <a16:creationId xmlns:a16="http://schemas.microsoft.com/office/drawing/2014/main" id="{EF9C8ED2-2C2E-C2AB-D617-3D89CA4BA687}"/>
              </a:ext>
            </a:extLst>
          </p:cNvPr>
          <p:cNvSpPr/>
          <p:nvPr/>
        </p:nvSpPr>
        <p:spPr>
          <a:xfrm>
            <a:off x="3572650" y="5481801"/>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 tag=0 sum=1</a:t>
            </a:r>
            <a:endParaRPr lang="en-US" altLang="zh-CN" dirty="0"/>
          </a:p>
        </p:txBody>
      </p:sp>
      <p:sp>
        <p:nvSpPr>
          <p:cNvPr id="21" name="矩形 20">
            <a:extLst>
              <a:ext uri="{FF2B5EF4-FFF2-40B4-BE49-F238E27FC236}">
                <a16:creationId xmlns:a16="http://schemas.microsoft.com/office/drawing/2014/main" id="{B9FB0152-707F-B30C-C624-C87475DE014D}"/>
              </a:ext>
            </a:extLst>
          </p:cNvPr>
          <p:cNvSpPr/>
          <p:nvPr/>
        </p:nvSpPr>
        <p:spPr>
          <a:xfrm>
            <a:off x="4493516" y="5476734"/>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[2,2] tag=0 sum=2</a:t>
            </a:r>
            <a:endParaRPr lang="en-US" altLang="zh-CN" dirty="0"/>
          </a:p>
        </p:txBody>
      </p:sp>
      <p:sp>
        <p:nvSpPr>
          <p:cNvPr id="23" name="文本框 22">
            <a:extLst>
              <a:ext uri="{FF2B5EF4-FFF2-40B4-BE49-F238E27FC236}">
                <a16:creationId xmlns:a16="http://schemas.microsoft.com/office/drawing/2014/main" id="{9C7CBA47-470D-92F5-CC71-4A281E774A27}"/>
              </a:ext>
            </a:extLst>
          </p:cNvPr>
          <p:cNvSpPr txBox="1"/>
          <p:nvPr/>
        </p:nvSpPr>
        <p:spPr>
          <a:xfrm>
            <a:off x="3781917" y="6350234"/>
            <a:ext cx="4311204" cy="461665"/>
          </a:xfrm>
          <a:prstGeom prst="rect">
            <a:avLst/>
          </a:prstGeom>
          <a:noFill/>
        </p:spPr>
        <p:txBody>
          <a:bodyPr wrap="square" rtlCol="0">
            <a:spAutoFit/>
          </a:bodyPr>
          <a:lstStyle/>
          <a:p>
            <a:r>
              <a:rPr lang="en-US" altLang="zh-CN" sz="2400" dirty="0"/>
              <a:t>   1         2       3         4        5</a:t>
            </a:r>
          </a:p>
        </p:txBody>
      </p:sp>
    </p:spTree>
    <p:extLst>
      <p:ext uri="{BB962C8B-B14F-4D97-AF65-F5344CB8AC3E}">
        <p14:creationId xmlns:p14="http://schemas.microsoft.com/office/powerpoint/2010/main" val="4219152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D207A00-1F13-9FE7-EC6E-EC2AE15843AD}"/>
              </a:ext>
            </a:extLst>
          </p:cNvPr>
          <p:cNvSpPr/>
          <p:nvPr/>
        </p:nvSpPr>
        <p:spPr>
          <a:xfrm>
            <a:off x="634450" y="1156909"/>
            <a:ext cx="4271377" cy="3818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 tag=0 sum=15</a:t>
            </a:r>
            <a:r>
              <a:rPr lang="en-US" altLang="zh-CN" dirty="0"/>
              <a:t>]</a:t>
            </a:r>
          </a:p>
        </p:txBody>
      </p:sp>
      <p:sp>
        <p:nvSpPr>
          <p:cNvPr id="5" name="矩形 4">
            <a:extLst>
              <a:ext uri="{FF2B5EF4-FFF2-40B4-BE49-F238E27FC236}">
                <a16:creationId xmlns:a16="http://schemas.microsoft.com/office/drawing/2014/main" id="{DFD1AD02-F473-98C5-FFD4-A7AD422851F2}"/>
              </a:ext>
            </a:extLst>
          </p:cNvPr>
          <p:cNvSpPr/>
          <p:nvPr/>
        </p:nvSpPr>
        <p:spPr>
          <a:xfrm>
            <a:off x="634451" y="1738734"/>
            <a:ext cx="2417728" cy="5746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 </a:t>
            </a:r>
          </a:p>
          <a:p>
            <a:pPr algn="ctr"/>
            <a:r>
              <a:rPr lang="en-US" altLang="zh-CN" dirty="0">
                <a:solidFill>
                  <a:schemeClr val="tx1"/>
                </a:solidFill>
              </a:rPr>
              <a:t>tag=4 sum=6</a:t>
            </a:r>
            <a:endParaRPr lang="en-US" altLang="zh-CN" dirty="0"/>
          </a:p>
        </p:txBody>
      </p:sp>
      <p:sp>
        <p:nvSpPr>
          <p:cNvPr id="6" name="矩形 5">
            <a:extLst>
              <a:ext uri="{FF2B5EF4-FFF2-40B4-BE49-F238E27FC236}">
                <a16:creationId xmlns:a16="http://schemas.microsoft.com/office/drawing/2014/main" id="{8BBABDF4-61C0-725C-D06A-D22B40C7EB1E}"/>
              </a:ext>
            </a:extLst>
          </p:cNvPr>
          <p:cNvSpPr/>
          <p:nvPr/>
        </p:nvSpPr>
        <p:spPr>
          <a:xfrm>
            <a:off x="3052180" y="1735153"/>
            <a:ext cx="1853648" cy="57466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[4,5]</a:t>
            </a:r>
          </a:p>
          <a:p>
            <a:pPr algn="ctr"/>
            <a:r>
              <a:rPr lang="en-US" altLang="zh-CN" dirty="0">
                <a:solidFill>
                  <a:schemeClr val="tx1"/>
                </a:solidFill>
              </a:rPr>
              <a:t> tag=3 sum=9</a:t>
            </a:r>
            <a:endParaRPr lang="en-US" altLang="zh-CN" dirty="0"/>
          </a:p>
        </p:txBody>
      </p:sp>
      <p:sp>
        <p:nvSpPr>
          <p:cNvPr id="7" name="矩形 6">
            <a:extLst>
              <a:ext uri="{FF2B5EF4-FFF2-40B4-BE49-F238E27FC236}">
                <a16:creationId xmlns:a16="http://schemas.microsoft.com/office/drawing/2014/main" id="{9F5AA7EB-438D-B88C-78B8-62A4A59BAE77}"/>
              </a:ext>
            </a:extLst>
          </p:cNvPr>
          <p:cNvSpPr/>
          <p:nvPr/>
        </p:nvSpPr>
        <p:spPr>
          <a:xfrm>
            <a:off x="634451" y="2506177"/>
            <a:ext cx="1496862" cy="829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 </a:t>
            </a:r>
          </a:p>
          <a:p>
            <a:pPr algn="ctr"/>
            <a:r>
              <a:rPr lang="en-US" altLang="zh-CN" dirty="0">
                <a:solidFill>
                  <a:schemeClr val="tx1"/>
                </a:solidFill>
              </a:rPr>
              <a:t>tag=0 sum=3</a:t>
            </a:r>
            <a:endParaRPr lang="en-US" altLang="zh-CN" dirty="0"/>
          </a:p>
        </p:txBody>
      </p:sp>
      <p:sp>
        <p:nvSpPr>
          <p:cNvPr id="8" name="矩形 7">
            <a:extLst>
              <a:ext uri="{FF2B5EF4-FFF2-40B4-BE49-F238E27FC236}">
                <a16:creationId xmlns:a16="http://schemas.microsoft.com/office/drawing/2014/main" id="{B00EAD27-1106-5B2C-0731-8C6DD80D16E1}"/>
              </a:ext>
            </a:extLst>
          </p:cNvPr>
          <p:cNvSpPr/>
          <p:nvPr/>
        </p:nvSpPr>
        <p:spPr>
          <a:xfrm>
            <a:off x="2131313" y="2513336"/>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[3,3] tag=0 sum=3</a:t>
            </a:r>
            <a:endParaRPr lang="en-US" altLang="zh-CN" dirty="0"/>
          </a:p>
        </p:txBody>
      </p:sp>
      <p:sp>
        <p:nvSpPr>
          <p:cNvPr id="9" name="矩形 8">
            <a:extLst>
              <a:ext uri="{FF2B5EF4-FFF2-40B4-BE49-F238E27FC236}">
                <a16:creationId xmlns:a16="http://schemas.microsoft.com/office/drawing/2014/main" id="{F4B52AA3-11B1-51C6-A96F-8AFB16EC8034}"/>
              </a:ext>
            </a:extLst>
          </p:cNvPr>
          <p:cNvSpPr/>
          <p:nvPr/>
        </p:nvSpPr>
        <p:spPr>
          <a:xfrm>
            <a:off x="3052179" y="2506176"/>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[4,4] tag=0 sum=4</a:t>
            </a:r>
            <a:endParaRPr lang="en-US" altLang="zh-CN" dirty="0"/>
          </a:p>
        </p:txBody>
      </p:sp>
      <p:sp>
        <p:nvSpPr>
          <p:cNvPr id="10" name="矩形 9">
            <a:extLst>
              <a:ext uri="{FF2B5EF4-FFF2-40B4-BE49-F238E27FC236}">
                <a16:creationId xmlns:a16="http://schemas.microsoft.com/office/drawing/2014/main" id="{C58DDEAD-A8BD-8A69-0DCA-5A4DE8E2CDF2}"/>
              </a:ext>
            </a:extLst>
          </p:cNvPr>
          <p:cNvSpPr/>
          <p:nvPr/>
        </p:nvSpPr>
        <p:spPr>
          <a:xfrm>
            <a:off x="3973045" y="2504233"/>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[5,5] tag=0 sum=5</a:t>
            </a:r>
            <a:endParaRPr lang="en-US" altLang="zh-CN" dirty="0"/>
          </a:p>
        </p:txBody>
      </p:sp>
      <p:sp>
        <p:nvSpPr>
          <p:cNvPr id="11" name="矩形 10">
            <a:extLst>
              <a:ext uri="{FF2B5EF4-FFF2-40B4-BE49-F238E27FC236}">
                <a16:creationId xmlns:a16="http://schemas.microsoft.com/office/drawing/2014/main" id="{D5602639-41A0-6C3D-9228-1D4ABE6C0DA7}"/>
              </a:ext>
            </a:extLst>
          </p:cNvPr>
          <p:cNvSpPr/>
          <p:nvPr/>
        </p:nvSpPr>
        <p:spPr>
          <a:xfrm>
            <a:off x="568192" y="3540512"/>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 tag=0 sum=1</a:t>
            </a:r>
            <a:endParaRPr lang="en-US" altLang="zh-CN" dirty="0"/>
          </a:p>
        </p:txBody>
      </p:sp>
      <p:sp>
        <p:nvSpPr>
          <p:cNvPr id="12" name="矩形 11">
            <a:extLst>
              <a:ext uri="{FF2B5EF4-FFF2-40B4-BE49-F238E27FC236}">
                <a16:creationId xmlns:a16="http://schemas.microsoft.com/office/drawing/2014/main" id="{2B1E7D4C-9DD4-3C10-0F66-079516B923D1}"/>
              </a:ext>
            </a:extLst>
          </p:cNvPr>
          <p:cNvSpPr/>
          <p:nvPr/>
        </p:nvSpPr>
        <p:spPr>
          <a:xfrm>
            <a:off x="1489058" y="3535445"/>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[2,2] tag=0 sum=2</a:t>
            </a:r>
            <a:endParaRPr lang="en-US" altLang="zh-CN" dirty="0"/>
          </a:p>
        </p:txBody>
      </p:sp>
      <p:sp>
        <p:nvSpPr>
          <p:cNvPr id="13" name="矩形 12">
            <a:extLst>
              <a:ext uri="{FF2B5EF4-FFF2-40B4-BE49-F238E27FC236}">
                <a16:creationId xmlns:a16="http://schemas.microsoft.com/office/drawing/2014/main" id="{82E05D6F-8E9B-D4B8-9BEB-F6A5DA39D610}"/>
              </a:ext>
            </a:extLst>
          </p:cNvPr>
          <p:cNvSpPr/>
          <p:nvPr/>
        </p:nvSpPr>
        <p:spPr>
          <a:xfrm>
            <a:off x="6402689" y="1156909"/>
            <a:ext cx="4271377" cy="3818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 tag=0 sum=33</a:t>
            </a:r>
            <a:endParaRPr lang="en-US" altLang="zh-CN" dirty="0"/>
          </a:p>
        </p:txBody>
      </p:sp>
      <p:sp>
        <p:nvSpPr>
          <p:cNvPr id="14" name="矩形 13">
            <a:extLst>
              <a:ext uri="{FF2B5EF4-FFF2-40B4-BE49-F238E27FC236}">
                <a16:creationId xmlns:a16="http://schemas.microsoft.com/office/drawing/2014/main" id="{61A53BF1-1D93-613E-9AE9-C3277019A6F3}"/>
              </a:ext>
            </a:extLst>
          </p:cNvPr>
          <p:cNvSpPr/>
          <p:nvPr/>
        </p:nvSpPr>
        <p:spPr>
          <a:xfrm>
            <a:off x="6402690" y="1738734"/>
            <a:ext cx="2417728" cy="5746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 </a:t>
            </a:r>
          </a:p>
          <a:p>
            <a:pPr algn="ctr"/>
            <a:r>
              <a:rPr lang="en-US" altLang="zh-CN" dirty="0">
                <a:solidFill>
                  <a:schemeClr val="tx1"/>
                </a:solidFill>
              </a:rPr>
              <a:t>tag=0 sum=18</a:t>
            </a:r>
            <a:endParaRPr lang="en-US" altLang="zh-CN" dirty="0"/>
          </a:p>
        </p:txBody>
      </p:sp>
      <p:sp>
        <p:nvSpPr>
          <p:cNvPr id="15" name="矩形 14">
            <a:extLst>
              <a:ext uri="{FF2B5EF4-FFF2-40B4-BE49-F238E27FC236}">
                <a16:creationId xmlns:a16="http://schemas.microsoft.com/office/drawing/2014/main" id="{E6BA1E84-1283-42A3-38F9-AC96C7480BD9}"/>
              </a:ext>
            </a:extLst>
          </p:cNvPr>
          <p:cNvSpPr/>
          <p:nvPr/>
        </p:nvSpPr>
        <p:spPr>
          <a:xfrm>
            <a:off x="8820419" y="1735153"/>
            <a:ext cx="1853648" cy="5746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[4,5]</a:t>
            </a:r>
          </a:p>
          <a:p>
            <a:pPr algn="ctr"/>
            <a:r>
              <a:rPr lang="en-US" altLang="zh-CN" dirty="0">
                <a:solidFill>
                  <a:schemeClr val="tx1"/>
                </a:solidFill>
              </a:rPr>
              <a:t> tag=0 sum=15</a:t>
            </a:r>
            <a:endParaRPr lang="en-US" altLang="zh-CN" dirty="0"/>
          </a:p>
        </p:txBody>
      </p:sp>
      <p:sp>
        <p:nvSpPr>
          <p:cNvPr id="16" name="矩形 15">
            <a:extLst>
              <a:ext uri="{FF2B5EF4-FFF2-40B4-BE49-F238E27FC236}">
                <a16:creationId xmlns:a16="http://schemas.microsoft.com/office/drawing/2014/main" id="{22142149-E5BD-10E6-07E3-27EE18BF2C28}"/>
              </a:ext>
            </a:extLst>
          </p:cNvPr>
          <p:cNvSpPr/>
          <p:nvPr/>
        </p:nvSpPr>
        <p:spPr>
          <a:xfrm>
            <a:off x="6402690" y="2506177"/>
            <a:ext cx="1496862" cy="829330"/>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 </a:t>
            </a:r>
          </a:p>
          <a:p>
            <a:pPr algn="ctr"/>
            <a:r>
              <a:rPr lang="en-US" altLang="zh-CN" dirty="0">
                <a:solidFill>
                  <a:schemeClr val="tx1"/>
                </a:solidFill>
              </a:rPr>
              <a:t>tag=4 sum=3</a:t>
            </a:r>
            <a:endParaRPr lang="en-US" altLang="zh-CN" dirty="0"/>
          </a:p>
        </p:txBody>
      </p:sp>
      <p:sp>
        <p:nvSpPr>
          <p:cNvPr id="17" name="矩形 16">
            <a:extLst>
              <a:ext uri="{FF2B5EF4-FFF2-40B4-BE49-F238E27FC236}">
                <a16:creationId xmlns:a16="http://schemas.microsoft.com/office/drawing/2014/main" id="{D271F7D0-AB23-0559-20DF-413E689CD1B3}"/>
              </a:ext>
            </a:extLst>
          </p:cNvPr>
          <p:cNvSpPr/>
          <p:nvPr/>
        </p:nvSpPr>
        <p:spPr>
          <a:xfrm>
            <a:off x="7899552" y="2513336"/>
            <a:ext cx="920866" cy="822171"/>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[3,3] tag=4 sum=3</a:t>
            </a:r>
            <a:endParaRPr lang="en-US" altLang="zh-CN" dirty="0"/>
          </a:p>
        </p:txBody>
      </p:sp>
      <p:sp>
        <p:nvSpPr>
          <p:cNvPr id="18" name="矩形 17">
            <a:extLst>
              <a:ext uri="{FF2B5EF4-FFF2-40B4-BE49-F238E27FC236}">
                <a16:creationId xmlns:a16="http://schemas.microsoft.com/office/drawing/2014/main" id="{869FAF62-8FC6-9CAF-8F49-D85B7FFFB145}"/>
              </a:ext>
            </a:extLst>
          </p:cNvPr>
          <p:cNvSpPr/>
          <p:nvPr/>
        </p:nvSpPr>
        <p:spPr>
          <a:xfrm>
            <a:off x="8820418" y="2506176"/>
            <a:ext cx="920866" cy="822171"/>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[4,4] tag=3 sum=4</a:t>
            </a:r>
            <a:endParaRPr lang="en-US" altLang="zh-CN" dirty="0"/>
          </a:p>
        </p:txBody>
      </p:sp>
      <p:sp>
        <p:nvSpPr>
          <p:cNvPr id="19" name="矩形 18">
            <a:extLst>
              <a:ext uri="{FF2B5EF4-FFF2-40B4-BE49-F238E27FC236}">
                <a16:creationId xmlns:a16="http://schemas.microsoft.com/office/drawing/2014/main" id="{11F3DB0A-D352-88B0-0223-2DC753FBEF36}"/>
              </a:ext>
            </a:extLst>
          </p:cNvPr>
          <p:cNvSpPr/>
          <p:nvPr/>
        </p:nvSpPr>
        <p:spPr>
          <a:xfrm>
            <a:off x="9741284" y="2504233"/>
            <a:ext cx="920866" cy="822171"/>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[5,5] tag=3 sum=5</a:t>
            </a:r>
            <a:endParaRPr lang="en-US" altLang="zh-CN" dirty="0"/>
          </a:p>
        </p:txBody>
      </p:sp>
      <p:sp>
        <p:nvSpPr>
          <p:cNvPr id="20" name="矩形 19">
            <a:extLst>
              <a:ext uri="{FF2B5EF4-FFF2-40B4-BE49-F238E27FC236}">
                <a16:creationId xmlns:a16="http://schemas.microsoft.com/office/drawing/2014/main" id="{08D03904-563B-7204-C311-79EF55B69150}"/>
              </a:ext>
            </a:extLst>
          </p:cNvPr>
          <p:cNvSpPr/>
          <p:nvPr/>
        </p:nvSpPr>
        <p:spPr>
          <a:xfrm>
            <a:off x="6336431" y="3540512"/>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 tag=0 sum=1</a:t>
            </a:r>
            <a:endParaRPr lang="en-US" altLang="zh-CN" dirty="0"/>
          </a:p>
        </p:txBody>
      </p:sp>
      <p:sp>
        <p:nvSpPr>
          <p:cNvPr id="21" name="矩形 20">
            <a:extLst>
              <a:ext uri="{FF2B5EF4-FFF2-40B4-BE49-F238E27FC236}">
                <a16:creationId xmlns:a16="http://schemas.microsoft.com/office/drawing/2014/main" id="{41AE6E2E-7F92-2CB2-76A9-9FD5D825E1F7}"/>
              </a:ext>
            </a:extLst>
          </p:cNvPr>
          <p:cNvSpPr/>
          <p:nvPr/>
        </p:nvSpPr>
        <p:spPr>
          <a:xfrm>
            <a:off x="7257297" y="3535445"/>
            <a:ext cx="920866" cy="8221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[2,2] tag=0 sum=2</a:t>
            </a:r>
            <a:endParaRPr lang="en-US" altLang="zh-CN" dirty="0"/>
          </a:p>
        </p:txBody>
      </p:sp>
      <p:sp>
        <p:nvSpPr>
          <p:cNvPr id="22" name="文本框 21">
            <a:extLst>
              <a:ext uri="{FF2B5EF4-FFF2-40B4-BE49-F238E27FC236}">
                <a16:creationId xmlns:a16="http://schemas.microsoft.com/office/drawing/2014/main" id="{B1531F51-3967-A0D3-6C2C-102C47977559}"/>
              </a:ext>
            </a:extLst>
          </p:cNvPr>
          <p:cNvSpPr txBox="1"/>
          <p:nvPr/>
        </p:nvSpPr>
        <p:spPr>
          <a:xfrm>
            <a:off x="582707" y="4553518"/>
            <a:ext cx="4311204" cy="461665"/>
          </a:xfrm>
          <a:prstGeom prst="rect">
            <a:avLst/>
          </a:prstGeom>
          <a:noFill/>
        </p:spPr>
        <p:txBody>
          <a:bodyPr wrap="square" rtlCol="0">
            <a:spAutoFit/>
          </a:bodyPr>
          <a:lstStyle/>
          <a:p>
            <a:r>
              <a:rPr lang="en-US" altLang="zh-CN" sz="2400" dirty="0"/>
              <a:t>   5         6       7         7        8</a:t>
            </a:r>
          </a:p>
        </p:txBody>
      </p:sp>
      <p:sp>
        <p:nvSpPr>
          <p:cNvPr id="24" name="文本框 23">
            <a:extLst>
              <a:ext uri="{FF2B5EF4-FFF2-40B4-BE49-F238E27FC236}">
                <a16:creationId xmlns:a16="http://schemas.microsoft.com/office/drawing/2014/main" id="{AD971D9D-75B9-E09B-5748-B0F28866DB0B}"/>
              </a:ext>
            </a:extLst>
          </p:cNvPr>
          <p:cNvSpPr txBox="1"/>
          <p:nvPr/>
        </p:nvSpPr>
        <p:spPr>
          <a:xfrm>
            <a:off x="6336431" y="4565910"/>
            <a:ext cx="4311204" cy="461665"/>
          </a:xfrm>
          <a:prstGeom prst="rect">
            <a:avLst/>
          </a:prstGeom>
          <a:noFill/>
        </p:spPr>
        <p:txBody>
          <a:bodyPr wrap="square" rtlCol="0">
            <a:spAutoFit/>
          </a:bodyPr>
          <a:lstStyle/>
          <a:p>
            <a:r>
              <a:rPr lang="en-US" altLang="zh-CN" sz="2400" dirty="0"/>
              <a:t>   5         6       7         7        8</a:t>
            </a:r>
          </a:p>
        </p:txBody>
      </p:sp>
    </p:spTree>
    <p:extLst>
      <p:ext uri="{BB962C8B-B14F-4D97-AF65-F5344CB8AC3E}">
        <p14:creationId xmlns:p14="http://schemas.microsoft.com/office/powerpoint/2010/main" val="314849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10D1706-59B3-F87C-FFED-51AC50AEC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153" y="87681"/>
            <a:ext cx="4737694" cy="2079321"/>
          </a:xfrm>
          <a:prstGeom prst="rect">
            <a:avLst/>
          </a:prstGeom>
        </p:spPr>
      </p:pic>
      <p:pic>
        <p:nvPicPr>
          <p:cNvPr id="7" name="图片 6">
            <a:extLst>
              <a:ext uri="{FF2B5EF4-FFF2-40B4-BE49-F238E27FC236}">
                <a16:creationId xmlns:a16="http://schemas.microsoft.com/office/drawing/2014/main" id="{8E4BF5D1-B563-DD21-02D1-5FAFDA224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181" y="2245569"/>
            <a:ext cx="6204151" cy="2079321"/>
          </a:xfrm>
          <a:prstGeom prst="rect">
            <a:avLst/>
          </a:prstGeom>
        </p:spPr>
      </p:pic>
      <p:pic>
        <p:nvPicPr>
          <p:cNvPr id="9" name="图片 8">
            <a:extLst>
              <a:ext uri="{FF2B5EF4-FFF2-40B4-BE49-F238E27FC236}">
                <a16:creationId xmlns:a16="http://schemas.microsoft.com/office/drawing/2014/main" id="{AED06688-E480-5942-2D88-4939863AE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1569" y="4453003"/>
            <a:ext cx="8229629" cy="1734855"/>
          </a:xfrm>
          <a:prstGeom prst="rect">
            <a:avLst/>
          </a:prstGeom>
        </p:spPr>
      </p:pic>
      <p:sp>
        <p:nvSpPr>
          <p:cNvPr id="10" name="文本框 9">
            <a:extLst>
              <a:ext uri="{FF2B5EF4-FFF2-40B4-BE49-F238E27FC236}">
                <a16:creationId xmlns:a16="http://schemas.microsoft.com/office/drawing/2014/main" id="{98260343-9DA7-D8FA-E0D3-E6666FFCEC24}"/>
              </a:ext>
            </a:extLst>
          </p:cNvPr>
          <p:cNvSpPr txBox="1"/>
          <p:nvPr/>
        </p:nvSpPr>
        <p:spPr>
          <a:xfrm>
            <a:off x="945716" y="876822"/>
            <a:ext cx="1954060" cy="369332"/>
          </a:xfrm>
          <a:prstGeom prst="rect">
            <a:avLst/>
          </a:prstGeom>
          <a:noFill/>
        </p:spPr>
        <p:txBody>
          <a:bodyPr wrap="square" rtlCol="0">
            <a:spAutoFit/>
          </a:bodyPr>
          <a:lstStyle/>
          <a:p>
            <a:r>
              <a:rPr lang="zh-CN" altLang="en-US" dirty="0"/>
              <a:t>对</a:t>
            </a:r>
            <a:r>
              <a:rPr lang="en-US" altLang="zh-CN" dirty="0"/>
              <a:t>struct</a:t>
            </a:r>
            <a:r>
              <a:rPr lang="zh-CN" altLang="en-US" dirty="0"/>
              <a:t>进行修改</a:t>
            </a:r>
          </a:p>
        </p:txBody>
      </p:sp>
      <p:sp>
        <p:nvSpPr>
          <p:cNvPr id="11" name="文本框 10">
            <a:extLst>
              <a:ext uri="{FF2B5EF4-FFF2-40B4-BE49-F238E27FC236}">
                <a16:creationId xmlns:a16="http://schemas.microsoft.com/office/drawing/2014/main" id="{C59489D6-BF0B-AC88-9931-4AD3554A1F64}"/>
              </a:ext>
            </a:extLst>
          </p:cNvPr>
          <p:cNvSpPr txBox="1"/>
          <p:nvPr/>
        </p:nvSpPr>
        <p:spPr>
          <a:xfrm>
            <a:off x="889347" y="2621599"/>
            <a:ext cx="2292264" cy="369332"/>
          </a:xfrm>
          <a:prstGeom prst="rect">
            <a:avLst/>
          </a:prstGeom>
          <a:noFill/>
        </p:spPr>
        <p:txBody>
          <a:bodyPr wrap="square" rtlCol="0">
            <a:spAutoFit/>
          </a:bodyPr>
          <a:lstStyle/>
          <a:p>
            <a:r>
              <a:rPr lang="zh-CN" altLang="en-US" dirty="0"/>
              <a:t>新增</a:t>
            </a:r>
            <a:r>
              <a:rPr lang="en-US" altLang="zh-CN" dirty="0"/>
              <a:t>pushdown</a:t>
            </a:r>
            <a:r>
              <a:rPr lang="zh-CN" altLang="en-US" dirty="0"/>
              <a:t>函数</a:t>
            </a:r>
          </a:p>
        </p:txBody>
      </p:sp>
      <p:sp>
        <p:nvSpPr>
          <p:cNvPr id="12" name="文本框 11">
            <a:extLst>
              <a:ext uri="{FF2B5EF4-FFF2-40B4-BE49-F238E27FC236}">
                <a16:creationId xmlns:a16="http://schemas.microsoft.com/office/drawing/2014/main" id="{3305EB9C-2566-C3DA-839D-0AA1D8EEA5FC}"/>
              </a:ext>
            </a:extLst>
          </p:cNvPr>
          <p:cNvSpPr txBox="1"/>
          <p:nvPr/>
        </p:nvSpPr>
        <p:spPr>
          <a:xfrm>
            <a:off x="832981" y="4584526"/>
            <a:ext cx="2436312" cy="369332"/>
          </a:xfrm>
          <a:prstGeom prst="rect">
            <a:avLst/>
          </a:prstGeom>
          <a:noFill/>
        </p:spPr>
        <p:txBody>
          <a:bodyPr wrap="square" rtlCol="0">
            <a:spAutoFit/>
          </a:bodyPr>
          <a:lstStyle/>
          <a:p>
            <a:r>
              <a:rPr lang="zh-CN" altLang="en-US" dirty="0"/>
              <a:t>对</a:t>
            </a:r>
            <a:r>
              <a:rPr lang="en-US" altLang="zh-CN" dirty="0"/>
              <a:t>sum</a:t>
            </a:r>
            <a:r>
              <a:rPr lang="zh-CN" altLang="en-US" dirty="0"/>
              <a:t>函数进行修改</a:t>
            </a:r>
          </a:p>
        </p:txBody>
      </p:sp>
    </p:spTree>
    <p:extLst>
      <p:ext uri="{BB962C8B-B14F-4D97-AF65-F5344CB8AC3E}">
        <p14:creationId xmlns:p14="http://schemas.microsoft.com/office/powerpoint/2010/main" val="134445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82F7A4C-0DA2-5E31-5AC0-2DB3A89C7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642" y="429016"/>
            <a:ext cx="9904594" cy="5999967"/>
          </a:xfrm>
          <a:prstGeom prst="rect">
            <a:avLst/>
          </a:prstGeom>
        </p:spPr>
      </p:pic>
      <p:sp>
        <p:nvSpPr>
          <p:cNvPr id="6" name="文本框 5">
            <a:extLst>
              <a:ext uri="{FF2B5EF4-FFF2-40B4-BE49-F238E27FC236}">
                <a16:creationId xmlns:a16="http://schemas.microsoft.com/office/drawing/2014/main" id="{69030FDA-979A-3BF5-5F3E-2145612BE962}"/>
              </a:ext>
            </a:extLst>
          </p:cNvPr>
          <p:cNvSpPr txBox="1"/>
          <p:nvPr/>
        </p:nvSpPr>
        <p:spPr>
          <a:xfrm>
            <a:off x="131523" y="726510"/>
            <a:ext cx="2260948" cy="369332"/>
          </a:xfrm>
          <a:prstGeom prst="rect">
            <a:avLst/>
          </a:prstGeom>
          <a:noFill/>
        </p:spPr>
        <p:txBody>
          <a:bodyPr wrap="square" rtlCol="0">
            <a:spAutoFit/>
          </a:bodyPr>
          <a:lstStyle/>
          <a:p>
            <a:r>
              <a:rPr lang="zh-CN" altLang="en-US" dirty="0"/>
              <a:t>线段树的区间修改</a:t>
            </a:r>
          </a:p>
        </p:txBody>
      </p:sp>
    </p:spTree>
    <p:extLst>
      <p:ext uri="{BB962C8B-B14F-4D97-AF65-F5344CB8AC3E}">
        <p14:creationId xmlns:p14="http://schemas.microsoft.com/office/powerpoint/2010/main" val="113282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6799A1-FBB2-71A0-BA4F-B68509D8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723" y="0"/>
            <a:ext cx="6219716" cy="6858000"/>
          </a:xfrm>
          <a:prstGeom prst="rect">
            <a:avLst/>
          </a:prstGeom>
        </p:spPr>
      </p:pic>
      <p:sp>
        <p:nvSpPr>
          <p:cNvPr id="6" name="文本框 5">
            <a:extLst>
              <a:ext uri="{FF2B5EF4-FFF2-40B4-BE49-F238E27FC236}">
                <a16:creationId xmlns:a16="http://schemas.microsoft.com/office/drawing/2014/main" id="{EE4F5119-9B76-4161-AA36-EF6CE45B9FB3}"/>
              </a:ext>
            </a:extLst>
          </p:cNvPr>
          <p:cNvSpPr txBox="1"/>
          <p:nvPr/>
        </p:nvSpPr>
        <p:spPr>
          <a:xfrm>
            <a:off x="3885156" y="268108"/>
            <a:ext cx="1139426" cy="369332"/>
          </a:xfrm>
          <a:prstGeom prst="rect">
            <a:avLst/>
          </a:prstGeom>
          <a:noFill/>
        </p:spPr>
        <p:txBody>
          <a:bodyPr wrap="square" rtlCol="0">
            <a:spAutoFit/>
          </a:bodyPr>
          <a:lstStyle/>
          <a:p>
            <a:r>
              <a:rPr lang="en-US" altLang="zh-CN" dirty="0"/>
              <a:t>main</a:t>
            </a:r>
            <a:r>
              <a:rPr lang="zh-CN" altLang="en-US" dirty="0"/>
              <a:t>函数</a:t>
            </a:r>
          </a:p>
        </p:txBody>
      </p:sp>
      <p:pic>
        <p:nvPicPr>
          <p:cNvPr id="11" name="图片 10">
            <a:extLst>
              <a:ext uri="{FF2B5EF4-FFF2-40B4-BE49-F238E27FC236}">
                <a16:creationId xmlns:a16="http://schemas.microsoft.com/office/drawing/2014/main" id="{2C251BD6-8E6E-6427-E624-68C2736F3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97" y="3422366"/>
            <a:ext cx="2925132" cy="651538"/>
          </a:xfrm>
          <a:prstGeom prst="rect">
            <a:avLst/>
          </a:prstGeom>
        </p:spPr>
      </p:pic>
      <p:sp>
        <p:nvSpPr>
          <p:cNvPr id="12" name="文本框 11">
            <a:extLst>
              <a:ext uri="{FF2B5EF4-FFF2-40B4-BE49-F238E27FC236}">
                <a16:creationId xmlns:a16="http://schemas.microsoft.com/office/drawing/2014/main" id="{CF80F8A6-220E-D388-1BAE-7C81381A5CC1}"/>
              </a:ext>
            </a:extLst>
          </p:cNvPr>
          <p:cNvSpPr txBox="1"/>
          <p:nvPr/>
        </p:nvSpPr>
        <p:spPr>
          <a:xfrm>
            <a:off x="1065016" y="2974931"/>
            <a:ext cx="2893513" cy="369332"/>
          </a:xfrm>
          <a:prstGeom prst="rect">
            <a:avLst/>
          </a:prstGeom>
          <a:noFill/>
        </p:spPr>
        <p:txBody>
          <a:bodyPr wrap="square" rtlCol="0">
            <a:spAutoFit/>
          </a:bodyPr>
          <a:lstStyle/>
          <a:p>
            <a:r>
              <a:rPr lang="zh-CN" altLang="en-US" dirty="0"/>
              <a:t>别把这俩东西忘了</a:t>
            </a:r>
          </a:p>
        </p:txBody>
      </p:sp>
      <p:sp>
        <p:nvSpPr>
          <p:cNvPr id="13" name="文本框 12">
            <a:extLst>
              <a:ext uri="{FF2B5EF4-FFF2-40B4-BE49-F238E27FC236}">
                <a16:creationId xmlns:a16="http://schemas.microsoft.com/office/drawing/2014/main" id="{76D40A4C-02D7-7D40-1451-C77BC70AE185}"/>
              </a:ext>
            </a:extLst>
          </p:cNvPr>
          <p:cNvSpPr txBox="1"/>
          <p:nvPr/>
        </p:nvSpPr>
        <p:spPr>
          <a:xfrm>
            <a:off x="295563" y="6012873"/>
            <a:ext cx="4729019" cy="646331"/>
          </a:xfrm>
          <a:prstGeom prst="rect">
            <a:avLst/>
          </a:prstGeom>
          <a:noFill/>
        </p:spPr>
        <p:txBody>
          <a:bodyPr wrap="square" rtlCol="0">
            <a:spAutoFit/>
          </a:bodyPr>
          <a:lstStyle/>
          <a:p>
            <a:r>
              <a:rPr lang="zh-CN" altLang="en-US" dirty="0"/>
              <a:t>参考：</a:t>
            </a:r>
            <a:r>
              <a:rPr lang="en-GB" altLang="zh-CN" dirty="0"/>
              <a:t>https://www.luogu.com.cn/record/167598158</a:t>
            </a:r>
            <a:endParaRPr lang="zh-CN" altLang="en-US" dirty="0"/>
          </a:p>
        </p:txBody>
      </p:sp>
    </p:spTree>
    <p:extLst>
      <p:ext uri="{BB962C8B-B14F-4D97-AF65-F5344CB8AC3E}">
        <p14:creationId xmlns:p14="http://schemas.microsoft.com/office/powerpoint/2010/main" val="73183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48C3F79-5802-7811-EAD0-C5EF688EBA96}"/>
              </a:ext>
            </a:extLst>
          </p:cNvPr>
          <p:cNvSpPr txBox="1"/>
          <p:nvPr/>
        </p:nvSpPr>
        <p:spPr>
          <a:xfrm>
            <a:off x="1152395" y="707721"/>
            <a:ext cx="9350679" cy="2031325"/>
          </a:xfrm>
          <a:prstGeom prst="rect">
            <a:avLst/>
          </a:prstGeom>
          <a:noFill/>
        </p:spPr>
        <p:txBody>
          <a:bodyPr wrap="square">
            <a:spAutoFit/>
          </a:bodyPr>
          <a:lstStyle/>
          <a:p>
            <a:r>
              <a:rPr lang="zh-CN" altLang="en-US" dirty="0"/>
              <a:t>        如何快速求出一个序列的区间和呢?可以使用前缀和。如何快速求出一个序列的最值呢?可以使用ST表。这两种数据结构在建立的时候颇费功夫，但使用的时候效率很高。如果再增加一个需求：时不时的修改序列的值，那么这两种数据结构就无法高效完成了。不过可以使用线段树来解决这类问题。</a:t>
            </a:r>
            <a:endParaRPr lang="en-US" altLang="zh-CN" dirty="0"/>
          </a:p>
          <a:p>
            <a:r>
              <a:rPr lang="en-US" altLang="zh-CN" dirty="0"/>
              <a:t>        </a:t>
            </a:r>
            <a:r>
              <a:rPr lang="zh-CN" altLang="en-US" dirty="0"/>
              <a:t>在基础篇中，我们已经学习了二叉树的有关概念。而线段树是一种特殊的二叉树，它可以将一个线性的序列组织成一个树状的结构，从而可以在对数的时间复杂度下访问序列上的任意一个区间并进行维护。在本章中，将学习线段树的构建方法和一些简单的应用。</a:t>
            </a:r>
          </a:p>
        </p:txBody>
      </p:sp>
    </p:spTree>
    <p:extLst>
      <p:ext uri="{BB962C8B-B14F-4D97-AF65-F5344CB8AC3E}">
        <p14:creationId xmlns:p14="http://schemas.microsoft.com/office/powerpoint/2010/main" val="2305964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2711885" y="1088048"/>
            <a:ext cx="2404997" cy="307777"/>
          </a:xfrm>
          <a:prstGeom prst="rect">
            <a:avLst/>
          </a:prstGeom>
          <a:noFill/>
        </p:spPr>
        <p:txBody>
          <a:bodyPr wrap="square" rtlCol="0">
            <a:spAutoFit/>
          </a:bodyPr>
          <a:lstStyle/>
          <a:p>
            <a:r>
              <a:rPr lang="en-US" altLang="zh-CN" sz="1400" dirty="0"/>
              <a:t>P3373 【</a:t>
            </a:r>
            <a:r>
              <a:rPr lang="zh-CN" altLang="en-US" sz="1400" dirty="0"/>
              <a:t>模板</a:t>
            </a:r>
            <a:r>
              <a:rPr lang="en-US" altLang="zh-CN" sz="1400" dirty="0"/>
              <a:t>】</a:t>
            </a:r>
            <a:r>
              <a:rPr lang="zh-CN" altLang="en-US" sz="1400" dirty="0"/>
              <a:t>线段树 </a:t>
            </a:r>
            <a:r>
              <a:rPr lang="en-US" altLang="zh-CN" sz="1400" dirty="0"/>
              <a:t>2</a:t>
            </a:r>
            <a:endParaRPr lang="zh-CN" altLang="en-US" sz="1400" dirty="0"/>
          </a:p>
        </p:txBody>
      </p:sp>
      <p:pic>
        <p:nvPicPr>
          <p:cNvPr id="8" name="图片 7">
            <a:extLst>
              <a:ext uri="{FF2B5EF4-FFF2-40B4-BE49-F238E27FC236}">
                <a16:creationId xmlns:a16="http://schemas.microsoft.com/office/drawing/2014/main" id="{F13E08FD-BCEC-F3E4-33C5-6AB8B1248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825"/>
            <a:ext cx="4541611" cy="1516476"/>
          </a:xfrm>
          <a:prstGeom prst="rect">
            <a:avLst/>
          </a:prstGeom>
        </p:spPr>
      </p:pic>
      <p:pic>
        <p:nvPicPr>
          <p:cNvPr id="10" name="图片 9">
            <a:extLst>
              <a:ext uri="{FF2B5EF4-FFF2-40B4-BE49-F238E27FC236}">
                <a16:creationId xmlns:a16="http://schemas.microsoft.com/office/drawing/2014/main" id="{E60F31F0-3DA0-D53B-B37B-4BE325D0F183}"/>
              </a:ext>
            </a:extLst>
          </p:cNvPr>
          <p:cNvPicPr>
            <a:picLocks noChangeAspect="1"/>
          </p:cNvPicPr>
          <p:nvPr/>
        </p:nvPicPr>
        <p:blipFill rotWithShape="1">
          <a:blip r:embed="rId3">
            <a:extLst>
              <a:ext uri="{28A0092B-C50C-407E-A947-70E740481C1C}">
                <a14:useLocalDpi xmlns:a14="http://schemas.microsoft.com/office/drawing/2010/main" val="0"/>
              </a:ext>
            </a:extLst>
          </a:blip>
          <a:srcRect t="4523"/>
          <a:stretch/>
        </p:blipFill>
        <p:spPr>
          <a:xfrm>
            <a:off x="838200" y="3002025"/>
            <a:ext cx="5468598" cy="3378116"/>
          </a:xfrm>
          <a:prstGeom prst="rect">
            <a:avLst/>
          </a:prstGeom>
        </p:spPr>
      </p:pic>
      <p:pic>
        <p:nvPicPr>
          <p:cNvPr id="13" name="图片 12">
            <a:extLst>
              <a:ext uri="{FF2B5EF4-FFF2-40B4-BE49-F238E27FC236}">
                <a16:creationId xmlns:a16="http://schemas.microsoft.com/office/drawing/2014/main" id="{EBAE5523-2E29-0CB2-39B7-D78088975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2875" y="3989539"/>
            <a:ext cx="2780971" cy="1640060"/>
          </a:xfrm>
          <a:prstGeom prst="rect">
            <a:avLst/>
          </a:prstGeom>
        </p:spPr>
      </p:pic>
    </p:spTree>
    <p:extLst>
      <p:ext uri="{BB962C8B-B14F-4D97-AF65-F5344CB8AC3E}">
        <p14:creationId xmlns:p14="http://schemas.microsoft.com/office/powerpoint/2010/main" val="234084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2711885" y="1088048"/>
            <a:ext cx="2404997" cy="307777"/>
          </a:xfrm>
          <a:prstGeom prst="rect">
            <a:avLst/>
          </a:prstGeom>
          <a:noFill/>
        </p:spPr>
        <p:txBody>
          <a:bodyPr wrap="square" rtlCol="0">
            <a:spAutoFit/>
          </a:bodyPr>
          <a:lstStyle/>
          <a:p>
            <a:r>
              <a:rPr lang="en-US" altLang="zh-CN" sz="1400" dirty="0"/>
              <a:t>P3373 【</a:t>
            </a:r>
            <a:r>
              <a:rPr lang="zh-CN" altLang="en-US" sz="1400" dirty="0"/>
              <a:t>模板</a:t>
            </a:r>
            <a:r>
              <a:rPr lang="en-US" altLang="zh-CN" sz="1400" dirty="0"/>
              <a:t>】</a:t>
            </a:r>
            <a:r>
              <a:rPr lang="zh-CN" altLang="en-US" sz="1400" dirty="0"/>
              <a:t>线段树 </a:t>
            </a:r>
            <a:r>
              <a:rPr lang="en-US" altLang="zh-CN" sz="1400" dirty="0"/>
              <a:t>2</a:t>
            </a:r>
            <a:endParaRPr lang="zh-CN" altLang="en-US" sz="1400" dirty="0"/>
          </a:p>
        </p:txBody>
      </p:sp>
      <p:pic>
        <p:nvPicPr>
          <p:cNvPr id="4" name="图片 3">
            <a:extLst>
              <a:ext uri="{FF2B5EF4-FFF2-40B4-BE49-F238E27FC236}">
                <a16:creationId xmlns:a16="http://schemas.microsoft.com/office/drawing/2014/main" id="{81831271-04B6-8A54-63DF-3562BF743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888" y="4635996"/>
            <a:ext cx="6610504" cy="1683231"/>
          </a:xfrm>
          <a:prstGeom prst="rect">
            <a:avLst/>
          </a:prstGeom>
        </p:spPr>
      </p:pic>
      <p:pic>
        <p:nvPicPr>
          <p:cNvPr id="7" name="图片 6">
            <a:extLst>
              <a:ext uri="{FF2B5EF4-FFF2-40B4-BE49-F238E27FC236}">
                <a16:creationId xmlns:a16="http://schemas.microsoft.com/office/drawing/2014/main" id="{4E5A02D5-8EAA-76FF-3D80-621A5EE0B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789" y="1652164"/>
            <a:ext cx="7095139" cy="2438004"/>
          </a:xfrm>
          <a:prstGeom prst="rect">
            <a:avLst/>
          </a:prstGeom>
        </p:spPr>
      </p:pic>
    </p:spTree>
    <p:extLst>
      <p:ext uri="{BB962C8B-B14F-4D97-AF65-F5344CB8AC3E}">
        <p14:creationId xmlns:p14="http://schemas.microsoft.com/office/powerpoint/2010/main" val="741039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186936-CDD8-B53B-EAA3-6E476DAB88D0}"/>
              </a:ext>
            </a:extLst>
          </p:cNvPr>
          <p:cNvSpPr txBox="1"/>
          <p:nvPr/>
        </p:nvSpPr>
        <p:spPr>
          <a:xfrm>
            <a:off x="926925" y="613776"/>
            <a:ext cx="5379930" cy="369332"/>
          </a:xfrm>
          <a:prstGeom prst="rect">
            <a:avLst/>
          </a:prstGeom>
          <a:noFill/>
        </p:spPr>
        <p:txBody>
          <a:bodyPr wrap="square" rtlCol="0">
            <a:spAutoFit/>
          </a:bodyPr>
          <a:lstStyle/>
          <a:p>
            <a:r>
              <a:rPr lang="zh-CN" altLang="en-US" dirty="0"/>
              <a:t>线段树不止可以有一个标记，可以有多个标记</a:t>
            </a:r>
          </a:p>
        </p:txBody>
      </p:sp>
      <p:sp>
        <p:nvSpPr>
          <p:cNvPr id="5" name="文本框 4">
            <a:extLst>
              <a:ext uri="{FF2B5EF4-FFF2-40B4-BE49-F238E27FC236}">
                <a16:creationId xmlns:a16="http://schemas.microsoft.com/office/drawing/2014/main" id="{DBFD2555-67EA-145B-C97A-45D9BEAA8F5D}"/>
              </a:ext>
            </a:extLst>
          </p:cNvPr>
          <p:cNvSpPr txBox="1"/>
          <p:nvPr/>
        </p:nvSpPr>
        <p:spPr>
          <a:xfrm>
            <a:off x="1052185" y="1315233"/>
            <a:ext cx="10966537" cy="1754326"/>
          </a:xfrm>
          <a:prstGeom prst="rect">
            <a:avLst/>
          </a:prstGeom>
          <a:noFill/>
        </p:spPr>
        <p:txBody>
          <a:bodyPr wrap="square" rtlCol="0">
            <a:spAutoFit/>
          </a:bodyPr>
          <a:lstStyle/>
          <a:p>
            <a:r>
              <a:rPr lang="zh-CN" altLang="en-US" dirty="0"/>
              <a:t>在这道题里，我们采用先乘后加的方法，即同一个线段树同时有</a:t>
            </a:r>
            <a:r>
              <a:rPr lang="en-US" altLang="zh-CN" dirty="0" err="1"/>
              <a:t>addtag</a:t>
            </a:r>
            <a:r>
              <a:rPr lang="zh-CN" altLang="en-US" dirty="0"/>
              <a:t>和</a:t>
            </a:r>
            <a:r>
              <a:rPr lang="en-US" altLang="zh-CN" dirty="0" err="1"/>
              <a:t>multag</a:t>
            </a:r>
            <a:r>
              <a:rPr lang="zh-CN" altLang="en-US" dirty="0"/>
              <a:t>的时候，它的实际数值是</a:t>
            </a:r>
            <a:endParaRPr lang="en-US" altLang="zh-CN" dirty="0"/>
          </a:p>
          <a:p>
            <a:r>
              <a:rPr lang="en-US" altLang="zh-CN" dirty="0"/>
              <a:t>x*</a:t>
            </a:r>
            <a:r>
              <a:rPr lang="en-US" altLang="zh-CN" dirty="0" err="1"/>
              <a:t>multag+addtag</a:t>
            </a:r>
            <a:endParaRPr lang="en-US" altLang="zh-CN" dirty="0"/>
          </a:p>
          <a:p>
            <a:r>
              <a:rPr lang="zh-CN" altLang="en-US" dirty="0"/>
              <a:t>而不是</a:t>
            </a:r>
            <a:endParaRPr lang="en-US" altLang="zh-CN" dirty="0"/>
          </a:p>
          <a:p>
            <a:r>
              <a:rPr lang="en-US" altLang="zh-CN" dirty="0"/>
              <a:t>(</a:t>
            </a:r>
            <a:r>
              <a:rPr lang="en-US" altLang="zh-CN" dirty="0" err="1"/>
              <a:t>x+addtag</a:t>
            </a:r>
            <a:r>
              <a:rPr lang="en-US" altLang="zh-CN" dirty="0"/>
              <a:t>)*</a:t>
            </a:r>
            <a:r>
              <a:rPr lang="en-US" altLang="zh-CN" dirty="0" err="1"/>
              <a:t>multag</a:t>
            </a:r>
            <a:endParaRPr lang="en-US" altLang="zh-CN" dirty="0"/>
          </a:p>
          <a:p>
            <a:r>
              <a:rPr lang="zh-CN" altLang="en-US" dirty="0"/>
              <a:t>因为后面一种写起来比前一种复杂很多（为什么？留作课后思考）</a:t>
            </a:r>
            <a:endParaRPr lang="en-US" altLang="zh-CN" dirty="0"/>
          </a:p>
          <a:p>
            <a:r>
              <a:rPr lang="zh-CN" altLang="en-US" dirty="0"/>
              <a:t>这样我们只要在线段树</a:t>
            </a:r>
            <a:r>
              <a:rPr lang="en-US" altLang="zh-CN" dirty="0"/>
              <a:t>1</a:t>
            </a:r>
            <a:r>
              <a:rPr lang="zh-CN" altLang="en-US" dirty="0"/>
              <a:t>的基础上修改</a:t>
            </a:r>
            <a:r>
              <a:rPr lang="en-US" altLang="zh-CN" dirty="0"/>
              <a:t>pushdown</a:t>
            </a:r>
            <a:r>
              <a:rPr lang="zh-CN" altLang="en-US" dirty="0"/>
              <a:t>，加上</a:t>
            </a:r>
            <a:r>
              <a:rPr lang="en-US" altLang="zh-CN" dirty="0" err="1"/>
              <a:t>mul</a:t>
            </a:r>
            <a:r>
              <a:rPr lang="zh-CN" altLang="en-US" dirty="0"/>
              <a:t>函数，并增加取模操作就可以通过此题。</a:t>
            </a:r>
          </a:p>
        </p:txBody>
      </p:sp>
    </p:spTree>
    <p:extLst>
      <p:ext uri="{BB962C8B-B14F-4D97-AF65-F5344CB8AC3E}">
        <p14:creationId xmlns:p14="http://schemas.microsoft.com/office/powerpoint/2010/main" val="358244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81E23EB-2A9C-6BB5-FC97-33D469F90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173" y="444673"/>
            <a:ext cx="8293615" cy="5968653"/>
          </a:xfrm>
          <a:prstGeom prst="rect">
            <a:avLst/>
          </a:prstGeom>
        </p:spPr>
      </p:pic>
      <p:sp>
        <p:nvSpPr>
          <p:cNvPr id="6" name="文本框 5">
            <a:extLst>
              <a:ext uri="{FF2B5EF4-FFF2-40B4-BE49-F238E27FC236}">
                <a16:creationId xmlns:a16="http://schemas.microsoft.com/office/drawing/2014/main" id="{15177724-4919-9B1F-2E07-BD3A546802F4}"/>
              </a:ext>
            </a:extLst>
          </p:cNvPr>
          <p:cNvSpPr txBox="1"/>
          <p:nvPr/>
        </p:nvSpPr>
        <p:spPr>
          <a:xfrm>
            <a:off x="720246" y="613775"/>
            <a:ext cx="3212927" cy="369332"/>
          </a:xfrm>
          <a:prstGeom prst="rect">
            <a:avLst/>
          </a:prstGeom>
          <a:noFill/>
        </p:spPr>
        <p:txBody>
          <a:bodyPr wrap="square" rtlCol="0">
            <a:spAutoFit/>
          </a:bodyPr>
          <a:lstStyle/>
          <a:p>
            <a:r>
              <a:rPr lang="zh-CN" altLang="en-US" dirty="0"/>
              <a:t>修改后的</a:t>
            </a:r>
            <a:r>
              <a:rPr lang="en-US" altLang="zh-CN" dirty="0"/>
              <a:t>pushdown</a:t>
            </a:r>
            <a:endParaRPr lang="zh-CN" altLang="en-US" dirty="0"/>
          </a:p>
        </p:txBody>
      </p:sp>
      <p:sp>
        <p:nvSpPr>
          <p:cNvPr id="7" name="文本框 6">
            <a:extLst>
              <a:ext uri="{FF2B5EF4-FFF2-40B4-BE49-F238E27FC236}">
                <a16:creationId xmlns:a16="http://schemas.microsoft.com/office/drawing/2014/main" id="{DF87C1CB-9161-1694-1F72-A781F092DAEE}"/>
              </a:ext>
            </a:extLst>
          </p:cNvPr>
          <p:cNvSpPr txBox="1"/>
          <p:nvPr/>
        </p:nvSpPr>
        <p:spPr>
          <a:xfrm>
            <a:off x="776612" y="1064712"/>
            <a:ext cx="3212927" cy="369332"/>
          </a:xfrm>
          <a:prstGeom prst="rect">
            <a:avLst/>
          </a:prstGeom>
          <a:noFill/>
        </p:spPr>
        <p:txBody>
          <a:bodyPr wrap="square" rtlCol="0">
            <a:spAutoFit/>
          </a:bodyPr>
          <a:lstStyle/>
          <a:p>
            <a:r>
              <a:rPr lang="en-US" altLang="zh-CN" dirty="0" err="1"/>
              <a:t>mul</a:t>
            </a:r>
            <a:r>
              <a:rPr lang="zh-CN" altLang="en-US" dirty="0"/>
              <a:t>与</a:t>
            </a:r>
            <a:r>
              <a:rPr lang="en-US" altLang="zh-CN" dirty="0"/>
              <a:t>add</a:t>
            </a:r>
            <a:r>
              <a:rPr lang="zh-CN" altLang="en-US" dirty="0"/>
              <a:t>类似，请自行思考</a:t>
            </a:r>
          </a:p>
        </p:txBody>
      </p:sp>
    </p:spTree>
    <p:extLst>
      <p:ext uri="{BB962C8B-B14F-4D97-AF65-F5344CB8AC3E}">
        <p14:creationId xmlns:p14="http://schemas.microsoft.com/office/powerpoint/2010/main" val="1096504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权值线段树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3764072" y="1027906"/>
            <a:ext cx="1296444" cy="307777"/>
          </a:xfrm>
          <a:prstGeom prst="rect">
            <a:avLst/>
          </a:prstGeom>
          <a:noFill/>
        </p:spPr>
        <p:txBody>
          <a:bodyPr wrap="square" rtlCol="0">
            <a:spAutoFit/>
          </a:bodyPr>
          <a:lstStyle/>
          <a:p>
            <a:r>
              <a:rPr lang="en-US" altLang="zh-CN" sz="1400" dirty="0"/>
              <a:t>P1908 </a:t>
            </a:r>
            <a:r>
              <a:rPr lang="zh-CN" altLang="en-US" sz="1400" dirty="0"/>
              <a:t>逆序对</a:t>
            </a:r>
          </a:p>
        </p:txBody>
      </p:sp>
      <p:sp>
        <p:nvSpPr>
          <p:cNvPr id="3" name="文本框 2">
            <a:extLst>
              <a:ext uri="{FF2B5EF4-FFF2-40B4-BE49-F238E27FC236}">
                <a16:creationId xmlns:a16="http://schemas.microsoft.com/office/drawing/2014/main" id="{1B79751F-BFEA-AB94-ED2D-E78D389EC06D}"/>
              </a:ext>
            </a:extLst>
          </p:cNvPr>
          <p:cNvSpPr txBox="1"/>
          <p:nvPr/>
        </p:nvSpPr>
        <p:spPr>
          <a:xfrm>
            <a:off x="945715" y="1674674"/>
            <a:ext cx="9757775" cy="1477328"/>
          </a:xfrm>
          <a:prstGeom prst="rect">
            <a:avLst/>
          </a:prstGeom>
          <a:noFill/>
        </p:spPr>
        <p:txBody>
          <a:bodyPr wrap="square" rtlCol="0">
            <a:spAutoFit/>
          </a:bodyPr>
          <a:lstStyle/>
          <a:p>
            <a:r>
              <a:rPr lang="zh-CN" altLang="en-US" dirty="0"/>
              <a:t>        概念：对一个数列 </a:t>
            </a:r>
            <a:r>
              <a:rPr lang="en-US" altLang="zh-CN" dirty="0"/>
              <a:t>a </a:t>
            </a:r>
            <a:r>
              <a:rPr lang="zh-CN" altLang="en-US" dirty="0"/>
              <a:t>构造一个数列 </a:t>
            </a:r>
            <a:r>
              <a:rPr lang="en-US" altLang="zh-CN" dirty="0"/>
              <a:t>b</a:t>
            </a:r>
            <a:r>
              <a:rPr lang="zh-CN" altLang="en-US" dirty="0"/>
              <a:t>，其中</a:t>
            </a:r>
            <a:r>
              <a:rPr lang="en-US" altLang="zh-CN" dirty="0"/>
              <a:t>bi</a:t>
            </a:r>
            <a:r>
              <a:rPr lang="zh-CN" altLang="en-US" dirty="0"/>
              <a:t>；表示 </a:t>
            </a:r>
            <a:r>
              <a:rPr lang="en-US" altLang="zh-CN" dirty="0"/>
              <a:t>a </a:t>
            </a:r>
            <a:r>
              <a:rPr lang="zh-CN" altLang="en-US" dirty="0"/>
              <a:t>中数值 </a:t>
            </a:r>
            <a:r>
              <a:rPr lang="en-US" altLang="zh-CN" dirty="0" err="1"/>
              <a:t>i</a:t>
            </a:r>
            <a:r>
              <a:rPr lang="en-US" altLang="zh-CN" dirty="0"/>
              <a:t> </a:t>
            </a:r>
            <a:r>
              <a:rPr lang="zh-CN" altLang="en-US" dirty="0"/>
              <a:t>出现的次数，也即 </a:t>
            </a:r>
            <a:r>
              <a:rPr lang="en-US" altLang="zh-CN" dirty="0" err="1"/>
              <a:t>aj</a:t>
            </a:r>
            <a:r>
              <a:rPr lang="en-US" altLang="zh-CN" dirty="0"/>
              <a:t>=</a:t>
            </a:r>
            <a:r>
              <a:rPr lang="en-US" altLang="zh-CN" dirty="0" err="1"/>
              <a:t>i</a:t>
            </a:r>
            <a:r>
              <a:rPr lang="zh-CN" altLang="en-US" dirty="0"/>
              <a:t>的</a:t>
            </a:r>
            <a:r>
              <a:rPr lang="en-US" altLang="zh-CN" dirty="0"/>
              <a:t>j</a:t>
            </a:r>
            <a:r>
              <a:rPr lang="zh-CN" altLang="en-US" dirty="0"/>
              <a:t>的个数，这样的数列</a:t>
            </a:r>
            <a:r>
              <a:rPr lang="en-US" altLang="zh-CN" dirty="0"/>
              <a:t>b</a:t>
            </a:r>
            <a:r>
              <a:rPr lang="zh-CN" altLang="en-US" dirty="0"/>
              <a:t>称作数列 </a:t>
            </a:r>
            <a:r>
              <a:rPr lang="en-US" altLang="zh-CN" dirty="0"/>
              <a:t>a </a:t>
            </a:r>
            <a:r>
              <a:rPr lang="zh-CN" altLang="en-US" dirty="0"/>
              <a:t>的权值数列，对</a:t>
            </a:r>
            <a:r>
              <a:rPr lang="en-US" altLang="zh-CN" dirty="0"/>
              <a:t>b</a:t>
            </a:r>
            <a:r>
              <a:rPr lang="zh-CN" altLang="en-US" dirty="0"/>
              <a:t>构造的线段树称为数列</a:t>
            </a:r>
            <a:r>
              <a:rPr lang="en-US" altLang="zh-CN" dirty="0"/>
              <a:t>a</a:t>
            </a:r>
            <a:r>
              <a:rPr lang="zh-CN" altLang="en-US" dirty="0"/>
              <a:t>的权值线段树。</a:t>
            </a:r>
          </a:p>
          <a:p>
            <a:r>
              <a:rPr lang="zh-CN" altLang="en-US" dirty="0"/>
              <a:t>        权值线段树在很多计数问题中有着重要的应用，因为它可以轻松地修改对</a:t>
            </a:r>
            <a:r>
              <a:rPr lang="en-US" altLang="zh-CN" dirty="0"/>
              <a:t>a</a:t>
            </a:r>
            <a:r>
              <a:rPr lang="zh-CN" altLang="en-US" dirty="0"/>
              <a:t>维护的统计信息。容易发现，当将</a:t>
            </a:r>
            <a:r>
              <a:rPr lang="en-US" altLang="zh-CN" dirty="0"/>
              <a:t>ai</a:t>
            </a:r>
            <a:r>
              <a:rPr lang="zh-CN" altLang="en-US" dirty="0"/>
              <a:t>；从</a:t>
            </a:r>
            <a:r>
              <a:rPr lang="en-US" altLang="zh-CN" dirty="0"/>
              <a:t>x</a:t>
            </a:r>
            <a:r>
              <a:rPr lang="zh-CN" altLang="en-US" dirty="0"/>
              <a:t>修改为</a:t>
            </a:r>
            <a:r>
              <a:rPr lang="en-US" altLang="zh-CN" dirty="0"/>
              <a:t>y</a:t>
            </a:r>
            <a:r>
              <a:rPr lang="zh-CN" altLang="en-US" dirty="0"/>
              <a:t>时，只需要对其权值线段树做两次单点修改，即给</a:t>
            </a:r>
            <a:r>
              <a:rPr lang="en-US" altLang="zh-CN" dirty="0"/>
              <a:t>bx</a:t>
            </a:r>
            <a:r>
              <a:rPr lang="zh-CN" altLang="en-US" dirty="0"/>
              <a:t>减去 </a:t>
            </a:r>
            <a:r>
              <a:rPr lang="en-US" altLang="zh-CN" dirty="0"/>
              <a:t>1</a:t>
            </a:r>
            <a:r>
              <a:rPr lang="zh-CN" altLang="en-US" dirty="0"/>
              <a:t>，给</a:t>
            </a:r>
            <a:r>
              <a:rPr lang="en-US" altLang="zh-CN" dirty="0"/>
              <a:t>by</a:t>
            </a:r>
            <a:r>
              <a:rPr lang="zh-CN" altLang="en-US" dirty="0"/>
              <a:t>加上</a:t>
            </a:r>
            <a:r>
              <a:rPr lang="en-US" altLang="zh-CN" dirty="0"/>
              <a:t>1</a:t>
            </a:r>
            <a:r>
              <a:rPr lang="zh-CN" altLang="en-US" dirty="0"/>
              <a:t>。</a:t>
            </a:r>
          </a:p>
        </p:txBody>
      </p:sp>
      <p:pic>
        <p:nvPicPr>
          <p:cNvPr id="9" name="图片 8">
            <a:extLst>
              <a:ext uri="{FF2B5EF4-FFF2-40B4-BE49-F238E27FC236}">
                <a16:creationId xmlns:a16="http://schemas.microsoft.com/office/drawing/2014/main" id="{686076A9-CC70-E493-924F-C2F2A5C179E5}"/>
              </a:ext>
            </a:extLst>
          </p:cNvPr>
          <p:cNvPicPr>
            <a:picLocks noChangeAspect="1"/>
          </p:cNvPicPr>
          <p:nvPr/>
        </p:nvPicPr>
        <p:blipFill rotWithShape="1">
          <a:blip r:embed="rId2">
            <a:extLst>
              <a:ext uri="{28A0092B-C50C-407E-A947-70E740481C1C}">
                <a14:useLocalDpi xmlns:a14="http://schemas.microsoft.com/office/drawing/2010/main" val="0"/>
              </a:ext>
            </a:extLst>
          </a:blip>
          <a:srcRect l="17435" t="16951" r="11274" b="40656"/>
          <a:stretch/>
        </p:blipFill>
        <p:spPr>
          <a:xfrm>
            <a:off x="4154428" y="3429000"/>
            <a:ext cx="3290244" cy="1956509"/>
          </a:xfrm>
          <a:prstGeom prst="rect">
            <a:avLst/>
          </a:prstGeom>
        </p:spPr>
      </p:pic>
      <p:sp>
        <p:nvSpPr>
          <p:cNvPr id="10" name="文本框 9">
            <a:extLst>
              <a:ext uri="{FF2B5EF4-FFF2-40B4-BE49-F238E27FC236}">
                <a16:creationId xmlns:a16="http://schemas.microsoft.com/office/drawing/2014/main" id="{42BDC00E-DFFB-CDDD-B72F-A030A2F61507}"/>
              </a:ext>
            </a:extLst>
          </p:cNvPr>
          <p:cNvSpPr txBox="1"/>
          <p:nvPr/>
        </p:nvSpPr>
        <p:spPr>
          <a:xfrm>
            <a:off x="4703524" y="3059668"/>
            <a:ext cx="1816274" cy="461665"/>
          </a:xfrm>
          <a:prstGeom prst="rect">
            <a:avLst/>
          </a:prstGeom>
          <a:noFill/>
        </p:spPr>
        <p:txBody>
          <a:bodyPr wrap="square" rtlCol="0">
            <a:spAutoFit/>
          </a:bodyPr>
          <a:lstStyle/>
          <a:p>
            <a:r>
              <a:rPr lang="en-US" altLang="zh-CN" sz="2400" dirty="0"/>
              <a:t>[1,2,3,4,4,2,2]</a:t>
            </a:r>
            <a:endParaRPr lang="zh-CN" altLang="en-US" sz="2400" dirty="0"/>
          </a:p>
        </p:txBody>
      </p:sp>
      <p:sp>
        <p:nvSpPr>
          <p:cNvPr id="11" name="文本框 10">
            <a:extLst>
              <a:ext uri="{FF2B5EF4-FFF2-40B4-BE49-F238E27FC236}">
                <a16:creationId xmlns:a16="http://schemas.microsoft.com/office/drawing/2014/main" id="{8749768E-8C0A-9F35-1D09-6D53ACA05D51}"/>
              </a:ext>
            </a:extLst>
          </p:cNvPr>
          <p:cNvSpPr txBox="1"/>
          <p:nvPr/>
        </p:nvSpPr>
        <p:spPr>
          <a:xfrm>
            <a:off x="4338217" y="5385509"/>
            <a:ext cx="3106455" cy="369332"/>
          </a:xfrm>
          <a:prstGeom prst="rect">
            <a:avLst/>
          </a:prstGeom>
          <a:noFill/>
        </p:spPr>
        <p:txBody>
          <a:bodyPr wrap="square" rtlCol="0">
            <a:spAutoFit/>
          </a:bodyPr>
          <a:lstStyle/>
          <a:p>
            <a:r>
              <a:rPr lang="en-US" altLang="zh-CN" dirty="0"/>
              <a:t>1              3          1              2</a:t>
            </a:r>
            <a:endParaRPr lang="zh-CN" altLang="en-US" dirty="0"/>
          </a:p>
        </p:txBody>
      </p:sp>
    </p:spTree>
    <p:extLst>
      <p:ext uri="{BB962C8B-B14F-4D97-AF65-F5344CB8AC3E}">
        <p14:creationId xmlns:p14="http://schemas.microsoft.com/office/powerpoint/2010/main" val="167678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权值线段树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3764072" y="1027906"/>
            <a:ext cx="1296444" cy="307777"/>
          </a:xfrm>
          <a:prstGeom prst="rect">
            <a:avLst/>
          </a:prstGeom>
          <a:noFill/>
        </p:spPr>
        <p:txBody>
          <a:bodyPr wrap="square" rtlCol="0">
            <a:spAutoFit/>
          </a:bodyPr>
          <a:lstStyle/>
          <a:p>
            <a:r>
              <a:rPr lang="en-US" altLang="zh-CN" sz="1400" dirty="0"/>
              <a:t>P1908 </a:t>
            </a:r>
            <a:r>
              <a:rPr lang="zh-CN" altLang="en-US" sz="1400" dirty="0"/>
              <a:t>逆序对</a:t>
            </a:r>
          </a:p>
        </p:txBody>
      </p:sp>
      <p:pic>
        <p:nvPicPr>
          <p:cNvPr id="7" name="图片 6">
            <a:extLst>
              <a:ext uri="{FF2B5EF4-FFF2-40B4-BE49-F238E27FC236}">
                <a16:creationId xmlns:a16="http://schemas.microsoft.com/office/drawing/2014/main" id="{CC8DBE17-53CB-F65E-D9A7-8D2918DA1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10664"/>
            <a:ext cx="7107483" cy="2159766"/>
          </a:xfrm>
          <a:prstGeom prst="rect">
            <a:avLst/>
          </a:prstGeom>
        </p:spPr>
      </p:pic>
      <p:pic>
        <p:nvPicPr>
          <p:cNvPr id="9" name="图片 8">
            <a:extLst>
              <a:ext uri="{FF2B5EF4-FFF2-40B4-BE49-F238E27FC236}">
                <a16:creationId xmlns:a16="http://schemas.microsoft.com/office/drawing/2014/main" id="{FBC49706-4AD8-BF9A-206F-8E5E97292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2581" y="4497049"/>
            <a:ext cx="2506294" cy="1716266"/>
          </a:xfrm>
          <a:prstGeom prst="rect">
            <a:avLst/>
          </a:prstGeom>
        </p:spPr>
      </p:pic>
      <p:pic>
        <p:nvPicPr>
          <p:cNvPr id="11" name="图片 10">
            <a:extLst>
              <a:ext uri="{FF2B5EF4-FFF2-40B4-BE49-F238E27FC236}">
                <a16:creationId xmlns:a16="http://schemas.microsoft.com/office/drawing/2014/main" id="{EC7509C8-585C-DDF7-964C-9FE0C0CE7F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453" y="3670430"/>
            <a:ext cx="3770333" cy="1829172"/>
          </a:xfrm>
          <a:prstGeom prst="rect">
            <a:avLst/>
          </a:prstGeom>
        </p:spPr>
      </p:pic>
    </p:spTree>
    <p:extLst>
      <p:ext uri="{BB962C8B-B14F-4D97-AF65-F5344CB8AC3E}">
        <p14:creationId xmlns:p14="http://schemas.microsoft.com/office/powerpoint/2010/main" val="49397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权值线段树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3764072" y="1027906"/>
            <a:ext cx="1296444" cy="307777"/>
          </a:xfrm>
          <a:prstGeom prst="rect">
            <a:avLst/>
          </a:prstGeom>
          <a:noFill/>
        </p:spPr>
        <p:txBody>
          <a:bodyPr wrap="square" rtlCol="0">
            <a:spAutoFit/>
          </a:bodyPr>
          <a:lstStyle/>
          <a:p>
            <a:r>
              <a:rPr lang="en-US" altLang="zh-CN" sz="1400" dirty="0"/>
              <a:t>P1908 </a:t>
            </a:r>
            <a:r>
              <a:rPr lang="zh-CN" altLang="en-US" sz="1400" dirty="0"/>
              <a:t>逆序对</a:t>
            </a:r>
          </a:p>
        </p:txBody>
      </p:sp>
      <p:pic>
        <p:nvPicPr>
          <p:cNvPr id="4" name="图片 3">
            <a:extLst>
              <a:ext uri="{FF2B5EF4-FFF2-40B4-BE49-F238E27FC236}">
                <a16:creationId xmlns:a16="http://schemas.microsoft.com/office/drawing/2014/main" id="{4E276494-D2E4-E30A-B92D-96689ABDEDEA}"/>
              </a:ext>
            </a:extLst>
          </p:cNvPr>
          <p:cNvPicPr>
            <a:picLocks noChangeAspect="1"/>
          </p:cNvPicPr>
          <p:nvPr/>
        </p:nvPicPr>
        <p:blipFill rotWithShape="1">
          <a:blip r:embed="rId2">
            <a:extLst>
              <a:ext uri="{28A0092B-C50C-407E-A947-70E740481C1C}">
                <a14:useLocalDpi xmlns:a14="http://schemas.microsoft.com/office/drawing/2010/main" val="0"/>
              </a:ext>
            </a:extLst>
          </a:blip>
          <a:srcRect t="12458" b="11084"/>
          <a:stretch/>
        </p:blipFill>
        <p:spPr>
          <a:xfrm>
            <a:off x="1022958" y="1453019"/>
            <a:ext cx="9677025" cy="1697277"/>
          </a:xfrm>
          <a:prstGeom prst="rect">
            <a:avLst/>
          </a:prstGeom>
        </p:spPr>
      </p:pic>
      <p:sp>
        <p:nvSpPr>
          <p:cNvPr id="5" name="文本框 4">
            <a:extLst>
              <a:ext uri="{FF2B5EF4-FFF2-40B4-BE49-F238E27FC236}">
                <a16:creationId xmlns:a16="http://schemas.microsoft.com/office/drawing/2014/main" id="{7AD587D7-E495-B7A7-B07F-099DD53FFDF1}"/>
              </a:ext>
            </a:extLst>
          </p:cNvPr>
          <p:cNvSpPr txBox="1"/>
          <p:nvPr/>
        </p:nvSpPr>
        <p:spPr>
          <a:xfrm>
            <a:off x="1377863" y="3429000"/>
            <a:ext cx="6764055" cy="1754326"/>
          </a:xfrm>
          <a:prstGeom prst="rect">
            <a:avLst/>
          </a:prstGeom>
          <a:noFill/>
        </p:spPr>
        <p:txBody>
          <a:bodyPr wrap="square" rtlCol="0">
            <a:spAutoFit/>
          </a:bodyPr>
          <a:lstStyle/>
          <a:p>
            <a:r>
              <a:rPr lang="en-US" altLang="zh-CN" dirty="0"/>
              <a:t>5</a:t>
            </a:r>
            <a:r>
              <a:rPr lang="zh-CN" altLang="en-US" dirty="0"/>
              <a:t>：</a:t>
            </a:r>
            <a:r>
              <a:rPr lang="en-US" altLang="zh-CN" dirty="0"/>
              <a:t>4 2 3 1</a:t>
            </a:r>
          </a:p>
          <a:p>
            <a:r>
              <a:rPr lang="en-US" altLang="zh-CN" dirty="0"/>
              <a:t>4</a:t>
            </a:r>
            <a:r>
              <a:rPr lang="zh-CN" altLang="en-US" dirty="0"/>
              <a:t>：</a:t>
            </a:r>
            <a:r>
              <a:rPr lang="en-US" altLang="zh-CN" dirty="0"/>
              <a:t>2 3 1</a:t>
            </a:r>
          </a:p>
          <a:p>
            <a:r>
              <a:rPr lang="en-US" altLang="zh-CN" dirty="0"/>
              <a:t>2</a:t>
            </a:r>
            <a:r>
              <a:rPr lang="zh-CN" altLang="en-US" dirty="0"/>
              <a:t>：</a:t>
            </a:r>
            <a:r>
              <a:rPr lang="en-US" altLang="zh-CN" dirty="0"/>
              <a:t>1</a:t>
            </a:r>
          </a:p>
          <a:p>
            <a:r>
              <a:rPr lang="en-US" altLang="zh-CN" dirty="0"/>
              <a:t>6</a:t>
            </a:r>
            <a:r>
              <a:rPr lang="zh-CN" altLang="en-US" dirty="0"/>
              <a:t>：</a:t>
            </a:r>
            <a:r>
              <a:rPr lang="en-US" altLang="zh-CN" dirty="0"/>
              <a:t>3 1</a:t>
            </a:r>
          </a:p>
          <a:p>
            <a:r>
              <a:rPr lang="en-US" altLang="zh-CN" dirty="0"/>
              <a:t>2</a:t>
            </a:r>
            <a:r>
              <a:rPr lang="zh-CN" altLang="en-US" dirty="0"/>
              <a:t>：</a:t>
            </a:r>
            <a:r>
              <a:rPr lang="en-US" altLang="zh-CN" dirty="0"/>
              <a:t>1</a:t>
            </a:r>
          </a:p>
          <a:p>
            <a:r>
              <a:rPr lang="en-US" altLang="zh-CN" dirty="0"/>
              <a:t>1</a:t>
            </a:r>
            <a:r>
              <a:rPr lang="zh-CN" altLang="en-US" dirty="0"/>
              <a:t>：</a:t>
            </a:r>
            <a:endParaRPr lang="en-US" altLang="zh-CN" dirty="0"/>
          </a:p>
        </p:txBody>
      </p:sp>
    </p:spTree>
    <p:extLst>
      <p:ext uri="{BB962C8B-B14F-4D97-AF65-F5344CB8AC3E}">
        <p14:creationId xmlns:p14="http://schemas.microsoft.com/office/powerpoint/2010/main" val="2987503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权值线段树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3764072" y="1027906"/>
            <a:ext cx="1296444" cy="307777"/>
          </a:xfrm>
          <a:prstGeom prst="rect">
            <a:avLst/>
          </a:prstGeom>
          <a:noFill/>
        </p:spPr>
        <p:txBody>
          <a:bodyPr wrap="square" rtlCol="0">
            <a:spAutoFit/>
          </a:bodyPr>
          <a:lstStyle/>
          <a:p>
            <a:r>
              <a:rPr lang="en-US" altLang="zh-CN" sz="1400" dirty="0"/>
              <a:t>P1908 </a:t>
            </a:r>
            <a:r>
              <a:rPr lang="zh-CN" altLang="en-US" sz="1400" dirty="0"/>
              <a:t>逆序对</a:t>
            </a:r>
          </a:p>
        </p:txBody>
      </p:sp>
      <p:sp>
        <p:nvSpPr>
          <p:cNvPr id="5" name="文本框 4">
            <a:extLst>
              <a:ext uri="{FF2B5EF4-FFF2-40B4-BE49-F238E27FC236}">
                <a16:creationId xmlns:a16="http://schemas.microsoft.com/office/drawing/2014/main" id="{1A5F200E-28BA-2EFB-C152-E1CABE7D7776}"/>
              </a:ext>
            </a:extLst>
          </p:cNvPr>
          <p:cNvSpPr txBox="1"/>
          <p:nvPr/>
        </p:nvSpPr>
        <p:spPr>
          <a:xfrm>
            <a:off x="1163355" y="2767550"/>
            <a:ext cx="9865290" cy="923330"/>
          </a:xfrm>
          <a:prstGeom prst="rect">
            <a:avLst/>
          </a:prstGeom>
          <a:noFill/>
        </p:spPr>
        <p:txBody>
          <a:bodyPr wrap="square" rtlCol="0">
            <a:spAutoFit/>
          </a:bodyPr>
          <a:lstStyle/>
          <a:p>
            <a:r>
              <a:rPr lang="zh-CN" altLang="en-US" dirty="0"/>
              <a:t>        显然，当</a:t>
            </a:r>
            <a:r>
              <a:rPr lang="en-US" altLang="zh-CN" dirty="0"/>
              <a:t>A</a:t>
            </a:r>
            <a:r>
              <a:rPr lang="zh-CN" altLang="en-US" dirty="0"/>
              <a:t>的值域很大时，我们不可能对于每一个可能的值都当作叶子结点。同时我们发现</a:t>
            </a:r>
            <a:r>
              <a:rPr lang="en-US" altLang="zh-CN" dirty="0"/>
              <a:t>A</a:t>
            </a:r>
            <a:r>
              <a:rPr lang="zh-CN" altLang="en-US" dirty="0"/>
              <a:t>出现的次数只有</a:t>
            </a:r>
            <a:r>
              <a:rPr lang="en-US" altLang="zh-CN" dirty="0"/>
              <a:t>5e5</a:t>
            </a:r>
            <a:r>
              <a:rPr lang="zh-CN" altLang="en-US" dirty="0"/>
              <a:t>。因此我们使用动态开点线段树。即只有当我们需要向下访问，同时这个点没有被生成过，我们才生成这个点。</a:t>
            </a:r>
          </a:p>
        </p:txBody>
      </p:sp>
      <p:sp>
        <p:nvSpPr>
          <p:cNvPr id="4" name="文本框 3">
            <a:extLst>
              <a:ext uri="{FF2B5EF4-FFF2-40B4-BE49-F238E27FC236}">
                <a16:creationId xmlns:a16="http://schemas.microsoft.com/office/drawing/2014/main" id="{8ADB7AD1-D490-AA42-9E3D-FB45DAA995C6}"/>
              </a:ext>
            </a:extLst>
          </p:cNvPr>
          <p:cNvSpPr txBox="1"/>
          <p:nvPr/>
        </p:nvSpPr>
        <p:spPr>
          <a:xfrm>
            <a:off x="1163354" y="1629132"/>
            <a:ext cx="9717081" cy="646331"/>
          </a:xfrm>
          <a:prstGeom prst="rect">
            <a:avLst/>
          </a:prstGeom>
          <a:noFill/>
        </p:spPr>
        <p:txBody>
          <a:bodyPr wrap="square" rtlCol="0">
            <a:spAutoFit/>
          </a:bodyPr>
          <a:lstStyle/>
          <a:p>
            <a:r>
              <a:rPr lang="zh-CN" altLang="en-US" dirty="0"/>
              <a:t>        我们发现对于每一个点，它对答案的贡献就是它前面的比它大的数字的个数，因此只要我们找到一种</a:t>
            </a:r>
            <a:r>
              <a:rPr lang="en-US" altLang="zh-CN" dirty="0"/>
              <a:t>O(</a:t>
            </a:r>
            <a:r>
              <a:rPr lang="en-US" altLang="zh-CN" dirty="0" err="1"/>
              <a:t>logn</a:t>
            </a:r>
            <a:r>
              <a:rPr lang="en-US" altLang="zh-CN" dirty="0"/>
              <a:t>)</a:t>
            </a:r>
            <a:r>
              <a:rPr lang="zh-CN" altLang="en-US" dirty="0"/>
              <a:t>维护上述个数的数据结构就可以通过此题，我们考虑权值线段数。</a:t>
            </a:r>
          </a:p>
        </p:txBody>
      </p:sp>
    </p:spTree>
    <p:extLst>
      <p:ext uri="{BB962C8B-B14F-4D97-AF65-F5344CB8AC3E}">
        <p14:creationId xmlns:p14="http://schemas.microsoft.com/office/powerpoint/2010/main" val="319015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6CA123-E505-F32D-5A3D-DC52E0B38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333" y="304800"/>
            <a:ext cx="3111540" cy="1929378"/>
          </a:xfrm>
          <a:prstGeom prst="rect">
            <a:avLst/>
          </a:prstGeom>
        </p:spPr>
      </p:pic>
      <p:pic>
        <p:nvPicPr>
          <p:cNvPr id="7" name="图片 6">
            <a:extLst>
              <a:ext uri="{FF2B5EF4-FFF2-40B4-BE49-F238E27FC236}">
                <a16:creationId xmlns:a16="http://schemas.microsoft.com/office/drawing/2014/main" id="{4CC8CCEC-50A7-E095-96DC-53C6655C2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0"/>
            <a:ext cx="5582093" cy="6858000"/>
          </a:xfrm>
          <a:prstGeom prst="rect">
            <a:avLst/>
          </a:prstGeom>
        </p:spPr>
      </p:pic>
      <p:sp>
        <p:nvSpPr>
          <p:cNvPr id="8" name="文本框 7">
            <a:extLst>
              <a:ext uri="{FF2B5EF4-FFF2-40B4-BE49-F238E27FC236}">
                <a16:creationId xmlns:a16="http://schemas.microsoft.com/office/drawing/2014/main" id="{A990DC09-03FA-B3AB-78CB-184D3546C3EC}"/>
              </a:ext>
            </a:extLst>
          </p:cNvPr>
          <p:cNvSpPr txBox="1"/>
          <p:nvPr/>
        </p:nvSpPr>
        <p:spPr>
          <a:xfrm>
            <a:off x="535709" y="2844800"/>
            <a:ext cx="5560291" cy="1754326"/>
          </a:xfrm>
          <a:prstGeom prst="rect">
            <a:avLst/>
          </a:prstGeom>
          <a:noFill/>
        </p:spPr>
        <p:txBody>
          <a:bodyPr wrap="square" rtlCol="0">
            <a:spAutoFit/>
          </a:bodyPr>
          <a:lstStyle/>
          <a:p>
            <a:r>
              <a:rPr lang="zh-CN" altLang="en-US" dirty="0"/>
              <a:t>注意：以上代码在</a:t>
            </a:r>
            <a:r>
              <a:rPr lang="en-US" altLang="zh-CN" dirty="0" err="1"/>
              <a:t>luogu</a:t>
            </a:r>
            <a:r>
              <a:rPr lang="zh-CN" altLang="en-US" dirty="0"/>
              <a:t>的</a:t>
            </a:r>
            <a:r>
              <a:rPr lang="en-US" altLang="zh-CN" dirty="0"/>
              <a:t>P1908</a:t>
            </a:r>
            <a:r>
              <a:rPr lang="zh-CN" altLang="en-US" dirty="0"/>
              <a:t>上会</a:t>
            </a:r>
            <a:r>
              <a:rPr lang="en-US" altLang="zh-CN" dirty="0"/>
              <a:t>MLE</a:t>
            </a:r>
            <a:r>
              <a:rPr lang="zh-CN" altLang="en-US" dirty="0"/>
              <a:t>，因为差不多要用到</a:t>
            </a:r>
            <a:r>
              <a:rPr lang="en-US" altLang="zh-CN" dirty="0"/>
              <a:t>200+MB</a:t>
            </a:r>
            <a:r>
              <a:rPr lang="zh-CN" altLang="en-US" dirty="0"/>
              <a:t>，因此需要将指针改为</a:t>
            </a:r>
            <a:r>
              <a:rPr lang="en-US" altLang="zh-CN" dirty="0"/>
              <a:t>int</a:t>
            </a:r>
          </a:p>
          <a:p>
            <a:endParaRPr lang="en-US" altLang="zh-CN" dirty="0"/>
          </a:p>
          <a:p>
            <a:r>
              <a:rPr lang="zh-CN" altLang="en-US" dirty="0"/>
              <a:t>参考：</a:t>
            </a:r>
            <a:endParaRPr lang="en-US" altLang="zh-CN" dirty="0"/>
          </a:p>
          <a:p>
            <a:r>
              <a:rPr lang="en-US" altLang="zh-CN" dirty="0">
                <a:hlinkClick r:id="rId4"/>
              </a:rPr>
              <a:t>https://www.luogu.com.cn/record/167571016</a:t>
            </a:r>
            <a:r>
              <a:rPr lang="en-US" altLang="zh-CN" dirty="0"/>
              <a:t>   MLE</a:t>
            </a:r>
          </a:p>
          <a:p>
            <a:r>
              <a:rPr lang="en-GB" altLang="zh-CN" dirty="0">
                <a:hlinkClick r:id="rId5"/>
              </a:rPr>
              <a:t>https://www.luogu.com.cn/record/167574977</a:t>
            </a:r>
            <a:r>
              <a:rPr lang="en-GB" altLang="zh-CN" dirty="0"/>
              <a:t>   </a:t>
            </a:r>
            <a:r>
              <a:rPr lang="en-US" altLang="zh-CN" dirty="0"/>
              <a:t>AC</a:t>
            </a:r>
            <a:endParaRPr lang="zh-CN" altLang="en-US" dirty="0"/>
          </a:p>
        </p:txBody>
      </p:sp>
    </p:spTree>
    <p:extLst>
      <p:ext uri="{BB962C8B-B14F-4D97-AF65-F5344CB8AC3E}">
        <p14:creationId xmlns:p14="http://schemas.microsoft.com/office/powerpoint/2010/main" val="680055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CA909-81B1-29FE-4377-0608D4EFF03D}"/>
              </a:ext>
            </a:extLst>
          </p:cNvPr>
          <p:cNvSpPr>
            <a:spLocks noGrp="1"/>
          </p:cNvSpPr>
          <p:nvPr>
            <p:ph type="title"/>
          </p:nvPr>
        </p:nvSpPr>
        <p:spPr>
          <a:xfrm>
            <a:off x="1022927" y="2766218"/>
            <a:ext cx="10515600" cy="1325563"/>
          </a:xfrm>
        </p:spPr>
        <p:txBody>
          <a:bodyPr/>
          <a:lstStyle/>
          <a:p>
            <a:pPr algn="ctr"/>
            <a:r>
              <a:rPr lang="zh-CN" altLang="en-US" dirty="0"/>
              <a:t>谢谢大家</a:t>
            </a:r>
          </a:p>
        </p:txBody>
      </p:sp>
      <p:pic>
        <p:nvPicPr>
          <p:cNvPr id="5" name="图片 4">
            <a:extLst>
              <a:ext uri="{FF2B5EF4-FFF2-40B4-BE49-F238E27FC236}">
                <a16:creationId xmlns:a16="http://schemas.microsoft.com/office/drawing/2014/main" id="{6434D684-ABE1-24B7-26DC-8C7DB553C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00437"/>
            <a:ext cx="12192000" cy="467864"/>
          </a:xfrm>
          <a:prstGeom prst="rect">
            <a:avLst/>
          </a:prstGeom>
        </p:spPr>
      </p:pic>
      <p:sp>
        <p:nvSpPr>
          <p:cNvPr id="6" name="文本框 5">
            <a:extLst>
              <a:ext uri="{FF2B5EF4-FFF2-40B4-BE49-F238E27FC236}">
                <a16:creationId xmlns:a16="http://schemas.microsoft.com/office/drawing/2014/main" id="{157AF8CC-91F4-4AAA-86DC-4C82B65343F8}"/>
              </a:ext>
            </a:extLst>
          </p:cNvPr>
          <p:cNvSpPr txBox="1"/>
          <p:nvPr/>
        </p:nvSpPr>
        <p:spPr>
          <a:xfrm>
            <a:off x="0" y="6536155"/>
            <a:ext cx="1034473" cy="261610"/>
          </a:xfrm>
          <a:prstGeom prst="rect">
            <a:avLst/>
          </a:prstGeom>
          <a:noFill/>
        </p:spPr>
        <p:txBody>
          <a:bodyPr wrap="square" rtlCol="0">
            <a:spAutoFit/>
          </a:bodyPr>
          <a:lstStyle/>
          <a:p>
            <a:r>
              <a:rPr lang="zh-CN" altLang="en-US" sz="1100" dirty="0"/>
              <a:t>最后掉到</a:t>
            </a:r>
            <a:r>
              <a:rPr lang="en-US" altLang="zh-CN" sz="1100" dirty="0"/>
              <a:t>53</a:t>
            </a:r>
            <a:r>
              <a:rPr lang="zh-CN" altLang="en-US" sz="1100" dirty="0"/>
              <a:t>了</a:t>
            </a:r>
          </a:p>
        </p:txBody>
      </p:sp>
      <p:cxnSp>
        <p:nvCxnSpPr>
          <p:cNvPr id="8" name="直接箭头连接符 7">
            <a:extLst>
              <a:ext uri="{FF2B5EF4-FFF2-40B4-BE49-F238E27FC236}">
                <a16:creationId xmlns:a16="http://schemas.microsoft.com/office/drawing/2014/main" id="{ADD1C08F-503D-0E89-6025-5A2D7D18AB54}"/>
              </a:ext>
            </a:extLst>
          </p:cNvPr>
          <p:cNvCxnSpPr>
            <a:cxnSpLocks/>
          </p:cNvCxnSpPr>
          <p:nvPr/>
        </p:nvCxnSpPr>
        <p:spPr>
          <a:xfrm flipV="1">
            <a:off x="415636" y="6268301"/>
            <a:ext cx="0" cy="26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1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线段树  </a:t>
            </a:r>
          </a:p>
        </p:txBody>
      </p:sp>
      <p:pic>
        <p:nvPicPr>
          <p:cNvPr id="5" name="图片 4">
            <a:extLst>
              <a:ext uri="{FF2B5EF4-FFF2-40B4-BE49-F238E27FC236}">
                <a16:creationId xmlns:a16="http://schemas.microsoft.com/office/drawing/2014/main" id="{97EE912D-2E4C-DDD7-6B28-4FD9BDDC8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87" y="1395825"/>
            <a:ext cx="5468113" cy="1619476"/>
          </a:xfrm>
          <a:prstGeom prst="rect">
            <a:avLst/>
          </a:prstGeom>
        </p:spPr>
      </p:pic>
      <p:sp>
        <p:nvSpPr>
          <p:cNvPr id="6" name="文本框 5">
            <a:extLst>
              <a:ext uri="{FF2B5EF4-FFF2-40B4-BE49-F238E27FC236}">
                <a16:creationId xmlns:a16="http://schemas.microsoft.com/office/drawing/2014/main" id="{0AF17DEF-F4C0-5669-E24B-392B57429636}"/>
              </a:ext>
            </a:extLst>
          </p:cNvPr>
          <p:cNvSpPr txBox="1"/>
          <p:nvPr/>
        </p:nvSpPr>
        <p:spPr>
          <a:xfrm>
            <a:off x="2711885" y="1088048"/>
            <a:ext cx="2404997" cy="307777"/>
          </a:xfrm>
          <a:prstGeom prst="rect">
            <a:avLst/>
          </a:prstGeom>
          <a:noFill/>
        </p:spPr>
        <p:txBody>
          <a:bodyPr wrap="square" rtlCol="0">
            <a:spAutoFit/>
          </a:bodyPr>
          <a:lstStyle/>
          <a:p>
            <a:r>
              <a:rPr lang="en-US" altLang="zh-CN" sz="1400" dirty="0"/>
              <a:t>P3372 【</a:t>
            </a:r>
            <a:r>
              <a:rPr lang="zh-CN" altLang="en-US" sz="1400" dirty="0"/>
              <a:t>模板</a:t>
            </a:r>
            <a:r>
              <a:rPr lang="en-US" altLang="zh-CN" sz="1400" dirty="0"/>
              <a:t>】</a:t>
            </a:r>
            <a:r>
              <a:rPr lang="zh-CN" altLang="en-US" sz="1400" dirty="0"/>
              <a:t>线段树 </a:t>
            </a:r>
            <a:r>
              <a:rPr lang="en-US" altLang="zh-CN" sz="1400" dirty="0"/>
              <a:t>1</a:t>
            </a:r>
            <a:endParaRPr lang="zh-CN" altLang="en-US" sz="1400" dirty="0"/>
          </a:p>
        </p:txBody>
      </p:sp>
      <p:pic>
        <p:nvPicPr>
          <p:cNvPr id="8" name="图片 7">
            <a:extLst>
              <a:ext uri="{FF2B5EF4-FFF2-40B4-BE49-F238E27FC236}">
                <a16:creationId xmlns:a16="http://schemas.microsoft.com/office/drawing/2014/main" id="{3EB45183-0094-29BA-E6AD-82AFC8555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15301"/>
            <a:ext cx="5909375" cy="2268893"/>
          </a:xfrm>
          <a:prstGeom prst="rect">
            <a:avLst/>
          </a:prstGeom>
        </p:spPr>
      </p:pic>
      <p:pic>
        <p:nvPicPr>
          <p:cNvPr id="10" name="图片 9">
            <a:extLst>
              <a:ext uri="{FF2B5EF4-FFF2-40B4-BE49-F238E27FC236}">
                <a16:creationId xmlns:a16="http://schemas.microsoft.com/office/drawing/2014/main" id="{72C44427-1C1D-9E76-BD09-A272824D1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284194"/>
            <a:ext cx="3843460" cy="942610"/>
          </a:xfrm>
          <a:prstGeom prst="rect">
            <a:avLst/>
          </a:prstGeom>
        </p:spPr>
      </p:pic>
      <p:pic>
        <p:nvPicPr>
          <p:cNvPr id="12" name="图片 11">
            <a:extLst>
              <a:ext uri="{FF2B5EF4-FFF2-40B4-BE49-F238E27FC236}">
                <a16:creationId xmlns:a16="http://schemas.microsoft.com/office/drawing/2014/main" id="{6A4F478A-33EC-2142-F69E-A7291C1A53DE}"/>
              </a:ext>
            </a:extLst>
          </p:cNvPr>
          <p:cNvPicPr>
            <a:picLocks noChangeAspect="1"/>
          </p:cNvPicPr>
          <p:nvPr/>
        </p:nvPicPr>
        <p:blipFill rotWithShape="1">
          <a:blip r:embed="rId5">
            <a:extLst>
              <a:ext uri="{28A0092B-C50C-407E-A947-70E740481C1C}">
                <a14:useLocalDpi xmlns:a14="http://schemas.microsoft.com/office/drawing/2010/main" val="0"/>
              </a:ext>
            </a:extLst>
          </a:blip>
          <a:srcRect l="2726"/>
          <a:stretch/>
        </p:blipFill>
        <p:spPr>
          <a:xfrm>
            <a:off x="7052153" y="4031405"/>
            <a:ext cx="4823498" cy="1972955"/>
          </a:xfrm>
          <a:prstGeom prst="rect">
            <a:avLst/>
          </a:prstGeom>
        </p:spPr>
      </p:pic>
    </p:spTree>
    <p:extLst>
      <p:ext uri="{BB962C8B-B14F-4D97-AF65-F5344CB8AC3E}">
        <p14:creationId xmlns:p14="http://schemas.microsoft.com/office/powerpoint/2010/main" val="221901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35CB5-16C1-6E7F-6DD2-9ADEB7AC6C79}"/>
              </a:ext>
            </a:extLst>
          </p:cNvPr>
          <p:cNvSpPr>
            <a:spLocks noGrp="1"/>
          </p:cNvSpPr>
          <p:nvPr>
            <p:ph type="title"/>
          </p:nvPr>
        </p:nvSpPr>
        <p:spPr/>
        <p:txBody>
          <a:bodyPr/>
          <a:lstStyle/>
          <a:p>
            <a:r>
              <a:rPr lang="zh-CN" altLang="en-US" dirty="0"/>
              <a:t>线段树  </a:t>
            </a:r>
          </a:p>
        </p:txBody>
      </p:sp>
      <p:sp>
        <p:nvSpPr>
          <p:cNvPr id="6" name="文本框 5">
            <a:extLst>
              <a:ext uri="{FF2B5EF4-FFF2-40B4-BE49-F238E27FC236}">
                <a16:creationId xmlns:a16="http://schemas.microsoft.com/office/drawing/2014/main" id="{0AF17DEF-F4C0-5669-E24B-392B57429636}"/>
              </a:ext>
            </a:extLst>
          </p:cNvPr>
          <p:cNvSpPr txBox="1"/>
          <p:nvPr/>
        </p:nvSpPr>
        <p:spPr>
          <a:xfrm>
            <a:off x="2711885" y="1088048"/>
            <a:ext cx="2404997" cy="307777"/>
          </a:xfrm>
          <a:prstGeom prst="rect">
            <a:avLst/>
          </a:prstGeom>
          <a:noFill/>
        </p:spPr>
        <p:txBody>
          <a:bodyPr wrap="square" rtlCol="0">
            <a:spAutoFit/>
          </a:bodyPr>
          <a:lstStyle/>
          <a:p>
            <a:r>
              <a:rPr lang="en-US" altLang="zh-CN" sz="1400" dirty="0"/>
              <a:t>P3372 【</a:t>
            </a:r>
            <a:r>
              <a:rPr lang="zh-CN" altLang="en-US" sz="1400" dirty="0"/>
              <a:t>模板</a:t>
            </a:r>
            <a:r>
              <a:rPr lang="en-US" altLang="zh-CN" sz="1400" dirty="0"/>
              <a:t>】</a:t>
            </a:r>
            <a:r>
              <a:rPr lang="zh-CN" altLang="en-US" sz="1400" dirty="0"/>
              <a:t>线段树 </a:t>
            </a:r>
            <a:r>
              <a:rPr lang="en-US" altLang="zh-CN" sz="1400" dirty="0"/>
              <a:t>1</a:t>
            </a:r>
            <a:endParaRPr lang="zh-CN" altLang="en-US" sz="1400" dirty="0"/>
          </a:p>
        </p:txBody>
      </p:sp>
      <p:pic>
        <p:nvPicPr>
          <p:cNvPr id="4" name="图片 3">
            <a:extLst>
              <a:ext uri="{FF2B5EF4-FFF2-40B4-BE49-F238E27FC236}">
                <a16:creationId xmlns:a16="http://schemas.microsoft.com/office/drawing/2014/main" id="{EE559B75-11A4-1558-69DD-B3C4460C1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170" y="1467987"/>
            <a:ext cx="7657046" cy="2703648"/>
          </a:xfrm>
          <a:prstGeom prst="rect">
            <a:avLst/>
          </a:prstGeom>
        </p:spPr>
      </p:pic>
      <p:pic>
        <p:nvPicPr>
          <p:cNvPr id="9" name="图片 8">
            <a:extLst>
              <a:ext uri="{FF2B5EF4-FFF2-40B4-BE49-F238E27FC236}">
                <a16:creationId xmlns:a16="http://schemas.microsoft.com/office/drawing/2014/main" id="{3FF432CF-18CF-26EC-F82F-105662200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695" y="4171635"/>
            <a:ext cx="6742521" cy="1902593"/>
          </a:xfrm>
          <a:prstGeom prst="rect">
            <a:avLst/>
          </a:prstGeom>
        </p:spPr>
      </p:pic>
    </p:spTree>
    <p:extLst>
      <p:ext uri="{BB962C8B-B14F-4D97-AF65-F5344CB8AC3E}">
        <p14:creationId xmlns:p14="http://schemas.microsoft.com/office/powerpoint/2010/main" val="7504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DD3CBB0-E989-B724-1C25-317C72E6E8D0}"/>
              </a:ext>
            </a:extLst>
          </p:cNvPr>
          <p:cNvPicPr>
            <a:picLocks noChangeAspect="1"/>
          </p:cNvPicPr>
          <p:nvPr/>
        </p:nvPicPr>
        <p:blipFill rotWithShape="1">
          <a:blip r:embed="rId2">
            <a:extLst>
              <a:ext uri="{28A0092B-C50C-407E-A947-70E740481C1C}">
                <a14:useLocalDpi xmlns:a14="http://schemas.microsoft.com/office/drawing/2010/main" val="0"/>
              </a:ext>
            </a:extLst>
          </a:blip>
          <a:srcRect l="4275" t="31689" b="10319"/>
          <a:stretch/>
        </p:blipFill>
        <p:spPr>
          <a:xfrm>
            <a:off x="1658329" y="1594070"/>
            <a:ext cx="9266159" cy="4211744"/>
          </a:xfrm>
          <a:prstGeom prst="rect">
            <a:avLst/>
          </a:prstGeom>
        </p:spPr>
      </p:pic>
      <p:pic>
        <p:nvPicPr>
          <p:cNvPr id="1026" name="Picture 2">
            <a:extLst>
              <a:ext uri="{FF2B5EF4-FFF2-40B4-BE49-F238E27FC236}">
                <a16:creationId xmlns:a16="http://schemas.microsoft.com/office/drawing/2014/main" id="{122432B3-DB9A-677D-CDC3-B2A9914F9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3" y="-13652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81084D7-2A2D-131C-4230-7E8445A29EC0}"/>
              </a:ext>
            </a:extLst>
          </p:cNvPr>
          <p:cNvSpPr txBox="1"/>
          <p:nvPr/>
        </p:nvSpPr>
        <p:spPr>
          <a:xfrm>
            <a:off x="1825001" y="576197"/>
            <a:ext cx="8433815" cy="1200329"/>
          </a:xfrm>
          <a:prstGeom prst="rect">
            <a:avLst/>
          </a:prstGeom>
          <a:noFill/>
        </p:spPr>
        <p:txBody>
          <a:bodyPr wrap="square" rtlCol="0">
            <a:spAutoFit/>
          </a:bodyPr>
          <a:lstStyle/>
          <a:p>
            <a:r>
              <a:rPr kumimoji="0" lang="en-US" altLang="zh-CN" sz="1800" b="0" i="0" u="none" strike="noStrike" cap="none" normalizeH="0" baseline="0" dirty="0">
                <a:ln>
                  <a:noFill/>
                </a:ln>
                <a:solidFill>
                  <a:schemeClr val="tx1"/>
                </a:solidFill>
                <a:effectLst/>
                <a:latin typeface="Fira Sans" panose="020B0503050000020004" pitchFamily="34" charset="0"/>
              </a:rPr>
              <a:t>        </a:t>
            </a:r>
            <a:r>
              <a:rPr kumimoji="0" lang="zh-CN" altLang="zh-CN" sz="1800" b="0" i="0" u="none" strike="noStrike" cap="none" normalizeH="0" baseline="0" dirty="0">
                <a:ln>
                  <a:noFill/>
                </a:ln>
                <a:solidFill>
                  <a:schemeClr val="tx1"/>
                </a:solidFill>
                <a:effectLst/>
                <a:latin typeface="Fira Sans" panose="020B0503050000020004" pitchFamily="34" charset="0"/>
              </a:rPr>
              <a:t>线段树将每个长度不为</a:t>
            </a:r>
            <a:r>
              <a:rPr kumimoji="0" lang="en-US" altLang="zh-CN" sz="1800" b="0" i="0" u="none" strike="noStrike" cap="none" normalizeH="0" baseline="0" dirty="0">
                <a:ln>
                  <a:noFill/>
                </a:ln>
                <a:solidFill>
                  <a:schemeClr val="tx1"/>
                </a:solidFill>
                <a:effectLst/>
                <a:latin typeface="Fira Sans" panose="020B0503050000020004" pitchFamily="34" charset="0"/>
              </a:rPr>
              <a:t>1</a:t>
            </a:r>
            <a:r>
              <a:rPr kumimoji="0" lang="zh-CN" altLang="zh-CN" sz="1800" b="0" i="0" u="none" strike="noStrike" cap="none" normalizeH="0" baseline="0" dirty="0">
                <a:ln>
                  <a:noFill/>
                </a:ln>
                <a:solidFill>
                  <a:schemeClr val="tx1"/>
                </a:solidFill>
                <a:effectLst/>
                <a:latin typeface="Fira Sans" panose="020B0503050000020004" pitchFamily="34" charset="0"/>
              </a:rPr>
              <a:t>的区间划分成左右两个区间递归求解，把整个线段划分为一个树形结构，通过合并左右两区间信息来求得该区间的信息。这种数据结构可以方便的进行大部分的区间操作。</a:t>
            </a:r>
            <a:r>
              <a:rPr kumimoji="0" lang="zh-CN" altLang="zh-CN" sz="80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a:p>
            <a:endParaRPr lang="zh-CN" altLang="en-US" dirty="0"/>
          </a:p>
        </p:txBody>
      </p:sp>
      <p:cxnSp>
        <p:nvCxnSpPr>
          <p:cNvPr id="8" name="直接连接符 7">
            <a:extLst>
              <a:ext uri="{FF2B5EF4-FFF2-40B4-BE49-F238E27FC236}">
                <a16:creationId xmlns:a16="http://schemas.microsoft.com/office/drawing/2014/main" id="{753CA1C5-43D2-3EE0-AC54-25F3C01B30B6}"/>
              </a:ext>
            </a:extLst>
          </p:cNvPr>
          <p:cNvCxnSpPr>
            <a:cxnSpLocks/>
          </p:cNvCxnSpPr>
          <p:nvPr/>
        </p:nvCxnSpPr>
        <p:spPr>
          <a:xfrm>
            <a:off x="9463413" y="2605413"/>
            <a:ext cx="720247" cy="25052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2D5BFA3C-DA4C-7047-C44C-EBC19271ABE1}"/>
              </a:ext>
            </a:extLst>
          </p:cNvPr>
          <p:cNvCxnSpPr>
            <a:cxnSpLocks/>
          </p:cNvCxnSpPr>
          <p:nvPr/>
        </p:nvCxnSpPr>
        <p:spPr>
          <a:xfrm flipH="1">
            <a:off x="8874690" y="2605412"/>
            <a:ext cx="544882" cy="25052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150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DD3CBB0-E989-B724-1C25-317C72E6E8D0}"/>
              </a:ext>
            </a:extLst>
          </p:cNvPr>
          <p:cNvPicPr>
            <a:picLocks noChangeAspect="1"/>
          </p:cNvPicPr>
          <p:nvPr/>
        </p:nvPicPr>
        <p:blipFill rotWithShape="1">
          <a:blip r:embed="rId3">
            <a:extLst>
              <a:ext uri="{28A0092B-C50C-407E-A947-70E740481C1C}">
                <a14:useLocalDpi xmlns:a14="http://schemas.microsoft.com/office/drawing/2010/main" val="0"/>
              </a:ext>
            </a:extLst>
          </a:blip>
          <a:srcRect l="4275" t="31689" b="22003"/>
          <a:stretch/>
        </p:blipFill>
        <p:spPr>
          <a:xfrm>
            <a:off x="1247971" y="488515"/>
            <a:ext cx="9266159" cy="3363238"/>
          </a:xfrm>
          <a:prstGeom prst="rect">
            <a:avLst/>
          </a:prstGeom>
        </p:spPr>
      </p:pic>
      <p:pic>
        <p:nvPicPr>
          <p:cNvPr id="1026" name="Picture 2">
            <a:extLst>
              <a:ext uri="{FF2B5EF4-FFF2-40B4-BE49-F238E27FC236}">
                <a16:creationId xmlns:a16="http://schemas.microsoft.com/office/drawing/2014/main" id="{122432B3-DB9A-677D-CDC3-B2A9914F9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63" y="-136525"/>
            <a:ext cx="9525" cy="95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a:extLst>
              <a:ext uri="{FF2B5EF4-FFF2-40B4-BE49-F238E27FC236}">
                <a16:creationId xmlns:a16="http://schemas.microsoft.com/office/drawing/2014/main" id="{753CA1C5-43D2-3EE0-AC54-25F3C01B30B6}"/>
              </a:ext>
            </a:extLst>
          </p:cNvPr>
          <p:cNvCxnSpPr>
            <a:cxnSpLocks/>
          </p:cNvCxnSpPr>
          <p:nvPr/>
        </p:nvCxnSpPr>
        <p:spPr>
          <a:xfrm>
            <a:off x="8987424" y="1490595"/>
            <a:ext cx="720247" cy="25052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2D5BFA3C-DA4C-7047-C44C-EBC19271ABE1}"/>
              </a:ext>
            </a:extLst>
          </p:cNvPr>
          <p:cNvCxnSpPr>
            <a:cxnSpLocks/>
          </p:cNvCxnSpPr>
          <p:nvPr/>
        </p:nvCxnSpPr>
        <p:spPr>
          <a:xfrm flipH="1">
            <a:off x="8442542" y="1490596"/>
            <a:ext cx="544882" cy="250521"/>
          </a:xfrm>
          <a:prstGeom prst="line">
            <a:avLst/>
          </a:prstGeom>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69FB5F76-3CD5-AFD6-25CA-CD22956F25E7}"/>
              </a:ext>
            </a:extLst>
          </p:cNvPr>
          <p:cNvSpPr txBox="1"/>
          <p:nvPr/>
        </p:nvSpPr>
        <p:spPr>
          <a:xfrm>
            <a:off x="1008344" y="4121581"/>
            <a:ext cx="10722279" cy="2308324"/>
          </a:xfrm>
          <a:prstGeom prst="rect">
            <a:avLst/>
          </a:prstGeom>
          <a:noFill/>
        </p:spPr>
        <p:txBody>
          <a:bodyPr wrap="square">
            <a:spAutoFit/>
          </a:bodyPr>
          <a:lstStyle/>
          <a:p>
            <a:r>
              <a:rPr lang="zh-CN" altLang="en-US" dirty="0"/>
              <a:t>观察上图中的线段树，不难得到如下性质：</a:t>
            </a:r>
          </a:p>
          <a:p>
            <a:r>
              <a:rPr lang="zh-CN" altLang="en-US" dirty="0"/>
              <a:t>1.对于线段树上的任意一个结点，它要么没有子结点，要么有两个子结点，不存在只有一个子结点的情况。</a:t>
            </a:r>
          </a:p>
          <a:p>
            <a:r>
              <a:rPr lang="zh-CN" altLang="en-US" dirty="0"/>
              <a:t>2.对于一个长度为n的序列，它所建立的线段树只有(2n-1)个结点。</a:t>
            </a:r>
          </a:p>
          <a:p>
            <a:r>
              <a:rPr lang="zh-CN" altLang="en-US" dirty="0"/>
              <a:t>3.对于一个长度为n的序列，它所建立的线段树高为O(logn)。</a:t>
            </a:r>
            <a:endParaRPr lang="en-US" altLang="zh-CN" dirty="0"/>
          </a:p>
          <a:p>
            <a:r>
              <a:rPr lang="zh-CN" altLang="en-US" dirty="0"/>
              <a:t>        第二条性质证明：考虑首先线段树有且仅有n个叶结点，初始时他们没有父结点，我们现在将没有父结点的结点进行两两合并，每次合并会新建一个结点，共给2个结点建立了父结点，新增了一个没有父结点的点。也就是每次合并会新增一个结点，没有父结点的点数减一。最终线段树有且仅有一个没有父结点的结点，因此总共新建了（n-1）个新结点，加上初始的n个叶结点，总共（2n-1）个结点。</a:t>
            </a:r>
          </a:p>
        </p:txBody>
      </p:sp>
    </p:spTree>
    <p:extLst>
      <p:ext uri="{BB962C8B-B14F-4D97-AF65-F5344CB8AC3E}">
        <p14:creationId xmlns:p14="http://schemas.microsoft.com/office/powerpoint/2010/main" val="17405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DD3CBB0-E989-B724-1C25-317C72E6E8D0}"/>
              </a:ext>
            </a:extLst>
          </p:cNvPr>
          <p:cNvPicPr>
            <a:picLocks noChangeAspect="1"/>
          </p:cNvPicPr>
          <p:nvPr/>
        </p:nvPicPr>
        <p:blipFill rotWithShape="1">
          <a:blip r:embed="rId3">
            <a:extLst>
              <a:ext uri="{28A0092B-C50C-407E-A947-70E740481C1C}">
                <a14:useLocalDpi xmlns:a14="http://schemas.microsoft.com/office/drawing/2010/main" val="0"/>
              </a:ext>
            </a:extLst>
          </a:blip>
          <a:srcRect l="4275" t="31689" b="22003"/>
          <a:stretch/>
        </p:blipFill>
        <p:spPr>
          <a:xfrm>
            <a:off x="1247971" y="488515"/>
            <a:ext cx="9266159" cy="3363238"/>
          </a:xfrm>
          <a:prstGeom prst="rect">
            <a:avLst/>
          </a:prstGeom>
        </p:spPr>
      </p:pic>
      <p:pic>
        <p:nvPicPr>
          <p:cNvPr id="1026" name="Picture 2">
            <a:extLst>
              <a:ext uri="{FF2B5EF4-FFF2-40B4-BE49-F238E27FC236}">
                <a16:creationId xmlns:a16="http://schemas.microsoft.com/office/drawing/2014/main" id="{122432B3-DB9A-677D-CDC3-B2A9914F9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63" y="-136525"/>
            <a:ext cx="9525" cy="95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a:extLst>
              <a:ext uri="{FF2B5EF4-FFF2-40B4-BE49-F238E27FC236}">
                <a16:creationId xmlns:a16="http://schemas.microsoft.com/office/drawing/2014/main" id="{753CA1C5-43D2-3EE0-AC54-25F3C01B30B6}"/>
              </a:ext>
            </a:extLst>
          </p:cNvPr>
          <p:cNvCxnSpPr>
            <a:cxnSpLocks/>
          </p:cNvCxnSpPr>
          <p:nvPr/>
        </p:nvCxnSpPr>
        <p:spPr>
          <a:xfrm>
            <a:off x="8987424" y="1490595"/>
            <a:ext cx="720247" cy="25052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2D5BFA3C-DA4C-7047-C44C-EBC19271ABE1}"/>
              </a:ext>
            </a:extLst>
          </p:cNvPr>
          <p:cNvCxnSpPr>
            <a:cxnSpLocks/>
          </p:cNvCxnSpPr>
          <p:nvPr/>
        </p:nvCxnSpPr>
        <p:spPr>
          <a:xfrm flipH="1">
            <a:off x="8442542" y="1490596"/>
            <a:ext cx="544882" cy="250521"/>
          </a:xfrm>
          <a:prstGeom prst="line">
            <a:avLst/>
          </a:prstGeom>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69FB5F76-3CD5-AFD6-25CA-CD22956F25E7}"/>
              </a:ext>
            </a:extLst>
          </p:cNvPr>
          <p:cNvSpPr txBox="1"/>
          <p:nvPr/>
        </p:nvSpPr>
        <p:spPr>
          <a:xfrm>
            <a:off x="1008344" y="4121581"/>
            <a:ext cx="10722279" cy="1200329"/>
          </a:xfrm>
          <a:prstGeom prst="rect">
            <a:avLst/>
          </a:prstGeom>
          <a:noFill/>
        </p:spPr>
        <p:txBody>
          <a:bodyPr wrap="square">
            <a:spAutoFit/>
          </a:bodyPr>
          <a:lstStyle/>
          <a:p>
            <a:r>
              <a:rPr lang="zh-CN" altLang="en-US" dirty="0"/>
              <a:t>        线段树中一个结点上可以维护若干个所需要的信息，在访问时，将若干个结点的信息合并，就能得到任意所需区间的信息。例如，在上图中，如果希望获得区间</a:t>
            </a:r>
            <a:r>
              <a:rPr lang="en-US" altLang="zh-CN" dirty="0"/>
              <a:t>[1</a:t>
            </a:r>
            <a:r>
              <a:rPr lang="zh-CN" altLang="en-US" dirty="0"/>
              <a:t>，</a:t>
            </a:r>
            <a:r>
              <a:rPr lang="en-US" altLang="zh-CN" dirty="0"/>
              <a:t>4]</a:t>
            </a:r>
            <a:r>
              <a:rPr lang="zh-CN" altLang="en-US" dirty="0"/>
              <a:t>的信息，只需要将结点</a:t>
            </a:r>
            <a:r>
              <a:rPr lang="en-US" altLang="zh-CN" dirty="0"/>
              <a:t>[1,3]</a:t>
            </a:r>
            <a:r>
              <a:rPr lang="zh-CN" altLang="en-US" dirty="0"/>
              <a:t>和结点</a:t>
            </a:r>
            <a:r>
              <a:rPr lang="en-US" altLang="zh-CN" dirty="0"/>
              <a:t>[4</a:t>
            </a:r>
            <a:r>
              <a:rPr lang="zh-CN" altLang="en-US" dirty="0"/>
              <a:t>，</a:t>
            </a:r>
            <a:r>
              <a:rPr lang="en-US" altLang="zh-CN" dirty="0"/>
              <a:t>4]</a:t>
            </a:r>
            <a:r>
              <a:rPr lang="zh-CN" altLang="en-US" dirty="0"/>
              <a:t>的信息合并即可。在这里需要注意的是，使用线段树所维护的信息必须具有可合并性。</a:t>
            </a:r>
          </a:p>
          <a:p>
            <a:r>
              <a:rPr lang="zh-CN" altLang="en-US" dirty="0"/>
              <a:t>        例如，如果要求区间和，区间</a:t>
            </a:r>
            <a:r>
              <a:rPr lang="en-US" altLang="zh-CN" dirty="0"/>
              <a:t>[1</a:t>
            </a:r>
            <a:r>
              <a:rPr lang="zh-CN" altLang="en-US" dirty="0"/>
              <a:t>，</a:t>
            </a:r>
            <a:r>
              <a:rPr lang="en-US" altLang="zh-CN" dirty="0"/>
              <a:t>3]</a:t>
            </a:r>
            <a:r>
              <a:rPr lang="zh-CN" altLang="en-US" dirty="0"/>
              <a:t>的和加上</a:t>
            </a:r>
            <a:r>
              <a:rPr lang="en-US" altLang="zh-CN" dirty="0"/>
              <a:t>[4</a:t>
            </a:r>
            <a:r>
              <a:rPr lang="zh-CN" altLang="en-US" dirty="0"/>
              <a:t>，</a:t>
            </a:r>
            <a:r>
              <a:rPr lang="en-US" altLang="zh-CN" dirty="0"/>
              <a:t>4]</a:t>
            </a:r>
            <a:r>
              <a:rPr lang="zh-CN" altLang="en-US" dirty="0"/>
              <a:t>的和显然就是区间</a:t>
            </a:r>
            <a:r>
              <a:rPr lang="en-US" altLang="zh-CN" dirty="0"/>
              <a:t>[1</a:t>
            </a:r>
            <a:r>
              <a:rPr lang="zh-CN" altLang="en-US" dirty="0"/>
              <a:t>，</a:t>
            </a:r>
            <a:r>
              <a:rPr lang="en-US" altLang="zh-CN" dirty="0"/>
              <a:t>4]</a:t>
            </a:r>
            <a:r>
              <a:rPr lang="zh-CN" altLang="en-US" dirty="0"/>
              <a:t>的和；</a:t>
            </a:r>
          </a:p>
        </p:txBody>
      </p:sp>
    </p:spTree>
    <p:extLst>
      <p:ext uri="{BB962C8B-B14F-4D97-AF65-F5344CB8AC3E}">
        <p14:creationId xmlns:p14="http://schemas.microsoft.com/office/powerpoint/2010/main" val="377682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FEC7D42-FAB3-139C-B079-99B3D77F091A}"/>
              </a:ext>
            </a:extLst>
          </p:cNvPr>
          <p:cNvSpPr txBox="1"/>
          <p:nvPr/>
        </p:nvSpPr>
        <p:spPr>
          <a:xfrm>
            <a:off x="1301140" y="716774"/>
            <a:ext cx="9746815" cy="1200329"/>
          </a:xfrm>
          <a:prstGeom prst="rect">
            <a:avLst/>
          </a:prstGeom>
          <a:noFill/>
        </p:spPr>
        <p:txBody>
          <a:bodyPr wrap="square">
            <a:spAutoFit/>
          </a:bodyPr>
          <a:lstStyle/>
          <a:p>
            <a:r>
              <a:rPr lang="zh-CN" altLang="en-US" dirty="0"/>
              <a:t>        但是简单的线段树难以直接用于维护区间众数，因为区间</a:t>
            </a:r>
            <a:r>
              <a:rPr lang="en-US" altLang="zh-CN" dirty="0"/>
              <a:t>[1, 12](</a:t>
            </a:r>
            <a:r>
              <a:rPr lang="zh-CN" altLang="en-US" dirty="0"/>
              <a:t>假定这是一个长度为</a:t>
            </a:r>
            <a:r>
              <a:rPr lang="en-US" altLang="zh-CN" dirty="0"/>
              <a:t>12</a:t>
            </a:r>
            <a:r>
              <a:rPr lang="zh-CN" altLang="en-US" dirty="0"/>
              <a:t>的序列</a:t>
            </a:r>
            <a:r>
              <a:rPr lang="en-US" altLang="zh-CN" dirty="0"/>
              <a:t>)</a:t>
            </a:r>
            <a:r>
              <a:rPr lang="zh-CN" altLang="en-US" dirty="0"/>
              <a:t>的众数不一定是区间</a:t>
            </a:r>
            <a:r>
              <a:rPr lang="en-US" altLang="zh-CN" dirty="0"/>
              <a:t>[1</a:t>
            </a:r>
            <a:r>
              <a:rPr lang="zh-CN" altLang="en-US" dirty="0"/>
              <a:t>，</a:t>
            </a:r>
            <a:r>
              <a:rPr lang="en-US" altLang="zh-CN" dirty="0"/>
              <a:t>6]</a:t>
            </a:r>
            <a:r>
              <a:rPr lang="zh-CN" altLang="en-US" dirty="0"/>
              <a:t>的众数和</a:t>
            </a:r>
            <a:r>
              <a:rPr lang="en-US" altLang="zh-CN" dirty="0"/>
              <a:t>[7</a:t>
            </a:r>
            <a:r>
              <a:rPr lang="zh-CN" altLang="en-US" dirty="0"/>
              <a:t>，</a:t>
            </a:r>
            <a:r>
              <a:rPr lang="en-US" altLang="zh-CN" dirty="0"/>
              <a:t>12]</a:t>
            </a:r>
            <a:r>
              <a:rPr lang="zh-CN" altLang="en-US" dirty="0"/>
              <a:t>的众数中出现次数较多的。</a:t>
            </a:r>
            <a:endParaRPr lang="en-US" altLang="zh-CN" dirty="0"/>
          </a:p>
          <a:p>
            <a:r>
              <a:rPr lang="zh-CN" altLang="en-US" dirty="0"/>
              <a:t>比如考察数列 </a:t>
            </a:r>
            <a:r>
              <a:rPr lang="en-US" altLang="zh-CN" dirty="0"/>
              <a:t>(3</a:t>
            </a:r>
            <a:r>
              <a:rPr lang="zh-CN" altLang="en-US" dirty="0"/>
              <a:t>，</a:t>
            </a:r>
            <a:r>
              <a:rPr lang="en-US" altLang="zh-CN" dirty="0"/>
              <a:t>3</a:t>
            </a:r>
            <a:r>
              <a:rPr lang="zh-CN" altLang="en-US" dirty="0"/>
              <a:t>，</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5</a:t>
            </a:r>
            <a:r>
              <a:rPr lang="zh-CN" altLang="en-US" dirty="0"/>
              <a:t>，</a:t>
            </a:r>
            <a:r>
              <a:rPr lang="en-US" altLang="zh-CN" dirty="0"/>
              <a:t>5)</a:t>
            </a:r>
            <a:r>
              <a:rPr lang="zh-CN" altLang="en-US" dirty="0"/>
              <a:t>，区间</a:t>
            </a:r>
            <a:r>
              <a:rPr lang="en-US" altLang="zh-CN" dirty="0"/>
              <a:t>[1</a:t>
            </a:r>
            <a:r>
              <a:rPr lang="zh-CN" altLang="en-US" dirty="0"/>
              <a:t>，</a:t>
            </a:r>
            <a:r>
              <a:rPr lang="en-US" altLang="zh-CN" dirty="0"/>
              <a:t>6]</a:t>
            </a:r>
            <a:r>
              <a:rPr lang="zh-CN" altLang="en-US" dirty="0"/>
              <a:t>的众数是出现了</a:t>
            </a:r>
            <a:r>
              <a:rPr lang="en-US" altLang="zh-CN" dirty="0"/>
              <a:t>3</a:t>
            </a:r>
            <a:r>
              <a:rPr lang="zh-CN" altLang="en-US" dirty="0"/>
              <a:t>次的</a:t>
            </a:r>
            <a:r>
              <a:rPr lang="en-US" altLang="zh-CN" dirty="0"/>
              <a:t>1</a:t>
            </a:r>
            <a:r>
              <a:rPr lang="zh-CN" altLang="en-US" dirty="0"/>
              <a:t>，区间</a:t>
            </a:r>
            <a:r>
              <a:rPr lang="en-US" altLang="zh-CN" dirty="0"/>
              <a:t>[7</a:t>
            </a:r>
            <a:r>
              <a:rPr lang="zh-CN" altLang="en-US" dirty="0"/>
              <a:t>，</a:t>
            </a:r>
            <a:r>
              <a:rPr lang="en-US" altLang="zh-CN" dirty="0"/>
              <a:t>12]</a:t>
            </a:r>
            <a:r>
              <a:rPr lang="zh-CN" altLang="en-US" dirty="0"/>
              <a:t>的众数是出现了</a:t>
            </a:r>
            <a:r>
              <a:rPr lang="en-US" altLang="zh-CN" dirty="0"/>
              <a:t>3</a:t>
            </a:r>
            <a:r>
              <a:rPr lang="zh-CN" altLang="en-US" dirty="0"/>
              <a:t>次的</a:t>
            </a:r>
            <a:r>
              <a:rPr lang="en-US" altLang="zh-CN" dirty="0"/>
              <a:t>5</a:t>
            </a:r>
            <a:r>
              <a:rPr lang="zh-CN" altLang="en-US" dirty="0"/>
              <a:t>，但区间</a:t>
            </a:r>
            <a:r>
              <a:rPr lang="en-US" altLang="zh-CN" dirty="0"/>
              <a:t>[1</a:t>
            </a:r>
            <a:r>
              <a:rPr lang="zh-CN" altLang="en-US" dirty="0"/>
              <a:t>，</a:t>
            </a:r>
            <a:r>
              <a:rPr lang="en-US" altLang="zh-CN" dirty="0"/>
              <a:t>12]</a:t>
            </a:r>
            <a:r>
              <a:rPr lang="zh-CN" altLang="en-US" dirty="0"/>
              <a:t>的众数却是出现了</a:t>
            </a:r>
            <a:r>
              <a:rPr lang="en-US" altLang="zh-CN" dirty="0"/>
              <a:t>4</a:t>
            </a:r>
            <a:r>
              <a:rPr lang="zh-CN" altLang="en-US" dirty="0"/>
              <a:t>次的</a:t>
            </a:r>
            <a:r>
              <a:rPr lang="en-US" altLang="zh-CN" dirty="0"/>
              <a:t>3</a:t>
            </a:r>
            <a:r>
              <a:rPr lang="zh-CN" altLang="en-US" dirty="0"/>
              <a:t>。</a:t>
            </a:r>
          </a:p>
        </p:txBody>
      </p:sp>
      <p:sp>
        <p:nvSpPr>
          <p:cNvPr id="7" name="文本框 6">
            <a:extLst>
              <a:ext uri="{FF2B5EF4-FFF2-40B4-BE49-F238E27FC236}">
                <a16:creationId xmlns:a16="http://schemas.microsoft.com/office/drawing/2014/main" id="{B6F5B0F4-1707-7957-DF37-93326D2E93A2}"/>
              </a:ext>
            </a:extLst>
          </p:cNvPr>
          <p:cNvSpPr txBox="1"/>
          <p:nvPr/>
        </p:nvSpPr>
        <p:spPr>
          <a:xfrm>
            <a:off x="2655518" y="2010427"/>
            <a:ext cx="2204581" cy="369332"/>
          </a:xfrm>
          <a:prstGeom prst="rect">
            <a:avLst/>
          </a:prstGeom>
          <a:noFill/>
        </p:spPr>
        <p:txBody>
          <a:bodyPr wrap="square" rtlCol="0">
            <a:spAutoFit/>
          </a:bodyPr>
          <a:lstStyle/>
          <a:p>
            <a:r>
              <a:rPr lang="en-US" altLang="zh-CN" dirty="0"/>
              <a:t>3</a:t>
            </a:r>
            <a:r>
              <a:rPr lang="zh-CN" altLang="en-US" dirty="0"/>
              <a:t>，</a:t>
            </a:r>
            <a:r>
              <a:rPr lang="en-US" altLang="zh-CN" dirty="0"/>
              <a:t>3</a:t>
            </a:r>
            <a:r>
              <a:rPr lang="zh-CN" altLang="en-US" dirty="0"/>
              <a:t>，</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2</a:t>
            </a:r>
            <a:endParaRPr lang="zh-CN" altLang="en-US" dirty="0"/>
          </a:p>
        </p:txBody>
      </p:sp>
      <p:sp>
        <p:nvSpPr>
          <p:cNvPr id="8" name="文本框 7">
            <a:extLst>
              <a:ext uri="{FF2B5EF4-FFF2-40B4-BE49-F238E27FC236}">
                <a16:creationId xmlns:a16="http://schemas.microsoft.com/office/drawing/2014/main" id="{5812F216-E75D-3090-FB7D-0CFD1083B4B8}"/>
              </a:ext>
            </a:extLst>
          </p:cNvPr>
          <p:cNvSpPr txBox="1"/>
          <p:nvPr/>
        </p:nvSpPr>
        <p:spPr>
          <a:xfrm>
            <a:off x="5141934" y="2010427"/>
            <a:ext cx="2189969" cy="369332"/>
          </a:xfrm>
          <a:prstGeom prst="rect">
            <a:avLst/>
          </a:prstGeom>
          <a:noFill/>
        </p:spPr>
        <p:txBody>
          <a:bodyPr wrap="square" rtlCol="0">
            <a:spAutoFit/>
          </a:bodyPr>
          <a:lstStyle/>
          <a:p>
            <a:r>
              <a:rPr lang="en-US" altLang="zh-CN" dirty="0"/>
              <a:t> 3</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5</a:t>
            </a:r>
            <a:r>
              <a:rPr lang="zh-CN" altLang="en-US" dirty="0"/>
              <a:t>，</a:t>
            </a:r>
            <a:r>
              <a:rPr lang="en-US" altLang="zh-CN" dirty="0"/>
              <a:t>5</a:t>
            </a:r>
            <a:endParaRPr lang="zh-CN" altLang="en-US" dirty="0"/>
          </a:p>
        </p:txBody>
      </p:sp>
    </p:spTree>
    <p:extLst>
      <p:ext uri="{BB962C8B-B14F-4D97-AF65-F5344CB8AC3E}">
        <p14:creationId xmlns:p14="http://schemas.microsoft.com/office/powerpoint/2010/main" val="159828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A600BAA-EA24-B5B1-2077-7387A13D55CB}"/>
              </a:ext>
            </a:extLst>
          </p:cNvPr>
          <p:cNvPicPr>
            <a:picLocks noChangeAspect="1"/>
          </p:cNvPicPr>
          <p:nvPr/>
        </p:nvPicPr>
        <p:blipFill rotWithShape="1">
          <a:blip r:embed="rId2">
            <a:extLst>
              <a:ext uri="{28A0092B-C50C-407E-A947-70E740481C1C}">
                <a14:useLocalDpi xmlns:a14="http://schemas.microsoft.com/office/drawing/2010/main" val="0"/>
              </a:ext>
            </a:extLst>
          </a:blip>
          <a:srcRect l="1837" t="2336" b="1055"/>
          <a:stretch/>
        </p:blipFill>
        <p:spPr>
          <a:xfrm>
            <a:off x="3363239" y="713569"/>
            <a:ext cx="5038859" cy="3357390"/>
          </a:xfrm>
          <a:prstGeom prst="rect">
            <a:avLst/>
          </a:prstGeom>
        </p:spPr>
      </p:pic>
      <p:sp>
        <p:nvSpPr>
          <p:cNvPr id="7" name="文本框 6">
            <a:extLst>
              <a:ext uri="{FF2B5EF4-FFF2-40B4-BE49-F238E27FC236}">
                <a16:creationId xmlns:a16="http://schemas.microsoft.com/office/drawing/2014/main" id="{33952020-394B-BDE0-C9FD-0D29BA7B94AD}"/>
              </a:ext>
            </a:extLst>
          </p:cNvPr>
          <p:cNvSpPr txBox="1"/>
          <p:nvPr/>
        </p:nvSpPr>
        <p:spPr>
          <a:xfrm>
            <a:off x="4421687" y="5173664"/>
            <a:ext cx="3025036" cy="369332"/>
          </a:xfrm>
          <a:prstGeom prst="rect">
            <a:avLst/>
          </a:prstGeom>
          <a:noFill/>
        </p:spPr>
        <p:txBody>
          <a:bodyPr wrap="square" rtlCol="0">
            <a:spAutoFit/>
          </a:bodyPr>
          <a:lstStyle/>
          <a:p>
            <a:r>
              <a:rPr lang="zh-CN" altLang="en-US" dirty="0"/>
              <a:t>一个维护了区间和的线段树</a:t>
            </a:r>
          </a:p>
        </p:txBody>
      </p:sp>
      <p:sp>
        <p:nvSpPr>
          <p:cNvPr id="8" name="文本框 7">
            <a:extLst>
              <a:ext uri="{FF2B5EF4-FFF2-40B4-BE49-F238E27FC236}">
                <a16:creationId xmlns:a16="http://schemas.microsoft.com/office/drawing/2014/main" id="{FB757A7D-7561-F50D-C650-2811E88E66DE}"/>
              </a:ext>
            </a:extLst>
          </p:cNvPr>
          <p:cNvSpPr txBox="1"/>
          <p:nvPr/>
        </p:nvSpPr>
        <p:spPr>
          <a:xfrm>
            <a:off x="3363239" y="4252401"/>
            <a:ext cx="6181594" cy="584775"/>
          </a:xfrm>
          <a:prstGeom prst="rect">
            <a:avLst/>
          </a:prstGeom>
          <a:noFill/>
        </p:spPr>
        <p:txBody>
          <a:bodyPr wrap="square" rtlCol="0">
            <a:spAutoFit/>
          </a:bodyPr>
          <a:lstStyle/>
          <a:p>
            <a:r>
              <a:rPr lang="en-US" altLang="zh-CN" sz="3200" b="1" dirty="0"/>
              <a:t>10       11     12     13      14</a:t>
            </a:r>
            <a:endParaRPr lang="zh-CN" altLang="en-US" sz="3200" b="1" dirty="0"/>
          </a:p>
        </p:txBody>
      </p:sp>
    </p:spTree>
    <p:extLst>
      <p:ext uri="{BB962C8B-B14F-4D97-AF65-F5344CB8AC3E}">
        <p14:creationId xmlns:p14="http://schemas.microsoft.com/office/powerpoint/2010/main" val="1544894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1853</Words>
  <Application>Microsoft Office PowerPoint</Application>
  <PresentationFormat>宽屏</PresentationFormat>
  <Paragraphs>127</Paragraphs>
  <Slides>29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Arial</vt:lpstr>
      <vt:lpstr>Fira Sans</vt:lpstr>
      <vt:lpstr>Office 主题​​</vt:lpstr>
      <vt:lpstr>线段树</vt:lpstr>
      <vt:lpstr>PowerPoint 演示文稿</vt:lpstr>
      <vt:lpstr>线段树  </vt:lpstr>
      <vt:lpstr>线段树  </vt:lpstr>
      <vt:lpstr>PowerPoint 演示文稿</vt:lpstr>
      <vt:lpstr>PowerPoint 演示文稿</vt:lpstr>
      <vt:lpstr>PowerPoint 演示文稿</vt:lpstr>
      <vt:lpstr>PowerPoint 演示文稿</vt:lpstr>
      <vt:lpstr>PowerPoint 演示文稿</vt:lpstr>
      <vt:lpstr>PowerPoint 演示文稿</vt:lpstr>
      <vt:lpstr>线段树  </vt:lpstr>
      <vt:lpstr>PowerPoint 演示文稿</vt:lpstr>
      <vt:lpstr>PowerPoint 演示文稿</vt:lpstr>
      <vt:lpstr>线段树  </vt:lpstr>
      <vt:lpstr>线段树  </vt:lpstr>
      <vt:lpstr>PowerPoint 演示文稿</vt:lpstr>
      <vt:lpstr>PowerPoint 演示文稿</vt:lpstr>
      <vt:lpstr>PowerPoint 演示文稿</vt:lpstr>
      <vt:lpstr>PowerPoint 演示文稿</vt:lpstr>
      <vt:lpstr>线段树  </vt:lpstr>
      <vt:lpstr>线段树  </vt:lpstr>
      <vt:lpstr>PowerPoint 演示文稿</vt:lpstr>
      <vt:lpstr>PowerPoint 演示文稿</vt:lpstr>
      <vt:lpstr>权值线段树  </vt:lpstr>
      <vt:lpstr>权值线段树  </vt:lpstr>
      <vt:lpstr>权值线段树  </vt:lpstr>
      <vt:lpstr>权值线段树  </vt:lpstr>
      <vt:lpstr>PowerPoint 演示文稿</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shshr2005@163.com</dc:creator>
  <cp:lastModifiedBy>shshr2005@163.com</cp:lastModifiedBy>
  <cp:revision>117</cp:revision>
  <dcterms:created xsi:type="dcterms:W3CDTF">2024-07-19T01:15:55Z</dcterms:created>
  <dcterms:modified xsi:type="dcterms:W3CDTF">2024-07-21T13:35:14Z</dcterms:modified>
</cp:coreProperties>
</file>