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2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45032-5991-4CE5-B4E4-DE9A3242DB97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F9E1-30C3-42B9-9F6D-7DB8908E1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3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5F9E1-30C3-42B9-9F6D-7DB8908E12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4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96DCC-7849-65FC-1E93-58EBD5279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6520D6-BAEC-E508-C6B3-47467A479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AE465-6948-2440-E4E0-2D79A3B8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04017-4BEA-4125-5DE1-386886DC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8CCA9-E6BF-DA32-7CAA-DE8956AA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297A6-D73D-67CA-2348-76533A8D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5A3F1-D812-7240-E756-83D5F1CF6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A0FBB-A2ED-C657-38A0-C8947CD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0A7BB-FDC3-41E9-2FFB-D2E4C41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43337-BD5E-7C6D-4801-9A509F0E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8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B7E561-ACAA-24B5-C3AF-D410C0BC8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2B8B12-91B0-2C85-973C-243F6744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94B4-93A3-8FA8-E1D2-A6DC395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8187B-FA05-255F-DA86-C43ECC30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AD692-1DA8-A6A2-E972-E3CAF801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2FD2-06DA-C2C0-55E2-FD8F8D26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58336-D335-BAC5-5070-A1BEC144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454A5-72CA-49F0-2597-869F7650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057C2-3E24-A05D-0FE0-7AEC330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263E-C396-CEFF-9EDE-F698CE5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1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EBE4D-3260-E99D-A531-A7523191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6359C-CB8B-8C10-7DCB-0D01F6F9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2DDFE-4365-1D09-A8A7-4B4EF612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CEA46-A99E-BFDB-409B-F0762C40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0A5F-A267-5225-432B-07BC058D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0665-050B-DA84-3D8B-561A2B2B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945B5-7BDC-546C-EAA3-08B534B14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04954-592B-74E8-3279-53B22025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2732E-AE3D-F3FE-E79A-45E2B104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FA20C-D13E-89E0-88E2-5FE7FC23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02E31-543F-2D1C-650C-E868DB5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4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1BC5-AB3E-D006-77B7-73556D8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2DC5A-019F-027E-9FB5-3D8CB2983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229DB-66B4-8534-3242-0C1691C6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0C9E62-A52F-EA22-73E5-8F54CB44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CC8EA-A85C-21FC-BBF8-F93589148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9AF08-A442-37C8-F7F2-6ADE56A5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BD362-819C-03A1-960A-5658CBEA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804C18-F2A1-2EB5-28A2-75468E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B6ED0-EC2C-2699-A453-8C8AFD2F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C565D-8A3D-D3C4-CD96-4D4213EF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59934-0270-C391-BAF8-812002B5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9DA69-2CB9-AC80-5C0F-F8BFD424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9B6FD-2B7A-7B86-6A57-76318421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F0B5A-DE13-7047-0BB7-7C930665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80C0C-3DE5-6EC6-7891-9FD116A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869FF-11C5-11EF-48F7-D6976783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FB4EA-40AB-99ED-A9A2-ED98E5EB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A0CB5-3491-1756-BE99-74F96183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76828-8EE6-6892-8976-73B9ADBC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C189F-F911-EE41-371D-83BD46C1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ED866-44A0-DCD5-0517-B76B9DBF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B878-3545-A626-2372-5E593FBF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BEF4B9-1DB6-73F0-E394-56A9D9B2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FACE3-8A53-C425-7DC9-498197A4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D3477-CFEE-07FD-3906-56A7A6F5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37EF9-2E88-B96F-5DFC-D2F351E8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F64BC-E9BF-5CA9-FEC2-2B41B52F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9177B6-758F-588B-00E0-B07E5595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57D05-2A44-DA4F-C290-4495ADA3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18AD8-51EC-622E-E9F1-FDBB7F0C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BCE1B-6948-47D0-A74D-15F5F0F3C9E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563BD-6DC9-057A-6660-765CC2203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1D92B-0DB9-F3EC-FB70-3DBC973F4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B606-8683-4453-960B-390EDEF26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3D63E-C609-A344-17DC-8365B5CA8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9A6C3-DE4B-7FA8-7111-0ADABFE9A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主讲人：张学鹏</a:t>
            </a:r>
          </a:p>
        </p:txBody>
      </p:sp>
    </p:spTree>
    <p:extLst>
      <p:ext uri="{BB962C8B-B14F-4D97-AF65-F5344CB8AC3E}">
        <p14:creationId xmlns:p14="http://schemas.microsoft.com/office/powerpoint/2010/main" val="366469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016A-6FC3-A327-650E-5B72EFEB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C3486B-3BD1-D8D4-617A-207556F24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5" y="0"/>
            <a:ext cx="10258777" cy="6858000"/>
          </a:xfrm>
        </p:spPr>
      </p:pic>
    </p:spTree>
    <p:extLst>
      <p:ext uri="{BB962C8B-B14F-4D97-AF65-F5344CB8AC3E}">
        <p14:creationId xmlns:p14="http://schemas.microsoft.com/office/powerpoint/2010/main" val="82282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1F58-28FF-EF29-9EC6-A6B8A16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60F76A-939F-2173-3526-3B8573676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" y="13854"/>
            <a:ext cx="11893013" cy="6844145"/>
          </a:xfrm>
        </p:spPr>
      </p:pic>
    </p:spTree>
    <p:extLst>
      <p:ext uri="{BB962C8B-B14F-4D97-AF65-F5344CB8AC3E}">
        <p14:creationId xmlns:p14="http://schemas.microsoft.com/office/powerpoint/2010/main" val="295724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69A9-8000-D2A1-1AAD-26E00D00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933F81-A740-E895-238F-4F09416C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0" y="0"/>
            <a:ext cx="11361983" cy="6858000"/>
          </a:xfrm>
        </p:spPr>
      </p:pic>
    </p:spTree>
    <p:extLst>
      <p:ext uri="{BB962C8B-B14F-4D97-AF65-F5344CB8AC3E}">
        <p14:creationId xmlns:p14="http://schemas.microsoft.com/office/powerpoint/2010/main" val="235659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5CFF0-14B2-E834-EF70-DDDF5E0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7D70-0D75-1D60-D130-26587451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问题在于，我们如何将字符串</a:t>
            </a:r>
            <a:r>
              <a:rPr lang="zh-CN" altLang="en-US" dirty="0">
                <a:highlight>
                  <a:srgbClr val="FFFF00"/>
                </a:highlight>
              </a:rPr>
              <a:t>映射</a:t>
            </a:r>
            <a:r>
              <a:rPr lang="zh-CN" altLang="en-US" dirty="0"/>
              <a:t>成数字，才能使得</a:t>
            </a:r>
            <a:r>
              <a:rPr lang="zh-CN" altLang="en-US" dirty="0">
                <a:solidFill>
                  <a:srgbClr val="FF0000"/>
                </a:solidFill>
              </a:rPr>
              <a:t>不同数字代表的字符串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各不相同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4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5CFF0-14B2-E834-EF70-DDDF5E0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7D70-0D75-1D60-D130-26587451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问题在于，我们如何将字符串</a:t>
            </a:r>
            <a:r>
              <a:rPr lang="zh-CN" altLang="en-US" dirty="0">
                <a:highlight>
                  <a:srgbClr val="FFFF00"/>
                </a:highlight>
              </a:rPr>
              <a:t>映射</a:t>
            </a:r>
            <a:r>
              <a:rPr lang="zh-CN" altLang="en-US" dirty="0"/>
              <a:t>成数字，才能使得</a:t>
            </a:r>
            <a:r>
              <a:rPr lang="zh-CN" altLang="en-US" dirty="0">
                <a:solidFill>
                  <a:srgbClr val="FF0000"/>
                </a:solidFill>
              </a:rPr>
              <a:t>不同数字代表的字符串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各不相同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计算机科学家们是这样做的：把字符串 </a:t>
            </a:r>
            <a:r>
              <a:rPr lang="en-US" altLang="zh-CN" dirty="0"/>
              <a:t>c0c1c2…</a:t>
            </a:r>
            <a:r>
              <a:rPr lang="en-US" altLang="zh-CN" dirty="0" err="1"/>
              <a:t>cn</a:t>
            </a:r>
            <a:r>
              <a:rPr lang="en-US" altLang="zh-CN" dirty="0"/>
              <a:t> </a:t>
            </a:r>
            <a:r>
              <a:rPr lang="zh-CN" altLang="en-US" dirty="0"/>
              <a:t>看成一个 </a:t>
            </a:r>
            <a:r>
              <a:rPr lang="en-US" altLang="zh-CN" dirty="0"/>
              <a:t>p </a:t>
            </a:r>
            <a:r>
              <a:rPr lang="zh-CN" altLang="en-US" dirty="0"/>
              <a:t>进制数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34256F-5275-8AED-65E5-8C9716FB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40" y="3730809"/>
            <a:ext cx="9969209" cy="10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8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5CFF0-14B2-E834-EF70-DDDF5E0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7D70-0D75-1D60-D130-26587451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问题在于，我们如何将字符串</a:t>
            </a:r>
            <a:r>
              <a:rPr lang="zh-CN" altLang="en-US" dirty="0">
                <a:highlight>
                  <a:srgbClr val="FFFF00"/>
                </a:highlight>
              </a:rPr>
              <a:t>映射</a:t>
            </a:r>
            <a:r>
              <a:rPr lang="zh-CN" altLang="en-US" dirty="0"/>
              <a:t>成数字，才能使得</a:t>
            </a:r>
            <a:r>
              <a:rPr lang="zh-CN" altLang="en-US" dirty="0">
                <a:solidFill>
                  <a:srgbClr val="FF0000"/>
                </a:solidFill>
              </a:rPr>
              <a:t>不同数字代表的字符串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各不相同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计算机科学家们是这样做的：把字符串 </a:t>
            </a:r>
            <a:r>
              <a:rPr lang="en-US" altLang="zh-CN" dirty="0"/>
              <a:t>c0c1c2…</a:t>
            </a:r>
            <a:r>
              <a:rPr lang="en-US" altLang="zh-CN" dirty="0" err="1"/>
              <a:t>cn</a:t>
            </a:r>
            <a:r>
              <a:rPr lang="en-US" altLang="zh-CN" dirty="0"/>
              <a:t> </a:t>
            </a:r>
            <a:r>
              <a:rPr lang="zh-CN" altLang="en-US" dirty="0"/>
              <a:t>看成一个 </a:t>
            </a:r>
            <a:r>
              <a:rPr lang="en-US" altLang="zh-CN" dirty="0"/>
              <a:t>p 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这样两个不同的字符串，他们映射出来的数字</a:t>
            </a:r>
            <a:r>
              <a:rPr lang="zh-CN" altLang="en-US" b="1" dirty="0"/>
              <a:t>一定</a:t>
            </a:r>
            <a:r>
              <a:rPr lang="zh-CN" altLang="en-US" dirty="0"/>
              <a:t>是不同的。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34256F-5275-8AED-65E5-8C9716FB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40" y="3730809"/>
            <a:ext cx="9969209" cy="10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5CFF0-14B2-E834-EF70-DDDF5E0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7D70-0D75-1D60-D130-26587451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计算机科学家们是这样做的：把字符串 </a:t>
            </a:r>
            <a:r>
              <a:rPr lang="en-US" altLang="zh-CN" dirty="0"/>
              <a:t>c0c1c2…</a:t>
            </a:r>
            <a:r>
              <a:rPr lang="en-US" altLang="zh-CN" dirty="0" err="1"/>
              <a:t>cn</a:t>
            </a:r>
            <a:r>
              <a:rPr lang="en-US" altLang="zh-CN" dirty="0"/>
              <a:t> </a:t>
            </a:r>
            <a:r>
              <a:rPr lang="zh-CN" altLang="en-US" dirty="0"/>
              <a:t>看成一个 </a:t>
            </a:r>
            <a:r>
              <a:rPr lang="en-US" altLang="zh-CN" dirty="0"/>
              <a:t>p 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这样两个不同的字符串，他们映射出来的数字</a:t>
            </a:r>
            <a:r>
              <a:rPr lang="zh-CN" altLang="en-US" b="1" dirty="0"/>
              <a:t>一定</a:t>
            </a:r>
            <a:r>
              <a:rPr lang="zh-CN" altLang="en-US" dirty="0"/>
              <a:t>是不同的。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但是这个 </a:t>
            </a:r>
            <a:r>
              <a:rPr lang="en-US" altLang="zh-CN" dirty="0"/>
              <a:t>X </a:t>
            </a:r>
            <a:r>
              <a:rPr lang="zh-CN" altLang="en-US" dirty="0"/>
              <a:t>会很大， 我们要对用一个大数对其取模。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易得，取模后，两个不同的字符串，他们映射出来的数字</a:t>
            </a:r>
            <a:r>
              <a:rPr lang="zh-CN" altLang="en-US" b="1" dirty="0"/>
              <a:t>可能</a:t>
            </a:r>
            <a:r>
              <a:rPr lang="zh-CN" altLang="en-US" dirty="0"/>
              <a:t>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相同的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34256F-5275-8AED-65E5-8C9716FB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9" y="3273609"/>
            <a:ext cx="9969209" cy="10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0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5CFF0-14B2-E834-EF70-DDDF5E0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7D70-0D75-1D60-D130-26587451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但是这个 </a:t>
            </a:r>
            <a:r>
              <a:rPr lang="en-US" altLang="zh-CN" dirty="0"/>
              <a:t>X </a:t>
            </a:r>
            <a:r>
              <a:rPr lang="zh-CN" altLang="en-US" dirty="0"/>
              <a:t>会很大， 我们要对用一个大数对其取模。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易得，取模后，两个不同的字符串，他们映射出来的数字</a:t>
            </a:r>
            <a:r>
              <a:rPr lang="zh-CN" altLang="en-US" b="1" dirty="0"/>
              <a:t>可能</a:t>
            </a:r>
            <a:r>
              <a:rPr lang="zh-CN" altLang="en-US" dirty="0"/>
              <a:t>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相同的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但是，经过前人的尝试，取 </a:t>
            </a:r>
            <a:r>
              <a:rPr lang="en-US" altLang="zh-CN" dirty="0"/>
              <a:t>p=131</a:t>
            </a:r>
            <a:r>
              <a:rPr lang="zh-CN" altLang="en-US" dirty="0"/>
              <a:t>，模数</a:t>
            </a:r>
            <a:r>
              <a:rPr lang="en-US" altLang="zh-CN" dirty="0"/>
              <a:t>mod=1e9+7</a:t>
            </a:r>
            <a:r>
              <a:rPr lang="zh-CN" altLang="en-US" dirty="0"/>
              <a:t>或者</a:t>
            </a:r>
            <a:r>
              <a:rPr lang="en-US" altLang="zh-CN" dirty="0"/>
              <a:t>1e9+9</a:t>
            </a:r>
            <a:r>
              <a:rPr lang="zh-CN" altLang="en-US" dirty="0"/>
              <a:t>，这样，两个不同的字符串，他们映射出来的数字</a:t>
            </a:r>
            <a:r>
              <a:rPr lang="zh-CN" altLang="en-US" b="1" dirty="0"/>
              <a:t>大概率</a:t>
            </a:r>
            <a:r>
              <a:rPr lang="zh-CN" altLang="en-US" dirty="0"/>
              <a:t>是不同的。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34256F-5275-8AED-65E5-8C9716FB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9" y="3273609"/>
            <a:ext cx="9969209" cy="10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3B5D-6034-7D52-2B2D-BD593BAF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O(1) </a:t>
            </a:r>
            <a:r>
              <a:rPr lang="zh-CN" altLang="en-US" dirty="0"/>
              <a:t>获取大字符串</a:t>
            </a:r>
            <a:r>
              <a:rPr lang="en-US" altLang="zh-CN" dirty="0"/>
              <a:t>S</a:t>
            </a:r>
            <a:r>
              <a:rPr lang="zh-CN" altLang="en-US" dirty="0"/>
              <a:t>中的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这一部分子串的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D8B414-3CCB-9490-B918-98BE941C1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为了方便我们</a:t>
                </a:r>
                <a:r>
                  <a:rPr lang="en-US" altLang="zh-CN" dirty="0"/>
                  <a:t>O(1) </a:t>
                </a:r>
                <a:r>
                  <a:rPr lang="zh-CN" altLang="en-US" dirty="0"/>
                  <a:t>获取大字符串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这一部分子串的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值，我们</a:t>
                </a:r>
                <a:r>
                  <a:rPr lang="zh-CN" altLang="en-US" b="1" dirty="0"/>
                  <a:t>实际上</a:t>
                </a:r>
                <a:r>
                  <a:rPr lang="zh-CN" altLang="en-US" dirty="0"/>
                  <a:t>通常会倒着将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对应（</a:t>
                </a:r>
                <a:r>
                  <a:rPr lang="en-US" altLang="zh-CN" dirty="0" err="1"/>
                  <a:t>i+j</a:t>
                </a:r>
                <a:r>
                  <a:rPr lang="en-US" altLang="zh-CN" dirty="0"/>
                  <a:t>=n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D8B414-3CCB-9490-B918-98BE941C1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59C6843-AA56-6144-4D18-AED5D5F1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1" y="2836765"/>
            <a:ext cx="11371197" cy="13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5179A-2804-CF82-5637-8596BB43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6F6DA-A011-5253-DA77-0045FE11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下面我带大家一起尝试实现双模数</a:t>
            </a:r>
            <a:r>
              <a:rPr lang="en-US" altLang="zh-CN" dirty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14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7A43-BC21-175F-79A2-43931C6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2355-537E-92CB-168B-422D0C67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给你两个字符串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，请你比较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是否相等</a:t>
            </a:r>
          </a:p>
        </p:txBody>
      </p:sp>
    </p:spTree>
    <p:extLst>
      <p:ext uri="{BB962C8B-B14F-4D97-AF65-F5344CB8AC3E}">
        <p14:creationId xmlns:p14="http://schemas.microsoft.com/office/powerpoint/2010/main" val="28917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7A43-BC21-175F-79A2-43931C6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2355-537E-92CB-168B-422D0C67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给你两个字符串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，请你比较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是否相等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容易发现，比较的复杂度是 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）的（程序最坏要运行 </a:t>
            </a:r>
            <a:r>
              <a:rPr lang="en-US" altLang="zh-CN" dirty="0"/>
              <a:t>n </a:t>
            </a:r>
            <a:r>
              <a:rPr lang="zh-CN" altLang="en-US" dirty="0"/>
              <a:t>次，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即字符串长度）</a:t>
            </a:r>
          </a:p>
        </p:txBody>
      </p:sp>
    </p:spTree>
    <p:extLst>
      <p:ext uri="{BB962C8B-B14F-4D97-AF65-F5344CB8AC3E}">
        <p14:creationId xmlns:p14="http://schemas.microsoft.com/office/powerpoint/2010/main" val="94167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7A43-BC21-175F-79A2-43931C6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问题引入（升级）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2355-537E-92CB-168B-422D0C67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给你两个字符串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。请你求出小字符串</a:t>
            </a:r>
            <a:r>
              <a:rPr lang="en-US" altLang="zh-CN" dirty="0"/>
              <a:t>T </a:t>
            </a:r>
            <a:r>
              <a:rPr lang="zh-CN" altLang="en-US" dirty="0"/>
              <a:t>在大字符串 </a:t>
            </a:r>
            <a:r>
              <a:rPr lang="en-US" altLang="zh-CN" dirty="0"/>
              <a:t>S </a:t>
            </a:r>
            <a:r>
              <a:rPr lang="zh-CN" altLang="en-US" dirty="0"/>
              <a:t>中出现了几次</a:t>
            </a:r>
          </a:p>
        </p:txBody>
      </p:sp>
    </p:spTree>
    <p:extLst>
      <p:ext uri="{BB962C8B-B14F-4D97-AF65-F5344CB8AC3E}">
        <p14:creationId xmlns:p14="http://schemas.microsoft.com/office/powerpoint/2010/main" val="40999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7A43-BC21-175F-79A2-43931C6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问题引入（升级）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2355-537E-92CB-168B-422D0C67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给你两个字符串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。请你求出小字符串</a:t>
            </a:r>
            <a:r>
              <a:rPr lang="en-US" altLang="zh-CN" dirty="0"/>
              <a:t>T </a:t>
            </a:r>
            <a:r>
              <a:rPr lang="zh-CN" altLang="en-US" dirty="0"/>
              <a:t>在大字符串 </a:t>
            </a:r>
            <a:r>
              <a:rPr lang="en-US" altLang="zh-CN" dirty="0"/>
              <a:t>S </a:t>
            </a:r>
            <a:r>
              <a:rPr lang="zh-CN" altLang="en-US" dirty="0"/>
              <a:t>中出现了几次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设大字符串</a:t>
            </a:r>
            <a:r>
              <a:rPr lang="en-US" altLang="zh-CN" dirty="0"/>
              <a:t>S</a:t>
            </a: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，小字符串</a:t>
            </a:r>
            <a:r>
              <a:rPr lang="en-US" altLang="zh-CN" dirty="0"/>
              <a:t>T</a:t>
            </a:r>
            <a:r>
              <a:rPr lang="zh-CN" altLang="en-US" dirty="0"/>
              <a:t>长度为</a:t>
            </a:r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3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7A43-BC21-175F-79A2-43931C6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问题引入（升级）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2355-537E-92CB-168B-422D0C67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给你两个字符串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。请你求出小字符串</a:t>
            </a:r>
            <a:r>
              <a:rPr lang="en-US" altLang="zh-CN" dirty="0"/>
              <a:t>T </a:t>
            </a:r>
            <a:r>
              <a:rPr lang="zh-CN" altLang="en-US" dirty="0"/>
              <a:t>在大字符串 </a:t>
            </a:r>
            <a:r>
              <a:rPr lang="en-US" altLang="zh-CN" dirty="0"/>
              <a:t>S </a:t>
            </a:r>
            <a:r>
              <a:rPr lang="zh-CN" altLang="en-US" dirty="0"/>
              <a:t>中出现了几次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设大字符串</a:t>
            </a:r>
            <a:r>
              <a:rPr lang="en-US" altLang="zh-CN" dirty="0"/>
              <a:t>S</a:t>
            </a: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，小字符串</a:t>
            </a:r>
            <a:r>
              <a:rPr lang="en-US" altLang="zh-CN" dirty="0"/>
              <a:t>T</a:t>
            </a:r>
            <a:r>
              <a:rPr lang="zh-CN" altLang="en-US" dirty="0"/>
              <a:t>长度为</a:t>
            </a:r>
            <a:r>
              <a:rPr lang="en-US" altLang="zh-CN" dirty="0"/>
              <a:t>m</a:t>
            </a:r>
          </a:p>
          <a:p>
            <a:endParaRPr lang="en-US" altLang="zh-CN" dirty="0"/>
          </a:p>
          <a:p>
            <a:r>
              <a:rPr lang="zh-CN" altLang="en-US" dirty="0"/>
              <a:t>程序的最坏次数是 </a:t>
            </a:r>
            <a:r>
              <a:rPr lang="en-US" altLang="zh-CN" dirty="0"/>
              <a:t>nm </a:t>
            </a:r>
            <a:r>
              <a:rPr lang="zh-CN" altLang="en-US" dirty="0"/>
              <a:t>级别的</a:t>
            </a:r>
          </a:p>
        </p:txBody>
      </p:sp>
    </p:spTree>
    <p:extLst>
      <p:ext uri="{BB962C8B-B14F-4D97-AF65-F5344CB8AC3E}">
        <p14:creationId xmlns:p14="http://schemas.microsoft.com/office/powerpoint/2010/main" val="6821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7A43-BC21-175F-79A2-43931C6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问题引入（升级）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2355-537E-92CB-168B-422D0C67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给你两个字符串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。请你求出小字符串</a:t>
            </a:r>
            <a:r>
              <a:rPr lang="en-US" altLang="zh-CN" dirty="0"/>
              <a:t>T </a:t>
            </a:r>
            <a:r>
              <a:rPr lang="zh-CN" altLang="en-US" dirty="0"/>
              <a:t>在大字符串 </a:t>
            </a:r>
            <a:r>
              <a:rPr lang="en-US" altLang="zh-CN" dirty="0"/>
              <a:t>S </a:t>
            </a:r>
            <a:r>
              <a:rPr lang="zh-CN" altLang="en-US" dirty="0"/>
              <a:t>中出现了几次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设大字符串</a:t>
            </a:r>
            <a:r>
              <a:rPr lang="en-US" altLang="zh-CN" dirty="0"/>
              <a:t>S</a:t>
            </a: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，小字符串</a:t>
            </a:r>
            <a:r>
              <a:rPr lang="en-US" altLang="zh-CN" dirty="0"/>
              <a:t>T</a:t>
            </a:r>
            <a:r>
              <a:rPr lang="zh-CN" altLang="en-US" dirty="0"/>
              <a:t>长度为</a:t>
            </a:r>
            <a:r>
              <a:rPr lang="en-US" altLang="zh-CN" dirty="0"/>
              <a:t>m</a:t>
            </a:r>
          </a:p>
          <a:p>
            <a:endParaRPr lang="en-US" altLang="zh-CN" dirty="0"/>
          </a:p>
          <a:p>
            <a:r>
              <a:rPr lang="zh-CN" altLang="en-US" dirty="0"/>
              <a:t>易得，</a:t>
            </a:r>
            <a:r>
              <a:rPr lang="en-US" altLang="zh-CN" dirty="0"/>
              <a:t>S</a:t>
            </a:r>
            <a:r>
              <a:rPr lang="zh-CN" altLang="en-US" dirty="0"/>
              <a:t>中有 </a:t>
            </a:r>
            <a:r>
              <a:rPr lang="en-US" altLang="zh-CN" dirty="0"/>
              <a:t>n-m+1 </a:t>
            </a:r>
            <a:r>
              <a:rPr lang="zh-CN" altLang="en-US" dirty="0"/>
              <a:t>个长度为 </a:t>
            </a:r>
            <a:r>
              <a:rPr lang="en-US" altLang="zh-CN" dirty="0"/>
              <a:t>m</a:t>
            </a:r>
            <a:r>
              <a:rPr lang="zh-CN" altLang="en-US" dirty="0"/>
              <a:t>的字符串。最朴素的做法，对于每个长度为 </a:t>
            </a:r>
            <a:r>
              <a:rPr lang="en-US" altLang="zh-CN" dirty="0"/>
              <a:t>m </a:t>
            </a:r>
            <a:r>
              <a:rPr lang="zh-CN" altLang="en-US" dirty="0"/>
              <a:t>的字符串，我们都与 </a:t>
            </a:r>
            <a:r>
              <a:rPr lang="en-US" altLang="zh-CN" dirty="0"/>
              <a:t>T </a:t>
            </a:r>
            <a:r>
              <a:rPr lang="zh-CN" altLang="en-US" dirty="0"/>
              <a:t>匹配看是否相等，每次与</a:t>
            </a:r>
            <a:r>
              <a:rPr lang="en-US" altLang="zh-CN" dirty="0"/>
              <a:t>T</a:t>
            </a:r>
            <a:r>
              <a:rPr lang="zh-CN" altLang="en-US" dirty="0"/>
              <a:t>匹配最多可能运行 </a:t>
            </a:r>
            <a:r>
              <a:rPr lang="en-US" altLang="zh-CN" dirty="0"/>
              <a:t>m </a:t>
            </a:r>
            <a:r>
              <a:rPr lang="zh-CN" altLang="en-US" dirty="0"/>
              <a:t>次，因此程序最多可能运行 </a:t>
            </a:r>
            <a:r>
              <a:rPr lang="en-US" altLang="zh-CN" dirty="0"/>
              <a:t>(n-m+1)*m </a:t>
            </a:r>
            <a:r>
              <a:rPr lang="zh-CN" altLang="en-US" dirty="0"/>
              <a:t>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8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7A43-BC21-175F-79A2-43931C6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2355-537E-92CB-168B-422D0C67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易得，</a:t>
            </a:r>
            <a:r>
              <a:rPr lang="en-US" altLang="zh-CN" dirty="0"/>
              <a:t>S</a:t>
            </a:r>
            <a:r>
              <a:rPr lang="zh-CN" altLang="en-US" dirty="0"/>
              <a:t>中有 </a:t>
            </a:r>
            <a:r>
              <a:rPr lang="en-US" altLang="zh-CN" dirty="0"/>
              <a:t>n-m+1 </a:t>
            </a:r>
            <a:r>
              <a:rPr lang="zh-CN" altLang="en-US" dirty="0"/>
              <a:t>个长度为 </a:t>
            </a:r>
            <a:r>
              <a:rPr lang="en-US" altLang="zh-CN" dirty="0"/>
              <a:t>m</a:t>
            </a:r>
            <a:r>
              <a:rPr lang="zh-CN" altLang="en-US" dirty="0"/>
              <a:t>的字符串。最朴素的做法，对于每个长度为 </a:t>
            </a:r>
            <a:r>
              <a:rPr lang="en-US" altLang="zh-CN" dirty="0"/>
              <a:t>m </a:t>
            </a:r>
            <a:r>
              <a:rPr lang="zh-CN" altLang="en-US" dirty="0"/>
              <a:t>的字符串，我们都与 </a:t>
            </a:r>
            <a:r>
              <a:rPr lang="en-US" altLang="zh-CN" dirty="0"/>
              <a:t>T </a:t>
            </a:r>
            <a:r>
              <a:rPr lang="zh-CN" altLang="en-US" dirty="0"/>
              <a:t>匹配看是否相等，每次与</a:t>
            </a:r>
            <a:r>
              <a:rPr lang="en-US" altLang="zh-CN" dirty="0"/>
              <a:t>T</a:t>
            </a:r>
            <a:r>
              <a:rPr lang="zh-CN" altLang="en-US" dirty="0"/>
              <a:t>匹配最多可能运行 </a:t>
            </a:r>
            <a:r>
              <a:rPr lang="en-US" altLang="zh-CN" dirty="0"/>
              <a:t>m </a:t>
            </a:r>
            <a:r>
              <a:rPr lang="zh-CN" altLang="en-US" dirty="0"/>
              <a:t>次，因此程序最多可能运行 </a:t>
            </a:r>
            <a:r>
              <a:rPr lang="en-US" altLang="zh-CN" dirty="0"/>
              <a:t>(n-m+1)*m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于是计算机科学家们想到了两种办法：</a:t>
            </a:r>
            <a:endParaRPr lang="en-US" altLang="zh-CN" dirty="0"/>
          </a:p>
          <a:p>
            <a:r>
              <a:rPr lang="zh-CN" altLang="en-US" dirty="0"/>
              <a:t>一种是充分利用已经匹配好的若干字符的信息，使得每次匹配失效不会从头开始重新匹配，最终实现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的效率匹配。即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另一种则是把</a:t>
            </a:r>
            <a:r>
              <a:rPr lang="en-US" altLang="zh-CN" dirty="0"/>
              <a:t>S</a:t>
            </a:r>
            <a:r>
              <a:rPr lang="zh-CN" altLang="en-US" dirty="0"/>
              <a:t>中这（</a:t>
            </a:r>
            <a:r>
              <a:rPr lang="en-US" altLang="zh-CN" dirty="0"/>
              <a:t>n-m+1</a:t>
            </a:r>
            <a:r>
              <a:rPr lang="zh-CN" altLang="en-US" dirty="0"/>
              <a:t>）个字符串和</a:t>
            </a:r>
            <a:r>
              <a:rPr lang="en-US" altLang="zh-CN" dirty="0"/>
              <a:t>T</a:t>
            </a:r>
            <a:r>
              <a:rPr lang="zh-CN" altLang="en-US" dirty="0"/>
              <a:t>字符串都</a:t>
            </a:r>
            <a:r>
              <a:rPr lang="zh-CN" altLang="en-US" dirty="0">
                <a:highlight>
                  <a:srgbClr val="FFFF00"/>
                </a:highlight>
              </a:rPr>
              <a:t>映射</a:t>
            </a:r>
            <a:r>
              <a:rPr lang="zh-CN" altLang="en-US" dirty="0"/>
              <a:t>成不同的数字，直接对数字进行比较，这样比较的复杂度就是</a:t>
            </a:r>
            <a:r>
              <a:rPr lang="en-US" altLang="zh-CN" dirty="0"/>
              <a:t>O(1)</a:t>
            </a:r>
            <a:r>
              <a:rPr lang="zh-CN" altLang="en-US" dirty="0"/>
              <a:t>的。即字符串</a:t>
            </a:r>
            <a:r>
              <a:rPr lang="en-US" altLang="zh-CN" dirty="0"/>
              <a:t>Hash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1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9EBB-2CA7-F02B-C0AA-09189253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55C7C-09DB-F345-A483-248107B2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下面是几张</a:t>
            </a:r>
            <a:r>
              <a:rPr lang="en-US" altLang="zh-CN" dirty="0"/>
              <a:t>KMP</a:t>
            </a:r>
            <a:r>
              <a:rPr lang="zh-CN" altLang="en-US" dirty="0"/>
              <a:t>的原理图</a:t>
            </a:r>
          </a:p>
        </p:txBody>
      </p:sp>
    </p:spTree>
    <p:extLst>
      <p:ext uri="{BB962C8B-B14F-4D97-AF65-F5344CB8AC3E}">
        <p14:creationId xmlns:p14="http://schemas.microsoft.com/office/powerpoint/2010/main" val="335175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822</Words>
  <Application>Microsoft Office PowerPoint</Application>
  <PresentationFormat>宽屏</PresentationFormat>
  <Paragraphs>68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字符串Hash</vt:lpstr>
      <vt:lpstr>问题引入</vt:lpstr>
      <vt:lpstr>问题引入</vt:lpstr>
      <vt:lpstr>问题引入（升级）</vt:lpstr>
      <vt:lpstr>问题引入（升级）</vt:lpstr>
      <vt:lpstr>问题引入（升级）</vt:lpstr>
      <vt:lpstr>问题引入（升级）</vt:lpstr>
      <vt:lpstr>问题分析</vt:lpstr>
      <vt:lpstr>PowerPoint 演示文稿</vt:lpstr>
      <vt:lpstr>PowerPoint 演示文稿</vt:lpstr>
      <vt:lpstr>PowerPoint 演示文稿</vt:lpstr>
      <vt:lpstr>PowerPoint 演示文稿</vt:lpstr>
      <vt:lpstr>字符串Hash</vt:lpstr>
      <vt:lpstr>字符串Hash</vt:lpstr>
      <vt:lpstr>字符串Hash</vt:lpstr>
      <vt:lpstr>字符串Hash</vt:lpstr>
      <vt:lpstr>字符串Hash</vt:lpstr>
      <vt:lpstr>O(1) 获取大字符串S中的[l,r] 这一部分子串的Hash值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学鹏 张</dc:creator>
  <cp:lastModifiedBy>学鹏 张</cp:lastModifiedBy>
  <cp:revision>2</cp:revision>
  <dcterms:created xsi:type="dcterms:W3CDTF">2024-07-23T00:06:56Z</dcterms:created>
  <dcterms:modified xsi:type="dcterms:W3CDTF">2024-07-23T00:54:46Z</dcterms:modified>
</cp:coreProperties>
</file>