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9"/>
  </p:notesMasterIdLst>
  <p:handoutMasterIdLst>
    <p:handoutMasterId r:id="rId20"/>
  </p:handoutMasterIdLst>
  <p:sldIdLst>
    <p:sldId id="318" r:id="rId3"/>
    <p:sldId id="335" r:id="rId4"/>
    <p:sldId id="361" r:id="rId5"/>
    <p:sldId id="336" r:id="rId6"/>
    <p:sldId id="363" r:id="rId7"/>
    <p:sldId id="364" r:id="rId8"/>
    <p:sldId id="365" r:id="rId9"/>
    <p:sldId id="366" r:id="rId10"/>
    <p:sldId id="367" r:id="rId11"/>
    <p:sldId id="370" r:id="rId12"/>
    <p:sldId id="368" r:id="rId13"/>
    <p:sldId id="371" r:id="rId14"/>
    <p:sldId id="372" r:id="rId15"/>
    <p:sldId id="373" r:id="rId16"/>
    <p:sldId id="374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A0D6"/>
    <a:srgbClr val="65B9FF"/>
    <a:srgbClr val="00335D"/>
    <a:srgbClr val="A3E1E7"/>
    <a:srgbClr val="B6E7EC"/>
    <a:srgbClr val="B2DCFF"/>
    <a:srgbClr val="1796FF"/>
    <a:srgbClr val="28B44D"/>
    <a:srgbClr val="92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0" y="108"/>
      </p:cViewPr>
      <p:guideLst>
        <p:guide orient="horz" pos="224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DEC2-1BC6-4ED3-B53C-76D391717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3F8BD901-69E9-4A98-9642-CD532B4D46CE}" type="datetimeFigureOut">
              <a:rPr lang="zh-CN" altLang="en-US" smtClean="0"/>
              <a:t>2024/8/19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BACDEC2-1BC6-4ED3-B53C-76D39171705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4967958-85CE-43D6-BC89-99314CAB28BD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C21FEDAD-CB7D-4C28-A5CB-0CFE02C38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树论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2024.07.25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根据定理，这道题就是求树的重心，然后遍历一遍距离。</a:t>
            </a:r>
          </a:p>
          <a:p>
            <a:endParaRPr lang="zh-CN" altLang="en-US"/>
          </a:p>
          <a:p>
            <a:r>
              <a:rPr lang="en-US" altLang="zh-CN"/>
              <a:t>dfs1:</a:t>
            </a:r>
            <a:r>
              <a:rPr lang="zh-CN" altLang="en-US"/>
              <a:t>找树的重心</a:t>
            </a:r>
          </a:p>
          <a:p>
            <a:endParaRPr lang="zh-CN" altLang="en-US"/>
          </a:p>
          <a:p>
            <a:r>
              <a:rPr lang="en-US" altLang="zh-CN"/>
              <a:t>dfs2</a:t>
            </a:r>
            <a:r>
              <a:rPr lang="zh-CN" altLang="en-US"/>
              <a:t>：遍历距离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5" y="175260"/>
            <a:ext cx="3860800" cy="650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/>
              <a:t>最近公共祖先简称 LCA（Lowest Common Ancestor）。两个节点的最近公共祖先，就是这两个点的公共祖先里面，离根最远的那个。</a:t>
            </a:r>
          </a:p>
          <a:p>
            <a:endParaRPr lang="zh-CN" sz="2800"/>
          </a:p>
          <a:p>
            <a:r>
              <a:rPr lang="zh-CN" sz="2800"/>
              <a:t>提问：</a:t>
            </a:r>
          </a:p>
          <a:p>
            <a:r>
              <a:rPr lang="en-US" altLang="zh-CN" sz="2800"/>
              <a:t>9</a:t>
            </a:r>
            <a:r>
              <a:rPr lang="zh-CN" altLang="en-US" sz="2800"/>
              <a:t>和</a:t>
            </a:r>
            <a:r>
              <a:rPr lang="en-US" altLang="zh-CN" sz="2800"/>
              <a:t>6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</a:p>
          <a:p>
            <a:r>
              <a:rPr lang="en-US" altLang="zh-CN" sz="2800"/>
              <a:t>12</a:t>
            </a:r>
            <a:r>
              <a:rPr lang="zh-CN" altLang="en-US" sz="2800"/>
              <a:t>和</a:t>
            </a:r>
            <a:r>
              <a:rPr lang="en-US" altLang="zh-CN" sz="2800"/>
              <a:t>17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</a:p>
          <a:p>
            <a:r>
              <a:rPr lang="en-US" altLang="zh-CN" sz="2800"/>
              <a:t>5</a:t>
            </a:r>
            <a:r>
              <a:rPr lang="zh-CN" altLang="en-US" sz="2800"/>
              <a:t>和</a:t>
            </a:r>
            <a:r>
              <a:rPr lang="en-US" altLang="zh-CN" sz="2800"/>
              <a:t>13</a:t>
            </a:r>
            <a:r>
              <a:rPr lang="zh-CN" altLang="en-US" sz="2800"/>
              <a:t>的</a:t>
            </a:r>
            <a:r>
              <a:rPr lang="en-US" altLang="zh-CN" sz="2800"/>
              <a:t>LCA</a:t>
            </a:r>
            <a:r>
              <a:rPr lang="zh-CN" altLang="en-US" sz="2800"/>
              <a:t>是？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66255" y="259778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43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/>
              <a:t>树上倍增求</a:t>
            </a:r>
            <a:r>
              <a:rPr lang="en-US" altLang="zh-CN" sz="2400"/>
              <a:t>LCA</a:t>
            </a:r>
          </a:p>
          <a:p>
            <a:endParaRPr lang="en-US" altLang="zh-CN" sz="2400"/>
          </a:p>
          <a:p>
            <a:r>
              <a:rPr lang="zh-CN" altLang="en-US" sz="2400"/>
              <a:t>类似于</a:t>
            </a:r>
            <a:r>
              <a:rPr lang="en-US" altLang="zh-CN" sz="2400"/>
              <a:t>ST</a:t>
            </a:r>
            <a:r>
              <a:rPr lang="zh-CN" altLang="en-US" sz="2400"/>
              <a:t>表，我们设计</a:t>
            </a:r>
            <a:r>
              <a:rPr lang="en-US" altLang="zh-CN" sz="2400"/>
              <a:t>f(i,j)</a:t>
            </a:r>
            <a:r>
              <a:rPr lang="zh-CN" altLang="en-US" sz="2400"/>
              <a:t>为，从</a:t>
            </a:r>
            <a:r>
              <a:rPr lang="en-US" altLang="zh-CN" sz="2400"/>
              <a:t>i</a:t>
            </a:r>
            <a:r>
              <a:rPr lang="zh-CN" altLang="en-US" sz="2400"/>
              <a:t>开始，往根走</a:t>
            </a:r>
            <a:r>
              <a:rPr lang="en-US" altLang="zh-CN" sz="2400"/>
              <a:t>2</a:t>
            </a:r>
            <a:r>
              <a:rPr lang="en-US" altLang="zh-CN" sz="2400" baseline="30000"/>
              <a:t>j </a:t>
            </a:r>
            <a:r>
              <a:rPr lang="zh-CN" altLang="en-US" sz="2400"/>
              <a:t>步是哪个点？</a:t>
            </a:r>
          </a:p>
          <a:p>
            <a:endParaRPr lang="zh-CN" altLang="en-US" sz="2400"/>
          </a:p>
          <a:p>
            <a:r>
              <a:rPr lang="zh-CN" altLang="en-US" sz="2400"/>
              <a:t>思考：</a:t>
            </a:r>
          </a:p>
          <a:p>
            <a:r>
              <a:rPr lang="en-US" altLang="zh-CN" sz="2400"/>
              <a:t>f(7,0) = ?</a:t>
            </a:r>
          </a:p>
          <a:p>
            <a:r>
              <a:rPr lang="en-US" altLang="zh-CN" sz="2400"/>
              <a:t>f(14,2)= ?</a:t>
            </a:r>
            <a:endParaRPr lang="zh-CN" altLang="en-US" sz="2400"/>
          </a:p>
          <a:p>
            <a:endParaRPr lang="zh-CN" altLang="en-US" sz="2400" baseline="30000"/>
          </a:p>
          <a:p>
            <a:endParaRPr lang="zh-CN" altLang="en-US" sz="2400"/>
          </a:p>
          <a:p>
            <a:r>
              <a:rPr lang="zh-CN" altLang="en-US" sz="2400"/>
              <a:t>类似于</a:t>
            </a:r>
            <a:r>
              <a:rPr lang="en-US" altLang="zh-CN" sz="2400"/>
              <a:t>ST</a:t>
            </a:r>
            <a:r>
              <a:rPr lang="zh-CN" altLang="en-US" sz="2400"/>
              <a:t>表，我们先将</a:t>
            </a:r>
            <a:r>
              <a:rPr lang="en-US" altLang="zh-CN" sz="2400"/>
              <a:t>f</a:t>
            </a:r>
            <a:r>
              <a:rPr lang="zh-CN" altLang="en-US" sz="2400"/>
              <a:t>数组预处理出来。</a:t>
            </a:r>
          </a:p>
          <a:p>
            <a:r>
              <a:rPr lang="zh-CN" altLang="en-US" sz="2400"/>
              <a:t>不同于</a:t>
            </a:r>
            <a:r>
              <a:rPr lang="en-US" altLang="zh-CN" sz="2400"/>
              <a:t>ST</a:t>
            </a:r>
            <a:r>
              <a:rPr lang="zh-CN" altLang="en-US" sz="2400"/>
              <a:t>表的是，我们是在树上做，</a:t>
            </a:r>
          </a:p>
          <a:p>
            <a:r>
              <a:rPr lang="zh-CN" altLang="en-US" sz="2400"/>
              <a:t>一边遍历这棵树，一边对</a:t>
            </a:r>
            <a:r>
              <a:rPr lang="en-US" altLang="zh-CN" sz="2400"/>
              <a:t>f</a:t>
            </a:r>
            <a:r>
              <a:rPr lang="zh-CN" altLang="en-US" sz="2400"/>
              <a:t>数组进行处理。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44385" y="2866390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代码实现：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70345" y="2179320"/>
            <a:ext cx="4520565" cy="3991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" y="2073275"/>
            <a:ext cx="4501515" cy="437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如何查询两个点的</a:t>
            </a:r>
            <a:r>
              <a:rPr lang="en-US" altLang="zh-CN" sz="2400"/>
              <a:t>LCA</a:t>
            </a:r>
            <a:r>
              <a:rPr lang="zh-CN" altLang="en-US" sz="2400"/>
              <a:t>？假设要求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</a:t>
            </a:r>
            <a:r>
              <a:rPr lang="en-US" altLang="zh-CN" sz="2400"/>
              <a:t>LCA</a:t>
            </a:r>
            <a:endParaRPr lang="zh-CN" altLang="en-US" sz="2400"/>
          </a:p>
          <a:p>
            <a:r>
              <a:rPr lang="zh-CN" altLang="en-US" sz="2400"/>
              <a:t>我们的朴素做法是先让两个点较深的节点向上走，直到两个点的深度相同，然后同时向上走，直到相遇。</a:t>
            </a:r>
          </a:p>
          <a:p>
            <a:r>
              <a:rPr lang="zh-CN" altLang="en-US" sz="2400"/>
              <a:t>但是这样一步一步走的效率较低，单词查询</a:t>
            </a:r>
          </a:p>
          <a:p>
            <a:r>
              <a:rPr lang="zh-CN" altLang="en-US" sz="2400"/>
              <a:t>是</a:t>
            </a:r>
            <a:r>
              <a:rPr lang="en-US" altLang="zh-CN" sz="2400"/>
              <a:t>O(n)</a:t>
            </a:r>
          </a:p>
          <a:p>
            <a:r>
              <a:rPr lang="zh-CN" altLang="en-US" sz="2400"/>
              <a:t>通过我们之前预处理的倍增数组，我们可以</a:t>
            </a:r>
          </a:p>
          <a:p>
            <a:r>
              <a:rPr lang="zh-CN" altLang="en-US" sz="2400"/>
              <a:t>进行优化，每次走</a:t>
            </a:r>
            <a:r>
              <a:rPr lang="en-US" altLang="zh-CN" sz="2400"/>
              <a:t>2</a:t>
            </a:r>
            <a:r>
              <a:rPr lang="en-US" altLang="zh-CN" sz="2400" baseline="30000"/>
              <a:t>j</a:t>
            </a:r>
            <a:r>
              <a:rPr lang="zh-CN" altLang="en-US" sz="2400"/>
              <a:t>步，这样我们走的次数</a:t>
            </a:r>
          </a:p>
          <a:p>
            <a:r>
              <a:rPr lang="zh-CN" altLang="en-US" sz="2400"/>
              <a:t>是</a:t>
            </a:r>
            <a:r>
              <a:rPr lang="en-US" altLang="zh-CN" sz="2400"/>
              <a:t>O(logn)</a:t>
            </a:r>
            <a:r>
              <a:rPr lang="zh-CN" altLang="en-US" sz="2400"/>
              <a:t>级别的。</a:t>
            </a:r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5810" y="244284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最近公共祖先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04.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446530"/>
            <a:ext cx="100615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代码实现：</a:t>
            </a:r>
          </a:p>
          <a:p>
            <a:endParaRPr lang="zh-CN" altLang="en-US" sz="2400"/>
          </a:p>
          <a:p>
            <a:r>
              <a:rPr lang="zh-CN" altLang="en-US" sz="2400"/>
              <a:t>值得一提的是，这种倍增的思想</a:t>
            </a:r>
          </a:p>
          <a:p>
            <a:r>
              <a:rPr lang="zh-CN" altLang="en-US" sz="2400"/>
              <a:t>不仅可以用在树上，在图上也可以</a:t>
            </a:r>
          </a:p>
          <a:p>
            <a:r>
              <a:rPr lang="zh-CN" altLang="en-US" sz="2400"/>
              <a:t>使用</a:t>
            </a:r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5" y="1080770"/>
            <a:ext cx="5022850" cy="4784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" y="-453394"/>
            <a:ext cx="12804169" cy="5315763"/>
            <a:chOff x="317" y="-453394"/>
            <a:chExt cx="12804169" cy="531576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67" b="23699"/>
            <a:stretch>
              <a:fillRect/>
            </a:stretch>
          </p:blipFill>
          <p:spPr>
            <a:xfrm>
              <a:off x="2086" y="-453394"/>
              <a:ext cx="12189914" cy="4708094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>
              <a:off x="614572" y="1230406"/>
              <a:ext cx="12189914" cy="3631963"/>
            </a:xfrm>
            <a:custGeom>
              <a:avLst/>
              <a:gdLst>
                <a:gd name="connsiteX0" fmla="*/ 68366 w 12152119"/>
                <a:gd name="connsiteY0" fmla="*/ 3221765 h 3631963"/>
                <a:gd name="connsiteX1" fmla="*/ 136732 w 12152119"/>
                <a:gd name="connsiteY1" fmla="*/ 3196128 h 3631963"/>
                <a:gd name="connsiteX2" fmla="*/ 324740 w 12152119"/>
                <a:gd name="connsiteY2" fmla="*/ 3110670 h 3631963"/>
                <a:gd name="connsiteX3" fmla="*/ 1204957 w 12152119"/>
                <a:gd name="connsiteY3" fmla="*/ 2820113 h 3631963"/>
                <a:gd name="connsiteX4" fmla="*/ 1392964 w 12152119"/>
                <a:gd name="connsiteY4" fmla="*/ 2768838 h 3631963"/>
                <a:gd name="connsiteX5" fmla="*/ 1888620 w 12152119"/>
                <a:gd name="connsiteY5" fmla="*/ 2657743 h 3631963"/>
                <a:gd name="connsiteX6" fmla="*/ 2264635 w 12152119"/>
                <a:gd name="connsiteY6" fmla="*/ 2580830 h 3631963"/>
                <a:gd name="connsiteX7" fmla="*/ 2982482 w 12152119"/>
                <a:gd name="connsiteY7" fmla="*/ 2469735 h 3631963"/>
                <a:gd name="connsiteX8" fmla="*/ 3503775 w 12152119"/>
                <a:gd name="connsiteY8" fmla="*/ 2350094 h 3631963"/>
                <a:gd name="connsiteX9" fmla="*/ 3828516 w 12152119"/>
                <a:gd name="connsiteY9" fmla="*/ 2247544 h 3631963"/>
                <a:gd name="connsiteX10" fmla="*/ 3965248 w 12152119"/>
                <a:gd name="connsiteY10" fmla="*/ 2213361 h 3631963"/>
                <a:gd name="connsiteX11" fmla="*/ 4127618 w 12152119"/>
                <a:gd name="connsiteY11" fmla="*/ 2162086 h 3631963"/>
                <a:gd name="connsiteX12" fmla="*/ 4289988 w 12152119"/>
                <a:gd name="connsiteY12" fmla="*/ 2127903 h 3631963"/>
                <a:gd name="connsiteX13" fmla="*/ 4956560 w 12152119"/>
                <a:gd name="connsiteY13" fmla="*/ 2016808 h 3631963"/>
                <a:gd name="connsiteX14" fmla="*/ 5255663 w 12152119"/>
                <a:gd name="connsiteY14" fmla="*/ 1999716 h 3631963"/>
                <a:gd name="connsiteX15" fmla="*/ 5828231 w 12152119"/>
                <a:gd name="connsiteY15" fmla="*/ 1905713 h 3631963"/>
                <a:gd name="connsiteX16" fmla="*/ 5982056 w 12152119"/>
                <a:gd name="connsiteY16" fmla="*/ 1862984 h 3631963"/>
                <a:gd name="connsiteX17" fmla="*/ 6187155 w 12152119"/>
                <a:gd name="connsiteY17" fmla="*/ 1828800 h 3631963"/>
                <a:gd name="connsiteX18" fmla="*/ 6366616 w 12152119"/>
                <a:gd name="connsiteY18" fmla="*/ 1803163 h 3631963"/>
                <a:gd name="connsiteX19" fmla="*/ 6725540 w 12152119"/>
                <a:gd name="connsiteY19" fmla="*/ 1734797 h 3631963"/>
                <a:gd name="connsiteX20" fmla="*/ 7084463 w 12152119"/>
                <a:gd name="connsiteY20" fmla="*/ 1649339 h 3631963"/>
                <a:gd name="connsiteX21" fmla="*/ 7238287 w 12152119"/>
                <a:gd name="connsiteY21" fmla="*/ 1615156 h 3631963"/>
                <a:gd name="connsiteX22" fmla="*/ 7742489 w 12152119"/>
                <a:gd name="connsiteY22" fmla="*/ 1427148 h 3631963"/>
                <a:gd name="connsiteX23" fmla="*/ 7768127 w 12152119"/>
                <a:gd name="connsiteY23" fmla="*/ 1401511 h 3631963"/>
                <a:gd name="connsiteX24" fmla="*/ 7785218 w 12152119"/>
                <a:gd name="connsiteY24" fmla="*/ 1367328 h 3631963"/>
                <a:gd name="connsiteX25" fmla="*/ 7853585 w 12152119"/>
                <a:gd name="connsiteY25" fmla="*/ 1358782 h 3631963"/>
                <a:gd name="connsiteX26" fmla="*/ 7981772 w 12152119"/>
                <a:gd name="connsiteY26" fmla="*/ 1341690 h 3631963"/>
                <a:gd name="connsiteX27" fmla="*/ 8041592 w 12152119"/>
                <a:gd name="connsiteY27" fmla="*/ 1333144 h 3631963"/>
                <a:gd name="connsiteX28" fmla="*/ 8212508 w 12152119"/>
                <a:gd name="connsiteY28" fmla="*/ 1290415 h 3631963"/>
                <a:gd name="connsiteX29" fmla="*/ 8588523 w 12152119"/>
                <a:gd name="connsiteY29" fmla="*/ 1204957 h 3631963"/>
                <a:gd name="connsiteX30" fmla="*/ 8716710 w 12152119"/>
                <a:gd name="connsiteY30" fmla="*/ 1170774 h 3631963"/>
                <a:gd name="connsiteX31" fmla="*/ 8810714 w 12152119"/>
                <a:gd name="connsiteY31" fmla="*/ 1153683 h 3631963"/>
                <a:gd name="connsiteX32" fmla="*/ 8938901 w 12152119"/>
                <a:gd name="connsiteY32" fmla="*/ 1110954 h 3631963"/>
                <a:gd name="connsiteX33" fmla="*/ 9058542 w 12152119"/>
                <a:gd name="connsiteY33" fmla="*/ 1085316 h 3631963"/>
                <a:gd name="connsiteX34" fmla="*/ 9161091 w 12152119"/>
                <a:gd name="connsiteY34" fmla="*/ 1059679 h 3631963"/>
                <a:gd name="connsiteX35" fmla="*/ 9246549 w 12152119"/>
                <a:gd name="connsiteY35" fmla="*/ 1016950 h 3631963"/>
                <a:gd name="connsiteX36" fmla="*/ 9306370 w 12152119"/>
                <a:gd name="connsiteY36" fmla="*/ 991313 h 3631963"/>
                <a:gd name="connsiteX37" fmla="*/ 9383282 w 12152119"/>
                <a:gd name="connsiteY37" fmla="*/ 948584 h 3631963"/>
                <a:gd name="connsiteX38" fmla="*/ 9485831 w 12152119"/>
                <a:gd name="connsiteY38" fmla="*/ 914400 h 3631963"/>
                <a:gd name="connsiteX39" fmla="*/ 9588381 w 12152119"/>
                <a:gd name="connsiteY39" fmla="*/ 863126 h 3631963"/>
                <a:gd name="connsiteX40" fmla="*/ 9767843 w 12152119"/>
                <a:gd name="connsiteY40" fmla="*/ 769122 h 3631963"/>
                <a:gd name="connsiteX41" fmla="*/ 9904575 w 12152119"/>
                <a:gd name="connsiteY41" fmla="*/ 734939 h 3631963"/>
                <a:gd name="connsiteX42" fmla="*/ 9998579 w 12152119"/>
                <a:gd name="connsiteY42" fmla="*/ 700756 h 3631963"/>
                <a:gd name="connsiteX43" fmla="*/ 10032762 w 12152119"/>
                <a:gd name="connsiteY43" fmla="*/ 692210 h 3631963"/>
                <a:gd name="connsiteX44" fmla="*/ 10066945 w 12152119"/>
                <a:gd name="connsiteY44" fmla="*/ 675118 h 3631963"/>
                <a:gd name="connsiteX45" fmla="*/ 10109674 w 12152119"/>
                <a:gd name="connsiteY45" fmla="*/ 666572 h 3631963"/>
                <a:gd name="connsiteX46" fmla="*/ 10135312 w 12152119"/>
                <a:gd name="connsiteY46" fmla="*/ 658027 h 3631963"/>
                <a:gd name="connsiteX47" fmla="*/ 10220770 w 12152119"/>
                <a:gd name="connsiteY47" fmla="*/ 632389 h 3631963"/>
                <a:gd name="connsiteX48" fmla="*/ 10272044 w 12152119"/>
                <a:gd name="connsiteY48" fmla="*/ 615298 h 3631963"/>
                <a:gd name="connsiteX49" fmla="*/ 10306228 w 12152119"/>
                <a:gd name="connsiteY49" fmla="*/ 606752 h 3631963"/>
                <a:gd name="connsiteX50" fmla="*/ 10348957 w 12152119"/>
                <a:gd name="connsiteY50" fmla="*/ 589660 h 3631963"/>
                <a:gd name="connsiteX51" fmla="*/ 10468598 w 12152119"/>
                <a:gd name="connsiteY51" fmla="*/ 564023 h 3631963"/>
                <a:gd name="connsiteX52" fmla="*/ 10545510 w 12152119"/>
                <a:gd name="connsiteY52" fmla="*/ 538386 h 3631963"/>
                <a:gd name="connsiteX53" fmla="*/ 10622422 w 12152119"/>
                <a:gd name="connsiteY53" fmla="*/ 512748 h 3631963"/>
                <a:gd name="connsiteX54" fmla="*/ 10648059 w 12152119"/>
                <a:gd name="connsiteY54" fmla="*/ 487111 h 3631963"/>
                <a:gd name="connsiteX55" fmla="*/ 10682243 w 12152119"/>
                <a:gd name="connsiteY55" fmla="*/ 478565 h 3631963"/>
                <a:gd name="connsiteX56" fmla="*/ 10716426 w 12152119"/>
                <a:gd name="connsiteY56" fmla="*/ 461473 h 3631963"/>
                <a:gd name="connsiteX57" fmla="*/ 10759155 w 12152119"/>
                <a:gd name="connsiteY57" fmla="*/ 444382 h 3631963"/>
                <a:gd name="connsiteX58" fmla="*/ 10784792 w 12152119"/>
                <a:gd name="connsiteY58" fmla="*/ 427290 h 3631963"/>
                <a:gd name="connsiteX59" fmla="*/ 10810430 w 12152119"/>
                <a:gd name="connsiteY59" fmla="*/ 418744 h 3631963"/>
                <a:gd name="connsiteX60" fmla="*/ 10853159 w 12152119"/>
                <a:gd name="connsiteY60" fmla="*/ 401653 h 3631963"/>
                <a:gd name="connsiteX61" fmla="*/ 10938616 w 12152119"/>
                <a:gd name="connsiteY61" fmla="*/ 376015 h 3631963"/>
                <a:gd name="connsiteX62" fmla="*/ 10964254 w 12152119"/>
                <a:gd name="connsiteY62" fmla="*/ 358924 h 3631963"/>
                <a:gd name="connsiteX63" fmla="*/ 11024074 w 12152119"/>
                <a:gd name="connsiteY63" fmla="*/ 341832 h 3631963"/>
                <a:gd name="connsiteX64" fmla="*/ 11049712 w 12152119"/>
                <a:gd name="connsiteY64" fmla="*/ 333286 h 3631963"/>
                <a:gd name="connsiteX65" fmla="*/ 11075349 w 12152119"/>
                <a:gd name="connsiteY65" fmla="*/ 316195 h 3631963"/>
                <a:gd name="connsiteX66" fmla="*/ 11135170 w 12152119"/>
                <a:gd name="connsiteY66" fmla="*/ 299103 h 3631963"/>
                <a:gd name="connsiteX67" fmla="*/ 11169353 w 12152119"/>
                <a:gd name="connsiteY67" fmla="*/ 282012 h 3631963"/>
                <a:gd name="connsiteX68" fmla="*/ 11263357 w 12152119"/>
                <a:gd name="connsiteY68" fmla="*/ 247829 h 3631963"/>
                <a:gd name="connsiteX69" fmla="*/ 11331723 w 12152119"/>
                <a:gd name="connsiteY69" fmla="*/ 213645 h 3631963"/>
                <a:gd name="connsiteX70" fmla="*/ 11400089 w 12152119"/>
                <a:gd name="connsiteY70" fmla="*/ 179462 h 3631963"/>
                <a:gd name="connsiteX71" fmla="*/ 11434273 w 12152119"/>
                <a:gd name="connsiteY71" fmla="*/ 162371 h 3631963"/>
                <a:gd name="connsiteX72" fmla="*/ 11468456 w 12152119"/>
                <a:gd name="connsiteY72" fmla="*/ 145279 h 3631963"/>
                <a:gd name="connsiteX73" fmla="*/ 11528276 w 12152119"/>
                <a:gd name="connsiteY73" fmla="*/ 128187 h 3631963"/>
                <a:gd name="connsiteX74" fmla="*/ 11571005 w 12152119"/>
                <a:gd name="connsiteY74" fmla="*/ 111096 h 3631963"/>
                <a:gd name="connsiteX75" fmla="*/ 11605188 w 12152119"/>
                <a:gd name="connsiteY75" fmla="*/ 102550 h 3631963"/>
                <a:gd name="connsiteX76" fmla="*/ 11682101 w 12152119"/>
                <a:gd name="connsiteY76" fmla="*/ 76913 h 3631963"/>
                <a:gd name="connsiteX77" fmla="*/ 11818833 w 12152119"/>
                <a:gd name="connsiteY77" fmla="*/ 34184 h 3631963"/>
                <a:gd name="connsiteX78" fmla="*/ 11955566 w 12152119"/>
                <a:gd name="connsiteY78" fmla="*/ 0 h 3631963"/>
                <a:gd name="connsiteX79" fmla="*/ 12075207 w 12152119"/>
                <a:gd name="connsiteY79" fmla="*/ 51275 h 3631963"/>
                <a:gd name="connsiteX80" fmla="*/ 12117936 w 12152119"/>
                <a:gd name="connsiteY80" fmla="*/ 145279 h 3631963"/>
                <a:gd name="connsiteX81" fmla="*/ 12152119 w 12152119"/>
                <a:gd name="connsiteY81" fmla="*/ 341832 h 3631963"/>
                <a:gd name="connsiteX82" fmla="*/ 12135028 w 12152119"/>
                <a:gd name="connsiteY82" fmla="*/ 974221 h 3631963"/>
                <a:gd name="connsiteX83" fmla="*/ 12100844 w 12152119"/>
                <a:gd name="connsiteY83" fmla="*/ 1213503 h 3631963"/>
                <a:gd name="connsiteX84" fmla="*/ 11955566 w 12152119"/>
                <a:gd name="connsiteY84" fmla="*/ 1888621 h 3631963"/>
                <a:gd name="connsiteX85" fmla="*/ 11947020 w 12152119"/>
                <a:gd name="connsiteY85" fmla="*/ 2367186 h 3631963"/>
                <a:gd name="connsiteX86" fmla="*/ 11989749 w 12152119"/>
                <a:gd name="connsiteY86" fmla="*/ 2572285 h 3631963"/>
                <a:gd name="connsiteX87" fmla="*/ 12006841 w 12152119"/>
                <a:gd name="connsiteY87" fmla="*/ 2777384 h 3631963"/>
                <a:gd name="connsiteX88" fmla="*/ 12049570 w 12152119"/>
                <a:gd name="connsiteY88" fmla="*/ 3127761 h 3631963"/>
                <a:gd name="connsiteX89" fmla="*/ 11981203 w 12152119"/>
                <a:gd name="connsiteY89" fmla="*/ 3537959 h 3631963"/>
                <a:gd name="connsiteX90" fmla="*/ 11895745 w 12152119"/>
                <a:gd name="connsiteY90" fmla="*/ 3597780 h 3631963"/>
                <a:gd name="connsiteX91" fmla="*/ 11741921 w 12152119"/>
                <a:gd name="connsiteY91" fmla="*/ 3631963 h 3631963"/>
                <a:gd name="connsiteX92" fmla="*/ 10998437 w 12152119"/>
                <a:gd name="connsiteY92" fmla="*/ 3572143 h 3631963"/>
                <a:gd name="connsiteX93" fmla="*/ 10571147 w 12152119"/>
                <a:gd name="connsiteY93" fmla="*/ 3546505 h 3631963"/>
                <a:gd name="connsiteX94" fmla="*/ 9990033 w 12152119"/>
                <a:gd name="connsiteY94" fmla="*/ 3478139 h 3631963"/>
                <a:gd name="connsiteX95" fmla="*/ 9836209 w 12152119"/>
                <a:gd name="connsiteY95" fmla="*/ 3461047 h 3631963"/>
                <a:gd name="connsiteX96" fmla="*/ 8998721 w 12152119"/>
                <a:gd name="connsiteY96" fmla="*/ 3469593 h 3631963"/>
                <a:gd name="connsiteX97" fmla="*/ 8545794 w 12152119"/>
                <a:gd name="connsiteY97" fmla="*/ 3503776 h 3631963"/>
                <a:gd name="connsiteX98" fmla="*/ 8024501 w 12152119"/>
                <a:gd name="connsiteY98" fmla="*/ 3537959 h 3631963"/>
                <a:gd name="connsiteX99" fmla="*/ 6520441 w 12152119"/>
                <a:gd name="connsiteY99" fmla="*/ 3529414 h 3631963"/>
                <a:gd name="connsiteX100" fmla="*/ 6058968 w 12152119"/>
                <a:gd name="connsiteY100" fmla="*/ 3520868 h 3631963"/>
                <a:gd name="connsiteX101" fmla="*/ 4879648 w 12152119"/>
                <a:gd name="connsiteY101" fmla="*/ 3529414 h 3631963"/>
                <a:gd name="connsiteX102" fmla="*/ 4520725 w 12152119"/>
                <a:gd name="connsiteY102" fmla="*/ 3555051 h 3631963"/>
                <a:gd name="connsiteX103" fmla="*/ 3725966 w 12152119"/>
                <a:gd name="connsiteY103" fmla="*/ 3580688 h 3631963"/>
                <a:gd name="connsiteX104" fmla="*/ 2512463 w 12152119"/>
                <a:gd name="connsiteY104" fmla="*/ 3606326 h 3631963"/>
                <a:gd name="connsiteX105" fmla="*/ 1640792 w 12152119"/>
                <a:gd name="connsiteY105" fmla="*/ 3614872 h 3631963"/>
                <a:gd name="connsiteX106" fmla="*/ 914400 w 12152119"/>
                <a:gd name="connsiteY106" fmla="*/ 3589234 h 3631963"/>
                <a:gd name="connsiteX107" fmla="*/ 769121 w 12152119"/>
                <a:gd name="connsiteY107" fmla="*/ 3580688 h 3631963"/>
                <a:gd name="connsiteX108" fmla="*/ 376015 w 12152119"/>
                <a:gd name="connsiteY108" fmla="*/ 3512322 h 3631963"/>
                <a:gd name="connsiteX109" fmla="*/ 324740 w 12152119"/>
                <a:gd name="connsiteY109" fmla="*/ 3503776 h 3631963"/>
                <a:gd name="connsiteX110" fmla="*/ 153824 w 12152119"/>
                <a:gd name="connsiteY110" fmla="*/ 3435410 h 3631963"/>
                <a:gd name="connsiteX111" fmla="*/ 94003 w 12152119"/>
                <a:gd name="connsiteY111" fmla="*/ 3384135 h 3631963"/>
                <a:gd name="connsiteX112" fmla="*/ 42729 w 12152119"/>
                <a:gd name="connsiteY112" fmla="*/ 3341406 h 3631963"/>
                <a:gd name="connsiteX113" fmla="*/ 0 w 12152119"/>
                <a:gd name="connsiteY113" fmla="*/ 3281586 h 3631963"/>
                <a:gd name="connsiteX114" fmla="*/ 8545 w 12152119"/>
                <a:gd name="connsiteY114" fmla="*/ 3255948 h 3631963"/>
                <a:gd name="connsiteX115" fmla="*/ 68366 w 12152119"/>
                <a:gd name="connsiteY115" fmla="*/ 3230311 h 3631963"/>
                <a:gd name="connsiteX116" fmla="*/ 68366 w 12152119"/>
                <a:gd name="connsiteY116" fmla="*/ 3221765 h 363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2152119" h="3631963">
                  <a:moveTo>
                    <a:pt x="68366" y="3221765"/>
                  </a:moveTo>
                  <a:cubicBezTo>
                    <a:pt x="79760" y="3216068"/>
                    <a:pt x="114400" y="3205805"/>
                    <a:pt x="136732" y="3196128"/>
                  </a:cubicBezTo>
                  <a:cubicBezTo>
                    <a:pt x="199896" y="3168757"/>
                    <a:pt x="260754" y="3136061"/>
                    <a:pt x="324740" y="3110670"/>
                  </a:cubicBezTo>
                  <a:cubicBezTo>
                    <a:pt x="599166" y="3001771"/>
                    <a:pt x="926692" y="2896004"/>
                    <a:pt x="1204957" y="2820113"/>
                  </a:cubicBezTo>
                  <a:cubicBezTo>
                    <a:pt x="1267626" y="2803021"/>
                    <a:pt x="1329876" y="2784312"/>
                    <a:pt x="1392964" y="2768838"/>
                  </a:cubicBezTo>
                  <a:cubicBezTo>
                    <a:pt x="1421003" y="2761960"/>
                    <a:pt x="1842552" y="2667476"/>
                    <a:pt x="1888620" y="2657743"/>
                  </a:cubicBezTo>
                  <a:cubicBezTo>
                    <a:pt x="2013791" y="2631298"/>
                    <a:pt x="2137987" y="2598922"/>
                    <a:pt x="2264635" y="2580830"/>
                  </a:cubicBezTo>
                  <a:cubicBezTo>
                    <a:pt x="2439361" y="2555869"/>
                    <a:pt x="2791313" y="2509562"/>
                    <a:pt x="2982482" y="2469735"/>
                  </a:cubicBezTo>
                  <a:cubicBezTo>
                    <a:pt x="3157017" y="2433374"/>
                    <a:pt x="3331340" y="2395380"/>
                    <a:pt x="3503775" y="2350094"/>
                  </a:cubicBezTo>
                  <a:cubicBezTo>
                    <a:pt x="3613568" y="2321259"/>
                    <a:pt x="3719677" y="2279793"/>
                    <a:pt x="3828516" y="2247544"/>
                  </a:cubicBezTo>
                  <a:cubicBezTo>
                    <a:pt x="3873560" y="2234197"/>
                    <a:pt x="3920076" y="2226267"/>
                    <a:pt x="3965248" y="2213361"/>
                  </a:cubicBezTo>
                  <a:cubicBezTo>
                    <a:pt x="4019822" y="2197768"/>
                    <a:pt x="4072729" y="2176531"/>
                    <a:pt x="4127618" y="2162086"/>
                  </a:cubicBezTo>
                  <a:cubicBezTo>
                    <a:pt x="4181107" y="2148010"/>
                    <a:pt x="4235691" y="2138438"/>
                    <a:pt x="4289988" y="2127903"/>
                  </a:cubicBezTo>
                  <a:cubicBezTo>
                    <a:pt x="4496570" y="2087820"/>
                    <a:pt x="4740993" y="2036707"/>
                    <a:pt x="4956560" y="2016808"/>
                  </a:cubicBezTo>
                  <a:cubicBezTo>
                    <a:pt x="5056001" y="2007629"/>
                    <a:pt x="5155962" y="2005413"/>
                    <a:pt x="5255663" y="1999716"/>
                  </a:cubicBezTo>
                  <a:cubicBezTo>
                    <a:pt x="5485868" y="1966830"/>
                    <a:pt x="5616631" y="1954922"/>
                    <a:pt x="5828231" y="1905713"/>
                  </a:cubicBezTo>
                  <a:cubicBezTo>
                    <a:pt x="5880064" y="1893659"/>
                    <a:pt x="5929564" y="1871733"/>
                    <a:pt x="5982056" y="1862984"/>
                  </a:cubicBezTo>
                  <a:lnTo>
                    <a:pt x="6187155" y="1828800"/>
                  </a:lnTo>
                  <a:cubicBezTo>
                    <a:pt x="6246865" y="1819512"/>
                    <a:pt x="6307470" y="1815542"/>
                    <a:pt x="6366616" y="1803163"/>
                  </a:cubicBezTo>
                  <a:cubicBezTo>
                    <a:pt x="6751009" y="1722709"/>
                    <a:pt x="6365577" y="1770792"/>
                    <a:pt x="6725540" y="1734797"/>
                  </a:cubicBezTo>
                  <a:lnTo>
                    <a:pt x="7084463" y="1649339"/>
                  </a:lnTo>
                  <a:cubicBezTo>
                    <a:pt x="7135614" y="1637404"/>
                    <a:pt x="7188248" y="1631126"/>
                    <a:pt x="7238287" y="1615156"/>
                  </a:cubicBezTo>
                  <a:cubicBezTo>
                    <a:pt x="7486953" y="1535795"/>
                    <a:pt x="7572243" y="1540646"/>
                    <a:pt x="7742489" y="1427148"/>
                  </a:cubicBezTo>
                  <a:cubicBezTo>
                    <a:pt x="7752545" y="1420444"/>
                    <a:pt x="7759581" y="1410057"/>
                    <a:pt x="7768127" y="1401511"/>
                  </a:cubicBezTo>
                  <a:cubicBezTo>
                    <a:pt x="7773824" y="1390117"/>
                    <a:pt x="7773824" y="1373025"/>
                    <a:pt x="7785218" y="1367328"/>
                  </a:cubicBezTo>
                  <a:cubicBezTo>
                    <a:pt x="7805760" y="1357057"/>
                    <a:pt x="7830776" y="1361465"/>
                    <a:pt x="7853585" y="1358782"/>
                  </a:cubicBezTo>
                  <a:cubicBezTo>
                    <a:pt x="8005158" y="1340950"/>
                    <a:pt x="7866469" y="1359429"/>
                    <a:pt x="7981772" y="1341690"/>
                  </a:cubicBezTo>
                  <a:cubicBezTo>
                    <a:pt x="8001680" y="1338627"/>
                    <a:pt x="8021929" y="1337514"/>
                    <a:pt x="8041592" y="1333144"/>
                  </a:cubicBezTo>
                  <a:cubicBezTo>
                    <a:pt x="8098919" y="1320405"/>
                    <a:pt x="8154923" y="1301932"/>
                    <a:pt x="8212508" y="1290415"/>
                  </a:cubicBezTo>
                  <a:cubicBezTo>
                    <a:pt x="8351733" y="1262571"/>
                    <a:pt x="8419698" y="1249977"/>
                    <a:pt x="8588523" y="1204957"/>
                  </a:cubicBezTo>
                  <a:cubicBezTo>
                    <a:pt x="8631252" y="1193563"/>
                    <a:pt x="8673620" y="1180718"/>
                    <a:pt x="8716710" y="1170774"/>
                  </a:cubicBezTo>
                  <a:cubicBezTo>
                    <a:pt x="8747743" y="1163613"/>
                    <a:pt x="8779961" y="1161963"/>
                    <a:pt x="8810714" y="1153683"/>
                  </a:cubicBezTo>
                  <a:cubicBezTo>
                    <a:pt x="8854206" y="1141974"/>
                    <a:pt x="8895482" y="1122932"/>
                    <a:pt x="8938901" y="1110954"/>
                  </a:cubicBezTo>
                  <a:cubicBezTo>
                    <a:pt x="8978218" y="1100108"/>
                    <a:pt x="9018801" y="1094487"/>
                    <a:pt x="9058542" y="1085316"/>
                  </a:cubicBezTo>
                  <a:cubicBezTo>
                    <a:pt x="9092875" y="1077393"/>
                    <a:pt x="9126908" y="1068225"/>
                    <a:pt x="9161091" y="1059679"/>
                  </a:cubicBezTo>
                  <a:cubicBezTo>
                    <a:pt x="9189577" y="1045436"/>
                    <a:pt x="9217732" y="1030511"/>
                    <a:pt x="9246549" y="1016950"/>
                  </a:cubicBezTo>
                  <a:cubicBezTo>
                    <a:pt x="9266178" y="1007713"/>
                    <a:pt x="9286966" y="1001015"/>
                    <a:pt x="9306370" y="991313"/>
                  </a:cubicBezTo>
                  <a:cubicBezTo>
                    <a:pt x="9332602" y="978197"/>
                    <a:pt x="9356325" y="960137"/>
                    <a:pt x="9383282" y="948584"/>
                  </a:cubicBezTo>
                  <a:cubicBezTo>
                    <a:pt x="9416401" y="934390"/>
                    <a:pt x="9452571" y="928259"/>
                    <a:pt x="9485831" y="914400"/>
                  </a:cubicBezTo>
                  <a:cubicBezTo>
                    <a:pt x="9521109" y="899701"/>
                    <a:pt x="9555198" y="882087"/>
                    <a:pt x="9588381" y="863126"/>
                  </a:cubicBezTo>
                  <a:cubicBezTo>
                    <a:pt x="9671513" y="815623"/>
                    <a:pt x="9666408" y="794481"/>
                    <a:pt x="9767843" y="769122"/>
                  </a:cubicBezTo>
                  <a:cubicBezTo>
                    <a:pt x="9813420" y="757728"/>
                    <a:pt x="9859474" y="748094"/>
                    <a:pt x="9904575" y="734939"/>
                  </a:cubicBezTo>
                  <a:cubicBezTo>
                    <a:pt x="10003759" y="706010"/>
                    <a:pt x="9941568" y="717044"/>
                    <a:pt x="9998579" y="700756"/>
                  </a:cubicBezTo>
                  <a:cubicBezTo>
                    <a:pt x="10009872" y="697529"/>
                    <a:pt x="10021765" y="696334"/>
                    <a:pt x="10032762" y="692210"/>
                  </a:cubicBezTo>
                  <a:cubicBezTo>
                    <a:pt x="10044690" y="687737"/>
                    <a:pt x="10054859" y="679147"/>
                    <a:pt x="10066945" y="675118"/>
                  </a:cubicBezTo>
                  <a:cubicBezTo>
                    <a:pt x="10080725" y="670525"/>
                    <a:pt x="10095583" y="670095"/>
                    <a:pt x="10109674" y="666572"/>
                  </a:cubicBezTo>
                  <a:cubicBezTo>
                    <a:pt x="10118413" y="664387"/>
                    <a:pt x="10126766" y="660875"/>
                    <a:pt x="10135312" y="658027"/>
                  </a:cubicBezTo>
                  <a:cubicBezTo>
                    <a:pt x="10184905" y="624964"/>
                    <a:pt x="10136668" y="651797"/>
                    <a:pt x="10220770" y="632389"/>
                  </a:cubicBezTo>
                  <a:cubicBezTo>
                    <a:pt x="10238324" y="628338"/>
                    <a:pt x="10254788" y="620475"/>
                    <a:pt x="10272044" y="615298"/>
                  </a:cubicBezTo>
                  <a:cubicBezTo>
                    <a:pt x="10283294" y="611923"/>
                    <a:pt x="10295085" y="610466"/>
                    <a:pt x="10306228" y="606752"/>
                  </a:cubicBezTo>
                  <a:cubicBezTo>
                    <a:pt x="10320781" y="601901"/>
                    <a:pt x="10334404" y="594511"/>
                    <a:pt x="10348957" y="589660"/>
                  </a:cubicBezTo>
                  <a:cubicBezTo>
                    <a:pt x="10372359" y="581859"/>
                    <a:pt x="10467996" y="564152"/>
                    <a:pt x="10468598" y="564023"/>
                  </a:cubicBezTo>
                  <a:cubicBezTo>
                    <a:pt x="10517711" y="553498"/>
                    <a:pt x="10491813" y="557564"/>
                    <a:pt x="10545510" y="538386"/>
                  </a:cubicBezTo>
                  <a:cubicBezTo>
                    <a:pt x="10570960" y="529297"/>
                    <a:pt x="10622422" y="512748"/>
                    <a:pt x="10622422" y="512748"/>
                  </a:cubicBezTo>
                  <a:cubicBezTo>
                    <a:pt x="10630968" y="504202"/>
                    <a:pt x="10637566" y="493107"/>
                    <a:pt x="10648059" y="487111"/>
                  </a:cubicBezTo>
                  <a:cubicBezTo>
                    <a:pt x="10658257" y="481284"/>
                    <a:pt x="10671246" y="482689"/>
                    <a:pt x="10682243" y="478565"/>
                  </a:cubicBezTo>
                  <a:cubicBezTo>
                    <a:pt x="10694171" y="474092"/>
                    <a:pt x="10704785" y="466647"/>
                    <a:pt x="10716426" y="461473"/>
                  </a:cubicBezTo>
                  <a:cubicBezTo>
                    <a:pt x="10730444" y="455243"/>
                    <a:pt x="10745434" y="451242"/>
                    <a:pt x="10759155" y="444382"/>
                  </a:cubicBezTo>
                  <a:cubicBezTo>
                    <a:pt x="10768341" y="439789"/>
                    <a:pt x="10775606" y="431883"/>
                    <a:pt x="10784792" y="427290"/>
                  </a:cubicBezTo>
                  <a:cubicBezTo>
                    <a:pt x="10792849" y="423261"/>
                    <a:pt x="10801995" y="421907"/>
                    <a:pt x="10810430" y="418744"/>
                  </a:cubicBezTo>
                  <a:cubicBezTo>
                    <a:pt x="10824793" y="413358"/>
                    <a:pt x="10838742" y="406895"/>
                    <a:pt x="10853159" y="401653"/>
                  </a:cubicBezTo>
                  <a:cubicBezTo>
                    <a:pt x="10898937" y="385007"/>
                    <a:pt x="10897802" y="386219"/>
                    <a:pt x="10938616" y="376015"/>
                  </a:cubicBezTo>
                  <a:cubicBezTo>
                    <a:pt x="10947162" y="370318"/>
                    <a:pt x="10955067" y="363517"/>
                    <a:pt x="10964254" y="358924"/>
                  </a:cubicBezTo>
                  <a:cubicBezTo>
                    <a:pt x="10977916" y="352093"/>
                    <a:pt x="11011294" y="345484"/>
                    <a:pt x="11024074" y="341832"/>
                  </a:cubicBezTo>
                  <a:cubicBezTo>
                    <a:pt x="11032736" y="339357"/>
                    <a:pt x="11041655" y="337315"/>
                    <a:pt x="11049712" y="333286"/>
                  </a:cubicBezTo>
                  <a:cubicBezTo>
                    <a:pt x="11058898" y="328693"/>
                    <a:pt x="11065813" y="320009"/>
                    <a:pt x="11075349" y="316195"/>
                  </a:cubicBezTo>
                  <a:cubicBezTo>
                    <a:pt x="11094604" y="308493"/>
                    <a:pt x="11115680" y="306190"/>
                    <a:pt x="11135170" y="299103"/>
                  </a:cubicBezTo>
                  <a:cubicBezTo>
                    <a:pt x="11147142" y="294750"/>
                    <a:pt x="11157525" y="286743"/>
                    <a:pt x="11169353" y="282012"/>
                  </a:cubicBezTo>
                  <a:cubicBezTo>
                    <a:pt x="11236636" y="255099"/>
                    <a:pt x="11202661" y="275843"/>
                    <a:pt x="11263357" y="247829"/>
                  </a:cubicBezTo>
                  <a:cubicBezTo>
                    <a:pt x="11286491" y="237152"/>
                    <a:pt x="11308934" y="225039"/>
                    <a:pt x="11331723" y="213645"/>
                  </a:cubicBezTo>
                  <a:lnTo>
                    <a:pt x="11400089" y="179462"/>
                  </a:lnTo>
                  <a:lnTo>
                    <a:pt x="11434273" y="162371"/>
                  </a:lnTo>
                  <a:cubicBezTo>
                    <a:pt x="11445667" y="156674"/>
                    <a:pt x="11456097" y="148369"/>
                    <a:pt x="11468456" y="145279"/>
                  </a:cubicBezTo>
                  <a:cubicBezTo>
                    <a:pt x="11495398" y="138543"/>
                    <a:pt x="11503753" y="137383"/>
                    <a:pt x="11528276" y="128187"/>
                  </a:cubicBezTo>
                  <a:cubicBezTo>
                    <a:pt x="11542639" y="122801"/>
                    <a:pt x="11556452" y="115947"/>
                    <a:pt x="11571005" y="111096"/>
                  </a:cubicBezTo>
                  <a:cubicBezTo>
                    <a:pt x="11582147" y="107382"/>
                    <a:pt x="11594046" y="106264"/>
                    <a:pt x="11605188" y="102550"/>
                  </a:cubicBezTo>
                  <a:cubicBezTo>
                    <a:pt x="11701710" y="70375"/>
                    <a:pt x="11600197" y="97387"/>
                    <a:pt x="11682101" y="76913"/>
                  </a:cubicBezTo>
                  <a:cubicBezTo>
                    <a:pt x="11789344" y="23290"/>
                    <a:pt x="11589018" y="120366"/>
                    <a:pt x="11818833" y="34184"/>
                  </a:cubicBezTo>
                  <a:cubicBezTo>
                    <a:pt x="11908704" y="482"/>
                    <a:pt x="11863049" y="11565"/>
                    <a:pt x="11955566" y="0"/>
                  </a:cubicBezTo>
                  <a:cubicBezTo>
                    <a:pt x="11995446" y="17092"/>
                    <a:pt x="12042872" y="22344"/>
                    <a:pt x="12075207" y="51275"/>
                  </a:cubicBezTo>
                  <a:cubicBezTo>
                    <a:pt x="12100858" y="74226"/>
                    <a:pt x="12107446" y="112497"/>
                    <a:pt x="12117936" y="145279"/>
                  </a:cubicBezTo>
                  <a:cubicBezTo>
                    <a:pt x="12140831" y="216828"/>
                    <a:pt x="12144221" y="270752"/>
                    <a:pt x="12152119" y="341832"/>
                  </a:cubicBezTo>
                  <a:cubicBezTo>
                    <a:pt x="12146422" y="552628"/>
                    <a:pt x="12147411" y="763712"/>
                    <a:pt x="12135028" y="974221"/>
                  </a:cubicBezTo>
                  <a:cubicBezTo>
                    <a:pt x="12130297" y="1054652"/>
                    <a:pt x="12115798" y="1134333"/>
                    <a:pt x="12100844" y="1213503"/>
                  </a:cubicBezTo>
                  <a:cubicBezTo>
                    <a:pt x="12040518" y="1532877"/>
                    <a:pt x="12014269" y="1639131"/>
                    <a:pt x="11955566" y="1888621"/>
                  </a:cubicBezTo>
                  <a:cubicBezTo>
                    <a:pt x="11930437" y="2114773"/>
                    <a:pt x="11928886" y="2064952"/>
                    <a:pt x="11947020" y="2367186"/>
                  </a:cubicBezTo>
                  <a:cubicBezTo>
                    <a:pt x="11950633" y="2427402"/>
                    <a:pt x="11975302" y="2514496"/>
                    <a:pt x="11989749" y="2572285"/>
                  </a:cubicBezTo>
                  <a:cubicBezTo>
                    <a:pt x="11994128" y="2633594"/>
                    <a:pt x="11998760" y="2714356"/>
                    <a:pt x="12006841" y="2777384"/>
                  </a:cubicBezTo>
                  <a:cubicBezTo>
                    <a:pt x="12050801" y="3120272"/>
                    <a:pt x="12032005" y="2916985"/>
                    <a:pt x="12049570" y="3127761"/>
                  </a:cubicBezTo>
                  <a:cubicBezTo>
                    <a:pt x="12043288" y="3211524"/>
                    <a:pt x="12079467" y="3439695"/>
                    <a:pt x="11981203" y="3537959"/>
                  </a:cubicBezTo>
                  <a:cubicBezTo>
                    <a:pt x="11956616" y="3562546"/>
                    <a:pt x="11928109" y="3585066"/>
                    <a:pt x="11895745" y="3597780"/>
                  </a:cubicBezTo>
                  <a:cubicBezTo>
                    <a:pt x="11846857" y="3616986"/>
                    <a:pt x="11793196" y="3620569"/>
                    <a:pt x="11741921" y="3631963"/>
                  </a:cubicBezTo>
                  <a:cubicBezTo>
                    <a:pt x="11112581" y="3614481"/>
                    <a:pt x="11786358" y="3642354"/>
                    <a:pt x="10998437" y="3572143"/>
                  </a:cubicBezTo>
                  <a:cubicBezTo>
                    <a:pt x="10856314" y="3559479"/>
                    <a:pt x="10713384" y="3557819"/>
                    <a:pt x="10571147" y="3546505"/>
                  </a:cubicBezTo>
                  <a:cubicBezTo>
                    <a:pt x="10308605" y="3525621"/>
                    <a:pt x="10237117" y="3509025"/>
                    <a:pt x="9990033" y="3478139"/>
                  </a:cubicBezTo>
                  <a:cubicBezTo>
                    <a:pt x="9938841" y="3471740"/>
                    <a:pt x="9887484" y="3466744"/>
                    <a:pt x="9836209" y="3461047"/>
                  </a:cubicBezTo>
                  <a:lnTo>
                    <a:pt x="8998721" y="3469593"/>
                  </a:lnTo>
                  <a:cubicBezTo>
                    <a:pt x="8847399" y="3474604"/>
                    <a:pt x="8696764" y="3492310"/>
                    <a:pt x="8545794" y="3503776"/>
                  </a:cubicBezTo>
                  <a:cubicBezTo>
                    <a:pt x="8207352" y="3529481"/>
                    <a:pt x="8420191" y="3515349"/>
                    <a:pt x="8024501" y="3537959"/>
                  </a:cubicBezTo>
                  <a:lnTo>
                    <a:pt x="6520441" y="3529414"/>
                  </a:lnTo>
                  <a:lnTo>
                    <a:pt x="6058968" y="3520868"/>
                  </a:lnTo>
                  <a:lnTo>
                    <a:pt x="4879648" y="3529414"/>
                  </a:lnTo>
                  <a:cubicBezTo>
                    <a:pt x="4760007" y="3537960"/>
                    <a:pt x="4640515" y="3548939"/>
                    <a:pt x="4520725" y="3555051"/>
                  </a:cubicBezTo>
                  <a:cubicBezTo>
                    <a:pt x="4354478" y="3563533"/>
                    <a:pt x="3925829" y="3576004"/>
                    <a:pt x="3725966" y="3580688"/>
                  </a:cubicBezTo>
                  <a:lnTo>
                    <a:pt x="2512463" y="3606326"/>
                  </a:lnTo>
                  <a:lnTo>
                    <a:pt x="1640792" y="3614872"/>
                  </a:lnTo>
                  <a:lnTo>
                    <a:pt x="914400" y="3589234"/>
                  </a:lnTo>
                  <a:cubicBezTo>
                    <a:pt x="865927" y="3587333"/>
                    <a:pt x="817334" y="3586045"/>
                    <a:pt x="769121" y="3580688"/>
                  </a:cubicBezTo>
                  <a:cubicBezTo>
                    <a:pt x="678541" y="3570624"/>
                    <a:pt x="447852" y="3525383"/>
                    <a:pt x="376015" y="3512322"/>
                  </a:cubicBezTo>
                  <a:cubicBezTo>
                    <a:pt x="358967" y="3509222"/>
                    <a:pt x="324740" y="3503776"/>
                    <a:pt x="324740" y="3503776"/>
                  </a:cubicBezTo>
                  <a:cubicBezTo>
                    <a:pt x="273000" y="3484962"/>
                    <a:pt x="203456" y="3462135"/>
                    <a:pt x="153824" y="3435410"/>
                  </a:cubicBezTo>
                  <a:cubicBezTo>
                    <a:pt x="123107" y="3418870"/>
                    <a:pt x="118568" y="3405970"/>
                    <a:pt x="94003" y="3384135"/>
                  </a:cubicBezTo>
                  <a:cubicBezTo>
                    <a:pt x="77375" y="3369354"/>
                    <a:pt x="58461" y="3357138"/>
                    <a:pt x="42729" y="3341406"/>
                  </a:cubicBezTo>
                  <a:cubicBezTo>
                    <a:pt x="32125" y="3330802"/>
                    <a:pt x="9707" y="3296147"/>
                    <a:pt x="0" y="3281586"/>
                  </a:cubicBezTo>
                  <a:cubicBezTo>
                    <a:pt x="2848" y="3273040"/>
                    <a:pt x="2918" y="3262982"/>
                    <a:pt x="8545" y="3255948"/>
                  </a:cubicBezTo>
                  <a:cubicBezTo>
                    <a:pt x="24929" y="3235467"/>
                    <a:pt x="45976" y="3237774"/>
                    <a:pt x="68366" y="3230311"/>
                  </a:cubicBezTo>
                  <a:cubicBezTo>
                    <a:pt x="74409" y="3228297"/>
                    <a:pt x="56972" y="3227462"/>
                    <a:pt x="68366" y="322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9"/>
            <p:cNvSpPr/>
            <p:nvPr/>
          </p:nvSpPr>
          <p:spPr>
            <a:xfrm rot="16200000" flipV="1">
              <a:off x="4413250" y="-3201670"/>
              <a:ext cx="3581400" cy="12407265"/>
            </a:xfrm>
            <a:custGeom>
              <a:avLst/>
              <a:gdLst>
                <a:gd name="connsiteX0" fmla="*/ 2810026 w 2810026"/>
                <a:gd name="connsiteY0" fmla="*/ 0 h 9800055"/>
                <a:gd name="connsiteX1" fmla="*/ 2737363 w 2810026"/>
                <a:gd name="connsiteY1" fmla="*/ 136747 h 9800055"/>
                <a:gd name="connsiteX2" fmla="*/ 23479 w 2810026"/>
                <a:gd name="connsiteY2" fmla="*/ 9595584 h 9800055"/>
                <a:gd name="connsiteX3" fmla="*/ 0 w 2810026"/>
                <a:gd name="connsiteY3" fmla="*/ 9800055 h 9800055"/>
                <a:gd name="connsiteX4" fmla="*/ 1573645 w 2810026"/>
                <a:gd name="connsiteY4" fmla="*/ 9800055 h 9800055"/>
                <a:gd name="connsiteX5" fmla="*/ 1538476 w 2810026"/>
                <a:gd name="connsiteY5" fmla="*/ 9610454 h 9800055"/>
                <a:gd name="connsiteX6" fmla="*/ 1516232 w 2810026"/>
                <a:gd name="connsiteY6" fmla="*/ 4688137 h 9800055"/>
                <a:gd name="connsiteX7" fmla="*/ 2694530 w 2810026"/>
                <a:gd name="connsiteY7" fmla="*/ 248668 h 980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026" h="9800055">
                  <a:moveTo>
                    <a:pt x="2810026" y="0"/>
                  </a:moveTo>
                  <a:lnTo>
                    <a:pt x="2737363" y="136747"/>
                  </a:lnTo>
                  <a:cubicBezTo>
                    <a:pt x="1705466" y="2149342"/>
                    <a:pt x="562729" y="5385523"/>
                    <a:pt x="23479" y="9595584"/>
                  </a:cubicBezTo>
                  <a:lnTo>
                    <a:pt x="0" y="9800055"/>
                  </a:lnTo>
                  <a:lnTo>
                    <a:pt x="1573645" y="9800055"/>
                  </a:lnTo>
                  <a:lnTo>
                    <a:pt x="1538476" y="9610454"/>
                  </a:lnTo>
                  <a:cubicBezTo>
                    <a:pt x="1298883" y="8206647"/>
                    <a:pt x="1273950" y="6500478"/>
                    <a:pt x="1516232" y="4688137"/>
                  </a:cubicBezTo>
                  <a:cubicBezTo>
                    <a:pt x="1739876" y="3015206"/>
                    <a:pt x="2159448" y="1489373"/>
                    <a:pt x="2694530" y="248668"/>
                  </a:cubicBezTo>
                  <a:close/>
                </a:path>
              </a:pathLst>
            </a:custGeom>
            <a:solidFill>
              <a:srgbClr val="65B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8"/>
            <p:cNvSpPr/>
            <p:nvPr/>
          </p:nvSpPr>
          <p:spPr>
            <a:xfrm rot="16200000">
              <a:off x="6742103" y="-1102375"/>
              <a:ext cx="2776456" cy="8123339"/>
            </a:xfrm>
            <a:custGeom>
              <a:avLst/>
              <a:gdLst>
                <a:gd name="connsiteX0" fmla="*/ 2776456 w 2776456"/>
                <a:gd name="connsiteY0" fmla="*/ 8123339 h 8123339"/>
                <a:gd name="connsiteX1" fmla="*/ 1957904 w 2776456"/>
                <a:gd name="connsiteY1" fmla="*/ 8123339 h 8123339"/>
                <a:gd name="connsiteX2" fmla="*/ 1868286 w 2776456"/>
                <a:gd name="connsiteY2" fmla="*/ 7892035 h 8123339"/>
                <a:gd name="connsiteX3" fmla="*/ 0 w 2776456"/>
                <a:gd name="connsiteY3" fmla="*/ 0 h 8123339"/>
                <a:gd name="connsiteX4" fmla="*/ 2772099 w 2776456"/>
                <a:gd name="connsiteY4" fmla="*/ 8115855 h 8123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6456" h="8123339">
                  <a:moveTo>
                    <a:pt x="2776456" y="8123339"/>
                  </a:moveTo>
                  <a:lnTo>
                    <a:pt x="1957904" y="8123339"/>
                  </a:lnTo>
                  <a:lnTo>
                    <a:pt x="1868286" y="7892035"/>
                  </a:lnTo>
                  <a:cubicBezTo>
                    <a:pt x="981740" y="5508696"/>
                    <a:pt x="211299" y="2209782"/>
                    <a:pt x="0" y="0"/>
                  </a:cubicBezTo>
                  <a:cubicBezTo>
                    <a:pt x="229146" y="1366984"/>
                    <a:pt x="1189579" y="5244114"/>
                    <a:pt x="2772099" y="8115855"/>
                  </a:cubicBezTo>
                  <a:close/>
                </a:path>
              </a:pathLst>
            </a:custGeom>
            <a:solidFill>
              <a:srgbClr val="23A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任意多边形: 形状 6"/>
          <p:cNvSpPr/>
          <p:nvPr/>
        </p:nvSpPr>
        <p:spPr>
          <a:xfrm rot="1140000" flipH="1">
            <a:off x="-621030" y="5240655"/>
            <a:ext cx="3036570" cy="1713865"/>
          </a:xfrm>
          <a:custGeom>
            <a:avLst/>
            <a:gdLst>
              <a:gd name="connsiteX0" fmla="*/ 3677357 w 4778059"/>
              <a:gd name="connsiteY0" fmla="*/ 4217702 h 4217702"/>
              <a:gd name="connsiteX1" fmla="*/ 4778059 w 4778059"/>
              <a:gd name="connsiteY1" fmla="*/ 4217702 h 4217702"/>
              <a:gd name="connsiteX2" fmla="*/ 4778059 w 4778059"/>
              <a:gd name="connsiteY2" fmla="*/ 4045655 h 4217702"/>
              <a:gd name="connsiteX3" fmla="*/ 4585969 w 4778059"/>
              <a:gd name="connsiteY3" fmla="*/ 3971370 h 4217702"/>
              <a:gd name="connsiteX4" fmla="*/ 0 w 4778059"/>
              <a:gd name="connsiteY4" fmla="*/ 0 h 4217702"/>
              <a:gd name="connsiteX5" fmla="*/ 3635676 w 4778059"/>
              <a:gd name="connsiteY5" fmla="*/ 4193791 h 421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8059" h="4217702">
                <a:moveTo>
                  <a:pt x="3677357" y="4217702"/>
                </a:moveTo>
                <a:lnTo>
                  <a:pt x="4778059" y="4217702"/>
                </a:lnTo>
                <a:lnTo>
                  <a:pt x="4778059" y="4045655"/>
                </a:lnTo>
                <a:lnTo>
                  <a:pt x="4585969" y="3971370"/>
                </a:lnTo>
                <a:cubicBezTo>
                  <a:pt x="2462772" y="3078523"/>
                  <a:pt x="945610" y="1369522"/>
                  <a:pt x="0" y="0"/>
                </a:cubicBezTo>
                <a:cubicBezTo>
                  <a:pt x="884776" y="1755512"/>
                  <a:pt x="2188897" y="3312815"/>
                  <a:pt x="3635676" y="4193791"/>
                </a:cubicBezTo>
                <a:close/>
              </a:path>
            </a:pathLst>
          </a:custGeom>
          <a:solidFill>
            <a:srgbClr val="23A0D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任意多边形: 形状 1"/>
          <p:cNvSpPr/>
          <p:nvPr/>
        </p:nvSpPr>
        <p:spPr>
          <a:xfrm rot="6840000" flipH="1">
            <a:off x="-111125" y="3481705"/>
            <a:ext cx="3313430" cy="3696970"/>
          </a:xfrm>
          <a:custGeom>
            <a:avLst/>
            <a:gdLst>
              <a:gd name="connsiteX0" fmla="*/ 4941729 w 4941729"/>
              <a:gd name="connsiteY0" fmla="*/ 0 h 6197963"/>
              <a:gd name="connsiteX1" fmla="*/ 1269635 w 4941729"/>
              <a:gd name="connsiteY1" fmla="*/ 5879556 h 6197963"/>
              <a:gd name="connsiteX2" fmla="*/ 1249843 w 4941729"/>
              <a:gd name="connsiteY2" fmla="*/ 6197963 h 6197963"/>
              <a:gd name="connsiteX3" fmla="*/ 0 w 4941729"/>
              <a:gd name="connsiteY3" fmla="*/ 6197963 h 6197963"/>
              <a:gd name="connsiteX4" fmla="*/ 49904 w 4941729"/>
              <a:gd name="connsiteY4" fmla="*/ 5916364 h 6197963"/>
              <a:gd name="connsiteX5" fmla="*/ 4941729 w 4941729"/>
              <a:gd name="connsiteY5" fmla="*/ 0 h 6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41729" h="6197963">
                <a:moveTo>
                  <a:pt x="4941729" y="0"/>
                </a:moveTo>
                <a:cubicBezTo>
                  <a:pt x="3186936" y="1017598"/>
                  <a:pt x="1512793" y="3522305"/>
                  <a:pt x="1269635" y="5879556"/>
                </a:cubicBezTo>
                <a:lnTo>
                  <a:pt x="1249843" y="6197963"/>
                </a:lnTo>
                <a:lnTo>
                  <a:pt x="0" y="6197963"/>
                </a:lnTo>
                <a:lnTo>
                  <a:pt x="49904" y="5916364"/>
                </a:lnTo>
                <a:cubicBezTo>
                  <a:pt x="538504" y="3775712"/>
                  <a:pt x="2726053" y="1130288"/>
                  <a:pt x="4941729" y="0"/>
                </a:cubicBezTo>
                <a:close/>
              </a:path>
            </a:pathLst>
          </a:custGeom>
          <a:solidFill>
            <a:srgbClr val="65B9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1986" y="5591958"/>
            <a:ext cx="4729018" cy="374213"/>
            <a:chOff x="10173" y="8839"/>
            <a:chExt cx="7447" cy="589"/>
          </a:xfrm>
          <a:solidFill>
            <a:srgbClr val="65B9FF"/>
          </a:solidFill>
        </p:grpSpPr>
        <p:sp>
          <p:nvSpPr>
            <p:cNvPr id="3" name="矩形: 圆角 52"/>
            <p:cNvSpPr/>
            <p:nvPr/>
          </p:nvSpPr>
          <p:spPr>
            <a:xfrm>
              <a:off x="10173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: 圆角 51"/>
            <p:cNvSpPr/>
            <p:nvPr/>
          </p:nvSpPr>
          <p:spPr>
            <a:xfrm>
              <a:off x="14335" y="8839"/>
              <a:ext cx="3285" cy="5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2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8"/>
            <p:cNvSpPr txBox="1"/>
            <p:nvPr/>
          </p:nvSpPr>
          <p:spPr>
            <a:xfrm>
              <a:off x="10388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汇报人：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fangcy</a:t>
              </a:r>
            </a:p>
          </p:txBody>
        </p:sp>
        <p:sp>
          <p:nvSpPr>
            <p:cNvPr id="51" name="文本框 7"/>
            <p:cNvSpPr txBox="1"/>
            <p:nvPr/>
          </p:nvSpPr>
          <p:spPr>
            <a:xfrm>
              <a:off x="14486" y="8852"/>
              <a:ext cx="2856" cy="5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时间：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2024.07.25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54525" y="4189730"/>
            <a:ext cx="75279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00335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2051050"/>
            <a:chOff x="5133973" y="1165519"/>
            <a:chExt cx="6577257" cy="205105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树是一种特殊的图。树是连通的，并且，有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n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个节点的树一定会有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n-1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条边。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存图时，我们可以采用邻接表储存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遍历时，我们可以用深度优先搜索进行遍历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822935" cy="1411605"/>
            <a:chOff x="0" y="0"/>
            <a:chExt cx="91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787" cy="1134"/>
              <a:chOff x="110640" y="274271"/>
              <a:chExt cx="494504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8" y="274271"/>
                <a:ext cx="3815944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树的性质与遍历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97650" y="2618105"/>
            <a:ext cx="4252595" cy="3754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90345" y="3055620"/>
            <a:ext cx="4332605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04925"/>
            <a:ext cx="10248265" cy="1127760"/>
            <a:chOff x="5133973" y="1165519"/>
            <a:chExt cx="6577257" cy="112776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278549"/>
              <a:ext cx="657725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练习：洛谷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 P5908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给定一棵树，找到与根距离不超过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d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思源黑体 CN Normal" panose="020B0400000000000000" charset="-122"/>
                  <a:ea typeface="思源黑体 CN Normal" panose="020B0400000000000000" charset="-122"/>
                  <a:cs typeface="+mn-ea"/>
                  <a:sym typeface="思源黑体 CN Bold" panose="020B0800000000000000" pitchFamily="34" charset="-122"/>
                </a:rPr>
                <a:t>的点的数量。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ea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822935" cy="1411605"/>
            <a:chOff x="0" y="0"/>
            <a:chExt cx="9170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787" cy="1134"/>
              <a:chOff x="110640" y="274271"/>
              <a:chExt cx="4945042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8" y="274271"/>
                <a:ext cx="3815944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树的性质与遍历</a:t>
                </a:r>
                <a:endParaRPr lang="en-US" altLang="zh-CN" sz="3200" b="1" dirty="0">
                  <a:cs typeface="+mn-ea"/>
                  <a:sym typeface="+mn-lt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40" y="312371"/>
                <a:ext cx="798229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01.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0980" y="2903220"/>
            <a:ext cx="4332605" cy="338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026795" y="1341755"/>
            <a:ext cx="10212704" cy="1276350"/>
            <a:chOff x="5133973" y="1165519"/>
            <a:chExt cx="6554435" cy="1276350"/>
          </a:xfrm>
        </p:grpSpPr>
        <p:sp>
          <p:nvSpPr>
            <p:cNvPr id="32" name="文本框 31"/>
            <p:cNvSpPr txBox="1"/>
            <p:nvPr/>
          </p:nvSpPr>
          <p:spPr>
            <a:xfrm>
              <a:off x="5133973" y="1611924"/>
              <a:ext cx="655443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树上任意两节点之间所形成简单路径种，最长的那一条即为树的直径，在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O(n)</a:t>
              </a: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的时间复杂度内求出树的直径的长度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00000"/>
                </a:lnSpc>
                <a:buFont typeface="Wingdings" panose="05000000000000000000" pitchFamily="2" charset="2"/>
                <a:buChar char="u"/>
              </a:pPr>
              <a:r>
                <a:rPr lang="zh-CN" altLang="en-US" sz="2000" b="1" dirty="0">
                  <a:solidFill>
                    <a:schemeClr val="tx1"/>
                  </a:solidFill>
                  <a:latin typeface="思源黑体 CN Normal" panose="020B0400000000000000" charset="-122"/>
                  <a:ea typeface="思源黑体 CN Normal" panose="020B0400000000000000" charset="-122"/>
                  <a:cs typeface="思源宋体" panose="02020400000000000000" charset="-122"/>
                  <a:sym typeface="+mn-ea"/>
                </a:rPr>
                <a:t>题面描述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4870" y="2412365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2861310"/>
            <a:chOff x="5038609" y="813729"/>
            <a:chExt cx="6554435" cy="286131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2861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定理：在一棵树上，从任意节点 y 开始进行一次 DFS，到达的距离其最远的节点 z 必为直径的一端。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所以从任意节点开始，</a:t>
              </a: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进行一次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，寻找离这点最远的节点，就是直径的一端。然后从这一端再做一次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dfs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找最远点，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就找到了直径的另一端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33974" y="116551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5" y="4652645"/>
            <a:ext cx="4991735" cy="2205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4580890"/>
            <a:ext cx="4766945" cy="2205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5" y="2632075"/>
            <a:ext cx="4085590" cy="1852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2955018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1422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代码实现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另外，树的直径也可以用树形</a:t>
              </a:r>
              <a:r>
                <a: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dp</a:t>
              </a: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的方法来求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思源黑体 CN Bold" panose="020B0800000000000000" pitchFamily="34" charset="-122"/>
                </a:rPr>
                <a:t>树是不会形成回路的，所以只要不允许遍历父节点即可</a:t>
              </a: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4" y="274271"/>
              <a:chExt cx="5050458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树的直径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4" y="312371"/>
                <a:ext cx="798243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02.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15" y="317500"/>
            <a:ext cx="3947795" cy="6260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7773" y="2866390"/>
            <a:ext cx="4520565" cy="399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定义：在一棵树中，如果我们选择某个节点为根，可以使得它的所有子树中最大的子树最小，那么这个节点就被称为树的重心</a:t>
            </a:r>
          </a:p>
          <a:p>
            <a:endParaRPr lang="zh-CN" altLang="en-US"/>
          </a:p>
          <a:p>
            <a:r>
              <a:rPr lang="zh-CN" altLang="en-US"/>
              <a:t>根据定义，我们可以得到如下性质：</a:t>
            </a:r>
          </a:p>
          <a:p>
            <a:r>
              <a:rPr lang="en-US" altLang="zh-CN"/>
              <a:t>1</a:t>
            </a:r>
            <a:r>
              <a:rPr lang="zh-CN" altLang="en-US"/>
              <a:t>、以重心为树根时，所有的子树的大小不超过全树大小的一半</a:t>
            </a:r>
          </a:p>
          <a:p>
            <a:r>
              <a:rPr lang="zh-CN" altLang="en-US"/>
              <a:t>证明：假设当前选择的重心是</a:t>
            </a:r>
            <a:r>
              <a:rPr lang="en-US" altLang="zh-CN"/>
              <a:t>u</a:t>
            </a:r>
            <a:r>
              <a:rPr lang="zh-CN" altLang="en-US"/>
              <a:t>，与它相连的子树</a:t>
            </a:r>
            <a:r>
              <a:rPr lang="en-US" altLang="zh-CN"/>
              <a:t>v</a:t>
            </a:r>
            <a:r>
              <a:rPr lang="zh-CN" altLang="en-US"/>
              <a:t>的大小超过了全树的一半，那么可以将</a:t>
            </a:r>
            <a:r>
              <a:rPr lang="en-US" altLang="zh-CN"/>
              <a:t>v</a:t>
            </a:r>
            <a:r>
              <a:rPr lang="zh-CN" altLang="en-US"/>
              <a:t>变为新的重心，让这个最大子树的大小至少减少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、树中所有点到某个点的距离和中，到重心的距离和是最小的。</a:t>
            </a:r>
          </a:p>
          <a:p>
            <a:r>
              <a:rPr lang="zh-CN" altLang="en-US"/>
              <a:t>证明：每次重心往别处移动时，假设往子树</a:t>
            </a:r>
            <a:r>
              <a:rPr lang="en-US" altLang="zh-CN"/>
              <a:t>v</a:t>
            </a:r>
            <a:r>
              <a:rPr lang="zh-CN" altLang="en-US"/>
              <a:t>内移动，那么</a:t>
            </a:r>
            <a:r>
              <a:rPr lang="en-US" altLang="zh-CN"/>
              <a:t>v</a:t>
            </a:r>
            <a:r>
              <a:rPr lang="zh-CN" altLang="en-US"/>
              <a:t>内的距离全都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zh-CN" altLang="en-US"/>
              <a:t>外的距离全都</a:t>
            </a:r>
            <a:r>
              <a:rPr lang="en-US" altLang="zh-CN"/>
              <a:t>+1</a:t>
            </a:r>
          </a:p>
          <a:p>
            <a:r>
              <a:rPr lang="zh-CN" altLang="en-US"/>
              <a:t>由定理</a:t>
            </a:r>
            <a:r>
              <a:rPr lang="en-US" altLang="zh-CN"/>
              <a:t>1</a:t>
            </a:r>
            <a:r>
              <a:rPr lang="zh-CN" altLang="en-US"/>
              <a:t>，没有一个重心的子树大小是大于全树大小一半的。所以从重心往其他点移动，距离一定更长。</a:t>
            </a: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、把两棵树通过一条边相连得到一棵新的树，那么新的树的重心就在连接原来两棵树的重心的路径上。</a:t>
            </a:r>
          </a:p>
          <a:p>
            <a:endParaRPr lang="zh-CN" altLang="en-US"/>
          </a:p>
          <a:p>
            <a:r>
              <a:rPr lang="zh-CN" altLang="en-US"/>
              <a:t>考虑调整法，找新树的重心，那么每次我们调整到的点</a:t>
            </a:r>
            <a:r>
              <a:rPr lang="en-US" altLang="zh-CN"/>
              <a:t>v</a:t>
            </a:r>
            <a:r>
              <a:rPr lang="zh-CN" altLang="en-US"/>
              <a:t>的子树大小一定大于新树的一半，而对于原树上的，不在这条路径上的点，由定理</a:t>
            </a:r>
            <a:r>
              <a:rPr lang="en-US" altLang="zh-CN"/>
              <a:t>1</a:t>
            </a:r>
            <a:r>
              <a:rPr lang="zh-CN" altLang="en-US"/>
              <a:t>，以它们为根的子树大小都小于原树一半，进而小于新树一半。</a:t>
            </a:r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、在一棵树上添加或删除一个叶子，那么它的重心最多只移动一条边的距离。</a:t>
            </a:r>
          </a:p>
          <a:p>
            <a:r>
              <a:rPr lang="zh-CN" altLang="en-US"/>
              <a:t>沿用定理</a:t>
            </a:r>
            <a:r>
              <a:rPr lang="en-US" altLang="zh-CN"/>
              <a:t>1</a:t>
            </a:r>
            <a:r>
              <a:rPr lang="zh-CN" altLang="en-US"/>
              <a:t>的方法，如果增加了一个节点，最多只可能使某一个子树的大小比一半多</a:t>
            </a:r>
            <a:r>
              <a:rPr lang="en-US" altLang="zh-CN"/>
              <a:t>1</a:t>
            </a:r>
            <a:r>
              <a:rPr lang="zh-CN" altLang="en-US"/>
              <a:t>，此时只要移动一次重心即可解决问题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7"/>
          <p:cNvSpPr txBox="1">
            <a:spLocks noChangeArrowheads="1"/>
          </p:cNvSpPr>
          <p:nvPr/>
        </p:nvSpPr>
        <p:spPr bwMode="auto">
          <a:xfrm flipH="1">
            <a:off x="8859172" y="3830412"/>
            <a:ext cx="3021311" cy="152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添加标题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charset="-122"/>
              <a:ea typeface="思源黑体 CN Normal" panose="020B0400000000000000" charset="-122"/>
              <a:cs typeface="+mn-cs"/>
            </a:endParaRPr>
          </a:p>
          <a:p>
            <a:pPr lvl="0" algn="ctr" defTabSz="457200">
              <a:lnSpc>
                <a:spcPct val="15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请您单击此处添加合适文字加以说明，可根据自己的需要适当地调整文字大小或者颜色等属性。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78205" y="989965"/>
            <a:ext cx="10212704" cy="1772920"/>
            <a:chOff x="5038609" y="813729"/>
            <a:chExt cx="6554435" cy="1772920"/>
          </a:xfrm>
        </p:grpSpPr>
        <p:sp>
          <p:nvSpPr>
            <p:cNvPr id="32" name="文本框 31"/>
            <p:cNvSpPr txBox="1"/>
            <p:nvPr/>
          </p:nvSpPr>
          <p:spPr>
            <a:xfrm>
              <a:off x="5038609" y="813729"/>
              <a:ext cx="6554435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endPara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 Bold" panose="020B0800000000000000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38610" y="2187869"/>
              <a:ext cx="30784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00000"/>
                </a:lnSpc>
                <a:buFont typeface="Wingdings" panose="05000000000000000000" pitchFamily="2" charset="2"/>
                <a:buNone/>
              </a:pPr>
              <a:endParaRPr lang="zh-CN" altLang="en-US" sz="2000" b="1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宋体" panose="02020400000000000000" charset="-122"/>
                <a:sym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0"/>
            <a:ext cx="5928338" cy="1411605"/>
            <a:chOff x="0" y="0"/>
            <a:chExt cx="9336" cy="22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383" y="628"/>
              <a:ext cx="7953" cy="1134"/>
              <a:chOff x="110633" y="274271"/>
              <a:chExt cx="5050459" cy="72009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982301" y="403129"/>
                <a:ext cx="98833" cy="462186"/>
              </a:xfrm>
              <a:prstGeom prst="rect">
                <a:avLst/>
              </a:pr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39732" y="274271"/>
                <a:ext cx="392136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3200" b="1" dirty="0">
                    <a:cs typeface="+mn-ea"/>
                    <a:sym typeface="+mn-lt"/>
                  </a:rPr>
                  <a:t>树的重心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633" y="312371"/>
                <a:ext cx="798246" cy="681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200" b="1" dirty="0">
                    <a:cs typeface="+mn-ea"/>
                    <a:sym typeface="+mn-lt"/>
                  </a:rPr>
                  <a:t>03.</a:t>
                </a:r>
                <a:endParaRPr lang="zh-CN" altLang="en-US" sz="3200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0"/>
              <a:ext cx="1992" cy="2223"/>
              <a:chOff x="0" y="0"/>
              <a:chExt cx="1992" cy="2223"/>
            </a:xfrm>
          </p:grpSpPr>
          <p:sp>
            <p:nvSpPr>
              <p:cNvPr id="52" name="任意多边形: 形状 11"/>
              <p:cNvSpPr/>
              <p:nvPr/>
            </p:nvSpPr>
            <p:spPr>
              <a:xfrm>
                <a:off x="240" y="167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23A0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12"/>
              <p:cNvSpPr/>
              <p:nvPr/>
            </p:nvSpPr>
            <p:spPr>
              <a:xfrm>
                <a:off x="0" y="0"/>
                <a:ext cx="1753" cy="2057"/>
              </a:xfrm>
              <a:custGeom>
                <a:avLst/>
                <a:gdLst>
                  <a:gd name="connsiteX0" fmla="*/ 0 w 1650801"/>
                  <a:gd name="connsiteY0" fmla="*/ 0 h 1936665"/>
                  <a:gd name="connsiteX1" fmla="*/ 1650801 w 1650801"/>
                  <a:gd name="connsiteY1" fmla="*/ 0 h 1936665"/>
                  <a:gd name="connsiteX2" fmla="*/ 1473933 w 1650801"/>
                  <a:gd name="connsiteY2" fmla="*/ 177394 h 1936665"/>
                  <a:gd name="connsiteX3" fmla="*/ 70335 w 1650801"/>
                  <a:gd name="connsiteY3" fmla="*/ 1835501 h 1936665"/>
                  <a:gd name="connsiteX4" fmla="*/ 0 w 1650801"/>
                  <a:gd name="connsiteY4" fmla="*/ 1936665 h 193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0801" h="1936665">
                    <a:moveTo>
                      <a:pt x="0" y="0"/>
                    </a:moveTo>
                    <a:lnTo>
                      <a:pt x="1650801" y="0"/>
                    </a:lnTo>
                    <a:lnTo>
                      <a:pt x="1473933" y="177394"/>
                    </a:lnTo>
                    <a:cubicBezTo>
                      <a:pt x="946199" y="723238"/>
                      <a:pt x="473736" y="1279970"/>
                      <a:pt x="70335" y="1835501"/>
                    </a:cubicBezTo>
                    <a:lnTo>
                      <a:pt x="0" y="1936665"/>
                    </a:lnTo>
                    <a:close/>
                  </a:path>
                </a:pathLst>
              </a:custGeom>
              <a:solidFill>
                <a:srgbClr val="65B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967740" y="1512570"/>
            <a:ext cx="1006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例题：</a:t>
            </a:r>
            <a:r>
              <a:rPr lang="en-US" altLang="zh-CN"/>
              <a:t>P1395</a:t>
            </a:r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1898650"/>
            <a:ext cx="9738360" cy="21062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55" y="4046220"/>
            <a:ext cx="8925560" cy="2331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MxNWYyYjcxMmMzYmU0MjFkZmYyNThiMWI4MDNmN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25,&quot;width&quot;:682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25,&quot;width&quot;:682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13,&quot;width&quot;:669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游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3ciys42">
      <a:majorFont>
        <a:latin typeface="思源黑体 CN Normal"/>
        <a:ea typeface="思源黑体 CN Normal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1360</Words>
  <Application>Microsoft Office PowerPoint</Application>
  <PresentationFormat>宽屏</PresentationFormat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思源黑体 CN Normal</vt:lpstr>
      <vt:lpstr>微软雅黑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pts</dc:creator>
  <cp:lastModifiedBy>うまる 土间</cp:lastModifiedBy>
  <cp:revision>217</cp:revision>
  <dcterms:created xsi:type="dcterms:W3CDTF">2021-06-30T15:00:00Z</dcterms:created>
  <dcterms:modified xsi:type="dcterms:W3CDTF">2024-08-18T20:20:07Z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31C42613DA8A4BA2BFC37F0D2EFC1D21_13</vt:lpwstr>
  </property>
</Properties>
</file>