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</p:sldIdLst>
  <p:sldSz cx="9906000" cy="6858000" type="A4"/>
  <p:notesSz cx="6858000" cy="9144000"/>
  <p:embeddedFontLst>
    <p:embeddedFont>
      <p:font typeface="Oswald" panose="00000500000000000000" pitchFamily="2" charset="0"/>
      <p:regular r:id="rId17"/>
      <p:bold r:id="rId18"/>
    </p:embeddedFont>
    <p:embeddedFont>
      <p:font typeface="Oswald Light" panose="00000400000000000000" pitchFamily="2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iuNVENDPHpW9AhxMxphJkLKKNt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D6D7DD-6DFD-4869-A816-5F6A39D41E8E}">
  <a:tblStyle styleId="{06D6D7DD-6DFD-4869-A816-5F6A39D41E8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4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8990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9499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21750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7046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7968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5028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9136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31471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04518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38693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1497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0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0"/>
          <p:cNvSpPr txBox="1">
            <a:spLocks noGrp="1"/>
          </p:cNvSpPr>
          <p:nvPr>
            <p:ph type="title"/>
          </p:nvPr>
        </p:nvSpPr>
        <p:spPr>
          <a:xfrm rot="5400000">
            <a:off x="5251054" y="2203054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body" idx="1"/>
          </p:nvPr>
        </p:nvSpPr>
        <p:spPr>
          <a:xfrm rot="5400000">
            <a:off x="917179" y="128984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2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3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3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3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3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4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body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5"/>
          <p:cNvSpPr txBox="1"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5"/>
          <p:cNvSpPr txBox="1"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body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body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5"/>
          <p:cNvSpPr txBox="1">
            <a:spLocks noGrp="1"/>
          </p:cNvSpPr>
          <p:nvPr>
            <p:ph type="body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6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body"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body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9"/>
          <p:cNvSpPr txBox="1">
            <a:spLocks noGrp="1"/>
          </p:cNvSpPr>
          <p:nvPr>
            <p:ph type="body" idx="1"/>
          </p:nvPr>
        </p:nvSpPr>
        <p:spPr>
          <a:xfrm rot="5400000">
            <a:off x="2777332" y="-270668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0" y="0"/>
            <a:ext cx="4953000" cy="6858000"/>
          </a:xfrm>
          <a:custGeom>
            <a:avLst/>
            <a:gdLst/>
            <a:ahLst/>
            <a:cxnLst/>
            <a:rect l="l" t="t" r="r" b="b"/>
            <a:pathLst>
              <a:path w="6096001" h="6858000" extrusionOk="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rgbClr val="EFEFE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algn="l" rotWithShape="0">
              <a:srgbClr val="D8D8D8">
                <a:alpha val="2941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0" y="0"/>
            <a:ext cx="4945958" cy="6858000"/>
          </a:xfrm>
          <a:custGeom>
            <a:avLst/>
            <a:gdLst/>
            <a:ahLst/>
            <a:cxnLst/>
            <a:rect l="l" t="t" r="r" b="b"/>
            <a:pathLst>
              <a:path w="6087332" h="6858000" extrusionOk="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356616" y="2321496"/>
            <a:ext cx="4077997" cy="2774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GB" sz="5400" b="1" dirty="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rPr>
              <a:t>Sterling</a:t>
            </a:r>
            <a:r>
              <a:rPr lang="en-GB" sz="5400" b="1" i="0" u="none" strike="noStrike" cap="none" dirty="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rPr>
              <a:t> E-Commerce</a:t>
            </a:r>
            <a:endParaRPr sz="1400" b="1" i="0" u="none" strike="noStrike" cap="none" dirty="0">
              <a:solidFill>
                <a:srgbClr val="7F7F7F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1" i="0" u="none" strike="noStrike" cap="none" dirty="0">
              <a:solidFill>
                <a:srgbClr val="7F7F7F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dirty="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rPr>
              <a:t>Project</a:t>
            </a:r>
            <a:r>
              <a:rPr lang="en-GB" sz="2400" b="1" i="0" u="none" strike="noStrike" cap="none" dirty="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rPr>
              <a:t> Report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dirty="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rPr>
              <a:t>For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 dirty="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rPr>
              <a:t>Group 2 (Evening)</a:t>
            </a:r>
            <a:endParaRPr sz="1200" b="1" i="0" u="none" strike="noStrike" cap="none" dirty="0">
              <a:solidFill>
                <a:srgbClr val="7F7F7F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397392" y="5571462"/>
            <a:ext cx="4077997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397391" y="5762492"/>
            <a:ext cx="204895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dirty="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rPr>
              <a:t>SEPT</a:t>
            </a:r>
            <a:r>
              <a:rPr lang="en-GB" sz="1800" b="1" i="0" u="none" strike="noStrike" cap="none" dirty="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rPr>
              <a:t>EMBER 2024</a:t>
            </a:r>
            <a:endParaRPr sz="1800" b="1" i="0" u="none" strike="noStrike" cap="none" dirty="0">
              <a:solidFill>
                <a:srgbClr val="7F7F7F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1026" name="Picture 2" descr="1,317,300+ E Commerce Stock Photos, Pictures &amp; Royalty-Free ...">
            <a:extLst>
              <a:ext uri="{FF2B5EF4-FFF2-40B4-BE49-F238E27FC236}">
                <a16:creationId xmlns:a16="http://schemas.microsoft.com/office/drawing/2014/main" id="{DB261967-8686-7746-AD3A-15C903F75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165" y="-1"/>
            <a:ext cx="489383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>
            <a:off x="0" y="5852160"/>
            <a:ext cx="9906000" cy="1005840"/>
          </a:xfrm>
          <a:prstGeom prst="flowChartManualInput">
            <a:avLst/>
          </a:prstGeom>
          <a:solidFill>
            <a:srgbClr val="4FC143"/>
          </a:solidFill>
          <a:ln w="12700" cap="flat" cmpd="sng">
            <a:solidFill>
              <a:srgbClr val="4FC14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4"/>
          <p:cNvCxnSpPr/>
          <p:nvPr/>
        </p:nvCxnSpPr>
        <p:spPr>
          <a:xfrm>
            <a:off x="365125" y="3467617"/>
            <a:ext cx="0" cy="2412000"/>
          </a:xfrm>
          <a:prstGeom prst="straightConnector1">
            <a:avLst/>
          </a:prstGeom>
          <a:noFill/>
          <a:ln w="9525" cap="flat" cmpd="sng">
            <a:solidFill>
              <a:srgbClr val="4FC1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4"/>
          <p:cNvSpPr txBox="1"/>
          <p:nvPr/>
        </p:nvSpPr>
        <p:spPr>
          <a:xfrm rot="-5400000">
            <a:off x="-1159000" y="1772864"/>
            <a:ext cx="30369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lang="en-GB" sz="1400" b="0" i="0" u="none" strike="noStrike" cap="none" dirty="0">
                <a:solidFill>
                  <a:srgbClr val="002060"/>
                </a:solidFill>
                <a:latin typeface="Oswald"/>
                <a:ea typeface="Oswald"/>
                <a:cs typeface="Oswald"/>
                <a:sym typeface="Oswald"/>
              </a:rPr>
              <a:t>RECOMMENDATIONS - </a:t>
            </a:r>
            <a:r>
              <a:rPr lang="en-GB" dirty="0">
                <a:solidFill>
                  <a:srgbClr val="F97D39"/>
                </a:solidFill>
                <a:latin typeface="Oswald"/>
                <a:ea typeface="Oswald"/>
                <a:cs typeface="Oswald"/>
                <a:sym typeface="Oswald"/>
              </a:rPr>
              <a:t>SEPT</a:t>
            </a:r>
            <a:r>
              <a:rPr lang="en-GB" sz="1400" b="0" i="0" u="none" strike="noStrike" cap="none" dirty="0">
                <a:solidFill>
                  <a:srgbClr val="F97D39"/>
                </a:solidFill>
                <a:latin typeface="Oswald"/>
                <a:ea typeface="Oswald"/>
                <a:cs typeface="Oswald"/>
                <a:sym typeface="Oswald"/>
              </a:rPr>
              <a:t>EMBER 2024</a:t>
            </a:r>
            <a:r>
              <a:rPr lang="en-GB" sz="1400" b="0" i="0" u="none" strike="noStrike" cap="none" dirty="0">
                <a:solidFill>
                  <a:srgbClr val="00206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400" b="0" i="0" u="none" strike="noStrike" cap="none" dirty="0">
              <a:solidFill>
                <a:srgbClr val="F97D3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559486" y="660071"/>
            <a:ext cx="8764396" cy="218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3200" b="1" i="0" u="none" strike="noStrike" cap="none" dirty="0">
                <a:solidFill>
                  <a:srgbClr val="213559"/>
                </a:solidFill>
                <a:latin typeface="Oswald Light"/>
                <a:ea typeface="Oswald Light"/>
                <a:cs typeface="Oswald Light"/>
                <a:sym typeface="Oswald Light"/>
              </a:rPr>
              <a:t>Expand Digital Payment Adoption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en-GB" sz="3200" b="1" dirty="0">
              <a:solidFill>
                <a:srgbClr val="213559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ingdings" panose="05000000000000000000" pitchFamily="2" charset="2"/>
              <a:buChar char="Ø"/>
            </a:pPr>
            <a:r>
              <a:rPr lang="en-US" sz="2400" b="0" i="0" u="none" strike="noStrike" cap="none" dirty="0">
                <a:solidFill>
                  <a:srgbClr val="213559"/>
                </a:solidFill>
                <a:latin typeface="Oswald Light"/>
                <a:ea typeface="Oswald Light"/>
                <a:cs typeface="Oswald Light"/>
                <a:sym typeface="Oswald Light"/>
              </a:rPr>
              <a:t>Promote online payment methods to reduce reliance on COD and improve operational efficiency. Offering incentives such as discounts or loyalty points could encourage this transition.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3862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>
            <a:off x="0" y="5852160"/>
            <a:ext cx="9906000" cy="1005840"/>
          </a:xfrm>
          <a:prstGeom prst="flowChartManualInput">
            <a:avLst/>
          </a:prstGeom>
          <a:solidFill>
            <a:srgbClr val="4FC143"/>
          </a:solidFill>
          <a:ln w="12700" cap="flat" cmpd="sng">
            <a:solidFill>
              <a:srgbClr val="4FC14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4"/>
          <p:cNvCxnSpPr/>
          <p:nvPr/>
        </p:nvCxnSpPr>
        <p:spPr>
          <a:xfrm>
            <a:off x="365125" y="3467617"/>
            <a:ext cx="0" cy="2412000"/>
          </a:xfrm>
          <a:prstGeom prst="straightConnector1">
            <a:avLst/>
          </a:prstGeom>
          <a:noFill/>
          <a:ln w="9525" cap="flat" cmpd="sng">
            <a:solidFill>
              <a:srgbClr val="4FC1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4"/>
          <p:cNvSpPr txBox="1"/>
          <p:nvPr/>
        </p:nvSpPr>
        <p:spPr>
          <a:xfrm rot="-5400000">
            <a:off x="-1159000" y="1772864"/>
            <a:ext cx="30369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lang="en-GB" sz="1400" b="0" i="0" u="none" strike="noStrike" cap="none" dirty="0">
                <a:solidFill>
                  <a:srgbClr val="002060"/>
                </a:solidFill>
                <a:latin typeface="Oswald"/>
                <a:ea typeface="Oswald"/>
                <a:cs typeface="Oswald"/>
                <a:sym typeface="Oswald"/>
              </a:rPr>
              <a:t>RECOMMENDATIONS - </a:t>
            </a:r>
            <a:r>
              <a:rPr lang="en-GB" dirty="0">
                <a:solidFill>
                  <a:srgbClr val="F97D39"/>
                </a:solidFill>
                <a:latin typeface="Oswald"/>
                <a:ea typeface="Oswald"/>
                <a:cs typeface="Oswald"/>
                <a:sym typeface="Oswald"/>
              </a:rPr>
              <a:t>SEPT</a:t>
            </a:r>
            <a:r>
              <a:rPr lang="en-GB" sz="1400" b="0" i="0" u="none" strike="noStrike" cap="none" dirty="0">
                <a:solidFill>
                  <a:srgbClr val="F97D39"/>
                </a:solidFill>
                <a:latin typeface="Oswald"/>
                <a:ea typeface="Oswald"/>
                <a:cs typeface="Oswald"/>
                <a:sym typeface="Oswald"/>
              </a:rPr>
              <a:t>EMBER 2024</a:t>
            </a:r>
            <a:r>
              <a:rPr lang="en-GB" sz="1400" b="0" i="0" u="none" strike="noStrike" cap="none" dirty="0">
                <a:solidFill>
                  <a:srgbClr val="00206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400" b="0" i="0" u="none" strike="noStrike" cap="none" dirty="0">
              <a:solidFill>
                <a:srgbClr val="F97D3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559486" y="660071"/>
            <a:ext cx="8764396" cy="218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3200" b="1" i="0" u="none" strike="noStrike" cap="none" dirty="0">
                <a:solidFill>
                  <a:srgbClr val="213559"/>
                </a:solidFill>
                <a:latin typeface="Oswald Light"/>
                <a:ea typeface="Oswald Light"/>
                <a:cs typeface="Oswald Light"/>
                <a:sym typeface="Oswald Light"/>
              </a:rPr>
              <a:t>Target Underperforming Regions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en-GB" sz="3200" b="1" dirty="0">
              <a:solidFill>
                <a:srgbClr val="213559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ingdings" panose="05000000000000000000" pitchFamily="2" charset="2"/>
              <a:buChar char="Ø"/>
            </a:pPr>
            <a:r>
              <a:rPr lang="en-US" sz="2400" b="0" i="0" u="none" strike="noStrike" cap="none" dirty="0">
                <a:solidFill>
                  <a:srgbClr val="213559"/>
                </a:solidFill>
                <a:latin typeface="Oswald Light"/>
                <a:ea typeface="Oswald Light"/>
                <a:cs typeface="Oswald Light"/>
                <a:sym typeface="Oswald Light"/>
              </a:rPr>
              <a:t>Northeast and West regions exhibit lower sales volumes. Strategic marketing campaigns, product localization, or partnerships could drive sales in these regions.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051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>
            <a:off x="0" y="5852160"/>
            <a:ext cx="9906000" cy="1005840"/>
          </a:xfrm>
          <a:prstGeom prst="flowChartManualInput">
            <a:avLst/>
          </a:prstGeom>
          <a:solidFill>
            <a:srgbClr val="4FC143"/>
          </a:solidFill>
          <a:ln w="12700" cap="flat" cmpd="sng">
            <a:solidFill>
              <a:srgbClr val="4FC14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4"/>
          <p:cNvCxnSpPr/>
          <p:nvPr/>
        </p:nvCxnSpPr>
        <p:spPr>
          <a:xfrm>
            <a:off x="365125" y="3467617"/>
            <a:ext cx="0" cy="2412000"/>
          </a:xfrm>
          <a:prstGeom prst="straightConnector1">
            <a:avLst/>
          </a:prstGeom>
          <a:noFill/>
          <a:ln w="9525" cap="flat" cmpd="sng">
            <a:solidFill>
              <a:srgbClr val="4FC1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4"/>
          <p:cNvSpPr txBox="1"/>
          <p:nvPr/>
        </p:nvSpPr>
        <p:spPr>
          <a:xfrm rot="-5400000">
            <a:off x="-1159000" y="1772864"/>
            <a:ext cx="30369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lang="en-GB" sz="1400" b="0" i="0" u="none" strike="noStrike" cap="none" dirty="0">
                <a:solidFill>
                  <a:srgbClr val="002060"/>
                </a:solidFill>
                <a:latin typeface="Oswald"/>
                <a:ea typeface="Oswald"/>
                <a:cs typeface="Oswald"/>
                <a:sym typeface="Oswald"/>
              </a:rPr>
              <a:t>RECOMMENDATIONS - </a:t>
            </a:r>
            <a:r>
              <a:rPr lang="en-GB" dirty="0">
                <a:solidFill>
                  <a:srgbClr val="F97D39"/>
                </a:solidFill>
                <a:latin typeface="Oswald"/>
                <a:ea typeface="Oswald"/>
                <a:cs typeface="Oswald"/>
                <a:sym typeface="Oswald"/>
              </a:rPr>
              <a:t>SEPT</a:t>
            </a:r>
            <a:r>
              <a:rPr lang="en-GB" sz="1400" b="0" i="0" u="none" strike="noStrike" cap="none" dirty="0">
                <a:solidFill>
                  <a:srgbClr val="F97D39"/>
                </a:solidFill>
                <a:latin typeface="Oswald"/>
                <a:ea typeface="Oswald"/>
                <a:cs typeface="Oswald"/>
                <a:sym typeface="Oswald"/>
              </a:rPr>
              <a:t>EMBER 2024</a:t>
            </a:r>
            <a:r>
              <a:rPr lang="en-GB" sz="1400" b="0" i="0" u="none" strike="noStrike" cap="none" dirty="0">
                <a:solidFill>
                  <a:srgbClr val="00206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400" b="0" i="0" u="none" strike="noStrike" cap="none" dirty="0">
              <a:solidFill>
                <a:srgbClr val="F97D3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559486" y="660071"/>
            <a:ext cx="8764396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213559"/>
                </a:solidFill>
                <a:latin typeface="Oswald Light"/>
                <a:ea typeface="Oswald Light"/>
                <a:cs typeface="Oswald Light"/>
                <a:sym typeface="Oswald Light"/>
              </a:rPr>
              <a:t>Enhance Marketing to Key Cities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en-GB" sz="3200" b="1" dirty="0">
              <a:solidFill>
                <a:srgbClr val="213559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ingdings" panose="05000000000000000000" pitchFamily="2" charset="2"/>
              <a:buChar char="Ø"/>
            </a:pPr>
            <a:r>
              <a:rPr lang="en-US" sz="2400" b="0" i="0" u="none" strike="noStrike" cap="none" dirty="0">
                <a:solidFill>
                  <a:srgbClr val="213559"/>
                </a:solidFill>
                <a:latin typeface="Oswald Light"/>
                <a:ea typeface="Oswald Light"/>
                <a:cs typeface="Oswald Light"/>
                <a:sym typeface="Oswald Light"/>
              </a:rPr>
              <a:t>Invest in marketing initiatives in high-performing cities like Noxapater, Dennis, and Goodland to sustain growth and customer retention.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1652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>
            <a:off x="0" y="5852160"/>
            <a:ext cx="9906000" cy="1005840"/>
          </a:xfrm>
          <a:prstGeom prst="flowChartManualInput">
            <a:avLst/>
          </a:prstGeom>
          <a:solidFill>
            <a:srgbClr val="4FC143"/>
          </a:solidFill>
          <a:ln w="12700" cap="flat" cmpd="sng">
            <a:solidFill>
              <a:srgbClr val="4FC14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4"/>
          <p:cNvCxnSpPr/>
          <p:nvPr/>
        </p:nvCxnSpPr>
        <p:spPr>
          <a:xfrm>
            <a:off x="365125" y="3467617"/>
            <a:ext cx="0" cy="2412000"/>
          </a:xfrm>
          <a:prstGeom prst="straightConnector1">
            <a:avLst/>
          </a:prstGeom>
          <a:noFill/>
          <a:ln w="9525" cap="flat" cmpd="sng">
            <a:solidFill>
              <a:srgbClr val="4FC1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4"/>
          <p:cNvSpPr txBox="1"/>
          <p:nvPr/>
        </p:nvSpPr>
        <p:spPr>
          <a:xfrm rot="-5400000">
            <a:off x="-1159000" y="1772864"/>
            <a:ext cx="30369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lang="en-GB" sz="1400" b="0" i="0" u="none" strike="noStrike" cap="none" dirty="0">
                <a:solidFill>
                  <a:srgbClr val="002060"/>
                </a:solidFill>
                <a:latin typeface="Oswald"/>
                <a:ea typeface="Oswald"/>
                <a:cs typeface="Oswald"/>
                <a:sym typeface="Oswald"/>
              </a:rPr>
              <a:t>RECOMMENDATIONS - </a:t>
            </a:r>
            <a:r>
              <a:rPr lang="en-GB" dirty="0">
                <a:solidFill>
                  <a:srgbClr val="F97D39"/>
                </a:solidFill>
                <a:latin typeface="Oswald"/>
                <a:ea typeface="Oswald"/>
                <a:cs typeface="Oswald"/>
                <a:sym typeface="Oswald"/>
              </a:rPr>
              <a:t>SEPT</a:t>
            </a:r>
            <a:r>
              <a:rPr lang="en-GB" sz="1400" b="0" i="0" u="none" strike="noStrike" cap="none" dirty="0">
                <a:solidFill>
                  <a:srgbClr val="F97D39"/>
                </a:solidFill>
                <a:latin typeface="Oswald"/>
                <a:ea typeface="Oswald"/>
                <a:cs typeface="Oswald"/>
                <a:sym typeface="Oswald"/>
              </a:rPr>
              <a:t>EMBER 2024</a:t>
            </a:r>
            <a:r>
              <a:rPr lang="en-GB" sz="1400" b="0" i="0" u="none" strike="noStrike" cap="none" dirty="0">
                <a:solidFill>
                  <a:srgbClr val="00206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400" b="0" i="0" u="none" strike="noStrike" cap="none" dirty="0">
              <a:solidFill>
                <a:srgbClr val="F97D3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559486" y="660071"/>
            <a:ext cx="8764396" cy="218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213559"/>
                </a:solidFill>
                <a:latin typeface="Oswald Light"/>
                <a:ea typeface="Oswald Light"/>
                <a:cs typeface="Oswald Light"/>
                <a:sym typeface="Oswald Light"/>
              </a:rPr>
              <a:t>Focus on Gender-Based Marketing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en-GB" sz="3200" b="1" dirty="0">
              <a:solidFill>
                <a:srgbClr val="213559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ingdings" panose="05000000000000000000" pitchFamily="2" charset="2"/>
              <a:buChar char="Ø"/>
            </a:pPr>
            <a:r>
              <a:rPr lang="en-US" sz="2400" b="0" i="0" u="none" strike="noStrike" cap="none" dirty="0">
                <a:solidFill>
                  <a:srgbClr val="213559"/>
                </a:solidFill>
                <a:latin typeface="Oswald Light"/>
                <a:ea typeface="Oswald Light"/>
                <a:cs typeface="Oswald Light"/>
                <a:sym typeface="Oswald Light"/>
              </a:rPr>
              <a:t>Since sales are evenly split by gender, tailoring marketing strategies for both male and female customers in categories like fashion, beauty, and grooming could enhance customer engagement and conversion rates.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3649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>
            <a:off x="0" y="5852160"/>
            <a:ext cx="9906000" cy="1005840"/>
          </a:xfrm>
          <a:prstGeom prst="flowChartManualInput">
            <a:avLst/>
          </a:prstGeom>
          <a:solidFill>
            <a:srgbClr val="4FC143"/>
          </a:solidFill>
          <a:ln w="12700" cap="flat" cmpd="sng">
            <a:solidFill>
              <a:srgbClr val="4FC14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4"/>
          <p:cNvCxnSpPr/>
          <p:nvPr/>
        </p:nvCxnSpPr>
        <p:spPr>
          <a:xfrm>
            <a:off x="365125" y="3467617"/>
            <a:ext cx="0" cy="2412000"/>
          </a:xfrm>
          <a:prstGeom prst="straightConnector1">
            <a:avLst/>
          </a:prstGeom>
          <a:noFill/>
          <a:ln w="9525" cap="flat" cmpd="sng">
            <a:solidFill>
              <a:srgbClr val="4FC1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4"/>
          <p:cNvSpPr txBox="1"/>
          <p:nvPr/>
        </p:nvSpPr>
        <p:spPr>
          <a:xfrm rot="-5400000">
            <a:off x="-1159000" y="1772864"/>
            <a:ext cx="30369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lang="en-GB" dirty="0">
                <a:solidFill>
                  <a:srgbClr val="002060"/>
                </a:solidFill>
                <a:latin typeface="Oswald"/>
                <a:ea typeface="Oswald"/>
                <a:cs typeface="Oswald"/>
                <a:sym typeface="Oswald"/>
              </a:rPr>
              <a:t>CONCLUSION</a:t>
            </a:r>
            <a:r>
              <a:rPr lang="en-GB" sz="1400" b="0" i="0" u="none" strike="noStrike" cap="none" dirty="0">
                <a:solidFill>
                  <a:srgbClr val="002060"/>
                </a:solidFill>
                <a:latin typeface="Oswald"/>
                <a:ea typeface="Oswald"/>
                <a:cs typeface="Oswald"/>
                <a:sym typeface="Oswald"/>
              </a:rPr>
              <a:t> - </a:t>
            </a:r>
            <a:r>
              <a:rPr lang="en-GB" dirty="0">
                <a:solidFill>
                  <a:srgbClr val="F97D39"/>
                </a:solidFill>
                <a:latin typeface="Oswald"/>
                <a:ea typeface="Oswald"/>
                <a:cs typeface="Oswald"/>
                <a:sym typeface="Oswald"/>
              </a:rPr>
              <a:t>SEPT</a:t>
            </a:r>
            <a:r>
              <a:rPr lang="en-GB" sz="1400" b="0" i="0" u="none" strike="noStrike" cap="none" dirty="0">
                <a:solidFill>
                  <a:srgbClr val="F97D39"/>
                </a:solidFill>
                <a:latin typeface="Oswald"/>
                <a:ea typeface="Oswald"/>
                <a:cs typeface="Oswald"/>
                <a:sym typeface="Oswald"/>
              </a:rPr>
              <a:t>EMBER 2024</a:t>
            </a:r>
            <a:r>
              <a:rPr lang="en-GB" sz="1400" b="0" i="0" u="none" strike="noStrike" cap="none" dirty="0">
                <a:solidFill>
                  <a:srgbClr val="00206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400" b="0" i="0" u="none" strike="noStrike" cap="none" dirty="0">
              <a:solidFill>
                <a:srgbClr val="F97D3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559486" y="660071"/>
            <a:ext cx="8764396" cy="2923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213559"/>
                </a:solidFill>
                <a:latin typeface="Oswald Light"/>
                <a:ea typeface="Oswald Light"/>
                <a:cs typeface="Oswald Light"/>
                <a:sym typeface="Oswald Light"/>
              </a:rPr>
              <a:t>Focus on Gender-Based Marketing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en-GB" sz="3200" b="1" dirty="0">
              <a:solidFill>
                <a:srgbClr val="213559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r>
              <a:rPr lang="en-US" sz="2400" b="0" i="0" u="none" strike="noStrike" cap="none" dirty="0">
                <a:solidFill>
                  <a:srgbClr val="213559"/>
                </a:solidFill>
                <a:latin typeface="Oswald Light"/>
                <a:ea typeface="Oswald Light"/>
                <a:cs typeface="Oswald Light"/>
                <a:sym typeface="Oswald Light"/>
              </a:rPr>
              <a:t>The business has experienced strong growth, particularly in the South region and Mobiles &amp; Tablets category. However, there are opportunities to boost digital payment adoption, drive sales in underperforming regions, and capitalize on gender-based purchasing patterns. With these strategies, the company can maintain its growth momentum and further solidify its market position.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860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/>
          <p:nvPr/>
        </p:nvSpPr>
        <p:spPr>
          <a:xfrm>
            <a:off x="0" y="5852160"/>
            <a:ext cx="9906000" cy="1005840"/>
          </a:xfrm>
          <a:prstGeom prst="flowChartManualInput">
            <a:avLst/>
          </a:prstGeom>
          <a:solidFill>
            <a:srgbClr val="4FC143"/>
          </a:solidFill>
          <a:ln w="12700" cap="flat" cmpd="sng">
            <a:solidFill>
              <a:srgbClr val="4FC14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2458377" y="900332"/>
            <a:ext cx="4897902" cy="369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GB" sz="6000" b="0" i="0" u="none" strike="noStrike" cap="none" dirty="0">
                <a:solidFill>
                  <a:srgbClr val="4FC14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GB" sz="1800" b="0" i="0" u="none" strike="noStrike" cap="none" dirty="0">
                <a:solidFill>
                  <a:srgbClr val="4FC143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GB" sz="1800" dirty="0">
                <a:solidFill>
                  <a:srgbClr val="4FC143"/>
                </a:solidFill>
                <a:ea typeface="Calibri"/>
              </a:rPr>
              <a:t>Key Insights</a:t>
            </a:r>
            <a:r>
              <a:rPr lang="en-GB" sz="1800" b="0" i="0" u="none" strike="noStrike" cap="none" dirty="0">
                <a:solidFill>
                  <a:srgbClr val="4FC1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GB" sz="1800" b="0" i="0" u="none" strike="noStrike" cap="none" dirty="0">
                <a:solidFill>
                  <a:srgbClr val="4FC143"/>
                </a:solidFill>
                <a:latin typeface="Arial"/>
                <a:ea typeface="Arial"/>
                <a:cs typeface="Arial"/>
                <a:sym typeface="Arial"/>
              </a:rPr>
              <a:t>          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GB" sz="6000" b="0" i="0" u="none" strike="noStrike" cap="none" dirty="0">
                <a:solidFill>
                  <a:srgbClr val="4FC143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1800" b="0" i="0" u="none" strike="noStrike" cap="none" dirty="0">
                <a:solidFill>
                  <a:srgbClr val="4FC143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GB" sz="1800" dirty="0">
                <a:solidFill>
                  <a:srgbClr val="4FC143"/>
                </a:solidFill>
                <a:ea typeface="Calibri"/>
              </a:rPr>
              <a:t>Recommendations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GB" sz="1800" b="0" i="0" u="none" strike="noStrike" cap="none" dirty="0">
                <a:solidFill>
                  <a:srgbClr val="4FC143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GB" sz="6000" b="0" i="0" u="none" strike="noStrike" cap="none" dirty="0">
                <a:solidFill>
                  <a:srgbClr val="4FC143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GB" sz="1800" b="0" i="0" u="none" strike="noStrike" cap="none" dirty="0">
                <a:solidFill>
                  <a:srgbClr val="4FC143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GB" sz="1800" b="0" i="0" u="none" strike="noStrike" cap="none" dirty="0">
                <a:solidFill>
                  <a:srgbClr val="4FC143"/>
                </a:solidFill>
                <a:latin typeface="Arial"/>
                <a:ea typeface="Arial"/>
                <a:cs typeface="Arial"/>
                <a:sym typeface="Arial"/>
              </a:rPr>
              <a:t>Conclusion                       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5727254" y="1181687"/>
            <a:ext cx="661182" cy="689316"/>
          </a:xfrm>
          <a:prstGeom prst="flowChartConnector">
            <a:avLst/>
          </a:prstGeom>
          <a:solidFill>
            <a:srgbClr val="4FC143"/>
          </a:solidFill>
          <a:ln w="12700" cap="flat" cmpd="sng">
            <a:solidFill>
              <a:srgbClr val="4FC14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07;p3">
            <a:extLst>
              <a:ext uri="{FF2B5EF4-FFF2-40B4-BE49-F238E27FC236}">
                <a16:creationId xmlns:a16="http://schemas.microsoft.com/office/drawing/2014/main" id="{1B3B781A-2FDD-4266-D27A-A62AB41A4475}"/>
              </a:ext>
            </a:extLst>
          </p:cNvPr>
          <p:cNvSpPr/>
          <p:nvPr/>
        </p:nvSpPr>
        <p:spPr>
          <a:xfrm>
            <a:off x="5727254" y="2380895"/>
            <a:ext cx="661182" cy="689316"/>
          </a:xfrm>
          <a:prstGeom prst="flowChartConnector">
            <a:avLst/>
          </a:prstGeom>
          <a:solidFill>
            <a:srgbClr val="4FC143"/>
          </a:solidFill>
          <a:ln w="12700" cap="flat" cmpd="sng">
            <a:solidFill>
              <a:srgbClr val="4FC14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07;p3">
            <a:extLst>
              <a:ext uri="{FF2B5EF4-FFF2-40B4-BE49-F238E27FC236}">
                <a16:creationId xmlns:a16="http://schemas.microsoft.com/office/drawing/2014/main" id="{462644BA-1735-51BC-ED6A-C1A144CD4E9B}"/>
              </a:ext>
            </a:extLst>
          </p:cNvPr>
          <p:cNvSpPr/>
          <p:nvPr/>
        </p:nvSpPr>
        <p:spPr>
          <a:xfrm>
            <a:off x="5727254" y="3580103"/>
            <a:ext cx="661182" cy="689316"/>
          </a:xfrm>
          <a:prstGeom prst="flowChartConnector">
            <a:avLst/>
          </a:prstGeom>
          <a:solidFill>
            <a:srgbClr val="4FC143"/>
          </a:solidFill>
          <a:ln w="12700" cap="flat" cmpd="sng">
            <a:solidFill>
              <a:srgbClr val="4FC14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93;p2">
            <a:extLst>
              <a:ext uri="{FF2B5EF4-FFF2-40B4-BE49-F238E27FC236}">
                <a16:creationId xmlns:a16="http://schemas.microsoft.com/office/drawing/2014/main" id="{6082EE38-EAB8-7F01-4E48-347C23580E10}"/>
              </a:ext>
            </a:extLst>
          </p:cNvPr>
          <p:cNvSpPr txBox="1"/>
          <p:nvPr/>
        </p:nvSpPr>
        <p:spPr>
          <a:xfrm rot="-5400000">
            <a:off x="-1154812" y="2167229"/>
            <a:ext cx="4047987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GB" sz="5400" b="0" i="0" u="none" strike="noStrike" cap="none" dirty="0">
                <a:solidFill>
                  <a:srgbClr val="4FC143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r>
              <a:rPr lang="en-GB" sz="6000" b="0" i="0" u="none" strike="noStrike" cap="none" dirty="0">
                <a:solidFill>
                  <a:srgbClr val="4FC143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6000" b="0" i="0" u="none" strike="noStrike" cap="none" dirty="0">
              <a:solidFill>
                <a:srgbClr val="4FC1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4;p2">
            <a:extLst>
              <a:ext uri="{FF2B5EF4-FFF2-40B4-BE49-F238E27FC236}">
                <a16:creationId xmlns:a16="http://schemas.microsoft.com/office/drawing/2014/main" id="{7BEF4AA9-E64E-FBAE-CE85-8DC49D47EA9A}"/>
              </a:ext>
            </a:extLst>
          </p:cNvPr>
          <p:cNvSpPr txBox="1"/>
          <p:nvPr/>
        </p:nvSpPr>
        <p:spPr>
          <a:xfrm>
            <a:off x="267287" y="4895557"/>
            <a:ext cx="3967089" cy="646290"/>
          </a:xfrm>
          <a:prstGeom prst="rect">
            <a:avLst/>
          </a:prstGeom>
          <a:solidFill>
            <a:srgbClr val="4FC14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Sterling E-Commerce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dirty="0">
                <a:solidFill>
                  <a:schemeClr val="lt1"/>
                </a:solidFill>
              </a:rPr>
              <a:t>SEPT</a:t>
            </a:r>
            <a:r>
              <a:rPr lang="en-GB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EMBER 2024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>
            <a:off x="0" y="5852160"/>
            <a:ext cx="9906000" cy="1005840"/>
          </a:xfrm>
          <a:prstGeom prst="flowChartManualInput">
            <a:avLst/>
          </a:prstGeom>
          <a:solidFill>
            <a:srgbClr val="4FC143"/>
          </a:solidFill>
          <a:ln w="12700" cap="flat" cmpd="sng">
            <a:solidFill>
              <a:srgbClr val="4FC14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4"/>
          <p:cNvCxnSpPr/>
          <p:nvPr/>
        </p:nvCxnSpPr>
        <p:spPr>
          <a:xfrm>
            <a:off x="365125" y="3467617"/>
            <a:ext cx="0" cy="2412000"/>
          </a:xfrm>
          <a:prstGeom prst="straightConnector1">
            <a:avLst/>
          </a:prstGeom>
          <a:noFill/>
          <a:ln w="9525" cap="flat" cmpd="sng">
            <a:solidFill>
              <a:srgbClr val="4FC1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4"/>
          <p:cNvSpPr txBox="1"/>
          <p:nvPr/>
        </p:nvSpPr>
        <p:spPr>
          <a:xfrm rot="-5400000">
            <a:off x="-1159000" y="1772864"/>
            <a:ext cx="30369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lang="en-GB" sz="1400" b="0" i="0" u="none" strike="noStrike" cap="none" dirty="0">
                <a:solidFill>
                  <a:srgbClr val="002060"/>
                </a:solidFill>
                <a:latin typeface="Oswald"/>
                <a:ea typeface="Oswald"/>
                <a:cs typeface="Oswald"/>
                <a:sym typeface="Oswald"/>
              </a:rPr>
              <a:t>KEY INSIGHTS - </a:t>
            </a:r>
            <a:r>
              <a:rPr lang="en-GB" dirty="0">
                <a:solidFill>
                  <a:srgbClr val="F97D39"/>
                </a:solidFill>
                <a:latin typeface="Oswald"/>
                <a:ea typeface="Oswald"/>
                <a:cs typeface="Oswald"/>
                <a:sym typeface="Oswald"/>
              </a:rPr>
              <a:t>SEPT</a:t>
            </a:r>
            <a:r>
              <a:rPr lang="en-GB" sz="1400" b="0" i="0" u="none" strike="noStrike" cap="none" dirty="0">
                <a:solidFill>
                  <a:srgbClr val="F97D39"/>
                </a:solidFill>
                <a:latin typeface="Oswald"/>
                <a:ea typeface="Oswald"/>
                <a:cs typeface="Oswald"/>
                <a:sym typeface="Oswald"/>
              </a:rPr>
              <a:t>EMBER 2024</a:t>
            </a:r>
            <a:r>
              <a:rPr lang="en-GB" sz="1400" b="0" i="0" u="none" strike="noStrike" cap="none" dirty="0">
                <a:solidFill>
                  <a:srgbClr val="00206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400" b="0" i="0" u="none" strike="noStrike" cap="none" dirty="0">
              <a:solidFill>
                <a:srgbClr val="F97D3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559486" y="660071"/>
            <a:ext cx="8764396" cy="4770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3200" b="1" i="0" u="none" strike="noStrike" cap="none" dirty="0">
                <a:solidFill>
                  <a:srgbClr val="213559"/>
                </a:solidFill>
                <a:latin typeface="Oswald Light"/>
                <a:ea typeface="Oswald Light"/>
                <a:cs typeface="Oswald Light"/>
                <a:sym typeface="Oswald Light"/>
              </a:rPr>
              <a:t>Top Performing Categories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en-GB" sz="3200" b="1" i="0" u="none" strike="noStrike" cap="none" dirty="0">
              <a:solidFill>
                <a:srgbClr val="213559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ingdings" panose="05000000000000000000" pitchFamily="2" charset="2"/>
              <a:buChar char="Ø"/>
            </a:pPr>
            <a:r>
              <a:rPr lang="en-US" sz="2400" b="0" i="0" u="none" strike="noStrike" cap="none" dirty="0">
                <a:solidFill>
                  <a:srgbClr val="213559"/>
                </a:solidFill>
                <a:latin typeface="Oswald Light"/>
                <a:ea typeface="Oswald Light"/>
                <a:cs typeface="Oswald Light"/>
                <a:sym typeface="Oswald Light"/>
              </a:rPr>
              <a:t>Mobiles &amp; Tablets dominate both in terms of order volume (133,221) and revenue (128.6 million). This category is driving significant sales and should remain a focal point.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213559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ingdings" panose="05000000000000000000" pitchFamily="2" charset="2"/>
              <a:buChar char="Ø"/>
            </a:pPr>
            <a:r>
              <a:rPr lang="en-US" sz="2400" b="0" i="0" u="none" strike="noStrike" cap="none" dirty="0">
                <a:solidFill>
                  <a:srgbClr val="213559"/>
                </a:solidFill>
                <a:latin typeface="Oswald Light"/>
                <a:ea typeface="Oswald Light"/>
                <a:cs typeface="Oswald Light"/>
                <a:sym typeface="Oswald Light"/>
              </a:rPr>
              <a:t>Appliances generate a substantial portion of revenue (29.8 million), despite fewer orders (81,688), indicating a high average transaction value.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213559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ingdings" panose="05000000000000000000" pitchFamily="2" charset="2"/>
              <a:buChar char="Ø"/>
            </a:pPr>
            <a:r>
              <a:rPr lang="en-US" sz="2400" b="0" i="0" u="none" strike="noStrike" cap="none" dirty="0">
                <a:solidFill>
                  <a:srgbClr val="213559"/>
                </a:solidFill>
                <a:latin typeface="Oswald Light"/>
                <a:ea typeface="Oswald Light"/>
                <a:cs typeface="Oswald Light"/>
                <a:sym typeface="Oswald Light"/>
              </a:rPr>
              <a:t>Fashion Categories (Men's and Women's Fashion) exhibit strong sales volumes but lower average transaction values, indicating potential for further growth through product expansion or marketing.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>
            <a:off x="0" y="5852160"/>
            <a:ext cx="9906000" cy="1005840"/>
          </a:xfrm>
          <a:prstGeom prst="flowChartManualInput">
            <a:avLst/>
          </a:prstGeom>
          <a:solidFill>
            <a:srgbClr val="4FC143"/>
          </a:solidFill>
          <a:ln w="12700" cap="flat" cmpd="sng">
            <a:solidFill>
              <a:srgbClr val="4FC14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4"/>
          <p:cNvCxnSpPr/>
          <p:nvPr/>
        </p:nvCxnSpPr>
        <p:spPr>
          <a:xfrm>
            <a:off x="365125" y="3467617"/>
            <a:ext cx="0" cy="2412000"/>
          </a:xfrm>
          <a:prstGeom prst="straightConnector1">
            <a:avLst/>
          </a:prstGeom>
          <a:noFill/>
          <a:ln w="9525" cap="flat" cmpd="sng">
            <a:solidFill>
              <a:srgbClr val="4FC1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4"/>
          <p:cNvSpPr txBox="1"/>
          <p:nvPr/>
        </p:nvSpPr>
        <p:spPr>
          <a:xfrm rot="-5400000">
            <a:off x="-1159000" y="1772864"/>
            <a:ext cx="30369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lang="en-GB" sz="1400" b="0" i="0" u="none" strike="noStrike" cap="none" dirty="0">
                <a:solidFill>
                  <a:srgbClr val="002060"/>
                </a:solidFill>
                <a:latin typeface="Oswald"/>
                <a:ea typeface="Oswald"/>
                <a:cs typeface="Oswald"/>
                <a:sym typeface="Oswald"/>
              </a:rPr>
              <a:t>KEY INSIGHTS - </a:t>
            </a:r>
            <a:r>
              <a:rPr lang="en-GB" dirty="0">
                <a:solidFill>
                  <a:srgbClr val="F97D39"/>
                </a:solidFill>
                <a:latin typeface="Oswald"/>
                <a:ea typeface="Oswald"/>
                <a:cs typeface="Oswald"/>
                <a:sym typeface="Oswald"/>
              </a:rPr>
              <a:t>SEPT</a:t>
            </a:r>
            <a:r>
              <a:rPr lang="en-GB" sz="1400" b="0" i="0" u="none" strike="noStrike" cap="none" dirty="0">
                <a:solidFill>
                  <a:srgbClr val="F97D39"/>
                </a:solidFill>
                <a:latin typeface="Oswald"/>
                <a:ea typeface="Oswald"/>
                <a:cs typeface="Oswald"/>
                <a:sym typeface="Oswald"/>
              </a:rPr>
              <a:t>EMBER 2024</a:t>
            </a:r>
            <a:r>
              <a:rPr lang="en-GB" sz="1400" b="0" i="0" u="none" strike="noStrike" cap="none" dirty="0">
                <a:solidFill>
                  <a:srgbClr val="00206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400" b="0" i="0" u="none" strike="noStrike" cap="none" dirty="0">
              <a:solidFill>
                <a:srgbClr val="F97D3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559486" y="660071"/>
            <a:ext cx="8764396" cy="32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3200" b="1" i="0" u="none" strike="noStrike" cap="none" dirty="0">
                <a:solidFill>
                  <a:srgbClr val="213559"/>
                </a:solidFill>
                <a:latin typeface="Oswald Light"/>
                <a:ea typeface="Oswald Light"/>
                <a:cs typeface="Oswald Light"/>
                <a:sym typeface="Oswald Light"/>
              </a:rPr>
              <a:t>Payment Method Preferences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en-GB" sz="3200" b="1" dirty="0">
              <a:solidFill>
                <a:srgbClr val="213559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ingdings" panose="05000000000000000000" pitchFamily="2" charset="2"/>
              <a:buChar char="Ø"/>
            </a:pPr>
            <a:r>
              <a:rPr lang="en-US" sz="2400" b="0" i="0" u="none" strike="noStrike" cap="none" dirty="0">
                <a:solidFill>
                  <a:srgbClr val="213559"/>
                </a:solidFill>
                <a:latin typeface="Oswald Light"/>
                <a:ea typeface="Oswald Light"/>
                <a:cs typeface="Oswald Light"/>
                <a:sym typeface="Oswald Light"/>
              </a:rPr>
              <a:t>Cash on Delivery (COD) is the most popular payment method, accounting for 101,750 transactions. However, reliance on COD presents operational risks.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213559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ingdings" panose="05000000000000000000" pitchFamily="2" charset="2"/>
              <a:buChar char="Ø"/>
            </a:pPr>
            <a:r>
              <a:rPr lang="en-US" sz="2400" b="0" i="0" u="none" strike="noStrike" cap="none" dirty="0">
                <a:solidFill>
                  <a:srgbClr val="213559"/>
                </a:solidFill>
                <a:latin typeface="Oswald Light"/>
                <a:ea typeface="Oswald Light"/>
                <a:cs typeface="Oswald Light"/>
                <a:sym typeface="Oswald Light"/>
              </a:rPr>
              <a:t>Digital payment methods such as </a:t>
            </a:r>
            <a:r>
              <a:rPr lang="en-US" sz="2400" b="0" i="0" u="none" strike="noStrike" cap="none" dirty="0" err="1">
                <a:solidFill>
                  <a:srgbClr val="213559"/>
                </a:solidFill>
                <a:latin typeface="Oswald Light"/>
                <a:ea typeface="Oswald Light"/>
                <a:cs typeface="Oswald Light"/>
                <a:sym typeface="Oswald Light"/>
              </a:rPr>
              <a:t>Easypay</a:t>
            </a:r>
            <a:r>
              <a:rPr lang="en-US" sz="2400" b="0" i="0" u="none" strike="noStrike" cap="none" dirty="0">
                <a:solidFill>
                  <a:srgbClr val="213559"/>
                </a:solidFill>
                <a:latin typeface="Oswald Light"/>
                <a:ea typeface="Oswald Light"/>
                <a:cs typeface="Oswald Light"/>
                <a:sym typeface="Oswald Light"/>
              </a:rPr>
              <a:t> and </a:t>
            </a:r>
            <a:r>
              <a:rPr lang="en-US" sz="2400" b="0" i="0" u="none" strike="noStrike" cap="none" dirty="0" err="1">
                <a:solidFill>
                  <a:srgbClr val="213559"/>
                </a:solidFill>
                <a:latin typeface="Oswald Light"/>
                <a:ea typeface="Oswald Light"/>
                <a:cs typeface="Oswald Light"/>
                <a:sym typeface="Oswald Light"/>
              </a:rPr>
              <a:t>Payaxis</a:t>
            </a:r>
            <a:r>
              <a:rPr lang="en-US" sz="2400" b="0" i="0" u="none" strike="noStrike" cap="none" dirty="0">
                <a:solidFill>
                  <a:srgbClr val="213559"/>
                </a:solidFill>
                <a:latin typeface="Oswald Light"/>
                <a:ea typeface="Oswald Light"/>
                <a:cs typeface="Oswald Light"/>
                <a:sym typeface="Oswald Light"/>
              </a:rPr>
              <a:t> are growing but remain underutilized. There is an opportunity to incentivize customers to adopt digital payments through discounts or rewards.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589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>
            <a:off x="0" y="5852160"/>
            <a:ext cx="9906000" cy="1005840"/>
          </a:xfrm>
          <a:prstGeom prst="flowChartManualInput">
            <a:avLst/>
          </a:prstGeom>
          <a:solidFill>
            <a:srgbClr val="4FC143"/>
          </a:solidFill>
          <a:ln w="12700" cap="flat" cmpd="sng">
            <a:solidFill>
              <a:srgbClr val="4FC14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4"/>
          <p:cNvCxnSpPr/>
          <p:nvPr/>
        </p:nvCxnSpPr>
        <p:spPr>
          <a:xfrm>
            <a:off x="365125" y="3467617"/>
            <a:ext cx="0" cy="2412000"/>
          </a:xfrm>
          <a:prstGeom prst="straightConnector1">
            <a:avLst/>
          </a:prstGeom>
          <a:noFill/>
          <a:ln w="9525" cap="flat" cmpd="sng">
            <a:solidFill>
              <a:srgbClr val="4FC1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4"/>
          <p:cNvSpPr txBox="1"/>
          <p:nvPr/>
        </p:nvSpPr>
        <p:spPr>
          <a:xfrm rot="-5400000">
            <a:off x="-1159000" y="1772864"/>
            <a:ext cx="30369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lang="en-GB" sz="1400" b="0" i="0" u="none" strike="noStrike" cap="none" dirty="0">
                <a:solidFill>
                  <a:srgbClr val="002060"/>
                </a:solidFill>
                <a:latin typeface="Oswald"/>
                <a:ea typeface="Oswald"/>
                <a:cs typeface="Oswald"/>
                <a:sym typeface="Oswald"/>
              </a:rPr>
              <a:t>KEY INSIGHTS - </a:t>
            </a:r>
            <a:r>
              <a:rPr lang="en-GB" dirty="0">
                <a:solidFill>
                  <a:srgbClr val="F97D39"/>
                </a:solidFill>
                <a:latin typeface="Oswald"/>
                <a:ea typeface="Oswald"/>
                <a:cs typeface="Oswald"/>
                <a:sym typeface="Oswald"/>
              </a:rPr>
              <a:t>SEPT</a:t>
            </a:r>
            <a:r>
              <a:rPr lang="en-GB" sz="1400" b="0" i="0" u="none" strike="noStrike" cap="none" dirty="0">
                <a:solidFill>
                  <a:srgbClr val="F97D39"/>
                </a:solidFill>
                <a:latin typeface="Oswald"/>
                <a:ea typeface="Oswald"/>
                <a:cs typeface="Oswald"/>
                <a:sym typeface="Oswald"/>
              </a:rPr>
              <a:t>EMBER 2024</a:t>
            </a:r>
            <a:r>
              <a:rPr lang="en-GB" sz="1400" b="0" i="0" u="none" strike="noStrike" cap="none" dirty="0">
                <a:solidFill>
                  <a:srgbClr val="00206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400" b="0" i="0" u="none" strike="noStrike" cap="none" dirty="0">
              <a:solidFill>
                <a:srgbClr val="F97D3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559486" y="660071"/>
            <a:ext cx="8764396" cy="3662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3200" b="1" i="0" u="none" strike="noStrike" cap="none" dirty="0">
                <a:solidFill>
                  <a:srgbClr val="213559"/>
                </a:solidFill>
                <a:latin typeface="Oswald Light"/>
                <a:ea typeface="Oswald Light"/>
                <a:cs typeface="Oswald Light"/>
                <a:sym typeface="Oswald Light"/>
              </a:rPr>
              <a:t>Regional Sales Performance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en-GB" sz="3200" b="1" dirty="0">
              <a:solidFill>
                <a:srgbClr val="213559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ingdings" panose="05000000000000000000" pitchFamily="2" charset="2"/>
              <a:buChar char="Ø"/>
            </a:pPr>
            <a:r>
              <a:rPr lang="en-US" sz="2400" b="0" i="0" u="none" strike="noStrike" cap="none" dirty="0">
                <a:solidFill>
                  <a:srgbClr val="213559"/>
                </a:solidFill>
                <a:latin typeface="Oswald Light"/>
                <a:ea typeface="Oswald Light"/>
                <a:cs typeface="Oswald Light"/>
                <a:sym typeface="Oswald Light"/>
              </a:rPr>
              <a:t>South is the strongest region, contributing 89.6 million in revenue, followed by Midwest (62.9 million). These regions show high demand and should be prioritized for continued investment.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213559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ingdings" panose="05000000000000000000" pitchFamily="2" charset="2"/>
              <a:buChar char="Ø"/>
            </a:pPr>
            <a:r>
              <a:rPr lang="en-US" sz="2400" b="0" i="0" u="none" strike="noStrike" cap="none" dirty="0">
                <a:solidFill>
                  <a:srgbClr val="213559"/>
                </a:solidFill>
                <a:latin typeface="Oswald Light"/>
                <a:ea typeface="Oswald Light"/>
                <a:cs typeface="Oswald Light"/>
                <a:sym typeface="Oswald Light"/>
              </a:rPr>
              <a:t>Sales in the Northeast (39.9 million) and West (38.5 million) are significantly lower, presenting opportunities for market expansion or targeted marketing initiatives.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459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>
            <a:off x="0" y="5852160"/>
            <a:ext cx="9906000" cy="1005840"/>
          </a:xfrm>
          <a:prstGeom prst="flowChartManualInput">
            <a:avLst/>
          </a:prstGeom>
          <a:solidFill>
            <a:srgbClr val="4FC143"/>
          </a:solidFill>
          <a:ln w="12700" cap="flat" cmpd="sng">
            <a:solidFill>
              <a:srgbClr val="4FC14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4"/>
          <p:cNvCxnSpPr/>
          <p:nvPr/>
        </p:nvCxnSpPr>
        <p:spPr>
          <a:xfrm>
            <a:off x="365125" y="3467617"/>
            <a:ext cx="0" cy="2412000"/>
          </a:xfrm>
          <a:prstGeom prst="straightConnector1">
            <a:avLst/>
          </a:prstGeom>
          <a:noFill/>
          <a:ln w="9525" cap="flat" cmpd="sng">
            <a:solidFill>
              <a:srgbClr val="4FC1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4"/>
          <p:cNvSpPr txBox="1"/>
          <p:nvPr/>
        </p:nvSpPr>
        <p:spPr>
          <a:xfrm rot="-5400000">
            <a:off x="-1159000" y="1772864"/>
            <a:ext cx="30369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lang="en-GB" sz="1400" b="0" i="0" u="none" strike="noStrike" cap="none" dirty="0">
                <a:solidFill>
                  <a:srgbClr val="002060"/>
                </a:solidFill>
                <a:latin typeface="Oswald"/>
                <a:ea typeface="Oswald"/>
                <a:cs typeface="Oswald"/>
                <a:sym typeface="Oswald"/>
              </a:rPr>
              <a:t>KEY INSIGHTS - </a:t>
            </a:r>
            <a:r>
              <a:rPr lang="en-GB" dirty="0">
                <a:solidFill>
                  <a:srgbClr val="F97D39"/>
                </a:solidFill>
                <a:latin typeface="Oswald"/>
                <a:ea typeface="Oswald"/>
                <a:cs typeface="Oswald"/>
                <a:sym typeface="Oswald"/>
              </a:rPr>
              <a:t>SEPT</a:t>
            </a:r>
            <a:r>
              <a:rPr lang="en-GB" sz="1400" b="0" i="0" u="none" strike="noStrike" cap="none" dirty="0">
                <a:solidFill>
                  <a:srgbClr val="F97D39"/>
                </a:solidFill>
                <a:latin typeface="Oswald"/>
                <a:ea typeface="Oswald"/>
                <a:cs typeface="Oswald"/>
                <a:sym typeface="Oswald"/>
              </a:rPr>
              <a:t>EMBER 2024</a:t>
            </a:r>
            <a:r>
              <a:rPr lang="en-GB" sz="1400" b="0" i="0" u="none" strike="noStrike" cap="none" dirty="0">
                <a:solidFill>
                  <a:srgbClr val="00206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400" b="0" i="0" u="none" strike="noStrike" cap="none" dirty="0">
              <a:solidFill>
                <a:srgbClr val="F97D3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559486" y="660071"/>
            <a:ext cx="8764396" cy="32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3200" b="1" i="0" u="none" strike="noStrike" cap="none" dirty="0">
                <a:solidFill>
                  <a:srgbClr val="213559"/>
                </a:solidFill>
                <a:latin typeface="Oswald Light"/>
                <a:ea typeface="Oswald Light"/>
                <a:cs typeface="Oswald Light"/>
                <a:sym typeface="Oswald Light"/>
              </a:rPr>
              <a:t>City-Level Trends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en-GB" sz="3200" b="1" dirty="0">
              <a:solidFill>
                <a:srgbClr val="213559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ingdings" panose="05000000000000000000" pitchFamily="2" charset="2"/>
              <a:buChar char="Ø"/>
            </a:pPr>
            <a:r>
              <a:rPr lang="en-US" sz="2400" b="0" i="0" u="none" strike="noStrike" cap="none" dirty="0">
                <a:solidFill>
                  <a:srgbClr val="213559"/>
                </a:solidFill>
                <a:latin typeface="Oswald Light"/>
                <a:ea typeface="Oswald Light"/>
                <a:cs typeface="Oswald Light"/>
                <a:sym typeface="Oswald Light"/>
              </a:rPr>
              <a:t>Cities such as Noxapater and Dennis are top-performing markets, contributing 1.91 million and 1.63 million in sales, respectively. These markets could benefit from focused promotional efforts to sustain growth.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213559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ingdings" panose="05000000000000000000" pitchFamily="2" charset="2"/>
              <a:buChar char="Ø"/>
            </a:pPr>
            <a:r>
              <a:rPr lang="en-US" sz="2400" b="0" i="0" u="none" strike="noStrike" cap="none" dirty="0">
                <a:solidFill>
                  <a:srgbClr val="213559"/>
                </a:solidFill>
                <a:latin typeface="Oswald Light"/>
                <a:ea typeface="Oswald Light"/>
                <a:cs typeface="Oswald Light"/>
                <a:sym typeface="Oswald Light"/>
              </a:rPr>
              <a:t>Goodland also shows promise with sales of 1.58 million, signaling it as another key market for potential development.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3253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>
            <a:off x="0" y="5852160"/>
            <a:ext cx="9906000" cy="1005840"/>
          </a:xfrm>
          <a:prstGeom prst="flowChartManualInput">
            <a:avLst/>
          </a:prstGeom>
          <a:solidFill>
            <a:srgbClr val="4FC143"/>
          </a:solidFill>
          <a:ln w="12700" cap="flat" cmpd="sng">
            <a:solidFill>
              <a:srgbClr val="4FC14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4"/>
          <p:cNvCxnSpPr/>
          <p:nvPr/>
        </p:nvCxnSpPr>
        <p:spPr>
          <a:xfrm>
            <a:off x="365125" y="3467617"/>
            <a:ext cx="0" cy="2412000"/>
          </a:xfrm>
          <a:prstGeom prst="straightConnector1">
            <a:avLst/>
          </a:prstGeom>
          <a:noFill/>
          <a:ln w="9525" cap="flat" cmpd="sng">
            <a:solidFill>
              <a:srgbClr val="4FC1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4"/>
          <p:cNvSpPr txBox="1"/>
          <p:nvPr/>
        </p:nvSpPr>
        <p:spPr>
          <a:xfrm rot="-5400000">
            <a:off x="-1159000" y="1772864"/>
            <a:ext cx="30369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lang="en-GB" sz="1400" b="0" i="0" u="none" strike="noStrike" cap="none" dirty="0">
                <a:solidFill>
                  <a:srgbClr val="002060"/>
                </a:solidFill>
                <a:latin typeface="Oswald"/>
                <a:ea typeface="Oswald"/>
                <a:cs typeface="Oswald"/>
                <a:sym typeface="Oswald"/>
              </a:rPr>
              <a:t>KEY INSIGHTS - </a:t>
            </a:r>
            <a:r>
              <a:rPr lang="en-GB" dirty="0">
                <a:solidFill>
                  <a:srgbClr val="F97D39"/>
                </a:solidFill>
                <a:latin typeface="Oswald"/>
                <a:ea typeface="Oswald"/>
                <a:cs typeface="Oswald"/>
                <a:sym typeface="Oswald"/>
              </a:rPr>
              <a:t>SEPT</a:t>
            </a:r>
            <a:r>
              <a:rPr lang="en-GB" sz="1400" b="0" i="0" u="none" strike="noStrike" cap="none" dirty="0">
                <a:solidFill>
                  <a:srgbClr val="F97D39"/>
                </a:solidFill>
                <a:latin typeface="Oswald"/>
                <a:ea typeface="Oswald"/>
                <a:cs typeface="Oswald"/>
                <a:sym typeface="Oswald"/>
              </a:rPr>
              <a:t>EMBER 2024</a:t>
            </a:r>
            <a:r>
              <a:rPr lang="en-GB" sz="1400" b="0" i="0" u="none" strike="noStrike" cap="none" dirty="0">
                <a:solidFill>
                  <a:srgbClr val="00206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400" b="0" i="0" u="none" strike="noStrike" cap="none" dirty="0">
              <a:solidFill>
                <a:srgbClr val="F97D3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559486" y="660071"/>
            <a:ext cx="8764396" cy="218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3200" b="1" i="0" u="none" strike="noStrike" cap="none" dirty="0">
                <a:solidFill>
                  <a:srgbClr val="213559"/>
                </a:solidFill>
                <a:latin typeface="Oswald Light"/>
                <a:ea typeface="Oswald Light"/>
                <a:cs typeface="Oswald Light"/>
                <a:sym typeface="Oswald Light"/>
              </a:rPr>
              <a:t>Gender Distribution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en-GB" sz="3200" b="1" dirty="0">
              <a:solidFill>
                <a:srgbClr val="213559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ingdings" panose="05000000000000000000" pitchFamily="2" charset="2"/>
              <a:buChar char="Ø"/>
            </a:pPr>
            <a:r>
              <a:rPr lang="en-US" sz="2400" b="0" i="0" u="none" strike="noStrike" cap="none" dirty="0">
                <a:solidFill>
                  <a:srgbClr val="213559"/>
                </a:solidFill>
                <a:latin typeface="Oswald Light"/>
                <a:ea typeface="Oswald Light"/>
                <a:cs typeface="Oswald Light"/>
                <a:sym typeface="Oswald Light"/>
              </a:rPr>
              <a:t>Sales are almost evenly split between male (49.9%) and female (50.1%) customers. A more detailed analysis by category could help tailor marketing strategies to further engage each demographic.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85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>
            <a:off x="0" y="5852160"/>
            <a:ext cx="9906000" cy="1005840"/>
          </a:xfrm>
          <a:prstGeom prst="flowChartManualInput">
            <a:avLst/>
          </a:prstGeom>
          <a:solidFill>
            <a:srgbClr val="4FC143"/>
          </a:solidFill>
          <a:ln w="12700" cap="flat" cmpd="sng">
            <a:solidFill>
              <a:srgbClr val="4FC14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4"/>
          <p:cNvCxnSpPr/>
          <p:nvPr/>
        </p:nvCxnSpPr>
        <p:spPr>
          <a:xfrm>
            <a:off x="365125" y="3467617"/>
            <a:ext cx="0" cy="2412000"/>
          </a:xfrm>
          <a:prstGeom prst="straightConnector1">
            <a:avLst/>
          </a:prstGeom>
          <a:noFill/>
          <a:ln w="9525" cap="flat" cmpd="sng">
            <a:solidFill>
              <a:srgbClr val="4FC1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4"/>
          <p:cNvSpPr txBox="1"/>
          <p:nvPr/>
        </p:nvSpPr>
        <p:spPr>
          <a:xfrm rot="-5400000">
            <a:off x="-1159000" y="1772864"/>
            <a:ext cx="30369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lang="en-GB" sz="1400" b="0" i="0" u="none" strike="noStrike" cap="none" dirty="0">
                <a:solidFill>
                  <a:srgbClr val="002060"/>
                </a:solidFill>
                <a:latin typeface="Oswald"/>
                <a:ea typeface="Oswald"/>
                <a:cs typeface="Oswald"/>
                <a:sym typeface="Oswald"/>
              </a:rPr>
              <a:t>KEY INSIGHTS - </a:t>
            </a:r>
            <a:r>
              <a:rPr lang="en-GB" dirty="0">
                <a:solidFill>
                  <a:srgbClr val="F97D39"/>
                </a:solidFill>
                <a:latin typeface="Oswald"/>
                <a:ea typeface="Oswald"/>
                <a:cs typeface="Oswald"/>
                <a:sym typeface="Oswald"/>
              </a:rPr>
              <a:t>SEPT</a:t>
            </a:r>
            <a:r>
              <a:rPr lang="en-GB" sz="1400" b="0" i="0" u="none" strike="noStrike" cap="none" dirty="0">
                <a:solidFill>
                  <a:srgbClr val="F97D39"/>
                </a:solidFill>
                <a:latin typeface="Oswald"/>
                <a:ea typeface="Oswald"/>
                <a:cs typeface="Oswald"/>
                <a:sym typeface="Oswald"/>
              </a:rPr>
              <a:t>EMBER 2024</a:t>
            </a:r>
            <a:r>
              <a:rPr lang="en-GB" sz="1400" b="0" i="0" u="none" strike="noStrike" cap="none" dirty="0">
                <a:solidFill>
                  <a:srgbClr val="00206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400" b="0" i="0" u="none" strike="noStrike" cap="none" dirty="0">
              <a:solidFill>
                <a:srgbClr val="F97D3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559486" y="660071"/>
            <a:ext cx="8764396" cy="3662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3200" b="1" i="0" u="none" strike="noStrike" cap="none" dirty="0">
                <a:solidFill>
                  <a:srgbClr val="213559"/>
                </a:solidFill>
                <a:latin typeface="Oswald Light"/>
                <a:ea typeface="Oswald Light"/>
                <a:cs typeface="Oswald Light"/>
                <a:sym typeface="Oswald Light"/>
              </a:rPr>
              <a:t>Yearly Growth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en-GB" sz="3200" b="1" dirty="0">
              <a:solidFill>
                <a:srgbClr val="213559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ingdings" panose="05000000000000000000" pitchFamily="2" charset="2"/>
              <a:buChar char="Ø"/>
            </a:pPr>
            <a:r>
              <a:rPr lang="en-US" sz="2400" b="0" i="0" u="none" strike="noStrike" cap="none" dirty="0">
                <a:solidFill>
                  <a:srgbClr val="213559"/>
                </a:solidFill>
                <a:latin typeface="Oswald Light"/>
                <a:ea typeface="Oswald Light"/>
                <a:cs typeface="Oswald Light"/>
                <a:sym typeface="Oswald Light"/>
              </a:rPr>
              <a:t>Sales grew from 73.58 million in 2021 to 157.48 million in 2022, demonstrating a significant increase in revenue (114% growth). This growth is likely driven by strong regional demand, expanding product categories, and improved customer outreach.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213559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ingdings" panose="05000000000000000000" pitchFamily="2" charset="2"/>
              <a:buChar char="Ø"/>
            </a:pPr>
            <a:r>
              <a:rPr lang="en-US" sz="2400" b="0" i="0" u="none" strike="noStrike" cap="none" dirty="0">
                <a:solidFill>
                  <a:srgbClr val="213559"/>
                </a:solidFill>
                <a:latin typeface="Oswald Light"/>
                <a:ea typeface="Oswald Light"/>
                <a:cs typeface="Oswald Light"/>
                <a:sym typeface="Oswald Light"/>
              </a:rPr>
              <a:t>Total sales over both years amount to 231 million, reflecting the company's robust performance and upward trajectory.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3811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>
            <a:off x="0" y="5852160"/>
            <a:ext cx="9906000" cy="1005840"/>
          </a:xfrm>
          <a:prstGeom prst="flowChartManualInput">
            <a:avLst/>
          </a:prstGeom>
          <a:solidFill>
            <a:srgbClr val="4FC143"/>
          </a:solidFill>
          <a:ln w="12700" cap="flat" cmpd="sng">
            <a:solidFill>
              <a:srgbClr val="4FC14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4"/>
          <p:cNvCxnSpPr/>
          <p:nvPr/>
        </p:nvCxnSpPr>
        <p:spPr>
          <a:xfrm>
            <a:off x="365125" y="3467617"/>
            <a:ext cx="0" cy="2412000"/>
          </a:xfrm>
          <a:prstGeom prst="straightConnector1">
            <a:avLst/>
          </a:prstGeom>
          <a:noFill/>
          <a:ln w="9525" cap="flat" cmpd="sng">
            <a:solidFill>
              <a:srgbClr val="4FC1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4"/>
          <p:cNvSpPr txBox="1"/>
          <p:nvPr/>
        </p:nvSpPr>
        <p:spPr>
          <a:xfrm rot="-5400000">
            <a:off x="-1159000" y="1772864"/>
            <a:ext cx="30369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lang="en-GB" sz="1400" b="0" i="0" u="none" strike="noStrike" cap="none" dirty="0">
                <a:solidFill>
                  <a:srgbClr val="002060"/>
                </a:solidFill>
                <a:latin typeface="Oswald"/>
                <a:ea typeface="Oswald"/>
                <a:cs typeface="Oswald"/>
                <a:sym typeface="Oswald"/>
              </a:rPr>
              <a:t>KEY INSIGHTS - </a:t>
            </a:r>
            <a:r>
              <a:rPr lang="en-GB" dirty="0">
                <a:solidFill>
                  <a:srgbClr val="F97D39"/>
                </a:solidFill>
                <a:latin typeface="Oswald"/>
                <a:ea typeface="Oswald"/>
                <a:cs typeface="Oswald"/>
                <a:sym typeface="Oswald"/>
              </a:rPr>
              <a:t>SEPT</a:t>
            </a:r>
            <a:r>
              <a:rPr lang="en-GB" sz="1400" b="0" i="0" u="none" strike="noStrike" cap="none" dirty="0">
                <a:solidFill>
                  <a:srgbClr val="F97D39"/>
                </a:solidFill>
                <a:latin typeface="Oswald"/>
                <a:ea typeface="Oswald"/>
                <a:cs typeface="Oswald"/>
                <a:sym typeface="Oswald"/>
              </a:rPr>
              <a:t>EMBER 2024</a:t>
            </a:r>
            <a:r>
              <a:rPr lang="en-GB" sz="1400" b="0" i="0" u="none" strike="noStrike" cap="none" dirty="0">
                <a:solidFill>
                  <a:srgbClr val="00206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400" b="0" i="0" u="none" strike="noStrike" cap="none" dirty="0">
              <a:solidFill>
                <a:srgbClr val="F97D3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559486" y="660071"/>
            <a:ext cx="8764396" cy="218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3200" b="1" i="0" u="none" strike="noStrike" cap="none" dirty="0">
                <a:solidFill>
                  <a:srgbClr val="213559"/>
                </a:solidFill>
                <a:latin typeface="Oswald Light"/>
                <a:ea typeface="Oswald Light"/>
                <a:cs typeface="Oswald Light"/>
                <a:sym typeface="Oswald Light"/>
              </a:rPr>
              <a:t>Average Order Value (AOV)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en-GB" sz="3200" b="1" dirty="0">
              <a:solidFill>
                <a:srgbClr val="213559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ingdings" panose="05000000000000000000" pitchFamily="2" charset="2"/>
              <a:buChar char="Ø"/>
            </a:pPr>
            <a:r>
              <a:rPr lang="en-US" sz="2400" b="0" i="0" u="none" strike="noStrike" cap="none" dirty="0">
                <a:solidFill>
                  <a:srgbClr val="213559"/>
                </a:solidFill>
                <a:latin typeface="Oswald Light"/>
                <a:ea typeface="Oswald Light"/>
                <a:cs typeface="Oswald Light"/>
                <a:sym typeface="Oswald Light"/>
              </a:rPr>
              <a:t>Categories like Appliances and Mobiles &amp; Tablets have high AOV, making them profitable, while categories like Fashion and Beauty &amp; Grooming rely more on order volume for revenue.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189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674</Words>
  <Application>Microsoft Office PowerPoint</Application>
  <PresentationFormat>A4 Paper (210x297 mm)</PresentationFormat>
  <Paragraphs>77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Times New Roman</vt:lpstr>
      <vt:lpstr>Wingdings</vt:lpstr>
      <vt:lpstr>Oswald Light</vt:lpstr>
      <vt:lpstr>Arial</vt:lpstr>
      <vt:lpstr>Oswald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Buhari Smith</dc:creator>
  <cp:lastModifiedBy>Daniel Abba</cp:lastModifiedBy>
  <cp:revision>30</cp:revision>
  <dcterms:created xsi:type="dcterms:W3CDTF">2022-11-15T11:55:16Z</dcterms:created>
  <dcterms:modified xsi:type="dcterms:W3CDTF">2024-09-12T16:21:41Z</dcterms:modified>
</cp:coreProperties>
</file>